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gpUY0m6jQNZsmbqKzPRK5VjCHm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830F5F-2697-4383-81F3-54152D4DD94A}">
  <a:tblStyle styleId="{05830F5F-2697-4383-81F3-54152D4DD94A}" styleName="Table_0">
    <a:wholeTbl>
      <a:tcTxStyle b="off" i="off">
        <a:font>
          <a:latin typeface="Arial"/>
          <a:ea typeface="Arial"/>
          <a:cs typeface="Arial"/>
        </a:font>
        <a:schemeClr val="dk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tcBdr>
      </a:tcStyle>
    </a:band1H>
    <a:band2H>
      <a:tcTxStyle b="off" i="off"/>
    </a:band2H>
    <a:band1V>
      <a:tcTxStyle b="off"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cBdr>
      </a:tcStyle>
    </a:band1V>
    <a:band2V>
      <a:tcTxStyle b="off"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tcStyle>
    </a:lastRow>
    <a:seCell>
      <a:tcTxStyle b="off" i="off"/>
    </a:seCell>
    <a:swCell>
      <a:tcTxStyle b="off" i="off"/>
    </a:swCell>
    <a:firstRow>
      <a:tcTxStyle b="on" i="off">
        <a:font>
          <a:latin typeface="Arial"/>
          <a:ea typeface="Arial"/>
          <a:cs typeface="Arial"/>
        </a:font>
        <a:schemeClr val="lt1"/>
      </a:tcTxStyle>
      <a:tcStyle>
        <a:fill>
          <a:solidFill>
            <a:schemeClr val="accent2"/>
          </a:solidFill>
        </a:fill>
      </a:tcStyle>
    </a:firstRow>
    <a:neCell>
      <a:tcTxStyle b="off" i="off"/>
    </a:neCell>
    <a:nwCell>
      <a:tcTxStyle b="off" i="off"/>
    </a:nwCell>
  </a:tblStyle>
  <a:tblStyle styleId="{20DEF751-BDD9-4F2D-9A6C-795EDA233028}"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4E8E8"/>
          </a:solidFill>
        </a:fill>
      </a:tcStyle>
    </a:wholeTbl>
    <a:band1H>
      <a:tcTxStyle b="off" i="off"/>
      <a:tcStyle>
        <a:fill>
          <a:solidFill>
            <a:srgbClr val="E8CFCF"/>
          </a:solidFill>
        </a:fill>
      </a:tcStyle>
    </a:band1H>
    <a:band2H>
      <a:tcTxStyle b="off" i="off"/>
    </a:band2H>
    <a:band1V>
      <a:tcTxStyle b="off" i="off"/>
      <a:tcStyle>
        <a:fill>
          <a:solidFill>
            <a:srgbClr val="E8CFCF"/>
          </a:solidFill>
        </a:fill>
      </a:tcStyle>
    </a:band1V>
    <a:band2V>
      <a:tcTxStyle b="off" i="off"/>
    </a:band2V>
    <a:lastCol>
      <a:tcTxStyle b="on" i="off">
        <a:font>
          <a:latin typeface="Arial"/>
          <a:ea typeface="Arial"/>
          <a:cs typeface="Arial"/>
        </a:font>
        <a:schemeClr val="lt1"/>
      </a:tcTxStyle>
      <a:tcStyle>
        <a:fill>
          <a:solidFill>
            <a:schemeClr val="accent2"/>
          </a:solidFill>
        </a:fill>
      </a:tcStyle>
    </a:lastCol>
    <a:firstCol>
      <a:tcTxStyle b="on" i="off">
        <a:font>
          <a:latin typeface="Arial"/>
          <a:ea typeface="Arial"/>
          <a:cs typeface="Arial"/>
        </a:font>
        <a:schemeClr val="lt1"/>
      </a:tcTxStyle>
      <a:tcStyle>
        <a:fill>
          <a:solidFill>
            <a:schemeClr val="accent2"/>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ople.duke.edu/~rnau/Slides_on_ARIMA_models--Robert_Nau.pdf" TargetMode="External"/><Relationship Id="rId3" Type="http://schemas.openxmlformats.org/officeDocument/2006/relationships/hyperlink" Target="http://people.duke.edu/~rnau/Slides_on_ARIMA_models--Robert_Nau.pdf"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Hello all and thank you everyone for joining us today. We will presenting today on the topic of Cash Flow Generation and Valuation of Fixed Income Products. We as a group have covered the pricing of certain Fixed income assets and additionally did some research areas on the applications related to same. Before we begin we would like to give a special thanks to Dr. Wei Chen and Joshua Johnstone for mentoring and guiding us through the project and for their invaluable insights. So without further ado, let’s get into 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7000"/>
              </a:lnSpc>
              <a:spcBef>
                <a:spcPts val="0"/>
              </a:spcBef>
              <a:spcAft>
                <a:spcPts val="0"/>
              </a:spcAft>
              <a:buClr>
                <a:schemeClr val="dk1"/>
              </a:buClr>
              <a:buSzPts val="1100"/>
              <a:buFont typeface="Arial"/>
              <a:buNone/>
            </a:pPr>
            <a:r>
              <a:rPr lang="en-US"/>
              <a:t>As Mehul has shown that how the CPI can be forecasted through time-series (ARIMA) modelling, but here I am presenting a slightly different methodology to forecast CPI index.</a:t>
            </a:r>
            <a:endParaRPr/>
          </a:p>
          <a:p>
            <a:pPr indent="0" lvl="0" marL="0" rtl="0" algn="just">
              <a:lnSpc>
                <a:spcPct val="107000"/>
              </a:lnSpc>
              <a:spcBef>
                <a:spcPts val="0"/>
              </a:spcBef>
              <a:spcAft>
                <a:spcPts val="0"/>
              </a:spcAft>
              <a:buClr>
                <a:schemeClr val="dk1"/>
              </a:buClr>
              <a:buSzPts val="1100"/>
              <a:buFont typeface="Arial"/>
              <a:buNone/>
            </a:pPr>
            <a:r>
              <a:rPr lang="en-US"/>
              <a:t>We all know that CPI is nothing but the wide range of goods and services purchased by consumers. While overall demand for all these products is not likely to fluctuate wildly—although the specific products that consumers purchase can vary significantly under different economic conditions: In dynamic economy there is no single cause of inflation. Here to capture some of the economic conditions considering that might impact the CPI inflation in some or the other way.</a:t>
            </a:r>
            <a:endParaRPr/>
          </a:p>
          <a:p>
            <a:pPr indent="0" lvl="0" marL="0" rtl="0" algn="just">
              <a:lnSpc>
                <a:spcPct val="107000"/>
              </a:lnSpc>
              <a:spcBef>
                <a:spcPts val="0"/>
              </a:spcBef>
              <a:spcAft>
                <a:spcPts val="0"/>
              </a:spcAft>
              <a:buClr>
                <a:schemeClr val="dk1"/>
              </a:buClr>
              <a:buSzPts val="1100"/>
              <a:buFont typeface="Arial"/>
              <a:buNone/>
            </a:pPr>
            <a:r>
              <a:rPr lang="en-US"/>
              <a:t> </a:t>
            </a:r>
            <a:endParaRPr/>
          </a:p>
          <a:p>
            <a:pPr indent="0" lvl="0" marL="0" rtl="0" algn="just">
              <a:lnSpc>
                <a:spcPct val="107000"/>
              </a:lnSpc>
              <a:spcBef>
                <a:spcPts val="0"/>
              </a:spcBef>
              <a:spcAft>
                <a:spcPts val="0"/>
              </a:spcAft>
              <a:buClr>
                <a:schemeClr val="dk1"/>
              </a:buClr>
              <a:buSzPts val="1100"/>
              <a:buFont typeface="Arial"/>
              <a:buNone/>
            </a:pPr>
            <a:r>
              <a:rPr lang="en-US"/>
              <a:t>We checked Multivariate linear regression model but the we faced difficulty to predict each of the dependent variables.</a:t>
            </a:r>
            <a:endParaRPr/>
          </a:p>
          <a:p>
            <a:pPr indent="0" lvl="0" marL="0" rtl="0" algn="just">
              <a:lnSpc>
                <a:spcPct val="107000"/>
              </a:lnSpc>
              <a:spcBef>
                <a:spcPts val="0"/>
              </a:spcBef>
              <a:spcAft>
                <a:spcPts val="0"/>
              </a:spcAft>
              <a:buClr>
                <a:schemeClr val="dk1"/>
              </a:buClr>
              <a:buSzPts val="1100"/>
              <a:buFont typeface="Arial"/>
              <a:buNone/>
            </a:pPr>
            <a:r>
              <a:rPr lang="en-US"/>
              <a:t> </a:t>
            </a:r>
            <a:endParaRPr/>
          </a:p>
          <a:p>
            <a:pPr indent="0" lvl="0" marL="0" rtl="0" algn="just">
              <a:lnSpc>
                <a:spcPct val="107000"/>
              </a:lnSpc>
              <a:spcBef>
                <a:spcPts val="0"/>
              </a:spcBef>
              <a:spcAft>
                <a:spcPts val="0"/>
              </a:spcAft>
              <a:buClr>
                <a:schemeClr val="dk1"/>
              </a:buClr>
              <a:buSzPts val="1100"/>
              <a:buFont typeface="Arial"/>
              <a:buNone/>
            </a:pPr>
            <a:r>
              <a:rPr lang="en-US"/>
              <a:t>Further, our team has discovered about the VAR model, The VAR model has proven to be especially useful for describing the dynamic behavior of economy and to forecast the CPI.</a:t>
            </a:r>
            <a:endParaRPr/>
          </a:p>
          <a:p>
            <a:pPr indent="0" lvl="0" marL="0" rtl="0" algn="just">
              <a:lnSpc>
                <a:spcPct val="107000"/>
              </a:lnSpc>
              <a:spcBef>
                <a:spcPts val="0"/>
              </a:spcBef>
              <a:spcAft>
                <a:spcPts val="0"/>
              </a:spcAft>
              <a:buClr>
                <a:schemeClr val="dk1"/>
              </a:buClr>
              <a:buSzPts val="1100"/>
              <a:buFont typeface="Arial"/>
              <a:buNone/>
            </a:pPr>
            <a:r>
              <a:rPr lang="en-US"/>
              <a:t>As my colleague Mehul has already given you all the brief about the working of time series, so here in VaR model,</a:t>
            </a:r>
            <a:endParaRPr/>
          </a:p>
          <a:p>
            <a:pPr indent="0" lvl="0" marL="0" rtl="0" algn="just">
              <a:lnSpc>
                <a:spcPct val="107000"/>
              </a:lnSpc>
              <a:spcBef>
                <a:spcPts val="0"/>
              </a:spcBef>
              <a:spcAft>
                <a:spcPts val="0"/>
              </a:spcAft>
              <a:buClr>
                <a:schemeClr val="dk1"/>
              </a:buClr>
              <a:buSzPts val="1100"/>
              <a:buFont typeface="Arial"/>
              <a:buNone/>
            </a:pPr>
            <a:r>
              <a:rPr lang="en-US"/>
              <a:t>There were 2 major Add Ons:</a:t>
            </a:r>
            <a:endParaRPr/>
          </a:p>
          <a:p>
            <a:pPr indent="0" lvl="0" marL="0" rtl="0" algn="just">
              <a:lnSpc>
                <a:spcPct val="107000"/>
              </a:lnSpc>
              <a:spcBef>
                <a:spcPts val="0"/>
              </a:spcBef>
              <a:spcAft>
                <a:spcPts val="0"/>
              </a:spcAft>
              <a:buClr>
                <a:schemeClr val="dk1"/>
              </a:buClr>
              <a:buSzPts val="1100"/>
              <a:buFont typeface="Arial"/>
              <a:buNone/>
            </a:pPr>
            <a:r>
              <a:rPr lang="en-US"/>
              <a:t>1: it incorporates multiple factors (same as multivariable regression),</a:t>
            </a:r>
            <a:endParaRPr/>
          </a:p>
          <a:p>
            <a:pPr indent="0" lvl="0" marL="0" rtl="0" algn="just">
              <a:lnSpc>
                <a:spcPct val="107000"/>
              </a:lnSpc>
              <a:spcBef>
                <a:spcPts val="0"/>
              </a:spcBef>
              <a:spcAft>
                <a:spcPts val="0"/>
              </a:spcAft>
              <a:buSzPts val="1100"/>
              <a:buNone/>
            </a:pPr>
            <a:r>
              <a:rPr lang="en-US"/>
              <a:t>2. the target variable is dependent on the lagged values of other variables in a linear form, same as Linear regression. </a:t>
            </a:r>
            <a:endParaRPr/>
          </a:p>
          <a:p>
            <a:pPr indent="0" lvl="0" marL="0" rtl="0" algn="just">
              <a:lnSpc>
                <a:spcPct val="107000"/>
              </a:lnSpc>
              <a:spcBef>
                <a:spcPts val="0"/>
              </a:spcBef>
              <a:spcAft>
                <a:spcPts val="0"/>
              </a:spcAft>
              <a:buClr>
                <a:schemeClr val="dk1"/>
              </a:buClr>
              <a:buSzPts val="1100"/>
              <a:buFont typeface="Arial"/>
              <a:buNone/>
            </a:pPr>
            <a:r>
              <a:rPr b="1" i="1" lang="en-US"/>
              <a:t>On the next slide</a:t>
            </a:r>
            <a:endParaRPr b="1" i="1"/>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Here on the left side, the graph shows the forecasting values on the test datasets and original values for the same data. The values are very close for the complete periods but only it didn’t perform well during the COVID times. The reason is that the model is not well prepared for these shocks and there were some unexpected changes in macroeconomic factors. But overall the model performs well with MAE 1.55%. </a:t>
            </a:r>
            <a:r>
              <a:rPr b="1" lang="en-US"/>
              <a:t>Now I’ll pass on to Sid, to show impact of CPI on TIPS.</a:t>
            </a:r>
            <a:endParaRPr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Breakeven rates are a crude measure to gauge inflation expectations. We have calculated breakeven rate by calculating the real yield on TIPS and subtracting it from the nominal treasury yields. These breakeven rates show the expected path of inflation and is observed by market participants. In general sense, if the inflation rate in reality is higher than the breakeven rate, then TIPS would outperform in such a scenario as expected inflation would be underwhelmed by the reality in that case. On the other hand, if the real inflation comes out ot be less than the breakeven rate, then TIPS in this scenario would underperform the nominal treasuries. What our breakeven analysis lacks is it calculates directly from yields of the bonds but we do not consider the liquidity premium or risk premium associated with these assets. In general though however crude, breakeven rates are a useful tool to assess expectation of inflation on the market and gauge the trend of expected inflation. This helps us as an investor to better the decide the allocation between TIPS and treasuries on a bond portfolio.</a:t>
            </a:r>
            <a:endParaRPr/>
          </a:p>
        </p:txBody>
      </p:sp>
      <p:sp>
        <p:nvSpPr>
          <p:cNvPr id="303" name="Google Shape;30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781b82945_3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e781b82945_3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775f9753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e775f9753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781b82945_3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e781b82945_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So we have divided our project into 2 core aspects. The first part was to build pricing and valuation modules of different fixed income products for SAS analytics that could be integrated with the SAS Asset Liability and Management architecture. In the second part of the project, we have looked into an asset class which has been gathering a lot of interest since the pandemic - Inflation protected securities or TIPS. We tried to look into inflation modelling techniques, stress analysis of TIPS price with respect to interest rates, and breakeven analysis of TIPS yields. “</a:t>
            </a:r>
            <a:endParaRPr/>
          </a:p>
        </p:txBody>
      </p:sp>
      <p:sp>
        <p:nvSpPr>
          <p:cNvPr id="100" name="Google Shape;10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6a7a98f6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6a7a98f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7c03dd17a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e7c03dd17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6a7a98f62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6a7a98f6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 a major component of our project was to build pricing modules to help value different fixed income products for SAS. We have covered three types of products here. Bond Futures, Bond Convertibles and TIPS. Since these pricing modules are to be embedded within the SAS Asset Liability Management architecture, our objective was to build Cash Flow Generators which would generate cash flows for a given position in a given economic scenario. Thus allowing us to calculate present value of all cash flows during the lifetime of a bond and thereby allowing us to price the product. Additionally our objective was to build the pricing modules as dynamic as possible. As a result we implemented various characteristics of a bond as part of the user input. This allows the user to customize pricing. Such features include - selection of different day-count conventions for accrued interest calculations, cash flow schedule alteration for holidays, selection of different cash flow frequency. Additionally, some features implemented are specific to different fixed income products. I’d like to pass it to Zongxin to explain them in greater detail. </a:t>
            </a:r>
            <a:endParaRPr/>
          </a:p>
        </p:txBody>
      </p:sp>
      <p:sp>
        <p:nvSpPr>
          <p:cNvPr id="107" name="Google Shape;10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500"/>
              <a:t>As a part of each pricing framework, we had some common functionalities across all fixed income products and some specific functions that had to be input for some specific products. Let’s go over the common features first. Here, we have our basic bond parameters such as coupon rate, coupon frequency, maturity, issue date, etc. We also need allow for the user to input their yield curve and select type of interpolation to calculate discounting rate. Additionally, for calculating accrued interest on payments and settlement dates we allow for the user to select from different commonly used day count conventions. And last but not the least, we account for calendar adjustments on cash flow legs to incorporate holidays. As for the specific functionalities, we implemented a binomial tree for pricing convertibles as well as a conversion calendar allowing user to account for specific callable dates. For bond futures, the user inputs a series of different bond i.e. a basket of bond off which our pricing framework will determine a Cheapest-to-deliver bond and calculate it’s futures quote. For pricing TIPS, inflation is a major component of bond so we need to generate a forecast for consumer price index which provide the user a functionality of the pricing framework itself. For the second aspect of our project we dived into some important questions concerning an asset class which has been recently garnering increasing interest. </a:t>
            </a:r>
            <a:endParaRPr sz="1500"/>
          </a:p>
        </p:txBody>
      </p:sp>
      <p:sp>
        <p:nvSpPr>
          <p:cNvPr id="127" name="Google Shape;12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500"/>
              <a:t>We have looked into some discussions that we thought are of great interest in the present economic scenario and also are an application to the use of our pricing module designed for valuation of TIPS. Before we get into the finer details I’d like to summarise areas of our analysis. An obvious application to building a pricing module is the benefit it provides from a valuation standpoint to a portfolio manager. Pricing allows to efficiently mark your assets and can be further extended into calculating important information about a bond such as it’s duration and convexity. We tried to take an approach to this by assessing price performance of TIPS using our valuation framework to see how TIPS prices change with different inflation rates and different interest rates as well. Specifically, we try to simulate interest rates for the next year and try to come up with a modest analysis to the price performance of TIPS in stressed markets. Lastly we will cap off our discussion with breakeven rate analysis which we believe is an interesting discussion in the present time and an important piece of information for a fixed income investor. I’d like to now pass it to Yimeng to give you an overview of TIPS as a fixed income product and walk you through our pricing methodology.</a:t>
            </a:r>
            <a:endParaRPr sz="15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500"/>
              <a:t>So as the name suggests TIPS are designed to provide an investor protection against inflation. They do so by adjusting the principal on the bond with respect to inflation. They pay coupons in the same fashion as treasury bonds, i.e. semi-annually. To account for the inflation component we make use of of the CPI index. The principal in the bond adjusts with respect to the changes in the CPI index. Inherently, TIPS are less convex than treasuries since the volatilities associated with interest rates are higher than the volatilities associated with TIPS rates. Also treasury markets are larger in size than TIPS markets hence there is a liquidity risk associated with TIPS as well which is higher than that of nominal treasuries. Now, that we have the a comprehensive overview of TIPS lets look at the pricing framework for TIPS in greater detail. </a:t>
            </a:r>
            <a:endParaRPr sz="15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500"/>
              <a:t>In case of TIPS pricing we have essentially 3 components - Cash flow from coupons, cash flow from balloon payments at maturity, and accrued interest. For coupon payments we already saw that they occur generally on a semi-annual frequency. What is key to note here is that coupon is paid on adjusted principal. We adjust the principal by taking the CPI ratio. TIPS generally work on a lagged CPI value and we calculate CPI ratio by taking the 3 month prior index value and it’s ratio to the CPI value at time of bond issue. Accrued interest is simply with respect to calculating interest accrued to bond holder between two coupon dates until the time of settlement and hence we subtract it from the cashflow sum when calculating final price. For balloon payment at maturity, we need to take the maximum value from original principle and principal cash flow. As we can see from this a big part of pricing here is the CPI index which will be a forecast as we have to get CPI values for future dates as well. While the industry standard is to use a fixed rate of inflation based on historical data, we as a group have also worked on some inflation modelling tool to better explain it’s behavior and get some predictive insights. I’d like to pass it to Mehul to take us further with that.</a:t>
            </a:r>
            <a:endParaRPr sz="15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781b82945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e781b8294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2100"/>
              </a:spcAft>
              <a:buSzPts val="1100"/>
              <a:buNone/>
            </a:pPr>
            <a:r>
              <a:rPr lang="en-US" sz="1000">
                <a:solidFill>
                  <a:srgbClr val="333333"/>
                </a:solidFill>
                <a:highlight>
                  <a:srgbClr val="FFFFFF"/>
                </a:highlight>
              </a:rPr>
              <a:t>Thank you Yimeng. Now I will talk about Consumer Price Index which is one of the most important component that goes into TIPS Pricing. So to give you a brief, The Consumer Price Index is a measure of the average monthly change in the price for goods and services paid by urban consumers between any two time periods. To predict the Consumer Price Index, we used 3 different models i.e., SARIMA Model, Vector Autoregressive Model and Geometric Brownian Motion. To </a:t>
            </a:r>
            <a:r>
              <a:rPr lang="en-US" sz="1000">
                <a:solidFill>
                  <a:srgbClr val="555555"/>
                </a:solidFill>
                <a:highlight>
                  <a:srgbClr val="FFFFFF"/>
                </a:highlight>
              </a:rPr>
              <a:t>give you a brief of the 1st model,</a:t>
            </a:r>
            <a:r>
              <a:rPr lang="en-US" sz="1000" u="sng">
                <a:solidFill>
                  <a:srgbClr val="555555"/>
                </a:solidFill>
                <a:highlight>
                  <a:srgbClr val="FFFFFF"/>
                </a:highlight>
                <a:hlinkClick r:id="rId2">
                  <a:extLst>
                    <a:ext uri="{A12FA001-AC4F-418D-AE19-62706E023703}">
                      <ahyp:hlinkClr val="tx"/>
                    </a:ext>
                  </a:extLst>
                </a:hlinkClick>
              </a:rPr>
              <a:t> </a:t>
            </a:r>
            <a:r>
              <a:rPr lang="en-US" sz="1000" u="sng">
                <a:solidFill>
                  <a:srgbClr val="2200CC"/>
                </a:solidFill>
                <a:highlight>
                  <a:srgbClr val="FFFFFF"/>
                </a:highlight>
                <a:hlinkClick r:id="rId3">
                  <a:extLst>
                    <a:ext uri="{A12FA001-AC4F-418D-AE19-62706E023703}">
                      <ahyp:hlinkClr val="tx"/>
                    </a:ext>
                  </a:extLst>
                </a:hlinkClick>
              </a:rPr>
              <a:t>SARIMA models</a:t>
            </a:r>
            <a:r>
              <a:rPr lang="en-US" sz="1000">
                <a:solidFill>
                  <a:srgbClr val="555555"/>
                </a:solidFill>
                <a:highlight>
                  <a:srgbClr val="FFFFFF"/>
                </a:highlight>
              </a:rPr>
              <a:t> is nothing but an ARIMA models with a seasonal component. The model ‘explains’ a given time series based on its own lagged values and the lagged forecast errors. SARIMA has 3 components to it i.e.,p and seasonal P which indicate number of autoregressive terms; d and seasonal </a:t>
            </a:r>
            <a:r>
              <a:rPr b="1" lang="en-US" sz="1000">
                <a:solidFill>
                  <a:srgbClr val="555555"/>
                </a:solidFill>
                <a:highlight>
                  <a:srgbClr val="FFFFFF"/>
                </a:highlight>
              </a:rPr>
              <a:t>D that shows the differencing that must be done to stationarize the time series; q and seasonal Q tell about the number of moving average terms.</a:t>
            </a:r>
            <a:endParaRPr b="1" sz="1000">
              <a:solidFill>
                <a:srgbClr val="555555"/>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rgbClr val="555555"/>
                </a:solidFill>
                <a:highlight>
                  <a:srgbClr val="FFFFFF"/>
                </a:highlight>
              </a:rPr>
              <a:t>We tried and tested different AR and MA components in the SARIMA Model and selected the best model based on AIC and BIC values. So, we trained the model from 1971 to 2010, and then used the trained model to forecast the values from the year 2011 to 2021. In the figure, it can be seen that the SARIMA model did a good job in predicting the inflation. To check the accuracy, we used different parameters such as Mean Error, Root mean square error. The low value of rmse signifies that the model did a good job in predicting the CPI values. </a:t>
            </a:r>
            <a:r>
              <a:rPr b="1" lang="en-US">
                <a:solidFill>
                  <a:srgbClr val="555555"/>
                </a:solidFill>
                <a:highlight>
                  <a:srgbClr val="FFFFFF"/>
                </a:highlight>
              </a:rPr>
              <a:t>Now, I will pass it to Abhijay to discuss about the Vector Auto Regressive Model.</a:t>
            </a:r>
            <a:endParaRPr b="1">
              <a:solidFill>
                <a:srgbClr val="555555"/>
              </a:solidFill>
              <a:highlight>
                <a:srgbClr val="FFFFFF"/>
              </a:highlight>
            </a:endParaRPr>
          </a:p>
          <a:p>
            <a:pPr indent="0" lvl="0" marL="0" rtl="0" algn="l">
              <a:lnSpc>
                <a:spcPct val="115000"/>
              </a:lnSpc>
              <a:spcBef>
                <a:spcPts val="1200"/>
              </a:spcBef>
              <a:spcAft>
                <a:spcPts val="1200"/>
              </a:spcAft>
              <a:buSzPts val="1100"/>
              <a:buNone/>
            </a:pPr>
            <a:r>
              <a:t/>
            </a:r>
            <a:endParaRPr>
              <a:solidFill>
                <a:srgbClr val="555555"/>
              </a:solidFill>
              <a:highlight>
                <a:srgbClr val="FFFFFF"/>
              </a:highlight>
            </a:endParaRPr>
          </a:p>
        </p:txBody>
      </p:sp>
      <p:sp>
        <p:nvSpPr>
          <p:cNvPr id="213" name="Google Shape;21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5"/>
          <p:cNvSpPr txBox="1"/>
          <p:nvPr>
            <p:ph type="ctrTitle"/>
          </p:nvPr>
        </p:nvSpPr>
        <p:spPr>
          <a:xfrm>
            <a:off x="685804" y="1597820"/>
            <a:ext cx="7772400" cy="1102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 name="Google Shape;14;p15"/>
          <p:cNvSpPr txBox="1"/>
          <p:nvPr>
            <p:ph idx="1" type="subTitle"/>
          </p:nvPr>
        </p:nvSpPr>
        <p:spPr>
          <a:xfrm>
            <a:off x="1371600" y="2914650"/>
            <a:ext cx="6400800" cy="13143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888888"/>
              </a:buClr>
              <a:buSzPts val="2400"/>
              <a:buNone/>
              <a:defRPr>
                <a:solidFill>
                  <a:srgbClr val="888888"/>
                </a:solidFill>
              </a:defRPr>
            </a:lvl1pPr>
            <a:lvl2pPr lvl="1" algn="ctr">
              <a:lnSpc>
                <a:spcPct val="100000"/>
              </a:lnSpc>
              <a:spcBef>
                <a:spcPts val="480"/>
              </a:spcBef>
              <a:spcAft>
                <a:spcPts val="0"/>
              </a:spcAft>
              <a:buClr>
                <a:srgbClr val="888888"/>
              </a:buClr>
              <a:buSzPts val="2400"/>
              <a:buNone/>
              <a:defRPr>
                <a:solidFill>
                  <a:srgbClr val="888888"/>
                </a:solidFill>
              </a:defRPr>
            </a:lvl2pPr>
            <a:lvl3pPr lvl="2" algn="ctr">
              <a:lnSpc>
                <a:spcPct val="100000"/>
              </a:lnSpc>
              <a:spcBef>
                <a:spcPts val="361"/>
              </a:spcBef>
              <a:spcAft>
                <a:spcPts val="0"/>
              </a:spcAft>
              <a:buClr>
                <a:srgbClr val="888888"/>
              </a:buClr>
              <a:buSzPts val="1800"/>
              <a:buNone/>
              <a:defRPr>
                <a:solidFill>
                  <a:srgbClr val="888888"/>
                </a:solidFill>
              </a:defRPr>
            </a:lvl3pPr>
            <a:lvl4pPr lvl="3" algn="ctr">
              <a:lnSpc>
                <a:spcPct val="100000"/>
              </a:lnSpc>
              <a:spcBef>
                <a:spcPts val="279"/>
              </a:spcBef>
              <a:spcAft>
                <a:spcPts val="0"/>
              </a:spcAft>
              <a:buClr>
                <a:srgbClr val="888888"/>
              </a:buClr>
              <a:buSzPts val="1400"/>
              <a:buNone/>
              <a:defRPr>
                <a:solidFill>
                  <a:srgbClr val="888888"/>
                </a:solidFill>
              </a:defRPr>
            </a:lvl4pPr>
            <a:lvl5pPr lvl="4" algn="ctr">
              <a:lnSpc>
                <a:spcPct val="100000"/>
              </a:lnSpc>
              <a:spcBef>
                <a:spcPts val="201"/>
              </a:spcBef>
              <a:spcAft>
                <a:spcPts val="0"/>
              </a:spcAft>
              <a:buClr>
                <a:srgbClr val="888888"/>
              </a:buClr>
              <a:buSzPts val="1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5" name="Google Shape;15;p15"/>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1" type="ftr"/>
          </p:nvPr>
        </p:nvSpPr>
        <p:spPr>
          <a:xfrm>
            <a:off x="3124204" y="4767264"/>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1792288" y="3600451"/>
            <a:ext cx="5486400" cy="4251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24"/>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7" name="Google Shape;67;p24"/>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79"/>
              </a:spcBef>
              <a:spcAft>
                <a:spcPts val="0"/>
              </a:spcAft>
              <a:buClr>
                <a:schemeClr val="dk1"/>
              </a:buClr>
              <a:buSzPts val="1400"/>
              <a:buNone/>
              <a:defRPr sz="1401"/>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1"/>
              </a:spcBef>
              <a:spcAft>
                <a:spcPts val="0"/>
              </a:spcAft>
              <a:buClr>
                <a:schemeClr val="dk1"/>
              </a:buClr>
              <a:buSzPts val="1000"/>
              <a:buNone/>
              <a:defRPr sz="1001"/>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24"/>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3124204" y="4767264"/>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5"/>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25"/>
          <p:cNvSpPr txBox="1"/>
          <p:nvPr>
            <p:ph idx="1" type="body"/>
          </p:nvPr>
        </p:nvSpPr>
        <p:spPr>
          <a:xfrm rot="5400000">
            <a:off x="3408154" y="-684000"/>
            <a:ext cx="2327700"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1"/>
              </a:spcBef>
              <a:spcAft>
                <a:spcPts val="0"/>
              </a:spcAft>
              <a:buClr>
                <a:schemeClr val="dk1"/>
              </a:buClr>
              <a:buSzPts val="1800"/>
              <a:buChar char="•"/>
              <a:defRPr/>
            </a:lvl1pPr>
            <a:lvl2pPr indent="-342900" lvl="1" marL="914400" algn="l">
              <a:lnSpc>
                <a:spcPct val="100000"/>
              </a:lnSpc>
              <a:spcBef>
                <a:spcPts val="361"/>
              </a:spcBef>
              <a:spcAft>
                <a:spcPts val="0"/>
              </a:spcAft>
              <a:buClr>
                <a:schemeClr val="dk1"/>
              </a:buClr>
              <a:buSzPts val="1800"/>
              <a:buChar char="–"/>
              <a:defRPr/>
            </a:lvl2pPr>
            <a:lvl3pPr indent="-342900" lvl="2" marL="1371600" algn="l">
              <a:lnSpc>
                <a:spcPct val="100000"/>
              </a:lnSpc>
              <a:spcBef>
                <a:spcPts val="361"/>
              </a:spcBef>
              <a:spcAft>
                <a:spcPts val="0"/>
              </a:spcAft>
              <a:buClr>
                <a:schemeClr val="dk1"/>
              </a:buClr>
              <a:buSzPts val="1800"/>
              <a:buChar char="•"/>
              <a:defRPr/>
            </a:lvl3pPr>
            <a:lvl4pPr indent="-342900" lvl="3" marL="1828800" algn="l">
              <a:lnSpc>
                <a:spcPct val="100000"/>
              </a:lnSpc>
              <a:spcBef>
                <a:spcPts val="361"/>
              </a:spcBef>
              <a:spcAft>
                <a:spcPts val="0"/>
              </a:spcAft>
              <a:buClr>
                <a:schemeClr val="dk1"/>
              </a:buClr>
              <a:buSzPts val="1800"/>
              <a:buChar char="–"/>
              <a:defRPr/>
            </a:lvl4pPr>
            <a:lvl5pPr indent="-342900" lvl="4" marL="2286000" algn="l">
              <a:lnSpc>
                <a:spcPct val="100000"/>
              </a:lnSpc>
              <a:spcBef>
                <a:spcPts val="361"/>
              </a:spcBef>
              <a:spcAft>
                <a:spcPts val="0"/>
              </a:spcAft>
              <a:buClr>
                <a:schemeClr val="dk1"/>
              </a:buClr>
              <a:buSzPts val="1800"/>
              <a:buChar char="»"/>
              <a:defRPr/>
            </a:lvl5pPr>
            <a:lvl6pPr indent="-342900" lvl="5" marL="2743200" algn="l">
              <a:lnSpc>
                <a:spcPct val="100000"/>
              </a:lnSpc>
              <a:spcBef>
                <a:spcPts val="361"/>
              </a:spcBef>
              <a:spcAft>
                <a:spcPts val="0"/>
              </a:spcAft>
              <a:buClr>
                <a:schemeClr val="dk1"/>
              </a:buClr>
              <a:buSzPts val="1800"/>
              <a:buChar char="•"/>
              <a:defRPr/>
            </a:lvl6pPr>
            <a:lvl7pPr indent="-342900" lvl="6" marL="3200400" algn="l">
              <a:lnSpc>
                <a:spcPct val="100000"/>
              </a:lnSpc>
              <a:spcBef>
                <a:spcPts val="361"/>
              </a:spcBef>
              <a:spcAft>
                <a:spcPts val="0"/>
              </a:spcAft>
              <a:buClr>
                <a:schemeClr val="dk1"/>
              </a:buClr>
              <a:buSzPts val="1800"/>
              <a:buChar char="•"/>
              <a:defRPr/>
            </a:lvl7pPr>
            <a:lvl8pPr indent="-342900" lvl="7" marL="3657600" algn="l">
              <a:lnSpc>
                <a:spcPct val="100000"/>
              </a:lnSpc>
              <a:spcBef>
                <a:spcPts val="361"/>
              </a:spcBef>
              <a:spcAft>
                <a:spcPts val="0"/>
              </a:spcAft>
              <a:buClr>
                <a:schemeClr val="dk1"/>
              </a:buClr>
              <a:buSzPts val="1800"/>
              <a:buChar char="•"/>
              <a:defRPr/>
            </a:lvl8pPr>
            <a:lvl9pPr indent="-342900" lvl="8" marL="4114800" algn="l">
              <a:lnSpc>
                <a:spcPct val="100000"/>
              </a:lnSpc>
              <a:spcBef>
                <a:spcPts val="361"/>
              </a:spcBef>
              <a:spcAft>
                <a:spcPts val="0"/>
              </a:spcAft>
              <a:buClr>
                <a:schemeClr val="dk1"/>
              </a:buClr>
              <a:buSzPts val="1800"/>
              <a:buChar char="•"/>
              <a:defRPr/>
            </a:lvl9pPr>
          </a:lstStyle>
          <a:p/>
        </p:txBody>
      </p:sp>
      <p:sp>
        <p:nvSpPr>
          <p:cNvPr id="74" name="Google Shape;74;p25"/>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5"/>
          <p:cNvSpPr txBox="1"/>
          <p:nvPr>
            <p:ph idx="11" type="ftr"/>
          </p:nvPr>
        </p:nvSpPr>
        <p:spPr>
          <a:xfrm>
            <a:off x="3124204" y="4767264"/>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26"/>
          <p:cNvSpPr txBox="1"/>
          <p:nvPr>
            <p:ph type="title"/>
          </p:nvPr>
        </p:nvSpPr>
        <p:spPr>
          <a:xfrm rot="5400000">
            <a:off x="5463751" y="1371629"/>
            <a:ext cx="4388700" cy="2057401"/>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 name="Google Shape;79;p26"/>
          <p:cNvSpPr txBox="1"/>
          <p:nvPr>
            <p:ph idx="1" type="body"/>
          </p:nvPr>
        </p:nvSpPr>
        <p:spPr>
          <a:xfrm rot="5400000">
            <a:off x="1272750" y="-609571"/>
            <a:ext cx="4388700" cy="601980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1"/>
              </a:spcBef>
              <a:spcAft>
                <a:spcPts val="0"/>
              </a:spcAft>
              <a:buClr>
                <a:schemeClr val="dk1"/>
              </a:buClr>
              <a:buSzPts val="1800"/>
              <a:buChar char="•"/>
              <a:defRPr/>
            </a:lvl1pPr>
            <a:lvl2pPr indent="-342900" lvl="1" marL="914400" algn="l">
              <a:lnSpc>
                <a:spcPct val="100000"/>
              </a:lnSpc>
              <a:spcBef>
                <a:spcPts val="361"/>
              </a:spcBef>
              <a:spcAft>
                <a:spcPts val="0"/>
              </a:spcAft>
              <a:buClr>
                <a:schemeClr val="dk1"/>
              </a:buClr>
              <a:buSzPts val="1800"/>
              <a:buChar char="–"/>
              <a:defRPr/>
            </a:lvl2pPr>
            <a:lvl3pPr indent="-342900" lvl="2" marL="1371600" algn="l">
              <a:lnSpc>
                <a:spcPct val="100000"/>
              </a:lnSpc>
              <a:spcBef>
                <a:spcPts val="361"/>
              </a:spcBef>
              <a:spcAft>
                <a:spcPts val="0"/>
              </a:spcAft>
              <a:buClr>
                <a:schemeClr val="dk1"/>
              </a:buClr>
              <a:buSzPts val="1800"/>
              <a:buChar char="•"/>
              <a:defRPr/>
            </a:lvl3pPr>
            <a:lvl4pPr indent="-342900" lvl="3" marL="1828800" algn="l">
              <a:lnSpc>
                <a:spcPct val="100000"/>
              </a:lnSpc>
              <a:spcBef>
                <a:spcPts val="361"/>
              </a:spcBef>
              <a:spcAft>
                <a:spcPts val="0"/>
              </a:spcAft>
              <a:buClr>
                <a:schemeClr val="dk1"/>
              </a:buClr>
              <a:buSzPts val="1800"/>
              <a:buChar char="–"/>
              <a:defRPr/>
            </a:lvl4pPr>
            <a:lvl5pPr indent="-342900" lvl="4" marL="2286000" algn="l">
              <a:lnSpc>
                <a:spcPct val="100000"/>
              </a:lnSpc>
              <a:spcBef>
                <a:spcPts val="361"/>
              </a:spcBef>
              <a:spcAft>
                <a:spcPts val="0"/>
              </a:spcAft>
              <a:buClr>
                <a:schemeClr val="dk1"/>
              </a:buClr>
              <a:buSzPts val="1800"/>
              <a:buChar char="»"/>
              <a:defRPr/>
            </a:lvl5pPr>
            <a:lvl6pPr indent="-342900" lvl="5" marL="2743200" algn="l">
              <a:lnSpc>
                <a:spcPct val="100000"/>
              </a:lnSpc>
              <a:spcBef>
                <a:spcPts val="361"/>
              </a:spcBef>
              <a:spcAft>
                <a:spcPts val="0"/>
              </a:spcAft>
              <a:buClr>
                <a:schemeClr val="dk1"/>
              </a:buClr>
              <a:buSzPts val="1800"/>
              <a:buChar char="•"/>
              <a:defRPr/>
            </a:lvl6pPr>
            <a:lvl7pPr indent="-342900" lvl="6" marL="3200400" algn="l">
              <a:lnSpc>
                <a:spcPct val="100000"/>
              </a:lnSpc>
              <a:spcBef>
                <a:spcPts val="361"/>
              </a:spcBef>
              <a:spcAft>
                <a:spcPts val="0"/>
              </a:spcAft>
              <a:buClr>
                <a:schemeClr val="dk1"/>
              </a:buClr>
              <a:buSzPts val="1800"/>
              <a:buChar char="•"/>
              <a:defRPr/>
            </a:lvl7pPr>
            <a:lvl8pPr indent="-342900" lvl="7" marL="3657600" algn="l">
              <a:lnSpc>
                <a:spcPct val="100000"/>
              </a:lnSpc>
              <a:spcBef>
                <a:spcPts val="361"/>
              </a:spcBef>
              <a:spcAft>
                <a:spcPts val="0"/>
              </a:spcAft>
              <a:buClr>
                <a:schemeClr val="dk1"/>
              </a:buClr>
              <a:buSzPts val="1800"/>
              <a:buChar char="•"/>
              <a:defRPr/>
            </a:lvl8pPr>
            <a:lvl9pPr indent="-342900" lvl="8" marL="4114800" algn="l">
              <a:lnSpc>
                <a:spcPct val="100000"/>
              </a:lnSpc>
              <a:spcBef>
                <a:spcPts val="361"/>
              </a:spcBef>
              <a:spcAft>
                <a:spcPts val="0"/>
              </a:spcAft>
              <a:buClr>
                <a:schemeClr val="dk1"/>
              </a:buClr>
              <a:buSzPts val="1800"/>
              <a:buChar char="•"/>
              <a:defRPr/>
            </a:lvl9pPr>
          </a:lstStyle>
          <a:p/>
        </p:txBody>
      </p:sp>
      <p:sp>
        <p:nvSpPr>
          <p:cNvPr id="80" name="Google Shape;80;p26"/>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1" type="ftr"/>
          </p:nvPr>
        </p:nvSpPr>
        <p:spPr>
          <a:xfrm>
            <a:off x="3124204" y="4767264"/>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ackground image">
  <p:cSld name="BLANK_1_1">
    <p:spTree>
      <p:nvGrpSpPr>
        <p:cNvPr id="83" name="Shape 83"/>
        <p:cNvGrpSpPr/>
        <p:nvPr/>
      </p:nvGrpSpPr>
      <p:grpSpPr>
        <a:xfrm>
          <a:off x="0" y="0"/>
          <a:ext cx="0" cy="0"/>
          <a:chOff x="0" y="0"/>
          <a:chExt cx="0" cy="0"/>
        </a:xfrm>
      </p:grpSpPr>
      <p:sp>
        <p:nvSpPr>
          <p:cNvPr id="84" name="Google Shape;84;p27"/>
          <p:cNvSpPr/>
          <p:nvPr/>
        </p:nvSpPr>
        <p:spPr>
          <a:xfrm>
            <a:off x="7872900" y="-75"/>
            <a:ext cx="1271100" cy="5143500"/>
          </a:xfrm>
          <a:prstGeom prst="rect">
            <a:avLst/>
          </a:prstGeom>
          <a:solidFill>
            <a:srgbClr val="FFFFFF"/>
          </a:solidFill>
          <a:ln>
            <a:noFill/>
          </a:ln>
          <a:effectLst>
            <a:outerShdw blurRad="285750" rotWithShape="0" algn="bl" dir="10800000" dist="190500">
              <a:srgbClr val="000000">
                <a:alpha val="1333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1" u="none" cap="none" strike="noStrike">
              <a:solidFill>
                <a:srgbClr val="000000"/>
              </a:solidFill>
              <a:latin typeface="Arial"/>
              <a:ea typeface="Arial"/>
              <a:cs typeface="Arial"/>
              <a:sym typeface="Arial"/>
            </a:endParaRPr>
          </a:p>
        </p:txBody>
      </p:sp>
      <p:sp>
        <p:nvSpPr>
          <p:cNvPr id="85" name="Google Shape;85;p27"/>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1" u="none" cap="none" strike="noStrike">
              <a:solidFill>
                <a:srgbClr val="000000"/>
              </a:solidFill>
              <a:latin typeface="Arial"/>
              <a:ea typeface="Arial"/>
              <a:cs typeface="Arial"/>
              <a:sym typeface="Arial"/>
            </a:endParaRPr>
          </a:p>
        </p:txBody>
      </p:sp>
      <p:sp>
        <p:nvSpPr>
          <p:cNvPr id="86" name="Google Shape;86;p27"/>
          <p:cNvSpPr txBox="1"/>
          <p:nvPr>
            <p:ph idx="12" type="sldNum"/>
          </p:nvPr>
        </p:nvSpPr>
        <p:spPr>
          <a:xfrm>
            <a:off x="8750400" y="4356225"/>
            <a:ext cx="393600" cy="393600"/>
          </a:xfrm>
          <a:prstGeom prst="rect">
            <a:avLst/>
          </a:prstGeom>
          <a:solidFill>
            <a:schemeClr val="accent1"/>
          </a:solid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16"/>
          <p:cNvSpPr txBox="1"/>
          <p:nvPr>
            <p:ph type="title"/>
          </p:nvPr>
        </p:nvSpPr>
        <p:spPr>
          <a:xfrm>
            <a:off x="311701" y="445025"/>
            <a:ext cx="8520601" cy="5727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16"/>
          <p:cNvSpPr txBox="1"/>
          <p:nvPr>
            <p:ph idx="1" type="body"/>
          </p:nvPr>
        </p:nvSpPr>
        <p:spPr>
          <a:xfrm>
            <a:off x="311700" y="1152475"/>
            <a:ext cx="3999900" cy="3416400"/>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480"/>
              </a:spcBef>
              <a:spcAft>
                <a:spcPts val="0"/>
              </a:spcAft>
              <a:buSzPts val="1400"/>
              <a:buChar char="•"/>
              <a:defRPr sz="1401"/>
            </a:lvl1pPr>
            <a:lvl2pPr indent="-304800" lvl="1" marL="914400" algn="l">
              <a:lnSpc>
                <a:spcPct val="100000"/>
              </a:lnSpc>
              <a:spcBef>
                <a:spcPts val="480"/>
              </a:spcBef>
              <a:spcAft>
                <a:spcPts val="0"/>
              </a:spcAft>
              <a:buSzPts val="1200"/>
              <a:buChar char="–"/>
              <a:defRPr sz="1200"/>
            </a:lvl2pPr>
            <a:lvl3pPr indent="-304800" lvl="2" marL="1371600" algn="l">
              <a:lnSpc>
                <a:spcPct val="100000"/>
              </a:lnSpc>
              <a:spcBef>
                <a:spcPts val="361"/>
              </a:spcBef>
              <a:spcAft>
                <a:spcPts val="0"/>
              </a:spcAft>
              <a:buSzPts val="1200"/>
              <a:buChar char="•"/>
              <a:defRPr sz="1200"/>
            </a:lvl3pPr>
            <a:lvl4pPr indent="-304800" lvl="3" marL="1828800" algn="l">
              <a:lnSpc>
                <a:spcPct val="100000"/>
              </a:lnSpc>
              <a:spcBef>
                <a:spcPts val="279"/>
              </a:spcBef>
              <a:spcAft>
                <a:spcPts val="0"/>
              </a:spcAft>
              <a:buSzPts val="1200"/>
              <a:buChar char="–"/>
              <a:defRPr sz="1200"/>
            </a:lvl4pPr>
            <a:lvl5pPr indent="-304800" lvl="4" marL="2286000" algn="l">
              <a:lnSpc>
                <a:spcPct val="100000"/>
              </a:lnSpc>
              <a:spcBef>
                <a:spcPts val="201"/>
              </a:spcBef>
              <a:spcAft>
                <a:spcPts val="0"/>
              </a:spcAft>
              <a:buSzPts val="1200"/>
              <a:buChar char="»"/>
              <a:defRPr sz="1200"/>
            </a:lvl5pPr>
            <a:lvl6pPr indent="-304800" lvl="5" marL="2743200" algn="l">
              <a:lnSpc>
                <a:spcPct val="100000"/>
              </a:lnSpc>
              <a:spcBef>
                <a:spcPts val="400"/>
              </a:spcBef>
              <a:spcAft>
                <a:spcPts val="0"/>
              </a:spcAft>
              <a:buSzPts val="1200"/>
              <a:buChar char="•"/>
              <a:defRPr sz="1200"/>
            </a:lvl6pPr>
            <a:lvl7pPr indent="-304800" lvl="6" marL="3200400" algn="l">
              <a:lnSpc>
                <a:spcPct val="100000"/>
              </a:lnSpc>
              <a:spcBef>
                <a:spcPts val="400"/>
              </a:spcBef>
              <a:spcAft>
                <a:spcPts val="0"/>
              </a:spcAft>
              <a:buSzPts val="1200"/>
              <a:buChar char="•"/>
              <a:defRPr sz="1200"/>
            </a:lvl7pPr>
            <a:lvl8pPr indent="-304800" lvl="7" marL="3657600" algn="l">
              <a:lnSpc>
                <a:spcPct val="100000"/>
              </a:lnSpc>
              <a:spcBef>
                <a:spcPts val="400"/>
              </a:spcBef>
              <a:spcAft>
                <a:spcPts val="0"/>
              </a:spcAft>
              <a:buSzPts val="1200"/>
              <a:buChar char="•"/>
              <a:defRPr sz="1200"/>
            </a:lvl8pPr>
            <a:lvl9pPr indent="-304800" lvl="8" marL="4114800" algn="l">
              <a:lnSpc>
                <a:spcPct val="100000"/>
              </a:lnSpc>
              <a:spcBef>
                <a:spcPts val="400"/>
              </a:spcBef>
              <a:spcAft>
                <a:spcPts val="0"/>
              </a:spcAft>
              <a:buSzPts val="1200"/>
              <a:buChar char="•"/>
              <a:defRPr sz="1200"/>
            </a:lvl9pPr>
          </a:lstStyle>
          <a:p/>
        </p:txBody>
      </p:sp>
      <p:sp>
        <p:nvSpPr>
          <p:cNvPr id="21" name="Google Shape;21;p16"/>
          <p:cNvSpPr txBox="1"/>
          <p:nvPr>
            <p:ph idx="2" type="body"/>
          </p:nvPr>
        </p:nvSpPr>
        <p:spPr>
          <a:xfrm>
            <a:off x="4832400" y="1152475"/>
            <a:ext cx="3999900" cy="3416400"/>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480"/>
              </a:spcBef>
              <a:spcAft>
                <a:spcPts val="0"/>
              </a:spcAft>
              <a:buSzPts val="1400"/>
              <a:buChar char="•"/>
              <a:defRPr sz="1401"/>
            </a:lvl1pPr>
            <a:lvl2pPr indent="-304800" lvl="1" marL="914400" algn="l">
              <a:lnSpc>
                <a:spcPct val="100000"/>
              </a:lnSpc>
              <a:spcBef>
                <a:spcPts val="480"/>
              </a:spcBef>
              <a:spcAft>
                <a:spcPts val="0"/>
              </a:spcAft>
              <a:buSzPts val="1200"/>
              <a:buChar char="–"/>
              <a:defRPr sz="1200"/>
            </a:lvl2pPr>
            <a:lvl3pPr indent="-304800" lvl="2" marL="1371600" algn="l">
              <a:lnSpc>
                <a:spcPct val="100000"/>
              </a:lnSpc>
              <a:spcBef>
                <a:spcPts val="361"/>
              </a:spcBef>
              <a:spcAft>
                <a:spcPts val="0"/>
              </a:spcAft>
              <a:buSzPts val="1200"/>
              <a:buChar char="•"/>
              <a:defRPr sz="1200"/>
            </a:lvl3pPr>
            <a:lvl4pPr indent="-304800" lvl="3" marL="1828800" algn="l">
              <a:lnSpc>
                <a:spcPct val="100000"/>
              </a:lnSpc>
              <a:spcBef>
                <a:spcPts val="279"/>
              </a:spcBef>
              <a:spcAft>
                <a:spcPts val="0"/>
              </a:spcAft>
              <a:buSzPts val="1200"/>
              <a:buChar char="–"/>
              <a:defRPr sz="1200"/>
            </a:lvl4pPr>
            <a:lvl5pPr indent="-304800" lvl="4" marL="2286000" algn="l">
              <a:lnSpc>
                <a:spcPct val="100000"/>
              </a:lnSpc>
              <a:spcBef>
                <a:spcPts val="201"/>
              </a:spcBef>
              <a:spcAft>
                <a:spcPts val="0"/>
              </a:spcAft>
              <a:buSzPts val="1200"/>
              <a:buChar char="»"/>
              <a:defRPr sz="1200"/>
            </a:lvl5pPr>
            <a:lvl6pPr indent="-304800" lvl="5" marL="2743200" algn="l">
              <a:lnSpc>
                <a:spcPct val="100000"/>
              </a:lnSpc>
              <a:spcBef>
                <a:spcPts val="400"/>
              </a:spcBef>
              <a:spcAft>
                <a:spcPts val="0"/>
              </a:spcAft>
              <a:buSzPts val="1200"/>
              <a:buChar char="•"/>
              <a:defRPr sz="1200"/>
            </a:lvl6pPr>
            <a:lvl7pPr indent="-304800" lvl="6" marL="3200400" algn="l">
              <a:lnSpc>
                <a:spcPct val="100000"/>
              </a:lnSpc>
              <a:spcBef>
                <a:spcPts val="400"/>
              </a:spcBef>
              <a:spcAft>
                <a:spcPts val="0"/>
              </a:spcAft>
              <a:buSzPts val="1200"/>
              <a:buChar char="•"/>
              <a:defRPr sz="1200"/>
            </a:lvl7pPr>
            <a:lvl8pPr indent="-304800" lvl="7" marL="3657600" algn="l">
              <a:lnSpc>
                <a:spcPct val="100000"/>
              </a:lnSpc>
              <a:spcBef>
                <a:spcPts val="400"/>
              </a:spcBef>
              <a:spcAft>
                <a:spcPts val="0"/>
              </a:spcAft>
              <a:buSzPts val="1200"/>
              <a:buChar char="•"/>
              <a:defRPr sz="1200"/>
            </a:lvl8pPr>
            <a:lvl9pPr indent="-304800" lvl="8" marL="4114800" algn="l">
              <a:lnSpc>
                <a:spcPct val="100000"/>
              </a:lnSpc>
              <a:spcBef>
                <a:spcPts val="400"/>
              </a:spcBef>
              <a:spcAft>
                <a:spcPts val="0"/>
              </a:spcAft>
              <a:buSzPts val="1200"/>
              <a:buChar char="•"/>
              <a:defRPr sz="1200"/>
            </a:lvl9pPr>
          </a:lstStyle>
          <a:p/>
        </p:txBody>
      </p:sp>
      <p:sp>
        <p:nvSpPr>
          <p:cNvPr id="22" name="Google Shape;22;p16"/>
          <p:cNvSpPr txBox="1"/>
          <p:nvPr>
            <p:ph idx="12" type="sldNum"/>
          </p:nvPr>
        </p:nvSpPr>
        <p:spPr>
          <a:xfrm>
            <a:off x="8472459" y="4663217"/>
            <a:ext cx="548700" cy="393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21"/>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21"/>
          <p:cNvSpPr txBox="1"/>
          <p:nvPr>
            <p:ph idx="1" type="body"/>
          </p:nvPr>
        </p:nvSpPr>
        <p:spPr>
          <a:xfrm>
            <a:off x="457203" y="1476377"/>
            <a:ext cx="4038601" cy="3118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1"/>
              </a:spcBef>
              <a:spcAft>
                <a:spcPts val="0"/>
              </a:spcAft>
              <a:buClr>
                <a:schemeClr val="dk1"/>
              </a:buClr>
              <a:buSzPts val="1800"/>
              <a:buChar char="–"/>
              <a:defRPr sz="1801"/>
            </a:lvl4pPr>
            <a:lvl5pPr indent="-342900" lvl="4" marL="2286000" algn="l">
              <a:lnSpc>
                <a:spcPct val="100000"/>
              </a:lnSpc>
              <a:spcBef>
                <a:spcPts val="361"/>
              </a:spcBef>
              <a:spcAft>
                <a:spcPts val="0"/>
              </a:spcAft>
              <a:buClr>
                <a:schemeClr val="dk1"/>
              </a:buClr>
              <a:buSzPts val="1800"/>
              <a:buChar char="»"/>
              <a:defRPr sz="1801"/>
            </a:lvl5pPr>
            <a:lvl6pPr indent="-342900" lvl="5" marL="2743200" algn="l">
              <a:lnSpc>
                <a:spcPct val="100000"/>
              </a:lnSpc>
              <a:spcBef>
                <a:spcPts val="361"/>
              </a:spcBef>
              <a:spcAft>
                <a:spcPts val="0"/>
              </a:spcAft>
              <a:buClr>
                <a:schemeClr val="dk1"/>
              </a:buClr>
              <a:buSzPts val="1800"/>
              <a:buChar char="•"/>
              <a:defRPr sz="1801"/>
            </a:lvl6pPr>
            <a:lvl7pPr indent="-342900" lvl="6" marL="3200400" algn="l">
              <a:lnSpc>
                <a:spcPct val="100000"/>
              </a:lnSpc>
              <a:spcBef>
                <a:spcPts val="361"/>
              </a:spcBef>
              <a:spcAft>
                <a:spcPts val="0"/>
              </a:spcAft>
              <a:buClr>
                <a:schemeClr val="dk1"/>
              </a:buClr>
              <a:buSzPts val="1800"/>
              <a:buChar char="•"/>
              <a:defRPr sz="1801"/>
            </a:lvl7pPr>
            <a:lvl8pPr indent="-342900" lvl="7" marL="3657600" algn="l">
              <a:lnSpc>
                <a:spcPct val="100000"/>
              </a:lnSpc>
              <a:spcBef>
                <a:spcPts val="361"/>
              </a:spcBef>
              <a:spcAft>
                <a:spcPts val="0"/>
              </a:spcAft>
              <a:buClr>
                <a:schemeClr val="dk1"/>
              </a:buClr>
              <a:buSzPts val="1800"/>
              <a:buChar char="•"/>
              <a:defRPr sz="1801"/>
            </a:lvl8pPr>
            <a:lvl9pPr indent="-342900" lvl="8" marL="4114800" algn="l">
              <a:lnSpc>
                <a:spcPct val="100000"/>
              </a:lnSpc>
              <a:spcBef>
                <a:spcPts val="361"/>
              </a:spcBef>
              <a:spcAft>
                <a:spcPts val="0"/>
              </a:spcAft>
              <a:buClr>
                <a:schemeClr val="dk1"/>
              </a:buClr>
              <a:buSzPts val="1800"/>
              <a:buChar char="•"/>
              <a:defRPr sz="1801"/>
            </a:lvl9pPr>
          </a:lstStyle>
          <a:p/>
        </p:txBody>
      </p:sp>
      <p:sp>
        <p:nvSpPr>
          <p:cNvPr id="26" name="Google Shape;26;p21"/>
          <p:cNvSpPr txBox="1"/>
          <p:nvPr>
            <p:ph idx="2" type="body"/>
          </p:nvPr>
        </p:nvSpPr>
        <p:spPr>
          <a:xfrm>
            <a:off x="4648202" y="1476377"/>
            <a:ext cx="4038601" cy="3118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1"/>
              </a:spcBef>
              <a:spcAft>
                <a:spcPts val="0"/>
              </a:spcAft>
              <a:buClr>
                <a:schemeClr val="dk1"/>
              </a:buClr>
              <a:buSzPts val="1800"/>
              <a:buChar char="–"/>
              <a:defRPr sz="1801"/>
            </a:lvl4pPr>
            <a:lvl5pPr indent="-342900" lvl="4" marL="2286000" algn="l">
              <a:lnSpc>
                <a:spcPct val="100000"/>
              </a:lnSpc>
              <a:spcBef>
                <a:spcPts val="361"/>
              </a:spcBef>
              <a:spcAft>
                <a:spcPts val="0"/>
              </a:spcAft>
              <a:buClr>
                <a:schemeClr val="dk1"/>
              </a:buClr>
              <a:buSzPts val="1800"/>
              <a:buChar char="»"/>
              <a:defRPr sz="1801"/>
            </a:lvl5pPr>
            <a:lvl6pPr indent="-342900" lvl="5" marL="2743200" algn="l">
              <a:lnSpc>
                <a:spcPct val="100000"/>
              </a:lnSpc>
              <a:spcBef>
                <a:spcPts val="361"/>
              </a:spcBef>
              <a:spcAft>
                <a:spcPts val="0"/>
              </a:spcAft>
              <a:buClr>
                <a:schemeClr val="dk1"/>
              </a:buClr>
              <a:buSzPts val="1800"/>
              <a:buChar char="•"/>
              <a:defRPr sz="1801"/>
            </a:lvl6pPr>
            <a:lvl7pPr indent="-342900" lvl="6" marL="3200400" algn="l">
              <a:lnSpc>
                <a:spcPct val="100000"/>
              </a:lnSpc>
              <a:spcBef>
                <a:spcPts val="361"/>
              </a:spcBef>
              <a:spcAft>
                <a:spcPts val="0"/>
              </a:spcAft>
              <a:buClr>
                <a:schemeClr val="dk1"/>
              </a:buClr>
              <a:buSzPts val="1800"/>
              <a:buChar char="•"/>
              <a:defRPr sz="1801"/>
            </a:lvl7pPr>
            <a:lvl8pPr indent="-342900" lvl="7" marL="3657600" algn="l">
              <a:lnSpc>
                <a:spcPct val="100000"/>
              </a:lnSpc>
              <a:spcBef>
                <a:spcPts val="361"/>
              </a:spcBef>
              <a:spcAft>
                <a:spcPts val="0"/>
              </a:spcAft>
              <a:buClr>
                <a:schemeClr val="dk1"/>
              </a:buClr>
              <a:buSzPts val="1800"/>
              <a:buChar char="•"/>
              <a:defRPr sz="1801"/>
            </a:lvl8pPr>
            <a:lvl9pPr indent="-342900" lvl="8" marL="4114800" algn="l">
              <a:lnSpc>
                <a:spcPct val="100000"/>
              </a:lnSpc>
              <a:spcBef>
                <a:spcPts val="361"/>
              </a:spcBef>
              <a:spcAft>
                <a:spcPts val="0"/>
              </a:spcAft>
              <a:buClr>
                <a:schemeClr val="dk1"/>
              </a:buClr>
              <a:buSzPts val="1800"/>
              <a:buChar char="•"/>
              <a:defRPr sz="1801"/>
            </a:lvl9pPr>
          </a:lstStyle>
          <a:p/>
        </p:txBody>
      </p:sp>
      <p:sp>
        <p:nvSpPr>
          <p:cNvPr id="27" name="Google Shape;27;p21"/>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1"/>
          <p:cNvSpPr txBox="1"/>
          <p:nvPr>
            <p:ph idx="11" type="ftr"/>
          </p:nvPr>
        </p:nvSpPr>
        <p:spPr>
          <a:xfrm>
            <a:off x="3124204" y="4767264"/>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7"/>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17"/>
          <p:cNvSpPr txBox="1"/>
          <p:nvPr>
            <p:ph idx="1" type="body"/>
          </p:nvPr>
        </p:nvSpPr>
        <p:spPr>
          <a:xfrm>
            <a:off x="457200" y="2266951"/>
            <a:ext cx="8229600" cy="23277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1"/>
              </a:spcBef>
              <a:spcAft>
                <a:spcPts val="0"/>
              </a:spcAft>
              <a:buClr>
                <a:schemeClr val="dk1"/>
              </a:buClr>
              <a:buSzPts val="1800"/>
              <a:buChar char="•"/>
              <a:defRPr/>
            </a:lvl1pPr>
            <a:lvl2pPr indent="-342900" lvl="1" marL="914400" algn="l">
              <a:lnSpc>
                <a:spcPct val="100000"/>
              </a:lnSpc>
              <a:spcBef>
                <a:spcPts val="361"/>
              </a:spcBef>
              <a:spcAft>
                <a:spcPts val="0"/>
              </a:spcAft>
              <a:buClr>
                <a:schemeClr val="dk1"/>
              </a:buClr>
              <a:buSzPts val="1800"/>
              <a:buChar char="–"/>
              <a:defRPr/>
            </a:lvl2pPr>
            <a:lvl3pPr indent="-342900" lvl="2" marL="1371600" algn="l">
              <a:lnSpc>
                <a:spcPct val="100000"/>
              </a:lnSpc>
              <a:spcBef>
                <a:spcPts val="361"/>
              </a:spcBef>
              <a:spcAft>
                <a:spcPts val="0"/>
              </a:spcAft>
              <a:buClr>
                <a:schemeClr val="dk1"/>
              </a:buClr>
              <a:buSzPts val="1800"/>
              <a:buChar char="•"/>
              <a:defRPr/>
            </a:lvl3pPr>
            <a:lvl4pPr indent="-342900" lvl="3" marL="1828800" algn="l">
              <a:lnSpc>
                <a:spcPct val="100000"/>
              </a:lnSpc>
              <a:spcBef>
                <a:spcPts val="361"/>
              </a:spcBef>
              <a:spcAft>
                <a:spcPts val="0"/>
              </a:spcAft>
              <a:buClr>
                <a:schemeClr val="dk1"/>
              </a:buClr>
              <a:buSzPts val="1800"/>
              <a:buChar char="–"/>
              <a:defRPr/>
            </a:lvl4pPr>
            <a:lvl5pPr indent="-342900" lvl="4" marL="2286000" algn="l">
              <a:lnSpc>
                <a:spcPct val="100000"/>
              </a:lnSpc>
              <a:spcBef>
                <a:spcPts val="361"/>
              </a:spcBef>
              <a:spcAft>
                <a:spcPts val="0"/>
              </a:spcAft>
              <a:buClr>
                <a:schemeClr val="dk1"/>
              </a:buClr>
              <a:buSzPts val="1800"/>
              <a:buChar char="»"/>
              <a:defRPr/>
            </a:lvl5pPr>
            <a:lvl6pPr indent="-342900" lvl="5" marL="2743200" algn="l">
              <a:lnSpc>
                <a:spcPct val="100000"/>
              </a:lnSpc>
              <a:spcBef>
                <a:spcPts val="361"/>
              </a:spcBef>
              <a:spcAft>
                <a:spcPts val="0"/>
              </a:spcAft>
              <a:buClr>
                <a:schemeClr val="dk1"/>
              </a:buClr>
              <a:buSzPts val="1800"/>
              <a:buChar char="•"/>
              <a:defRPr/>
            </a:lvl6pPr>
            <a:lvl7pPr indent="-342900" lvl="6" marL="3200400" algn="l">
              <a:lnSpc>
                <a:spcPct val="100000"/>
              </a:lnSpc>
              <a:spcBef>
                <a:spcPts val="361"/>
              </a:spcBef>
              <a:spcAft>
                <a:spcPts val="0"/>
              </a:spcAft>
              <a:buClr>
                <a:schemeClr val="dk1"/>
              </a:buClr>
              <a:buSzPts val="1800"/>
              <a:buChar char="•"/>
              <a:defRPr/>
            </a:lvl7pPr>
            <a:lvl8pPr indent="-342900" lvl="7" marL="3657600" algn="l">
              <a:lnSpc>
                <a:spcPct val="100000"/>
              </a:lnSpc>
              <a:spcBef>
                <a:spcPts val="361"/>
              </a:spcBef>
              <a:spcAft>
                <a:spcPts val="0"/>
              </a:spcAft>
              <a:buClr>
                <a:schemeClr val="dk1"/>
              </a:buClr>
              <a:buSzPts val="1800"/>
              <a:buChar char="•"/>
              <a:defRPr/>
            </a:lvl8pPr>
            <a:lvl9pPr indent="-342900" lvl="8" marL="4114800" algn="l">
              <a:lnSpc>
                <a:spcPct val="100000"/>
              </a:lnSpc>
              <a:spcBef>
                <a:spcPts val="361"/>
              </a:spcBef>
              <a:spcAft>
                <a:spcPts val="0"/>
              </a:spcAft>
              <a:buClr>
                <a:schemeClr val="dk1"/>
              </a:buClr>
              <a:buSzPts val="1800"/>
              <a:buChar char="•"/>
              <a:defRPr/>
            </a:lvl9pPr>
          </a:lstStyle>
          <a:p/>
        </p:txBody>
      </p:sp>
      <p:sp>
        <p:nvSpPr>
          <p:cNvPr id="33" name="Google Shape;33;p17"/>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1" type="ftr"/>
          </p:nvPr>
        </p:nvSpPr>
        <p:spPr>
          <a:xfrm>
            <a:off x="3124204" y="4767264"/>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8"/>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18"/>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1" type="ftr"/>
          </p:nvPr>
        </p:nvSpPr>
        <p:spPr>
          <a:xfrm>
            <a:off x="3124204" y="4767264"/>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8"/>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41" name="Shape 41"/>
        <p:cNvGrpSpPr/>
        <p:nvPr/>
      </p:nvGrpSpPr>
      <p:grpSpPr>
        <a:xfrm>
          <a:off x="0" y="0"/>
          <a:ext cx="0" cy="0"/>
          <a:chOff x="0" y="0"/>
          <a:chExt cx="0" cy="0"/>
        </a:xfrm>
      </p:grpSpPr>
      <p:sp>
        <p:nvSpPr>
          <p:cNvPr id="42" name="Google Shape;42;p19"/>
          <p:cNvSpPr txBox="1"/>
          <p:nvPr>
            <p:ph type="title"/>
          </p:nvPr>
        </p:nvSpPr>
        <p:spPr>
          <a:xfrm>
            <a:off x="311701" y="2150851"/>
            <a:ext cx="8520601" cy="841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3" name="Google Shape;43;p19"/>
          <p:cNvSpPr txBox="1"/>
          <p:nvPr>
            <p:ph idx="12" type="sldNum"/>
          </p:nvPr>
        </p:nvSpPr>
        <p:spPr>
          <a:xfrm>
            <a:off x="8472459" y="4663217"/>
            <a:ext cx="548700" cy="393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20"/>
          <p:cNvSpPr txBox="1"/>
          <p:nvPr>
            <p:ph type="title"/>
          </p:nvPr>
        </p:nvSpPr>
        <p:spPr>
          <a:xfrm>
            <a:off x="722316" y="1035563"/>
            <a:ext cx="7772400" cy="10215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20"/>
          <p:cNvSpPr txBox="1"/>
          <p:nvPr>
            <p:ph idx="1" type="body"/>
          </p:nvPr>
        </p:nvSpPr>
        <p:spPr>
          <a:xfrm>
            <a:off x="722316" y="2180035"/>
            <a:ext cx="7772400" cy="1125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1"/>
              </a:spcBef>
              <a:spcAft>
                <a:spcPts val="0"/>
              </a:spcAft>
              <a:buClr>
                <a:srgbClr val="888888"/>
              </a:buClr>
              <a:buSzPts val="1800"/>
              <a:buNone/>
              <a:defRPr sz="1801">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79"/>
              </a:spcBef>
              <a:spcAft>
                <a:spcPts val="0"/>
              </a:spcAft>
              <a:buClr>
                <a:srgbClr val="888888"/>
              </a:buClr>
              <a:buSzPts val="1400"/>
              <a:buNone/>
              <a:defRPr sz="1401">
                <a:solidFill>
                  <a:srgbClr val="888888"/>
                </a:solidFill>
              </a:defRPr>
            </a:lvl4pPr>
            <a:lvl5pPr indent="-228600" lvl="4" marL="2286000" algn="l">
              <a:lnSpc>
                <a:spcPct val="100000"/>
              </a:lnSpc>
              <a:spcBef>
                <a:spcPts val="279"/>
              </a:spcBef>
              <a:spcAft>
                <a:spcPts val="0"/>
              </a:spcAft>
              <a:buClr>
                <a:srgbClr val="888888"/>
              </a:buClr>
              <a:buSzPts val="1400"/>
              <a:buNone/>
              <a:defRPr sz="1401">
                <a:solidFill>
                  <a:srgbClr val="888888"/>
                </a:solidFill>
              </a:defRPr>
            </a:lvl5pPr>
            <a:lvl6pPr indent="-228600" lvl="5" marL="2743200" algn="l">
              <a:lnSpc>
                <a:spcPct val="100000"/>
              </a:lnSpc>
              <a:spcBef>
                <a:spcPts val="279"/>
              </a:spcBef>
              <a:spcAft>
                <a:spcPts val="0"/>
              </a:spcAft>
              <a:buClr>
                <a:srgbClr val="888888"/>
              </a:buClr>
              <a:buSzPts val="1400"/>
              <a:buNone/>
              <a:defRPr sz="1401">
                <a:solidFill>
                  <a:srgbClr val="888888"/>
                </a:solidFill>
              </a:defRPr>
            </a:lvl6pPr>
            <a:lvl7pPr indent="-228600" lvl="6" marL="3200400" algn="l">
              <a:lnSpc>
                <a:spcPct val="100000"/>
              </a:lnSpc>
              <a:spcBef>
                <a:spcPts val="279"/>
              </a:spcBef>
              <a:spcAft>
                <a:spcPts val="0"/>
              </a:spcAft>
              <a:buClr>
                <a:srgbClr val="888888"/>
              </a:buClr>
              <a:buSzPts val="1400"/>
              <a:buNone/>
              <a:defRPr sz="1401">
                <a:solidFill>
                  <a:srgbClr val="888888"/>
                </a:solidFill>
              </a:defRPr>
            </a:lvl7pPr>
            <a:lvl8pPr indent="-228600" lvl="7" marL="3657600" algn="l">
              <a:lnSpc>
                <a:spcPct val="100000"/>
              </a:lnSpc>
              <a:spcBef>
                <a:spcPts val="279"/>
              </a:spcBef>
              <a:spcAft>
                <a:spcPts val="0"/>
              </a:spcAft>
              <a:buClr>
                <a:srgbClr val="888888"/>
              </a:buClr>
              <a:buSzPts val="1400"/>
              <a:buNone/>
              <a:defRPr sz="1401">
                <a:solidFill>
                  <a:srgbClr val="888888"/>
                </a:solidFill>
              </a:defRPr>
            </a:lvl8pPr>
            <a:lvl9pPr indent="-228600" lvl="8" marL="4114800" algn="l">
              <a:lnSpc>
                <a:spcPct val="100000"/>
              </a:lnSpc>
              <a:spcBef>
                <a:spcPts val="279"/>
              </a:spcBef>
              <a:spcAft>
                <a:spcPts val="0"/>
              </a:spcAft>
              <a:buClr>
                <a:srgbClr val="888888"/>
              </a:buClr>
              <a:buSzPts val="1400"/>
              <a:buNone/>
              <a:defRPr sz="1401">
                <a:solidFill>
                  <a:srgbClr val="888888"/>
                </a:solidFill>
              </a:defRPr>
            </a:lvl9pPr>
          </a:lstStyle>
          <a:p/>
        </p:txBody>
      </p:sp>
      <p:sp>
        <p:nvSpPr>
          <p:cNvPr id="47" name="Google Shape;47;p20"/>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3124204" y="4767264"/>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0" name="Shape 50"/>
        <p:cNvGrpSpPr/>
        <p:nvPr/>
      </p:nvGrpSpPr>
      <p:grpSpPr>
        <a:xfrm>
          <a:off x="0" y="0"/>
          <a:ext cx="0" cy="0"/>
          <a:chOff x="0" y="0"/>
          <a:chExt cx="0" cy="0"/>
        </a:xfrm>
      </p:grpSpPr>
      <p:sp>
        <p:nvSpPr>
          <p:cNvPr id="51" name="Google Shape;51;p22"/>
          <p:cNvSpPr txBox="1"/>
          <p:nvPr>
            <p:ph type="title"/>
          </p:nvPr>
        </p:nvSpPr>
        <p:spPr>
          <a:xfrm>
            <a:off x="457204" y="650504"/>
            <a:ext cx="8229600" cy="801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22"/>
          <p:cNvSpPr txBox="1"/>
          <p:nvPr>
            <p:ph idx="1"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1"/>
              </a:spcBef>
              <a:spcAft>
                <a:spcPts val="0"/>
              </a:spcAft>
              <a:buClr>
                <a:schemeClr val="dk1"/>
              </a:buClr>
              <a:buSzPts val="1800"/>
              <a:buChar char="•"/>
              <a:defRPr sz="1801"/>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3" name="Google Shape;53;p22"/>
          <p:cNvSpPr txBox="1"/>
          <p:nvPr>
            <p:ph idx="2" type="body"/>
          </p:nvPr>
        </p:nvSpPr>
        <p:spPr>
          <a:xfrm>
            <a:off x="4645030" y="1631156"/>
            <a:ext cx="4041900" cy="2963400"/>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1"/>
              </a:spcBef>
              <a:spcAft>
                <a:spcPts val="0"/>
              </a:spcAft>
              <a:buClr>
                <a:schemeClr val="dk1"/>
              </a:buClr>
              <a:buSzPts val="1800"/>
              <a:buChar char="•"/>
              <a:defRPr sz="1801"/>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4" name="Google Shape;54;p22"/>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3124204" y="4767264"/>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457204" y="204787"/>
            <a:ext cx="3008400" cy="8715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23"/>
          <p:cNvSpPr txBox="1"/>
          <p:nvPr>
            <p:ph idx="1" type="body"/>
          </p:nvPr>
        </p:nvSpPr>
        <p:spPr>
          <a:xfrm>
            <a:off x="3575051" y="204789"/>
            <a:ext cx="5111700" cy="43899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23"/>
          <p:cNvSpPr txBox="1"/>
          <p:nvPr>
            <p:ph idx="2" type="body"/>
          </p:nvPr>
        </p:nvSpPr>
        <p:spPr>
          <a:xfrm>
            <a:off x="457204" y="1076327"/>
            <a:ext cx="3008400" cy="3518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79"/>
              </a:spcBef>
              <a:spcAft>
                <a:spcPts val="0"/>
              </a:spcAft>
              <a:buClr>
                <a:schemeClr val="dk1"/>
              </a:buClr>
              <a:buSzPts val="1400"/>
              <a:buNone/>
              <a:defRPr sz="1401"/>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1"/>
              </a:spcBef>
              <a:spcAft>
                <a:spcPts val="0"/>
              </a:spcAft>
              <a:buClr>
                <a:schemeClr val="dk1"/>
              </a:buClr>
              <a:buSzPts val="1000"/>
              <a:buNone/>
              <a:defRPr sz="1001"/>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23"/>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3124204" y="4767264"/>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32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457200" y="2266951"/>
            <a:ext cx="8229600" cy="23277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lnSpc>
                <a:spcPct val="100000"/>
              </a:lnSpc>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457200" y="4767264"/>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1"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1"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1"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1"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1"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1"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1"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1"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3124204" y="4767264"/>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1"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1"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1"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1"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1"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1"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1"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1"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6553200"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14"/>
          <p:cNvPicPr preferRelativeResize="0"/>
          <p:nvPr/>
        </p:nvPicPr>
        <p:blipFill rotWithShape="1">
          <a:blip r:embed="rId1">
            <a:alphaModFix/>
          </a:blip>
          <a:srcRect b="0" l="0" r="0" t="0"/>
          <a:stretch/>
        </p:blipFill>
        <p:spPr>
          <a:xfrm>
            <a:off x="4" y="0"/>
            <a:ext cx="9152194" cy="457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0"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23.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nvSpPr>
        <p:spPr>
          <a:xfrm>
            <a:off x="6827904" y="1965640"/>
            <a:ext cx="1858896" cy="1153975"/>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Mentored By:</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Dr. Wei Chen </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Joshua Johnstone</a:t>
            </a:r>
            <a:endParaRPr b="0" i="0" sz="1600" u="none" cap="none" strike="noStrike">
              <a:solidFill>
                <a:srgbClr val="000000"/>
              </a:solidFill>
              <a:latin typeface="Arial"/>
              <a:ea typeface="Arial"/>
              <a:cs typeface="Arial"/>
              <a:sym typeface="Arial"/>
            </a:endParaRPr>
          </a:p>
        </p:txBody>
      </p:sp>
      <p:sp>
        <p:nvSpPr>
          <p:cNvPr id="92" name="Google Shape;92;p1"/>
          <p:cNvSpPr txBox="1"/>
          <p:nvPr>
            <p:ph type="ctrTitle"/>
          </p:nvPr>
        </p:nvSpPr>
        <p:spPr>
          <a:xfrm>
            <a:off x="311692" y="124946"/>
            <a:ext cx="8520601" cy="205260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Arial"/>
                <a:ea typeface="Arial"/>
                <a:cs typeface="Arial"/>
                <a:sym typeface="Arial"/>
              </a:rPr>
              <a:t>Cash Flow Generation and Valuation of Fixed Income Products</a:t>
            </a:r>
            <a:endParaRPr>
              <a:latin typeface="Arial"/>
              <a:ea typeface="Arial"/>
              <a:cs typeface="Arial"/>
              <a:sym typeface="Arial"/>
            </a:endParaRPr>
          </a:p>
        </p:txBody>
      </p:sp>
      <p:sp>
        <p:nvSpPr>
          <p:cNvPr id="93" name="Google Shape;93;p1"/>
          <p:cNvSpPr txBox="1"/>
          <p:nvPr/>
        </p:nvSpPr>
        <p:spPr>
          <a:xfrm>
            <a:off x="2723250" y="2050324"/>
            <a:ext cx="3697500" cy="352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595959"/>
              </a:solidFill>
              <a:latin typeface="Arial"/>
              <a:ea typeface="Arial"/>
              <a:cs typeface="Arial"/>
              <a:sym typeface="Arial"/>
            </a:endParaRPr>
          </a:p>
        </p:txBody>
      </p:sp>
      <p:sp>
        <p:nvSpPr>
          <p:cNvPr id="94" name="Google Shape;94;p1"/>
          <p:cNvSpPr txBox="1"/>
          <p:nvPr/>
        </p:nvSpPr>
        <p:spPr>
          <a:xfrm>
            <a:off x="7225500" y="4414475"/>
            <a:ext cx="1918500" cy="3528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August 6, 2021</a:t>
            </a:r>
            <a:endParaRPr b="0" i="0" sz="1200" u="none" cap="none" strike="noStrike">
              <a:solidFill>
                <a:srgbClr val="000000"/>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95" name="Google Shape;95;p1"/>
          <p:cNvSpPr txBox="1"/>
          <p:nvPr/>
        </p:nvSpPr>
        <p:spPr>
          <a:xfrm>
            <a:off x="311692" y="2050324"/>
            <a:ext cx="3754500" cy="265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Team Members: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Marco Santana Cruz</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Anshumaan Gandhi</a:t>
            </a:r>
            <a:br>
              <a:rPr b="0"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Sid Joardar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Mehul Mehta</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Abhijay Shukla</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Zongxin Tian</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Yimeng Zhao</a:t>
            </a:r>
            <a:endParaRPr b="0" i="0" sz="1600" u="none" cap="none" strike="noStrike">
              <a:solidFill>
                <a:srgbClr val="000000"/>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p:txBody>
      </p:sp>
      <p:sp>
        <p:nvSpPr>
          <p:cNvPr id="96" name="Google Shape;96;p1"/>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97" name="Google Shape;97;p1"/>
          <p:cNvSpPr txBox="1"/>
          <p:nvPr/>
        </p:nvSpPr>
        <p:spPr>
          <a:xfrm>
            <a:off x="6827904" y="3190057"/>
            <a:ext cx="1858896" cy="1153975"/>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Special Thanks:</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Dr. Tao Pang</a:t>
            </a:r>
            <a:endParaRPr b="1" i="0" sz="16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Dr. John Collison</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9"/>
          <p:cNvSpPr txBox="1"/>
          <p:nvPr>
            <p:ph type="title"/>
          </p:nvPr>
        </p:nvSpPr>
        <p:spPr>
          <a:xfrm>
            <a:off x="324947" y="441950"/>
            <a:ext cx="8665529" cy="51673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Inflation Modelling : Multivariate Approach</a:t>
            </a:r>
            <a:endParaRPr/>
          </a:p>
        </p:txBody>
      </p:sp>
      <p:sp>
        <p:nvSpPr>
          <p:cNvPr id="228" name="Google Shape;228;p9"/>
          <p:cNvSpPr txBox="1"/>
          <p:nvPr>
            <p:ph idx="12" type="sldNum"/>
          </p:nvPr>
        </p:nvSpPr>
        <p:spPr>
          <a:xfrm>
            <a:off x="8472459"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29" name="Google Shape;229;p9"/>
          <p:cNvSpPr/>
          <p:nvPr/>
        </p:nvSpPr>
        <p:spPr>
          <a:xfrm>
            <a:off x="264298" y="2277200"/>
            <a:ext cx="2654415" cy="2615700"/>
          </a:xfrm>
          <a:prstGeom prst="rect">
            <a:avLst/>
          </a:prstGeom>
          <a:solidFill>
            <a:srgbClr val="F2F2F2"/>
          </a:solidFill>
          <a:ln cap="flat" cmpd="sng" w="9525">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171455" lvl="0" marL="171455" marR="0" rtl="0" algn="l">
              <a:lnSpc>
                <a:spcPct val="100000"/>
              </a:lnSpc>
              <a:spcBef>
                <a:spcPts val="0"/>
              </a:spcBef>
              <a:spcAft>
                <a:spcPts val="0"/>
              </a:spcAft>
              <a:buClr>
                <a:schemeClr val="dk1"/>
              </a:buClr>
              <a:buSzPts val="1500"/>
              <a:buFont typeface="Arial"/>
              <a:buChar char="•"/>
            </a:pPr>
            <a:r>
              <a:rPr b="0" i="0" lang="en-US" sz="1600" u="none" cap="none" strike="noStrike">
                <a:solidFill>
                  <a:schemeClr val="dk1"/>
                </a:solidFill>
                <a:latin typeface="Arial"/>
                <a:ea typeface="Arial"/>
                <a:cs typeface="Arial"/>
                <a:sym typeface="Arial"/>
              </a:rPr>
              <a:t>Money supply</a:t>
            </a:r>
            <a:endParaRPr b="0" i="0" sz="1600" u="none" cap="none" strike="noStrike">
              <a:solidFill>
                <a:schemeClr val="dk1"/>
              </a:solidFill>
              <a:latin typeface="Arial"/>
              <a:ea typeface="Arial"/>
              <a:cs typeface="Arial"/>
              <a:sym typeface="Arial"/>
            </a:endParaRPr>
          </a:p>
          <a:p>
            <a:pPr indent="-171455" lvl="0" marL="171455" marR="0" rtl="0" algn="l">
              <a:lnSpc>
                <a:spcPct val="100000"/>
              </a:lnSpc>
              <a:spcBef>
                <a:spcPts val="0"/>
              </a:spcBef>
              <a:spcAft>
                <a:spcPts val="0"/>
              </a:spcAft>
              <a:buClr>
                <a:schemeClr val="dk1"/>
              </a:buClr>
              <a:buSzPts val="1500"/>
              <a:buFont typeface="Arial"/>
              <a:buChar char="•"/>
            </a:pPr>
            <a:r>
              <a:rPr b="0" i="0" lang="en-US" sz="1600" u="none" cap="none" strike="noStrike">
                <a:solidFill>
                  <a:schemeClr val="dk1"/>
                </a:solidFill>
                <a:latin typeface="Arial"/>
                <a:ea typeface="Arial"/>
                <a:cs typeface="Arial"/>
                <a:sym typeface="Arial"/>
              </a:rPr>
              <a:t>Disposable income</a:t>
            </a:r>
            <a:endParaRPr b="0" i="0" sz="1600" u="none" cap="none" strike="noStrike">
              <a:solidFill>
                <a:schemeClr val="dk1"/>
              </a:solidFill>
              <a:latin typeface="Arial"/>
              <a:ea typeface="Arial"/>
              <a:cs typeface="Arial"/>
              <a:sym typeface="Arial"/>
            </a:endParaRPr>
          </a:p>
          <a:p>
            <a:pPr indent="-171455" lvl="0" marL="171455" marR="0" rtl="0" algn="l">
              <a:lnSpc>
                <a:spcPct val="100000"/>
              </a:lnSpc>
              <a:spcBef>
                <a:spcPts val="0"/>
              </a:spcBef>
              <a:spcAft>
                <a:spcPts val="0"/>
              </a:spcAft>
              <a:buClr>
                <a:schemeClr val="dk1"/>
              </a:buClr>
              <a:buSzPts val="1500"/>
              <a:buFont typeface="Arial"/>
              <a:buChar char="•"/>
            </a:pPr>
            <a:r>
              <a:rPr b="0" i="0" lang="en-US" sz="1600" u="none" cap="none" strike="noStrike">
                <a:solidFill>
                  <a:schemeClr val="dk1"/>
                </a:solidFill>
                <a:latin typeface="Arial"/>
                <a:ea typeface="Arial"/>
                <a:cs typeface="Arial"/>
                <a:sym typeface="Arial"/>
              </a:rPr>
              <a:t>Interest rate</a:t>
            </a:r>
            <a:endParaRPr b="0" i="0" sz="1600" u="none" cap="none" strike="noStrike">
              <a:solidFill>
                <a:schemeClr val="dk1"/>
              </a:solidFill>
              <a:latin typeface="Arial"/>
              <a:ea typeface="Arial"/>
              <a:cs typeface="Arial"/>
              <a:sym typeface="Arial"/>
            </a:endParaRPr>
          </a:p>
          <a:p>
            <a:pPr indent="-171455" lvl="0" marL="171455" marR="0" rtl="0" algn="l">
              <a:lnSpc>
                <a:spcPct val="100000"/>
              </a:lnSpc>
              <a:spcBef>
                <a:spcPts val="0"/>
              </a:spcBef>
              <a:spcAft>
                <a:spcPts val="0"/>
              </a:spcAft>
              <a:buClr>
                <a:schemeClr val="dk1"/>
              </a:buClr>
              <a:buSzPts val="1500"/>
              <a:buFont typeface="Arial"/>
              <a:buChar char="•"/>
            </a:pPr>
            <a:r>
              <a:rPr b="0" i="0" lang="en-US" sz="1600" u="none" cap="none" strike="noStrike">
                <a:solidFill>
                  <a:schemeClr val="dk1"/>
                </a:solidFill>
                <a:latin typeface="Arial"/>
                <a:ea typeface="Arial"/>
                <a:cs typeface="Arial"/>
                <a:sym typeface="Arial"/>
              </a:rPr>
              <a:t>Oil price (WTI)</a:t>
            </a:r>
            <a:endParaRPr b="0" i="0" sz="1600" u="none" cap="none" strike="noStrike">
              <a:solidFill>
                <a:schemeClr val="dk1"/>
              </a:solidFill>
              <a:latin typeface="Arial"/>
              <a:ea typeface="Arial"/>
              <a:cs typeface="Arial"/>
              <a:sym typeface="Arial"/>
            </a:endParaRPr>
          </a:p>
          <a:p>
            <a:pPr indent="-171455" lvl="0" marL="171455" marR="0" rtl="0" algn="l">
              <a:lnSpc>
                <a:spcPct val="100000"/>
              </a:lnSpc>
              <a:spcBef>
                <a:spcPts val="0"/>
              </a:spcBef>
              <a:spcAft>
                <a:spcPts val="0"/>
              </a:spcAft>
              <a:buClr>
                <a:schemeClr val="dk1"/>
              </a:buClr>
              <a:buSzPts val="1500"/>
              <a:buFont typeface="Arial"/>
              <a:buChar char="•"/>
            </a:pPr>
            <a:r>
              <a:rPr b="0" i="0" lang="en-US" sz="1600" u="none" cap="none" strike="noStrike">
                <a:solidFill>
                  <a:schemeClr val="dk1"/>
                </a:solidFill>
                <a:latin typeface="Arial"/>
                <a:ea typeface="Arial"/>
                <a:cs typeface="Arial"/>
                <a:sym typeface="Arial"/>
              </a:rPr>
              <a:t>Production price index</a:t>
            </a:r>
            <a:endParaRPr b="0" i="0" sz="1600" u="none" cap="none" strike="noStrike">
              <a:solidFill>
                <a:schemeClr val="dk1"/>
              </a:solidFill>
              <a:latin typeface="Arial"/>
              <a:ea typeface="Arial"/>
              <a:cs typeface="Arial"/>
              <a:sym typeface="Arial"/>
            </a:endParaRPr>
          </a:p>
          <a:p>
            <a:pPr indent="-171455" lvl="0" marL="171455" marR="0" rtl="0" algn="l">
              <a:lnSpc>
                <a:spcPct val="100000"/>
              </a:lnSpc>
              <a:spcBef>
                <a:spcPts val="0"/>
              </a:spcBef>
              <a:spcAft>
                <a:spcPts val="0"/>
              </a:spcAft>
              <a:buClr>
                <a:schemeClr val="dk1"/>
              </a:buClr>
              <a:buSzPts val="1500"/>
              <a:buFont typeface="Arial"/>
              <a:buChar char="•"/>
            </a:pPr>
            <a:r>
              <a:rPr b="0" i="0" lang="en-US" sz="1600" u="none" cap="none" strike="noStrike">
                <a:solidFill>
                  <a:schemeClr val="dk1"/>
                </a:solidFill>
                <a:latin typeface="Arial"/>
                <a:ea typeface="Arial"/>
                <a:cs typeface="Arial"/>
                <a:sym typeface="Arial"/>
              </a:rPr>
              <a:t>Unemployment rate  </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30" name="Google Shape;230;p9"/>
          <p:cNvSpPr/>
          <p:nvPr/>
        </p:nvSpPr>
        <p:spPr>
          <a:xfrm>
            <a:off x="3197442" y="2281605"/>
            <a:ext cx="2803310" cy="2598124"/>
          </a:xfrm>
          <a:prstGeom prst="rect">
            <a:avLst/>
          </a:prstGeom>
          <a:solidFill>
            <a:srgbClr val="F2F2F2"/>
          </a:solidFill>
          <a:ln cap="flat" cmpd="sng" w="9525">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Arial"/>
                <a:ea typeface="Arial"/>
                <a:cs typeface="Arial"/>
                <a:sym typeface="Arial"/>
              </a:rPr>
              <a:t>Pros:</a:t>
            </a:r>
            <a:endParaRPr b="0" i="0" sz="1600" u="none" cap="none" strike="noStrike">
              <a:solidFill>
                <a:srgbClr val="000000"/>
              </a:solidFill>
              <a:latin typeface="Arial"/>
              <a:ea typeface="Arial"/>
              <a:cs typeface="Arial"/>
              <a:sym typeface="Arial"/>
            </a:endParaRPr>
          </a:p>
          <a:p>
            <a:pPr indent="-171455" lvl="0" marL="171455" marR="0" rtl="0" algn="l">
              <a:lnSpc>
                <a:spcPct val="100000"/>
              </a:lnSpc>
              <a:spcBef>
                <a:spcPts val="0"/>
              </a:spcBef>
              <a:spcAft>
                <a:spcPts val="0"/>
              </a:spcAft>
              <a:buClr>
                <a:srgbClr val="000000"/>
              </a:buClr>
              <a:buSzPts val="1500"/>
              <a:buFont typeface="Arial"/>
              <a:buChar char="•"/>
            </a:pPr>
            <a:r>
              <a:rPr b="0" i="0" lang="en-US" sz="1600" u="none" cap="none" strike="noStrike">
                <a:solidFill>
                  <a:schemeClr val="dk1"/>
                </a:solidFill>
                <a:latin typeface="Arial"/>
                <a:ea typeface="Arial"/>
                <a:cs typeface="Arial"/>
                <a:sym typeface="Arial"/>
              </a:rPr>
              <a:t>Dependency of CPI on multiple factors.</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Arial"/>
                <a:ea typeface="Arial"/>
                <a:cs typeface="Arial"/>
                <a:sym typeface="Arial"/>
              </a:rPr>
              <a:t>Cons:</a:t>
            </a:r>
            <a:endParaRPr b="0" i="0" sz="1600" u="none" cap="none" strike="noStrike">
              <a:solidFill>
                <a:srgbClr val="000000"/>
              </a:solidFill>
              <a:latin typeface="Arial"/>
              <a:ea typeface="Arial"/>
              <a:cs typeface="Arial"/>
              <a:sym typeface="Arial"/>
            </a:endParaRPr>
          </a:p>
          <a:p>
            <a:pPr indent="-171455" lvl="0" marL="171455" marR="0" rtl="0" algn="l">
              <a:lnSpc>
                <a:spcPct val="100000"/>
              </a:lnSpc>
              <a:spcBef>
                <a:spcPts val="0"/>
              </a:spcBef>
              <a:spcAft>
                <a:spcPts val="0"/>
              </a:spcAft>
              <a:buClr>
                <a:srgbClr val="000000"/>
              </a:buClr>
              <a:buSzPts val="1500"/>
              <a:buFont typeface="Arial"/>
              <a:buChar char="•"/>
            </a:pPr>
            <a:r>
              <a:rPr b="0" i="0" lang="en-US" sz="1600" u="none" cap="none" strike="noStrike">
                <a:solidFill>
                  <a:schemeClr val="dk1"/>
                </a:solidFill>
                <a:latin typeface="Arial"/>
                <a:ea typeface="Arial"/>
                <a:cs typeface="Arial"/>
                <a:sym typeface="Arial"/>
              </a:rPr>
              <a:t>Difficult to predict the independent variables</a:t>
            </a:r>
            <a:endParaRPr b="0" i="0" sz="1600" u="none" cap="none" strike="noStrike">
              <a:solidFill>
                <a:srgbClr val="000000"/>
              </a:solidFill>
              <a:latin typeface="Arial"/>
              <a:ea typeface="Arial"/>
              <a:cs typeface="Arial"/>
              <a:sym typeface="Arial"/>
            </a:endParaRPr>
          </a:p>
          <a:p>
            <a:pPr indent="-171455" lvl="0" marL="171455" marR="0" rtl="0" algn="l">
              <a:lnSpc>
                <a:spcPct val="100000"/>
              </a:lnSpc>
              <a:spcBef>
                <a:spcPts val="0"/>
              </a:spcBef>
              <a:spcAft>
                <a:spcPts val="0"/>
              </a:spcAft>
              <a:buClr>
                <a:srgbClr val="000000"/>
              </a:buClr>
              <a:buSzPts val="1500"/>
              <a:buFont typeface="Arial"/>
              <a:buChar char="•"/>
            </a:pPr>
            <a:r>
              <a:rPr b="0" i="0" lang="en-US" sz="1600" u="none" cap="none" strike="noStrike">
                <a:solidFill>
                  <a:schemeClr val="dk1"/>
                </a:solidFill>
                <a:latin typeface="Arial"/>
                <a:ea typeface="Arial"/>
                <a:cs typeface="Arial"/>
                <a:sym typeface="Arial"/>
              </a:rPr>
              <a:t>Non-linear relationship between dependent &amp; independent variables</a:t>
            </a:r>
            <a:endParaRPr b="0" i="0" sz="1600" u="none" cap="none" strike="noStrike">
              <a:solidFill>
                <a:srgbClr val="000000"/>
              </a:solidFill>
              <a:latin typeface="Arial"/>
              <a:ea typeface="Arial"/>
              <a:cs typeface="Arial"/>
              <a:sym typeface="Arial"/>
            </a:endParaRPr>
          </a:p>
        </p:txBody>
      </p:sp>
      <p:sp>
        <p:nvSpPr>
          <p:cNvPr id="231" name="Google Shape;231;p9"/>
          <p:cNvSpPr/>
          <p:nvPr/>
        </p:nvSpPr>
        <p:spPr>
          <a:xfrm>
            <a:off x="6145825" y="2277200"/>
            <a:ext cx="2478900" cy="2598000"/>
          </a:xfrm>
          <a:prstGeom prst="rect">
            <a:avLst/>
          </a:prstGeom>
          <a:solidFill>
            <a:srgbClr val="F2F2F2"/>
          </a:solidFill>
          <a:ln cap="flat" cmpd="sng" w="9525">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Arial"/>
                <a:ea typeface="Arial"/>
                <a:cs typeface="Arial"/>
                <a:sym typeface="Arial"/>
              </a:rPr>
              <a:t>Pros: </a:t>
            </a:r>
            <a:endParaRPr b="0" i="0" sz="1600" u="none" cap="none" strike="noStrike">
              <a:solidFill>
                <a:srgbClr val="000000"/>
              </a:solidFill>
              <a:latin typeface="Arial"/>
              <a:ea typeface="Arial"/>
              <a:cs typeface="Arial"/>
              <a:sym typeface="Arial"/>
            </a:endParaRPr>
          </a:p>
          <a:p>
            <a:pPr indent="-171455" lvl="0" marL="171455" marR="0" rtl="0" algn="l">
              <a:lnSpc>
                <a:spcPct val="100000"/>
              </a:lnSpc>
              <a:spcBef>
                <a:spcPts val="0"/>
              </a:spcBef>
              <a:spcAft>
                <a:spcPts val="0"/>
              </a:spcAft>
              <a:buClr>
                <a:srgbClr val="000000"/>
              </a:buClr>
              <a:buSzPts val="1500"/>
              <a:buFont typeface="Arial"/>
              <a:buChar char="•"/>
            </a:pPr>
            <a:r>
              <a:rPr b="0" i="0" lang="en-US" sz="1600" u="none" cap="none" strike="noStrike">
                <a:solidFill>
                  <a:schemeClr val="dk1"/>
                </a:solidFill>
                <a:latin typeface="Arial"/>
                <a:ea typeface="Arial"/>
                <a:cs typeface="Arial"/>
                <a:sym typeface="Arial"/>
              </a:rPr>
              <a:t>Interdependence within the variables.</a:t>
            </a:r>
            <a:endParaRPr b="0" i="0" sz="1600" u="none" cap="none" strike="noStrike">
              <a:solidFill>
                <a:srgbClr val="000000"/>
              </a:solidFill>
              <a:latin typeface="Arial"/>
              <a:ea typeface="Arial"/>
              <a:cs typeface="Arial"/>
              <a:sym typeface="Arial"/>
            </a:endParaRPr>
          </a:p>
          <a:p>
            <a:pPr indent="-171455" lvl="0" marL="171455" marR="0" rtl="0" algn="l">
              <a:lnSpc>
                <a:spcPct val="100000"/>
              </a:lnSpc>
              <a:spcBef>
                <a:spcPts val="0"/>
              </a:spcBef>
              <a:spcAft>
                <a:spcPts val="0"/>
              </a:spcAft>
              <a:buClr>
                <a:srgbClr val="000000"/>
              </a:buClr>
              <a:buSzPts val="1500"/>
              <a:buFont typeface="Arial"/>
              <a:buChar char="•"/>
            </a:pPr>
            <a:r>
              <a:rPr b="0" i="0" lang="en-US" sz="1600" u="none" cap="none" strike="noStrike">
                <a:solidFill>
                  <a:schemeClr val="dk1"/>
                </a:solidFill>
                <a:latin typeface="Arial"/>
                <a:ea typeface="Arial"/>
                <a:cs typeface="Arial"/>
                <a:sym typeface="Arial"/>
              </a:rPr>
              <a:t>Simple to predict future values based on past values.</a:t>
            </a:r>
            <a:endParaRPr b="0" i="0" sz="1600" u="none" cap="none" strike="noStrike">
              <a:solidFill>
                <a:srgbClr val="000000"/>
              </a:solidFill>
              <a:latin typeface="Arial"/>
              <a:ea typeface="Arial"/>
              <a:cs typeface="Arial"/>
              <a:sym typeface="Arial"/>
            </a:endParaRPr>
          </a:p>
          <a:p>
            <a:pPr indent="-171455" lvl="0" marL="171455" marR="0" rtl="0" algn="l">
              <a:lnSpc>
                <a:spcPct val="100000"/>
              </a:lnSpc>
              <a:spcBef>
                <a:spcPts val="0"/>
              </a:spcBef>
              <a:spcAft>
                <a:spcPts val="0"/>
              </a:spcAft>
              <a:buClr>
                <a:srgbClr val="000000"/>
              </a:buClr>
              <a:buSzPts val="1500"/>
              <a:buFont typeface="Arial"/>
              <a:buChar char="•"/>
            </a:pPr>
            <a:r>
              <a:rPr b="0" i="0" lang="en-US" sz="1600" u="none" cap="none" strike="noStrike">
                <a:solidFill>
                  <a:schemeClr val="dk1"/>
                </a:solidFill>
                <a:latin typeface="Arial"/>
                <a:ea typeface="Arial"/>
                <a:cs typeface="Arial"/>
                <a:sym typeface="Arial"/>
              </a:rPr>
              <a:t>Captures trends/ seasonality in the data.</a:t>
            </a:r>
            <a:endParaRPr b="0" i="0" sz="16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32" name="Google Shape;232;p9"/>
          <p:cNvSpPr/>
          <p:nvPr/>
        </p:nvSpPr>
        <p:spPr>
          <a:xfrm>
            <a:off x="261013" y="1061849"/>
            <a:ext cx="2657691" cy="505563"/>
          </a:xfrm>
          <a:prstGeom prst="rect">
            <a:avLst/>
          </a:prstGeom>
          <a:solidFill>
            <a:schemeClr val="lt1"/>
          </a:solidFill>
          <a:ln cap="flat" cmpd="sng" w="9525">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Factors Affecting CPI</a:t>
            </a:r>
            <a:endParaRPr b="0" i="0" sz="1600" u="none" cap="none" strike="noStrike">
              <a:solidFill>
                <a:schemeClr val="dk1"/>
              </a:solidFill>
              <a:latin typeface="Arial"/>
              <a:ea typeface="Arial"/>
              <a:cs typeface="Arial"/>
              <a:sym typeface="Arial"/>
            </a:endParaRPr>
          </a:p>
        </p:txBody>
      </p:sp>
      <p:sp>
        <p:nvSpPr>
          <p:cNvPr id="233" name="Google Shape;233;p9"/>
          <p:cNvSpPr/>
          <p:nvPr/>
        </p:nvSpPr>
        <p:spPr>
          <a:xfrm>
            <a:off x="4712607" y="1061848"/>
            <a:ext cx="2438399" cy="505563"/>
          </a:xfrm>
          <a:prstGeom prst="rect">
            <a:avLst/>
          </a:prstGeom>
          <a:solidFill>
            <a:schemeClr val="lt1"/>
          </a:solidFill>
          <a:ln cap="flat" cmpd="sng" w="9525">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Proposed Model</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(Multivariate)</a:t>
            </a:r>
            <a:endParaRPr b="0" i="0" sz="1600" u="none" cap="none" strike="noStrike">
              <a:solidFill>
                <a:schemeClr val="dk1"/>
              </a:solidFill>
              <a:latin typeface="Arial"/>
              <a:ea typeface="Arial"/>
              <a:cs typeface="Arial"/>
              <a:sym typeface="Arial"/>
            </a:endParaRPr>
          </a:p>
        </p:txBody>
      </p:sp>
      <p:sp>
        <p:nvSpPr>
          <p:cNvPr id="234" name="Google Shape;234;p9"/>
          <p:cNvSpPr/>
          <p:nvPr/>
        </p:nvSpPr>
        <p:spPr>
          <a:xfrm>
            <a:off x="3197442" y="1928943"/>
            <a:ext cx="2803310" cy="352661"/>
          </a:xfrm>
          <a:prstGeom prst="rect">
            <a:avLst/>
          </a:prstGeom>
          <a:solidFill>
            <a:schemeClr val="lt1"/>
          </a:solidFill>
          <a:ln cap="flat" cmpd="sng" w="9525">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Linear Regression</a:t>
            </a:r>
            <a:endParaRPr b="1" i="0" sz="1600" u="none" cap="none" strike="noStrike">
              <a:solidFill>
                <a:schemeClr val="dk1"/>
              </a:solidFill>
              <a:latin typeface="Arial"/>
              <a:ea typeface="Arial"/>
              <a:cs typeface="Arial"/>
              <a:sym typeface="Arial"/>
            </a:endParaRPr>
          </a:p>
        </p:txBody>
      </p:sp>
      <p:sp>
        <p:nvSpPr>
          <p:cNvPr id="235" name="Google Shape;235;p9"/>
          <p:cNvSpPr/>
          <p:nvPr/>
        </p:nvSpPr>
        <p:spPr>
          <a:xfrm>
            <a:off x="6145825" y="1924550"/>
            <a:ext cx="2478900" cy="354000"/>
          </a:xfrm>
          <a:prstGeom prst="rect">
            <a:avLst/>
          </a:prstGeom>
          <a:solidFill>
            <a:schemeClr val="lt1"/>
          </a:solidFill>
          <a:ln cap="flat" cmpd="sng" w="9525">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Time Series (VAR)</a:t>
            </a:r>
            <a:endParaRPr b="0" i="0" sz="1600" u="none" cap="none" strike="noStrike">
              <a:solidFill>
                <a:schemeClr val="dk1"/>
              </a:solidFill>
              <a:latin typeface="Arial"/>
              <a:ea typeface="Arial"/>
              <a:cs typeface="Arial"/>
              <a:sym typeface="Arial"/>
            </a:endParaRPr>
          </a:p>
        </p:txBody>
      </p:sp>
      <p:sp>
        <p:nvSpPr>
          <p:cNvPr id="236" name="Google Shape;236;p9"/>
          <p:cNvSpPr/>
          <p:nvPr/>
        </p:nvSpPr>
        <p:spPr>
          <a:xfrm rot="10800000">
            <a:off x="3986819" y="1359488"/>
            <a:ext cx="670893" cy="505562"/>
          </a:xfrm>
          <a:prstGeom prst="bentUpArrow">
            <a:avLst>
              <a:gd fmla="val 10256" name="adj1"/>
              <a:gd fmla="val 25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1"/>
              <a:buFont typeface="Arial"/>
              <a:buNone/>
            </a:pPr>
            <a:r>
              <a:t/>
            </a:r>
            <a:endParaRPr b="0" i="0" sz="1401" u="none" cap="none" strike="noStrike">
              <a:solidFill>
                <a:schemeClr val="lt1"/>
              </a:solidFill>
              <a:latin typeface="Arial"/>
              <a:ea typeface="Arial"/>
              <a:cs typeface="Arial"/>
              <a:sym typeface="Arial"/>
            </a:endParaRPr>
          </a:p>
        </p:txBody>
      </p:sp>
      <p:sp>
        <p:nvSpPr>
          <p:cNvPr id="237" name="Google Shape;237;p9"/>
          <p:cNvSpPr/>
          <p:nvPr/>
        </p:nvSpPr>
        <p:spPr>
          <a:xfrm>
            <a:off x="261013" y="1918125"/>
            <a:ext cx="2657700" cy="352800"/>
          </a:xfrm>
          <a:prstGeom prst="rect">
            <a:avLst/>
          </a:prstGeom>
          <a:solidFill>
            <a:schemeClr val="lt1"/>
          </a:solidFill>
          <a:ln cap="flat" cmpd="sng" w="9525">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Macroeconomic Factors:</a:t>
            </a:r>
            <a:endParaRPr b="1" i="0" sz="2000" u="none" cap="none" strike="noStrike">
              <a:solidFill>
                <a:schemeClr val="dk1"/>
              </a:solidFill>
              <a:latin typeface="Arial"/>
              <a:ea typeface="Arial"/>
              <a:cs typeface="Arial"/>
              <a:sym typeface="Arial"/>
            </a:endParaRPr>
          </a:p>
        </p:txBody>
      </p:sp>
      <p:sp>
        <p:nvSpPr>
          <p:cNvPr id="238" name="Google Shape;238;p9"/>
          <p:cNvSpPr/>
          <p:nvPr/>
        </p:nvSpPr>
        <p:spPr>
          <a:xfrm flipH="1" rot="10800000">
            <a:off x="7205899" y="1359489"/>
            <a:ext cx="670895" cy="486897"/>
          </a:xfrm>
          <a:prstGeom prst="bentUpArrow">
            <a:avLst>
              <a:gd fmla="val 10256" name="adj1"/>
              <a:gd fmla="val 25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1"/>
              <a:buFont typeface="Arial"/>
              <a:buNone/>
            </a:pPr>
            <a:r>
              <a:t/>
            </a:r>
            <a:endParaRPr b="0" i="0" sz="1401" u="none" cap="none" strike="noStrike">
              <a:solidFill>
                <a:schemeClr val="lt1"/>
              </a:solidFill>
              <a:latin typeface="Arial"/>
              <a:ea typeface="Arial"/>
              <a:cs typeface="Arial"/>
              <a:sym typeface="Arial"/>
            </a:endParaRPr>
          </a:p>
        </p:txBody>
      </p:sp>
      <p:sp>
        <p:nvSpPr>
          <p:cNvPr id="239" name="Google Shape;239;p9"/>
          <p:cNvSpPr/>
          <p:nvPr/>
        </p:nvSpPr>
        <p:spPr>
          <a:xfrm>
            <a:off x="1490840" y="1576884"/>
            <a:ext cx="157519" cy="319088"/>
          </a:xfrm>
          <a:prstGeom prst="down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0"/>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45" name="Google Shape;245;p10"/>
          <p:cNvSpPr txBox="1"/>
          <p:nvPr/>
        </p:nvSpPr>
        <p:spPr>
          <a:xfrm>
            <a:off x="449705" y="576212"/>
            <a:ext cx="8237095" cy="47580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VAR Model Results</a:t>
            </a:r>
            <a:endParaRPr b="1" i="0" sz="2800" u="none" cap="none" strike="noStrike">
              <a:solidFill>
                <a:srgbClr val="434343"/>
              </a:solidFill>
              <a:latin typeface="Arial"/>
              <a:ea typeface="Arial"/>
              <a:cs typeface="Arial"/>
              <a:sym typeface="Arial"/>
            </a:endParaRPr>
          </a:p>
        </p:txBody>
      </p:sp>
      <p:sp>
        <p:nvSpPr>
          <p:cNvPr id="246" name="Google Shape;246;p10"/>
          <p:cNvSpPr txBox="1"/>
          <p:nvPr/>
        </p:nvSpPr>
        <p:spPr>
          <a:xfrm>
            <a:off x="7864876" y="52699"/>
            <a:ext cx="11595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graphicFrame>
        <p:nvGraphicFramePr>
          <p:cNvPr id="247" name="Google Shape;247;p10"/>
          <p:cNvGraphicFramePr/>
          <p:nvPr/>
        </p:nvGraphicFramePr>
        <p:xfrm>
          <a:off x="5500687" y="3348048"/>
          <a:ext cx="3000000" cy="3000000"/>
        </p:xfrm>
        <a:graphic>
          <a:graphicData uri="http://schemas.openxmlformats.org/drawingml/2006/table">
            <a:tbl>
              <a:tblPr bandRow="1" firstRow="1">
                <a:noFill/>
                <a:tableStyleId>{20DEF751-BDD9-4F2D-9A6C-795EDA233028}</a:tableStyleId>
              </a:tblPr>
              <a:tblGrid>
                <a:gridCol w="2228850"/>
                <a:gridCol w="855525"/>
              </a:tblGrid>
              <a:tr h="303225">
                <a:tc>
                  <a:txBody>
                    <a:bodyPr/>
                    <a:lstStyle/>
                    <a:p>
                      <a:pPr indent="0" lvl="0" marL="0" marR="0" rtl="0" algn="l">
                        <a:lnSpc>
                          <a:spcPct val="100000"/>
                        </a:lnSpc>
                        <a:spcBef>
                          <a:spcPts val="0"/>
                        </a:spcBef>
                        <a:spcAft>
                          <a:spcPts val="0"/>
                        </a:spcAft>
                        <a:buClr>
                          <a:srgbClr val="000000"/>
                        </a:buClr>
                        <a:buSzPts val="1150"/>
                        <a:buFont typeface="Arial"/>
                        <a:buNone/>
                      </a:pPr>
                      <a:r>
                        <a:rPr lang="en-US" sz="1400" u="none" cap="none" strike="noStrike"/>
                        <a:t>Error Metrics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150"/>
                        <a:buFont typeface="Arial"/>
                        <a:buNone/>
                      </a:pPr>
                      <a:r>
                        <a:rPr lang="en-US" sz="1400" u="none" cap="none" strike="noStrike"/>
                        <a:t>Value</a:t>
                      </a:r>
                      <a:endParaRPr sz="1400" u="none" cap="none" strike="noStrike"/>
                    </a:p>
                  </a:txBody>
                  <a:tcPr marT="45725" marB="45725" marR="91450" marL="91450"/>
                </a:tc>
              </a:tr>
              <a:tr h="303225">
                <a:tc>
                  <a:txBody>
                    <a:bodyPr/>
                    <a:lstStyle/>
                    <a:p>
                      <a:pPr indent="0" lvl="0" marL="0" marR="0" rtl="0" algn="l">
                        <a:lnSpc>
                          <a:spcPct val="100000"/>
                        </a:lnSpc>
                        <a:spcBef>
                          <a:spcPts val="0"/>
                        </a:spcBef>
                        <a:spcAft>
                          <a:spcPts val="0"/>
                        </a:spcAft>
                        <a:buClr>
                          <a:srgbClr val="000000"/>
                        </a:buClr>
                        <a:buSzPts val="1150"/>
                        <a:buFont typeface="Arial"/>
                        <a:buNone/>
                      </a:pPr>
                      <a:r>
                        <a:rPr b="0" lang="en-US" sz="1400" u="none" cap="none" strike="noStrike"/>
                        <a:t>Mean Error</a:t>
                      </a:r>
                      <a:endParaRPr b="0"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150"/>
                        <a:buFont typeface="Arial"/>
                        <a:buNone/>
                      </a:pPr>
                      <a:r>
                        <a:rPr b="0" lang="en-US" sz="1400" u="none" cap="none" strike="noStrike"/>
                        <a:t>-</a:t>
                      </a:r>
                      <a:r>
                        <a:rPr lang="en-US" sz="1400" u="none" cap="none" strike="noStrike"/>
                        <a:t>1.24</a:t>
                      </a:r>
                      <a:endParaRPr b="0" sz="1400" u="none" cap="none" strike="noStrike"/>
                    </a:p>
                  </a:txBody>
                  <a:tcPr marT="45725" marB="45725" marR="91450" marL="91450"/>
                </a:tc>
              </a:tr>
              <a:tr h="303225">
                <a:tc>
                  <a:txBody>
                    <a:bodyPr/>
                    <a:lstStyle/>
                    <a:p>
                      <a:pPr indent="0" lvl="0" marL="0" marR="0" rtl="0" algn="l">
                        <a:lnSpc>
                          <a:spcPct val="100000"/>
                        </a:lnSpc>
                        <a:spcBef>
                          <a:spcPts val="0"/>
                        </a:spcBef>
                        <a:spcAft>
                          <a:spcPts val="0"/>
                        </a:spcAft>
                        <a:buClr>
                          <a:srgbClr val="000000"/>
                        </a:buClr>
                        <a:buSzPts val="1150"/>
                        <a:buFont typeface="Arial"/>
                        <a:buNone/>
                      </a:pPr>
                      <a:r>
                        <a:rPr b="0" lang="en-US" sz="1400" u="none" cap="none" strike="noStrike"/>
                        <a:t>Mean Absolute Error</a:t>
                      </a:r>
                      <a:endParaRPr b="0"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150"/>
                        <a:buFont typeface="Arial"/>
                        <a:buNone/>
                      </a:pPr>
                      <a:r>
                        <a:rPr b="0" lang="en-US" sz="1400" u="none" cap="none" strike="noStrike"/>
                        <a:t>1.</a:t>
                      </a:r>
                      <a:r>
                        <a:rPr lang="en-US" sz="1400" u="none" cap="none" strike="noStrike"/>
                        <a:t>55</a:t>
                      </a:r>
                      <a:endParaRPr b="0" sz="1400" u="none" cap="none" strike="noStrike"/>
                    </a:p>
                  </a:txBody>
                  <a:tcPr marT="45725" marB="45725" marR="91450" marL="91450"/>
                </a:tc>
              </a:tr>
              <a:tr h="303225">
                <a:tc>
                  <a:txBody>
                    <a:bodyPr/>
                    <a:lstStyle/>
                    <a:p>
                      <a:pPr indent="0" lvl="0" marL="0" marR="0" rtl="0" algn="l">
                        <a:lnSpc>
                          <a:spcPct val="100000"/>
                        </a:lnSpc>
                        <a:spcBef>
                          <a:spcPts val="0"/>
                        </a:spcBef>
                        <a:spcAft>
                          <a:spcPts val="0"/>
                        </a:spcAft>
                        <a:buClr>
                          <a:srgbClr val="000000"/>
                        </a:buClr>
                        <a:buSzPts val="1150"/>
                        <a:buFont typeface="Arial"/>
                        <a:buNone/>
                      </a:pPr>
                      <a:r>
                        <a:rPr b="0" lang="en-US" sz="1400" u="none" cap="none" strike="noStrike"/>
                        <a:t>Root Mean Squared Error</a:t>
                      </a:r>
                      <a:endParaRPr b="0"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150"/>
                        <a:buFont typeface="Arial"/>
                        <a:buNone/>
                      </a:pPr>
                      <a:r>
                        <a:rPr lang="en-US" sz="1400" u="none" cap="none" strike="noStrike"/>
                        <a:t>1.77</a:t>
                      </a:r>
                      <a:endParaRPr b="0" sz="1400" u="none" cap="none" strike="noStrike"/>
                    </a:p>
                  </a:txBody>
                  <a:tcPr marT="45725" marB="45725" marR="91450" marL="91450"/>
                </a:tc>
              </a:tr>
            </a:tbl>
          </a:graphicData>
        </a:graphic>
      </p:graphicFrame>
      <p:grpSp>
        <p:nvGrpSpPr>
          <p:cNvPr id="248" name="Google Shape;248;p10"/>
          <p:cNvGrpSpPr/>
          <p:nvPr/>
        </p:nvGrpSpPr>
        <p:grpSpPr>
          <a:xfrm>
            <a:off x="202304" y="1352550"/>
            <a:ext cx="4369695" cy="3528060"/>
            <a:chOff x="398905" y="1219282"/>
            <a:chExt cx="3944695" cy="3321878"/>
          </a:xfrm>
        </p:grpSpPr>
        <p:pic>
          <p:nvPicPr>
            <p:cNvPr id="249" name="Google Shape;249;p10"/>
            <p:cNvPicPr preferRelativeResize="0"/>
            <p:nvPr/>
          </p:nvPicPr>
          <p:blipFill rotWithShape="1">
            <a:blip r:embed="rId3">
              <a:alphaModFix/>
            </a:blip>
            <a:srcRect b="0" l="0" r="0" t="0"/>
            <a:stretch/>
          </p:blipFill>
          <p:spPr>
            <a:xfrm>
              <a:off x="398905" y="1326733"/>
              <a:ext cx="3944695" cy="3214427"/>
            </a:xfrm>
            <a:prstGeom prst="rect">
              <a:avLst/>
            </a:prstGeom>
            <a:noFill/>
            <a:ln>
              <a:noFill/>
            </a:ln>
          </p:spPr>
        </p:pic>
        <p:pic>
          <p:nvPicPr>
            <p:cNvPr id="250" name="Google Shape;250;p10"/>
            <p:cNvPicPr preferRelativeResize="0"/>
            <p:nvPr/>
          </p:nvPicPr>
          <p:blipFill rotWithShape="1">
            <a:blip r:embed="rId4">
              <a:alphaModFix/>
            </a:blip>
            <a:srcRect b="94462" l="15332" r="9082" t="-1002"/>
            <a:stretch/>
          </p:blipFill>
          <p:spPr>
            <a:xfrm>
              <a:off x="662563" y="1219282"/>
              <a:ext cx="3331094" cy="214902"/>
            </a:xfrm>
            <a:prstGeom prst="rect">
              <a:avLst/>
            </a:prstGeom>
            <a:noFill/>
            <a:ln>
              <a:noFill/>
            </a:ln>
          </p:spPr>
        </p:pic>
      </p:grpSp>
      <p:pic>
        <p:nvPicPr>
          <p:cNvPr id="251" name="Google Shape;251;p10"/>
          <p:cNvPicPr preferRelativeResize="0"/>
          <p:nvPr/>
        </p:nvPicPr>
        <p:blipFill rotWithShape="1">
          <a:blip r:embed="rId5">
            <a:alphaModFix/>
          </a:blip>
          <a:srcRect b="0" l="0" r="28320" t="0"/>
          <a:stretch/>
        </p:blipFill>
        <p:spPr>
          <a:xfrm>
            <a:off x="5449800" y="999875"/>
            <a:ext cx="3186125" cy="2230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2"/>
          <p:cNvSpPr txBox="1"/>
          <p:nvPr>
            <p:ph type="title"/>
          </p:nvPr>
        </p:nvSpPr>
        <p:spPr>
          <a:xfrm>
            <a:off x="340238" y="548953"/>
            <a:ext cx="8346562" cy="7928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Inflation Modeling: Geometric Brownian Motion</a:t>
            </a:r>
            <a:endParaRPr/>
          </a:p>
        </p:txBody>
      </p:sp>
      <p:sp>
        <p:nvSpPr>
          <p:cNvPr id="257" name="Google Shape;257;p12"/>
          <p:cNvSpPr txBox="1"/>
          <p:nvPr/>
        </p:nvSpPr>
        <p:spPr>
          <a:xfrm>
            <a:off x="457200" y="1304545"/>
            <a:ext cx="791330"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GBM :</a:t>
            </a:r>
            <a:endParaRPr b="0" i="0" sz="1600" u="none" cap="none" strike="noStrike">
              <a:solidFill>
                <a:srgbClr val="000000"/>
              </a:solidFill>
              <a:latin typeface="Arial"/>
              <a:ea typeface="Arial"/>
              <a:cs typeface="Arial"/>
              <a:sym typeface="Arial"/>
            </a:endParaRPr>
          </a:p>
        </p:txBody>
      </p:sp>
      <p:sp>
        <p:nvSpPr>
          <p:cNvPr id="258" name="Google Shape;258;p12"/>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grpSp>
        <p:nvGrpSpPr>
          <p:cNvPr id="259" name="Google Shape;259;p12"/>
          <p:cNvGrpSpPr/>
          <p:nvPr/>
        </p:nvGrpSpPr>
        <p:grpSpPr>
          <a:xfrm>
            <a:off x="158651" y="1766888"/>
            <a:ext cx="4413349" cy="3137363"/>
            <a:chOff x="158651" y="2094570"/>
            <a:chExt cx="4279999" cy="2809681"/>
          </a:xfrm>
        </p:grpSpPr>
        <p:pic>
          <p:nvPicPr>
            <p:cNvPr id="260" name="Google Shape;260;p12"/>
            <p:cNvPicPr preferRelativeResize="0"/>
            <p:nvPr/>
          </p:nvPicPr>
          <p:blipFill rotWithShape="1">
            <a:blip r:embed="rId3">
              <a:alphaModFix/>
            </a:blip>
            <a:srcRect b="0" l="0" r="0" t="5026"/>
            <a:stretch/>
          </p:blipFill>
          <p:spPr>
            <a:xfrm>
              <a:off x="158651" y="2243138"/>
              <a:ext cx="4279999" cy="2661113"/>
            </a:xfrm>
            <a:prstGeom prst="rect">
              <a:avLst/>
            </a:prstGeom>
            <a:noFill/>
            <a:ln>
              <a:noFill/>
            </a:ln>
          </p:spPr>
        </p:pic>
        <p:sp>
          <p:nvSpPr>
            <p:cNvPr id="261" name="Google Shape;261;p12"/>
            <p:cNvSpPr txBox="1"/>
            <p:nvPr/>
          </p:nvSpPr>
          <p:spPr>
            <a:xfrm>
              <a:off x="1580062" y="2094570"/>
              <a:ext cx="1535234" cy="2066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Simulated Scenarios of CPI</a:t>
              </a:r>
              <a:endParaRPr b="0" i="0" sz="900" u="none" cap="none" strike="noStrike">
                <a:solidFill>
                  <a:srgbClr val="000000"/>
                </a:solidFill>
                <a:latin typeface="Arial"/>
                <a:ea typeface="Arial"/>
                <a:cs typeface="Arial"/>
                <a:sym typeface="Arial"/>
              </a:endParaRPr>
            </a:p>
          </p:txBody>
        </p:sp>
      </p:grpSp>
      <p:grpSp>
        <p:nvGrpSpPr>
          <p:cNvPr id="262" name="Google Shape;262;p12"/>
          <p:cNvGrpSpPr/>
          <p:nvPr/>
        </p:nvGrpSpPr>
        <p:grpSpPr>
          <a:xfrm>
            <a:off x="4786313" y="1766888"/>
            <a:ext cx="4051085" cy="3079089"/>
            <a:chOff x="4810125" y="1732718"/>
            <a:chExt cx="3979648" cy="3044796"/>
          </a:xfrm>
        </p:grpSpPr>
        <p:pic>
          <p:nvPicPr>
            <p:cNvPr id="263" name="Google Shape;263;p12"/>
            <p:cNvPicPr preferRelativeResize="0"/>
            <p:nvPr/>
          </p:nvPicPr>
          <p:blipFill rotWithShape="1">
            <a:blip r:embed="rId4">
              <a:alphaModFix/>
            </a:blip>
            <a:srcRect b="2612" l="1338" r="0" t="1394"/>
            <a:stretch/>
          </p:blipFill>
          <p:spPr>
            <a:xfrm>
              <a:off x="4810125" y="1843813"/>
              <a:ext cx="3979648" cy="2933701"/>
            </a:xfrm>
            <a:prstGeom prst="rect">
              <a:avLst/>
            </a:prstGeom>
            <a:noFill/>
            <a:ln>
              <a:noFill/>
            </a:ln>
          </p:spPr>
        </p:pic>
        <p:sp>
          <p:nvSpPr>
            <p:cNvPr id="264" name="Google Shape;264;p12"/>
            <p:cNvSpPr txBox="1"/>
            <p:nvPr/>
          </p:nvSpPr>
          <p:spPr>
            <a:xfrm>
              <a:off x="6189963" y="1732718"/>
              <a:ext cx="1612176" cy="2307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Effect of CPI on Bond Price</a:t>
              </a:r>
              <a:endParaRPr b="0" i="0" sz="900" u="none" cap="none" strike="noStrike">
                <a:solidFill>
                  <a:srgbClr val="000000"/>
                </a:solidFill>
                <a:latin typeface="Arial"/>
                <a:ea typeface="Arial"/>
                <a:cs typeface="Arial"/>
                <a:sym typeface="Arial"/>
              </a:endParaRPr>
            </a:p>
          </p:txBody>
        </p:sp>
      </p:grpSp>
      <p:sp>
        <p:nvSpPr>
          <p:cNvPr id="265" name="Google Shape;265;p12"/>
          <p:cNvSpPr txBox="1"/>
          <p:nvPr/>
        </p:nvSpPr>
        <p:spPr>
          <a:xfrm>
            <a:off x="729803" y="1304505"/>
            <a:ext cx="3271044" cy="338554"/>
          </a:xfrm>
          <a:prstGeom prst="rect">
            <a:avLst/>
          </a:prstGeom>
          <a:blipFill rotWithShape="1">
            <a:blip r:embed="rId5">
              <a:alphaModFix/>
            </a:blip>
            <a:stretch>
              <a:fillRect b="-178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3"/>
          <p:cNvSpPr txBox="1"/>
          <p:nvPr>
            <p:ph type="title"/>
          </p:nvPr>
        </p:nvSpPr>
        <p:spPr>
          <a:xfrm>
            <a:off x="311699" y="508032"/>
            <a:ext cx="8520601" cy="57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Interest Rate Modeling: Vasicek Model</a:t>
            </a:r>
            <a:endParaRPr sz="3600"/>
          </a:p>
        </p:txBody>
      </p:sp>
      <p:sp>
        <p:nvSpPr>
          <p:cNvPr id="271" name="Google Shape;271;p13"/>
          <p:cNvSpPr txBox="1"/>
          <p:nvPr/>
        </p:nvSpPr>
        <p:spPr>
          <a:xfrm>
            <a:off x="3853800" y="1301621"/>
            <a:ext cx="1436400"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Equation:</a:t>
            </a:r>
            <a:endParaRPr b="0" i="0" sz="1600" u="none" cap="none" strike="noStrike">
              <a:solidFill>
                <a:srgbClr val="000000"/>
              </a:solidFill>
              <a:latin typeface="Arial"/>
              <a:ea typeface="Arial"/>
              <a:cs typeface="Arial"/>
              <a:sym typeface="Arial"/>
            </a:endParaRPr>
          </a:p>
        </p:txBody>
      </p:sp>
      <p:sp>
        <p:nvSpPr>
          <p:cNvPr id="272" name="Google Shape;272;p13"/>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73" name="Google Shape;273;p13"/>
          <p:cNvSpPr txBox="1"/>
          <p:nvPr/>
        </p:nvSpPr>
        <p:spPr>
          <a:xfrm>
            <a:off x="221039" y="2603748"/>
            <a:ext cx="4078818" cy="609870"/>
          </a:xfrm>
          <a:prstGeom prst="rect">
            <a:avLst/>
          </a:prstGeom>
          <a:blipFill rotWithShape="1">
            <a:blip r:embed="rId3">
              <a:alphaModFix/>
            </a:blip>
            <a:stretch>
              <a:fillRect b="-8998" l="-447"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274" name="Google Shape;274;p13"/>
          <p:cNvSpPr txBox="1"/>
          <p:nvPr/>
        </p:nvSpPr>
        <p:spPr>
          <a:xfrm>
            <a:off x="221039" y="3489714"/>
            <a:ext cx="2797706" cy="332871"/>
          </a:xfrm>
          <a:prstGeom prst="rect">
            <a:avLst/>
          </a:prstGeom>
          <a:blipFill rotWithShape="1">
            <a:blip r:embed="rId4">
              <a:alphaModFix/>
            </a:blip>
            <a:stretch>
              <a:fillRect b="-18179"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275" name="Google Shape;275;p13"/>
          <p:cNvSpPr txBox="1"/>
          <p:nvPr/>
        </p:nvSpPr>
        <p:spPr>
          <a:xfrm>
            <a:off x="4456358" y="2161216"/>
            <a:ext cx="4390930" cy="763758"/>
          </a:xfrm>
          <a:prstGeom prst="rect">
            <a:avLst/>
          </a:prstGeom>
          <a:blipFill rotWithShape="1">
            <a:blip r:embed="rId5">
              <a:alphaModFix/>
            </a:blip>
            <a:stretch>
              <a:fillRect b="-7199" l="-416"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276" name="Google Shape;276;p13"/>
          <p:cNvSpPr txBox="1"/>
          <p:nvPr/>
        </p:nvSpPr>
        <p:spPr>
          <a:xfrm>
            <a:off x="221039" y="2161216"/>
            <a:ext cx="4078818" cy="332871"/>
          </a:xfrm>
          <a:prstGeom prst="rect">
            <a:avLst/>
          </a:prstGeom>
          <a:blipFill rotWithShape="1">
            <a:blip r:embed="rId6">
              <a:alphaModFix/>
            </a:blip>
            <a:stretch>
              <a:fillRect b="-18518"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277" name="Google Shape;277;p13"/>
          <p:cNvSpPr txBox="1"/>
          <p:nvPr/>
        </p:nvSpPr>
        <p:spPr>
          <a:xfrm>
            <a:off x="4572000" y="3146334"/>
            <a:ext cx="3423557" cy="335436"/>
          </a:xfrm>
          <a:prstGeom prst="rect">
            <a:avLst/>
          </a:prstGeom>
          <a:blipFill rotWithShape="1">
            <a:blip r:embed="rId7">
              <a:alphaModFix/>
            </a:blip>
            <a:stretch>
              <a:fillRect b="-14544"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278" name="Google Shape;278;p13"/>
          <p:cNvSpPr txBox="1"/>
          <p:nvPr/>
        </p:nvSpPr>
        <p:spPr>
          <a:xfrm>
            <a:off x="4681892" y="3607141"/>
            <a:ext cx="2478499" cy="215444"/>
          </a:xfrm>
          <a:prstGeom prst="rect">
            <a:avLst/>
          </a:prstGeom>
          <a:blipFill rotWithShape="1">
            <a:blip r:embed="rId8">
              <a:alphaModFix/>
            </a:blip>
            <a:stretch>
              <a:fillRect b="-51423" l="-2456" r="-3192" t="-2856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279" name="Google Shape;279;p13"/>
          <p:cNvSpPr txBox="1"/>
          <p:nvPr/>
        </p:nvSpPr>
        <p:spPr>
          <a:xfrm>
            <a:off x="3046370" y="1715528"/>
            <a:ext cx="3271044" cy="370294"/>
          </a:xfrm>
          <a:prstGeom prst="rect">
            <a:avLst/>
          </a:prstGeom>
          <a:blipFill rotWithShape="1">
            <a:blip r:embed="rId9">
              <a:alphaModFix/>
            </a:blip>
            <a:stretch>
              <a:fillRect b="-16392"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
        <p:nvSpPr>
          <p:cNvPr id="280" name="Google Shape;280;p13"/>
          <p:cNvSpPr txBox="1"/>
          <p:nvPr/>
        </p:nvSpPr>
        <p:spPr>
          <a:xfrm>
            <a:off x="221039" y="4098681"/>
            <a:ext cx="4078818" cy="548315"/>
          </a:xfrm>
          <a:prstGeom prst="rect">
            <a:avLst/>
          </a:prstGeom>
          <a:blipFill rotWithShape="1">
            <a:blip r:embed="rId10">
              <a:alphaModFix/>
            </a:blip>
            <a:stretch>
              <a:fillRect b="-11109" l="-447"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ph type="title"/>
          </p:nvPr>
        </p:nvSpPr>
        <p:spPr>
          <a:xfrm>
            <a:off x="230130" y="519113"/>
            <a:ext cx="8229600" cy="54202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extLst>
                  <a:ext uri="http://customooxmlschemas.google.com/">
                    <go:slidesCustomData xmlns:go="http://customooxmlschemas.google.com/" textRoundtripDataId="2"/>
                  </a:ext>
                </a:extLst>
              </a:rPr>
              <a:t>V</a:t>
            </a:r>
            <a:r>
              <a:rPr lang="en-US"/>
              <a:t>asicek Model Results</a:t>
            </a:r>
            <a:endParaRPr sz="4000"/>
          </a:p>
        </p:txBody>
      </p:sp>
      <p:sp>
        <p:nvSpPr>
          <p:cNvPr id="286" name="Google Shape;286;p28"/>
          <p:cNvSpPr txBox="1"/>
          <p:nvPr/>
        </p:nvSpPr>
        <p:spPr>
          <a:xfrm>
            <a:off x="412413" y="1360075"/>
            <a:ext cx="3785700" cy="30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1"/>
              <a:buFont typeface="Arial"/>
              <a:buNone/>
            </a:pPr>
            <a:r>
              <a:rPr b="1" i="0" lang="en-US" sz="1401" u="none" cap="none" strike="noStrike">
                <a:solidFill>
                  <a:schemeClr val="dk1"/>
                </a:solidFill>
                <a:latin typeface="Arial"/>
                <a:ea typeface="Arial"/>
                <a:cs typeface="Arial"/>
                <a:sym typeface="Arial"/>
              </a:rPr>
              <a:t>US Treasury historical Rate (1Y Maturity)</a:t>
            </a:r>
            <a:endParaRPr b="0" i="0" sz="1400" u="none" cap="none" strike="noStrike">
              <a:solidFill>
                <a:srgbClr val="000000"/>
              </a:solidFill>
              <a:latin typeface="Arial"/>
              <a:ea typeface="Arial"/>
              <a:cs typeface="Arial"/>
              <a:sym typeface="Arial"/>
            </a:endParaRPr>
          </a:p>
        </p:txBody>
      </p:sp>
      <p:pic>
        <p:nvPicPr>
          <p:cNvPr id="287" name="Google Shape;287;p28"/>
          <p:cNvPicPr preferRelativeResize="0"/>
          <p:nvPr/>
        </p:nvPicPr>
        <p:blipFill rotWithShape="1">
          <a:blip r:embed="rId3">
            <a:alphaModFix/>
          </a:blip>
          <a:srcRect b="0" l="0" r="0" t="0"/>
          <a:stretch/>
        </p:blipFill>
        <p:spPr>
          <a:xfrm>
            <a:off x="4762500" y="1847849"/>
            <a:ext cx="4151370" cy="2586039"/>
          </a:xfrm>
          <a:prstGeom prst="rect">
            <a:avLst/>
          </a:prstGeom>
          <a:noFill/>
          <a:ln>
            <a:noFill/>
          </a:ln>
        </p:spPr>
      </p:pic>
      <p:sp>
        <p:nvSpPr>
          <p:cNvPr id="288" name="Google Shape;288;p28"/>
          <p:cNvSpPr txBox="1"/>
          <p:nvPr/>
        </p:nvSpPr>
        <p:spPr>
          <a:xfrm>
            <a:off x="5541939" y="1360220"/>
            <a:ext cx="27585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Simulated Interest Rate Paths</a:t>
            </a:r>
            <a:endParaRPr b="0" i="0" sz="1400" u="none" cap="none" strike="noStrike">
              <a:solidFill>
                <a:srgbClr val="000000"/>
              </a:solidFill>
              <a:latin typeface="Arial"/>
              <a:ea typeface="Arial"/>
              <a:cs typeface="Arial"/>
              <a:sym typeface="Arial"/>
            </a:endParaRPr>
          </a:p>
        </p:txBody>
      </p:sp>
      <p:sp>
        <p:nvSpPr>
          <p:cNvPr id="289" name="Google Shape;289;p28"/>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90" name="Google Shape;290;p28"/>
          <p:cNvPicPr preferRelativeResize="0"/>
          <p:nvPr/>
        </p:nvPicPr>
        <p:blipFill rotWithShape="1">
          <a:blip r:embed="rId4">
            <a:alphaModFix/>
          </a:blip>
          <a:srcRect b="0" l="0" r="0" t="0"/>
          <a:stretch/>
        </p:blipFill>
        <p:spPr>
          <a:xfrm>
            <a:off x="230130" y="1787664"/>
            <a:ext cx="4265670" cy="28367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type="title"/>
          </p:nvPr>
        </p:nvSpPr>
        <p:spPr>
          <a:xfrm>
            <a:off x="457202" y="454845"/>
            <a:ext cx="7881938" cy="59174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Stress </a:t>
            </a:r>
            <a:r>
              <a:rPr lang="en-US">
                <a:extLst>
                  <a:ext uri="http://customooxmlschemas.google.com/">
                    <go:slidesCustomData xmlns:go="http://customooxmlschemas.google.com/" textRoundtripDataId="3"/>
                  </a:ext>
                </a:extLst>
              </a:rPr>
              <a:t>T</a:t>
            </a:r>
            <a:r>
              <a:rPr lang="en-US"/>
              <a:t>esting Of TIPS</a:t>
            </a:r>
            <a:endParaRPr sz="3600"/>
          </a:p>
        </p:txBody>
      </p:sp>
      <p:sp>
        <p:nvSpPr>
          <p:cNvPr id="296" name="Google Shape;296;p29"/>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97" name="Google Shape;297;p29"/>
          <p:cNvPicPr preferRelativeResize="0"/>
          <p:nvPr/>
        </p:nvPicPr>
        <p:blipFill rotWithShape="1">
          <a:blip r:embed="rId3">
            <a:alphaModFix/>
          </a:blip>
          <a:srcRect b="0" l="0" r="0" t="0"/>
          <a:stretch/>
        </p:blipFill>
        <p:spPr>
          <a:xfrm>
            <a:off x="126210" y="1683201"/>
            <a:ext cx="4217191" cy="2923690"/>
          </a:xfrm>
          <a:prstGeom prst="rect">
            <a:avLst/>
          </a:prstGeom>
          <a:noFill/>
          <a:ln>
            <a:noFill/>
          </a:ln>
        </p:spPr>
      </p:pic>
      <p:sp>
        <p:nvSpPr>
          <p:cNvPr id="298" name="Google Shape;298;p29"/>
          <p:cNvSpPr txBox="1"/>
          <p:nvPr/>
        </p:nvSpPr>
        <p:spPr>
          <a:xfrm>
            <a:off x="644475" y="1164793"/>
            <a:ext cx="2820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1"/>
              <a:buFont typeface="Arial"/>
              <a:buNone/>
            </a:pPr>
            <a:r>
              <a:rPr b="1" i="0" lang="en-US" sz="1401" u="none" cap="none" strike="noStrike">
                <a:solidFill>
                  <a:schemeClr val="dk1"/>
                </a:solidFill>
                <a:latin typeface="Arial"/>
                <a:ea typeface="Arial"/>
                <a:cs typeface="Arial"/>
                <a:sym typeface="Arial"/>
              </a:rPr>
              <a:t>Selecting Extreme Scenarios</a:t>
            </a:r>
            <a:endParaRPr b="0" i="0" sz="1400" u="none" cap="none" strike="noStrike">
              <a:solidFill>
                <a:srgbClr val="000000"/>
              </a:solidFill>
              <a:latin typeface="Arial"/>
              <a:ea typeface="Arial"/>
              <a:cs typeface="Arial"/>
              <a:sym typeface="Arial"/>
            </a:endParaRPr>
          </a:p>
        </p:txBody>
      </p:sp>
      <p:sp>
        <p:nvSpPr>
          <p:cNvPr id="299" name="Google Shape;299;p29"/>
          <p:cNvSpPr txBox="1"/>
          <p:nvPr/>
        </p:nvSpPr>
        <p:spPr>
          <a:xfrm>
            <a:off x="5196225" y="1224298"/>
            <a:ext cx="330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Effect of Extreme Scenarios on Price</a:t>
            </a:r>
            <a:endParaRPr b="1" i="0" sz="1400" u="none" cap="none" strike="noStrike">
              <a:solidFill>
                <a:srgbClr val="000000"/>
              </a:solidFill>
              <a:latin typeface="Arial"/>
              <a:ea typeface="Arial"/>
              <a:cs typeface="Arial"/>
              <a:sym typeface="Arial"/>
            </a:endParaRPr>
          </a:p>
        </p:txBody>
      </p:sp>
      <p:pic>
        <p:nvPicPr>
          <p:cNvPr id="300" name="Google Shape;300;p29"/>
          <p:cNvPicPr preferRelativeResize="0"/>
          <p:nvPr/>
        </p:nvPicPr>
        <p:blipFill rotWithShape="1">
          <a:blip r:embed="rId4">
            <a:alphaModFix/>
          </a:blip>
          <a:srcRect b="0" l="0" r="0" t="0"/>
          <a:stretch/>
        </p:blipFill>
        <p:spPr>
          <a:xfrm>
            <a:off x="4750033" y="1802211"/>
            <a:ext cx="3927242" cy="26622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1"/>
          <p:cNvSpPr txBox="1"/>
          <p:nvPr>
            <p:ph type="title"/>
          </p:nvPr>
        </p:nvSpPr>
        <p:spPr>
          <a:xfrm>
            <a:off x="311700" y="475252"/>
            <a:ext cx="8520600" cy="55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extLst>
                  <a:ext uri="http://customooxmlschemas.google.com/">
                    <go:slidesCustomData xmlns:go="http://customooxmlschemas.google.com/" textRoundtripDataId="4"/>
                  </a:ext>
                </a:extLst>
              </a:rPr>
              <a:t>Analysis</a:t>
            </a:r>
            <a:r>
              <a:rPr lang="en-US"/>
              <a:t> of Breakevens</a:t>
            </a:r>
            <a:endParaRPr/>
          </a:p>
        </p:txBody>
      </p:sp>
      <p:sp>
        <p:nvSpPr>
          <p:cNvPr id="306" name="Google Shape;306;p31"/>
          <p:cNvSpPr txBox="1"/>
          <p:nvPr>
            <p:ph idx="1" type="body"/>
          </p:nvPr>
        </p:nvSpPr>
        <p:spPr>
          <a:xfrm>
            <a:off x="311700" y="1144562"/>
            <a:ext cx="3988838" cy="3675088"/>
          </a:xfrm>
          <a:prstGeom prst="rect">
            <a:avLst/>
          </a:prstGeom>
          <a:noFill/>
          <a:ln>
            <a:noFill/>
          </a:ln>
        </p:spPr>
        <p:txBody>
          <a:bodyPr anchorCtr="0" anchor="t" bIns="45700" lIns="91425" spcFirstLastPara="1" rIns="91425" wrap="square" tIns="45700">
            <a:noAutofit/>
          </a:bodyPr>
          <a:lstStyle/>
          <a:p>
            <a:pPr indent="-317500" lvl="0" marL="457200" rtl="0" algn="just">
              <a:lnSpc>
                <a:spcPct val="115000"/>
              </a:lnSpc>
              <a:spcBef>
                <a:spcPts val="480"/>
              </a:spcBef>
              <a:spcAft>
                <a:spcPts val="0"/>
              </a:spcAft>
              <a:buSzPts val="1400"/>
              <a:buChar char="●"/>
            </a:pPr>
            <a:r>
              <a:rPr lang="en-US" sz="1600"/>
              <a:t>Breakeven rates are a crude measure to gauge inflation expectations.</a:t>
            </a:r>
            <a:endParaRPr sz="1600"/>
          </a:p>
          <a:p>
            <a:pPr indent="-317500" lvl="0" marL="457200" rtl="0" algn="just">
              <a:lnSpc>
                <a:spcPct val="115000"/>
              </a:lnSpc>
              <a:spcBef>
                <a:spcPts val="0"/>
              </a:spcBef>
              <a:spcAft>
                <a:spcPts val="0"/>
              </a:spcAft>
              <a:buSzPts val="1400"/>
              <a:buChar char="●"/>
            </a:pPr>
            <a:r>
              <a:rPr lang="en-US" sz="1600"/>
              <a:t>It is calculated by the difference between the yield for nominal treasuries and real yield of TIPS. </a:t>
            </a:r>
            <a:endParaRPr sz="1600"/>
          </a:p>
          <a:p>
            <a:pPr indent="-317500" lvl="0" marL="457200" rtl="0" algn="just">
              <a:lnSpc>
                <a:spcPct val="115000"/>
              </a:lnSpc>
              <a:spcBef>
                <a:spcPts val="0"/>
              </a:spcBef>
              <a:spcAft>
                <a:spcPts val="0"/>
              </a:spcAft>
              <a:buSzPts val="1400"/>
              <a:buChar char="●"/>
            </a:pPr>
            <a:r>
              <a:rPr lang="en-US" sz="1600"/>
              <a:t>Inflation rate less than a breakeven rate generally denotes real inflation to be less than market expectations and vice versa.</a:t>
            </a:r>
            <a:endParaRPr sz="1600"/>
          </a:p>
          <a:p>
            <a:pPr indent="-317500" lvl="0" marL="457200" rtl="0" algn="just">
              <a:lnSpc>
                <a:spcPct val="115000"/>
              </a:lnSpc>
              <a:spcBef>
                <a:spcPts val="0"/>
              </a:spcBef>
              <a:spcAft>
                <a:spcPts val="0"/>
              </a:spcAft>
              <a:buSzPts val="1400"/>
              <a:buChar char="●"/>
            </a:pPr>
            <a:r>
              <a:rPr lang="en-US" sz="1600"/>
              <a:t>Extremely useful from a portfolio management/ investor standpoint.</a:t>
            </a:r>
            <a:endParaRPr sz="1600"/>
          </a:p>
        </p:txBody>
      </p:sp>
      <p:sp>
        <p:nvSpPr>
          <p:cNvPr id="307" name="Google Shape;307;p31"/>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308" name="Google Shape;308;p31"/>
          <p:cNvPicPr preferRelativeResize="0"/>
          <p:nvPr/>
        </p:nvPicPr>
        <p:blipFill rotWithShape="1">
          <a:blip r:embed="rId3">
            <a:alphaModFix/>
          </a:blip>
          <a:srcRect b="0" l="0" r="0" t="0"/>
          <a:stretch/>
        </p:blipFill>
        <p:spPr>
          <a:xfrm>
            <a:off x="4476750" y="1303625"/>
            <a:ext cx="4355550" cy="1596756"/>
          </a:xfrm>
          <a:prstGeom prst="rect">
            <a:avLst/>
          </a:prstGeom>
          <a:noFill/>
          <a:ln>
            <a:noFill/>
          </a:ln>
        </p:spPr>
      </p:pic>
      <p:sp>
        <p:nvSpPr>
          <p:cNvPr id="309" name="Google Shape;309;p31"/>
          <p:cNvSpPr txBox="1"/>
          <p:nvPr/>
        </p:nvSpPr>
        <p:spPr>
          <a:xfrm>
            <a:off x="4476750" y="3372158"/>
            <a:ext cx="457676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Breakeven Rate = Yield (Nominal) - Yield (TIPS)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e781b82945_3_1"/>
          <p:cNvSpPr txBox="1"/>
          <p:nvPr>
            <p:ph type="title"/>
          </p:nvPr>
        </p:nvSpPr>
        <p:spPr>
          <a:xfrm>
            <a:off x="457200" y="517915"/>
            <a:ext cx="8229600" cy="657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Conclusion &amp; Further Research </a:t>
            </a:r>
            <a:endParaRPr/>
          </a:p>
        </p:txBody>
      </p:sp>
      <p:sp>
        <p:nvSpPr>
          <p:cNvPr id="315" name="Google Shape;315;ge781b82945_3_1"/>
          <p:cNvSpPr txBox="1"/>
          <p:nvPr>
            <p:ph idx="1" type="body"/>
          </p:nvPr>
        </p:nvSpPr>
        <p:spPr>
          <a:xfrm>
            <a:off x="457200" y="1476375"/>
            <a:ext cx="8229600" cy="3323400"/>
          </a:xfrm>
          <a:prstGeom prst="rect">
            <a:avLst/>
          </a:prstGeom>
          <a:noFill/>
          <a:ln>
            <a:noFill/>
          </a:ln>
        </p:spPr>
        <p:txBody>
          <a:bodyPr anchorCtr="0" anchor="t" bIns="45700" lIns="91425" spcFirstLastPara="1" rIns="91425" wrap="square" tIns="45700">
            <a:noAutofit/>
          </a:bodyPr>
          <a:lstStyle/>
          <a:p>
            <a:pPr indent="-285750" lvl="0" marL="285750" rtl="0" algn="l">
              <a:lnSpc>
                <a:spcPct val="115000"/>
              </a:lnSpc>
              <a:spcBef>
                <a:spcPts val="361"/>
              </a:spcBef>
              <a:spcAft>
                <a:spcPts val="0"/>
              </a:spcAft>
              <a:buSzPts val="1800"/>
              <a:buFont typeface="Arial"/>
              <a:buChar char="•"/>
            </a:pPr>
            <a:r>
              <a:rPr lang="en-US" sz="1600"/>
              <a:t>Conclusions:</a:t>
            </a:r>
            <a:endParaRPr sz="1600"/>
          </a:p>
          <a:p>
            <a:pPr indent="-342900" lvl="0" marL="457200" rtl="0" algn="l">
              <a:lnSpc>
                <a:spcPct val="115000"/>
              </a:lnSpc>
              <a:spcBef>
                <a:spcPts val="361"/>
              </a:spcBef>
              <a:spcAft>
                <a:spcPts val="0"/>
              </a:spcAft>
              <a:buSzPts val="1800"/>
              <a:buFont typeface="Arial"/>
              <a:buChar char="•"/>
            </a:pPr>
            <a:r>
              <a:rPr lang="en-US" sz="1600"/>
              <a:t>Assessing price performance in varied economic conditions.</a:t>
            </a:r>
            <a:endParaRPr sz="1600"/>
          </a:p>
          <a:p>
            <a:pPr indent="-342900" lvl="0" marL="457200" rtl="0" algn="l">
              <a:lnSpc>
                <a:spcPct val="115000"/>
              </a:lnSpc>
              <a:spcBef>
                <a:spcPts val="0"/>
              </a:spcBef>
              <a:spcAft>
                <a:spcPts val="0"/>
              </a:spcAft>
              <a:buSzPts val="1800"/>
              <a:buFont typeface="Arial"/>
              <a:buChar char="•"/>
            </a:pPr>
            <a:r>
              <a:rPr lang="en-US" sz="1600"/>
              <a:t>Assessing value and price of individual assets in a fixed income portfolio.</a:t>
            </a:r>
            <a:endParaRPr sz="1600"/>
          </a:p>
          <a:p>
            <a:pPr indent="-342900" lvl="0" marL="457200" rtl="0" algn="l">
              <a:lnSpc>
                <a:spcPct val="115000"/>
              </a:lnSpc>
              <a:spcBef>
                <a:spcPts val="0"/>
              </a:spcBef>
              <a:spcAft>
                <a:spcPts val="0"/>
              </a:spcAft>
              <a:buSzPts val="1800"/>
              <a:buFont typeface="Arial"/>
              <a:buChar char="•"/>
            </a:pPr>
            <a:r>
              <a:rPr lang="en-US" sz="1600"/>
              <a:t>Aid in risk management and portfolio management decision making.</a:t>
            </a:r>
            <a:endParaRPr sz="1600"/>
          </a:p>
          <a:p>
            <a:pPr indent="-171450" lvl="0" marL="285750" rtl="0" algn="l">
              <a:lnSpc>
                <a:spcPct val="115000"/>
              </a:lnSpc>
              <a:spcBef>
                <a:spcPts val="361"/>
              </a:spcBef>
              <a:spcAft>
                <a:spcPts val="0"/>
              </a:spcAft>
              <a:buSzPts val="1800"/>
              <a:buFont typeface="Arial"/>
              <a:buNone/>
            </a:pPr>
            <a:r>
              <a:t/>
            </a:r>
            <a:endParaRPr sz="1600"/>
          </a:p>
          <a:p>
            <a:pPr indent="-285750" lvl="0" marL="285750" rtl="0" algn="l">
              <a:lnSpc>
                <a:spcPct val="115000"/>
              </a:lnSpc>
              <a:spcBef>
                <a:spcPts val="361"/>
              </a:spcBef>
              <a:spcAft>
                <a:spcPts val="0"/>
              </a:spcAft>
              <a:buSzPts val="1800"/>
              <a:buFont typeface="Arial"/>
              <a:buChar char="•"/>
            </a:pPr>
            <a:r>
              <a:rPr lang="en-US" sz="1600"/>
              <a:t>Further Work:</a:t>
            </a:r>
            <a:endParaRPr sz="1600"/>
          </a:p>
          <a:p>
            <a:pPr indent="-342900" lvl="0" marL="457200" rtl="0" algn="l">
              <a:lnSpc>
                <a:spcPct val="115000"/>
              </a:lnSpc>
              <a:spcBef>
                <a:spcPts val="361"/>
              </a:spcBef>
              <a:spcAft>
                <a:spcPts val="0"/>
              </a:spcAft>
              <a:buSzPts val="1800"/>
              <a:buFont typeface="Arial"/>
              <a:buChar char="•"/>
            </a:pPr>
            <a:r>
              <a:rPr lang="en-US" sz="1600"/>
              <a:t>Vasicek simulations are computationally expensive. Alternative - PCA.</a:t>
            </a:r>
            <a:endParaRPr sz="1600"/>
          </a:p>
          <a:p>
            <a:pPr indent="-342900" lvl="0" marL="457200" rtl="0" algn="l">
              <a:lnSpc>
                <a:spcPct val="115000"/>
              </a:lnSpc>
              <a:spcBef>
                <a:spcPts val="0"/>
              </a:spcBef>
              <a:spcAft>
                <a:spcPts val="0"/>
              </a:spcAft>
              <a:buSzPts val="1800"/>
              <a:buFont typeface="Arial"/>
              <a:buChar char="•"/>
            </a:pPr>
            <a:r>
              <a:rPr lang="en-US" sz="1600"/>
              <a:t>Quantify other factors which affect yield calculations in breakeven rates.</a:t>
            </a:r>
            <a:endParaRPr sz="1600"/>
          </a:p>
        </p:txBody>
      </p:sp>
      <p:sp>
        <p:nvSpPr>
          <p:cNvPr id="316" name="Google Shape;316;ge781b82945_3_1"/>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e775f9753d_0_0"/>
          <p:cNvSpPr txBox="1"/>
          <p:nvPr>
            <p:ph type="title"/>
          </p:nvPr>
        </p:nvSpPr>
        <p:spPr>
          <a:xfrm>
            <a:off x="457200" y="675086"/>
            <a:ext cx="8229600" cy="801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Questions</a:t>
            </a:r>
            <a:endParaRPr/>
          </a:p>
        </p:txBody>
      </p:sp>
      <p:sp>
        <p:nvSpPr>
          <p:cNvPr id="322" name="Google Shape;322;ge775f9753d_0_0"/>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e781b82945_3_6"/>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Appendix</a:t>
            </a:r>
            <a:endParaRPr/>
          </a:p>
        </p:txBody>
      </p:sp>
      <p:sp>
        <p:nvSpPr>
          <p:cNvPr id="328" name="Google Shape;328;ge781b82945_3_6"/>
          <p:cNvSpPr txBox="1"/>
          <p:nvPr>
            <p:ph idx="1" type="body"/>
          </p:nvPr>
        </p:nvSpPr>
        <p:spPr>
          <a:xfrm>
            <a:off x="457200" y="2266951"/>
            <a:ext cx="8229600" cy="2327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1"/>
              </a:spcBef>
              <a:spcAft>
                <a:spcPts val="0"/>
              </a:spcAft>
              <a:buSzPts val="1800"/>
              <a:buNone/>
            </a:pPr>
            <a:r>
              <a:t/>
            </a:r>
            <a:endParaRPr/>
          </a:p>
        </p:txBody>
      </p:sp>
      <p:sp>
        <p:nvSpPr>
          <p:cNvPr id="329" name="Google Shape;329;ge781b82945_3_6"/>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311701" y="445025"/>
            <a:ext cx="8520600" cy="57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Arial"/>
                <a:ea typeface="Arial"/>
                <a:cs typeface="Arial"/>
                <a:sym typeface="Arial"/>
              </a:rPr>
              <a:t>Outline</a:t>
            </a:r>
            <a:endParaRPr sz="3600">
              <a:latin typeface="Arial"/>
              <a:ea typeface="Arial"/>
              <a:cs typeface="Arial"/>
              <a:sym typeface="Arial"/>
            </a:endParaRPr>
          </a:p>
        </p:txBody>
      </p:sp>
      <p:sp>
        <p:nvSpPr>
          <p:cNvPr id="103" name="Google Shape;103;p2"/>
          <p:cNvSpPr txBox="1"/>
          <p:nvPr>
            <p:ph idx="1" type="body"/>
          </p:nvPr>
        </p:nvSpPr>
        <p:spPr>
          <a:xfrm>
            <a:off x="311701" y="989410"/>
            <a:ext cx="8040665" cy="3671490"/>
          </a:xfrm>
          <a:prstGeom prst="rect">
            <a:avLst/>
          </a:prstGeom>
          <a:noFill/>
          <a:ln>
            <a:noFill/>
          </a:ln>
        </p:spPr>
        <p:txBody>
          <a:bodyPr anchorCtr="0" anchor="t" bIns="45700" lIns="91425" spcFirstLastPara="1" rIns="91425" wrap="square" tIns="45700">
            <a:noAutofit/>
          </a:bodyPr>
          <a:lstStyle/>
          <a:p>
            <a:pPr indent="-317508" lvl="0" marL="457211" rtl="0" algn="l">
              <a:lnSpc>
                <a:spcPct val="150000"/>
              </a:lnSpc>
              <a:spcBef>
                <a:spcPts val="480"/>
              </a:spcBef>
              <a:spcAft>
                <a:spcPts val="0"/>
              </a:spcAft>
              <a:buSzPts val="1400"/>
              <a:buFont typeface="Times New Roman"/>
              <a:buChar char="•"/>
            </a:pPr>
            <a:r>
              <a:rPr lang="en-US" sz="1600">
                <a:latin typeface="Arial"/>
                <a:ea typeface="Arial"/>
                <a:cs typeface="Arial"/>
                <a:sym typeface="Arial"/>
              </a:rPr>
              <a:t>Overview of Fixed Income Products</a:t>
            </a:r>
            <a:endParaRPr sz="1600">
              <a:latin typeface="Arial"/>
              <a:ea typeface="Arial"/>
              <a:cs typeface="Arial"/>
              <a:sym typeface="Arial"/>
            </a:endParaRPr>
          </a:p>
          <a:p>
            <a:pPr indent="-317508" lvl="0" marL="457211" rtl="0" algn="l">
              <a:lnSpc>
                <a:spcPct val="150000"/>
              </a:lnSpc>
              <a:spcBef>
                <a:spcPts val="480"/>
              </a:spcBef>
              <a:spcAft>
                <a:spcPts val="0"/>
              </a:spcAft>
              <a:buSzPts val="1400"/>
              <a:buFont typeface="Times New Roman"/>
              <a:buChar char="•"/>
            </a:pPr>
            <a:r>
              <a:rPr lang="en-US" sz="1600">
                <a:latin typeface="Arial"/>
                <a:ea typeface="Arial"/>
                <a:cs typeface="Arial"/>
                <a:sym typeface="Arial"/>
              </a:rPr>
              <a:t>Pricing Framework and Valuation of Products</a:t>
            </a:r>
            <a:endParaRPr sz="1600">
              <a:latin typeface="Arial"/>
              <a:ea typeface="Arial"/>
              <a:cs typeface="Arial"/>
              <a:sym typeface="Arial"/>
            </a:endParaRPr>
          </a:p>
          <a:p>
            <a:pPr indent="-317508" lvl="0" marL="457211" rtl="0" algn="l">
              <a:lnSpc>
                <a:spcPct val="150000"/>
              </a:lnSpc>
              <a:spcBef>
                <a:spcPts val="480"/>
              </a:spcBef>
              <a:spcAft>
                <a:spcPts val="0"/>
              </a:spcAft>
              <a:buSzPts val="1400"/>
              <a:buFont typeface="Times New Roman"/>
              <a:buChar char="•"/>
            </a:pPr>
            <a:r>
              <a:rPr lang="en-US" sz="1600">
                <a:solidFill>
                  <a:schemeClr val="dk1"/>
                </a:solidFill>
                <a:latin typeface="Arial"/>
                <a:ea typeface="Arial"/>
                <a:cs typeface="Arial"/>
                <a:sym typeface="Arial"/>
              </a:rPr>
              <a:t>In-depth assessment </a:t>
            </a:r>
            <a:r>
              <a:rPr lang="en-US" sz="1600">
                <a:latin typeface="Arial"/>
                <a:ea typeface="Arial"/>
                <a:cs typeface="Arial"/>
                <a:sym typeface="Arial"/>
              </a:rPr>
              <a:t>on TIPS</a:t>
            </a:r>
            <a:endParaRPr/>
          </a:p>
          <a:p>
            <a:pPr indent="-317508" lvl="1" marL="914411" rtl="0" algn="l">
              <a:lnSpc>
                <a:spcPct val="150000"/>
              </a:lnSpc>
              <a:spcBef>
                <a:spcPts val="480"/>
              </a:spcBef>
              <a:spcAft>
                <a:spcPts val="0"/>
              </a:spcAft>
              <a:buSzPts val="1400"/>
              <a:buFont typeface="Noto Sans Symbols"/>
              <a:buChar char="⮚"/>
            </a:pPr>
            <a:r>
              <a:rPr lang="en-US" sz="1600">
                <a:latin typeface="Arial"/>
                <a:ea typeface="Arial"/>
                <a:cs typeface="Arial"/>
                <a:sym typeface="Arial"/>
              </a:rPr>
              <a:t>Research on Inflation Modeling Techniques</a:t>
            </a:r>
            <a:endParaRPr sz="1600">
              <a:latin typeface="Arial"/>
              <a:ea typeface="Arial"/>
              <a:cs typeface="Arial"/>
              <a:sym typeface="Arial"/>
            </a:endParaRPr>
          </a:p>
          <a:p>
            <a:pPr indent="-317508" lvl="1" marL="914411" rtl="0" algn="l">
              <a:lnSpc>
                <a:spcPct val="150000"/>
              </a:lnSpc>
              <a:spcBef>
                <a:spcPts val="480"/>
              </a:spcBef>
              <a:spcAft>
                <a:spcPts val="0"/>
              </a:spcAft>
              <a:buSzPts val="1400"/>
              <a:buFont typeface="Noto Sans Symbols"/>
              <a:buChar char="⮚"/>
            </a:pPr>
            <a:r>
              <a:rPr lang="en-US" sz="1600">
                <a:latin typeface="Arial"/>
                <a:ea typeface="Arial"/>
                <a:cs typeface="Arial"/>
                <a:sym typeface="Arial"/>
              </a:rPr>
              <a:t>Stress Testing of TIPS</a:t>
            </a:r>
            <a:endParaRPr sz="1600">
              <a:latin typeface="Arial"/>
              <a:ea typeface="Arial"/>
              <a:cs typeface="Arial"/>
              <a:sym typeface="Arial"/>
            </a:endParaRPr>
          </a:p>
          <a:p>
            <a:pPr indent="-317508" lvl="1" marL="914411" rtl="0" algn="l">
              <a:lnSpc>
                <a:spcPct val="150000"/>
              </a:lnSpc>
              <a:spcBef>
                <a:spcPts val="480"/>
              </a:spcBef>
              <a:spcAft>
                <a:spcPts val="0"/>
              </a:spcAft>
              <a:buSzPts val="1400"/>
              <a:buFont typeface="Noto Sans Symbols"/>
              <a:buChar char="⮚"/>
            </a:pPr>
            <a:r>
              <a:rPr lang="en-US" sz="1600">
                <a:latin typeface="Arial"/>
                <a:ea typeface="Arial"/>
                <a:cs typeface="Arial"/>
                <a:sym typeface="Arial"/>
              </a:rPr>
              <a:t>Analysis of Breakeven</a:t>
            </a:r>
            <a:endParaRPr sz="1600">
              <a:latin typeface="Arial"/>
              <a:ea typeface="Arial"/>
              <a:cs typeface="Arial"/>
              <a:sym typeface="Arial"/>
            </a:endParaRPr>
          </a:p>
          <a:p>
            <a:pPr indent="-317508" lvl="0" marL="457211" rtl="0" algn="l">
              <a:lnSpc>
                <a:spcPct val="150000"/>
              </a:lnSpc>
              <a:spcBef>
                <a:spcPts val="480"/>
              </a:spcBef>
              <a:spcAft>
                <a:spcPts val="0"/>
              </a:spcAft>
              <a:buSzPts val="1400"/>
              <a:buFont typeface="Times New Roman"/>
              <a:buChar char="•"/>
            </a:pPr>
            <a:r>
              <a:rPr lang="en-US" sz="1600">
                <a:latin typeface="Arial"/>
                <a:ea typeface="Arial"/>
                <a:cs typeface="Arial"/>
                <a:sym typeface="Arial"/>
              </a:rPr>
              <a:t>Conclusion</a:t>
            </a:r>
            <a:endParaRPr sz="1600">
              <a:latin typeface="Arial"/>
              <a:ea typeface="Arial"/>
              <a:cs typeface="Arial"/>
              <a:sym typeface="Arial"/>
            </a:endParaRPr>
          </a:p>
          <a:p>
            <a:pPr indent="-317508" lvl="0" marL="457211" rtl="0" algn="l">
              <a:lnSpc>
                <a:spcPct val="150000"/>
              </a:lnSpc>
              <a:spcBef>
                <a:spcPts val="480"/>
              </a:spcBef>
              <a:spcAft>
                <a:spcPts val="0"/>
              </a:spcAft>
              <a:buSzPts val="1400"/>
              <a:buFont typeface="Times New Roman"/>
              <a:buChar char="•"/>
            </a:pPr>
            <a:r>
              <a:rPr lang="en-US" sz="1600">
                <a:latin typeface="Arial"/>
                <a:ea typeface="Arial"/>
                <a:cs typeface="Arial"/>
                <a:sym typeface="Arial"/>
              </a:rPr>
              <a:t>Further Research</a:t>
            </a:r>
            <a:endParaRPr sz="1600">
              <a:latin typeface="Arial"/>
              <a:ea typeface="Arial"/>
              <a:cs typeface="Arial"/>
              <a:sym typeface="Arial"/>
            </a:endParaRPr>
          </a:p>
        </p:txBody>
      </p:sp>
      <p:sp>
        <p:nvSpPr>
          <p:cNvPr id="104" name="Google Shape;104;p2"/>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1"/>
          <p:cNvSpPr txBox="1"/>
          <p:nvPr>
            <p:ph type="title"/>
          </p:nvPr>
        </p:nvSpPr>
        <p:spPr>
          <a:xfrm>
            <a:off x="457200" y="675085"/>
            <a:ext cx="8229600" cy="801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400"/>
              <a:t>CPI MODELING: GEOMETRIC BROWNIAN MOTION</a:t>
            </a:r>
            <a:endParaRPr/>
          </a:p>
        </p:txBody>
      </p:sp>
      <p:sp>
        <p:nvSpPr>
          <p:cNvPr id="335" name="Google Shape;335;p11"/>
          <p:cNvSpPr txBox="1"/>
          <p:nvPr/>
        </p:nvSpPr>
        <p:spPr>
          <a:xfrm>
            <a:off x="457201" y="1928342"/>
            <a:ext cx="2819401" cy="5234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1"/>
              <a:buFont typeface="Arial"/>
              <a:buNone/>
            </a:pPr>
            <a:r>
              <a:rPr b="1" i="0" lang="en-US" sz="1401" u="none" cap="none" strike="noStrike">
                <a:solidFill>
                  <a:srgbClr val="000000"/>
                </a:solidFill>
                <a:latin typeface="Arial"/>
                <a:ea typeface="Arial"/>
                <a:cs typeface="Arial"/>
                <a:sym typeface="Arial"/>
              </a:rPr>
              <a:t>Assumptions: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1"/>
              <a:buFont typeface="Arial"/>
              <a:buNone/>
            </a:pPr>
            <a:r>
              <a:rPr b="0" i="0" lang="en-US" sz="1401" u="none" cap="none" strike="noStrike">
                <a:solidFill>
                  <a:srgbClr val="000000"/>
                </a:solidFill>
                <a:latin typeface="Arial"/>
                <a:ea typeface="Arial"/>
                <a:cs typeface="Arial"/>
                <a:sym typeface="Arial"/>
              </a:rPr>
              <a:t>1. CPI follows GBM.</a:t>
            </a:r>
            <a:endParaRPr b="0" i="0" sz="1400" u="none" cap="none" strike="noStrike">
              <a:solidFill>
                <a:srgbClr val="000000"/>
              </a:solidFill>
              <a:latin typeface="Arial"/>
              <a:ea typeface="Arial"/>
              <a:cs typeface="Arial"/>
              <a:sym typeface="Arial"/>
            </a:endParaRPr>
          </a:p>
        </p:txBody>
      </p:sp>
      <p:sp>
        <p:nvSpPr>
          <p:cNvPr id="336" name="Google Shape;336;p11"/>
          <p:cNvSpPr txBox="1"/>
          <p:nvPr/>
        </p:nvSpPr>
        <p:spPr>
          <a:xfrm>
            <a:off x="421640" y="3426740"/>
            <a:ext cx="2819401" cy="9546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1"/>
              <a:buFont typeface="Arial"/>
              <a:buNone/>
            </a:pPr>
            <a:r>
              <a:rPr b="1" i="0" lang="en-US" sz="1401" u="none" cap="none" strike="noStrike">
                <a:solidFill>
                  <a:srgbClr val="000000"/>
                </a:solidFill>
                <a:latin typeface="Arial"/>
                <a:ea typeface="Arial"/>
                <a:cs typeface="Arial"/>
                <a:sym typeface="Arial"/>
              </a:rPr>
              <a:t>Input Parameters:</a:t>
            </a:r>
            <a:endParaRPr b="0" i="0" sz="1400" u="none" cap="none" strike="noStrike">
              <a:solidFill>
                <a:srgbClr val="000000"/>
              </a:solidFill>
              <a:latin typeface="Arial"/>
              <a:ea typeface="Arial"/>
              <a:cs typeface="Arial"/>
              <a:sym typeface="Arial"/>
            </a:endParaRPr>
          </a:p>
          <a:p>
            <a:pPr indent="-342909" lvl="0" marL="342909" marR="0" rtl="0" algn="l">
              <a:lnSpc>
                <a:spcPct val="100000"/>
              </a:lnSpc>
              <a:spcBef>
                <a:spcPts val="0"/>
              </a:spcBef>
              <a:spcAft>
                <a:spcPts val="0"/>
              </a:spcAft>
              <a:buClr>
                <a:srgbClr val="000000"/>
              </a:buClr>
              <a:buSzPts val="1401"/>
              <a:buFont typeface="Arial"/>
              <a:buAutoNum type="arabicPeriod"/>
            </a:pPr>
            <a:r>
              <a:rPr b="0" i="0" lang="en-US" sz="1401" u="none" cap="none" strike="noStrike">
                <a:solidFill>
                  <a:srgbClr val="000000"/>
                </a:solidFill>
                <a:latin typeface="Arial"/>
                <a:ea typeface="Arial"/>
                <a:cs typeface="Arial"/>
                <a:sym typeface="Arial"/>
              </a:rPr>
              <a:t>Mu: Last 10 years</a:t>
            </a:r>
            <a:endParaRPr b="0" i="0" sz="1400" u="none" cap="none" strike="noStrike">
              <a:solidFill>
                <a:srgbClr val="000000"/>
              </a:solidFill>
              <a:latin typeface="Arial"/>
              <a:ea typeface="Arial"/>
              <a:cs typeface="Arial"/>
              <a:sym typeface="Arial"/>
            </a:endParaRPr>
          </a:p>
          <a:p>
            <a:pPr indent="-342909" lvl="0" marL="342909" marR="0" rtl="0" algn="l">
              <a:lnSpc>
                <a:spcPct val="100000"/>
              </a:lnSpc>
              <a:spcBef>
                <a:spcPts val="0"/>
              </a:spcBef>
              <a:spcAft>
                <a:spcPts val="0"/>
              </a:spcAft>
              <a:buClr>
                <a:srgbClr val="000000"/>
              </a:buClr>
              <a:buSzPts val="1401"/>
              <a:buFont typeface="Arial"/>
              <a:buAutoNum type="arabicPeriod"/>
            </a:pPr>
            <a:r>
              <a:rPr b="0" i="0" lang="en-US" sz="1401" u="none" cap="none" strike="noStrike">
                <a:solidFill>
                  <a:srgbClr val="000000"/>
                </a:solidFill>
                <a:latin typeface="Arial"/>
                <a:ea typeface="Arial"/>
                <a:cs typeface="Arial"/>
                <a:sym typeface="Arial"/>
              </a:rPr>
              <a:t>Sigma: Last 10 years</a:t>
            </a:r>
            <a:endParaRPr b="0" i="0" sz="1400" u="none" cap="none" strike="noStrike">
              <a:solidFill>
                <a:srgbClr val="000000"/>
              </a:solidFill>
              <a:latin typeface="Arial"/>
              <a:ea typeface="Arial"/>
              <a:cs typeface="Arial"/>
              <a:sym typeface="Arial"/>
            </a:endParaRPr>
          </a:p>
          <a:p>
            <a:pPr indent="-342909" lvl="0" marL="342909" marR="0" rtl="0" algn="l">
              <a:lnSpc>
                <a:spcPct val="100000"/>
              </a:lnSpc>
              <a:spcBef>
                <a:spcPts val="0"/>
              </a:spcBef>
              <a:spcAft>
                <a:spcPts val="0"/>
              </a:spcAft>
              <a:buClr>
                <a:srgbClr val="000000"/>
              </a:buClr>
              <a:buSzPts val="1401"/>
              <a:buFont typeface="Arial"/>
              <a:buAutoNum type="arabicPeriod"/>
            </a:pPr>
            <a:r>
              <a:rPr b="0" i="0" lang="en-US" sz="1401" u="none" cap="none" strike="noStrike">
                <a:solidFill>
                  <a:srgbClr val="000000"/>
                </a:solidFill>
                <a:latin typeface="Arial"/>
                <a:ea typeface="Arial"/>
                <a:cs typeface="Arial"/>
                <a:sym typeface="Arial"/>
              </a:rPr>
              <a:t>St: CPI as of 6/2021</a:t>
            </a:r>
            <a:endParaRPr b="0" i="0" sz="1400" u="none" cap="none" strike="noStrike">
              <a:solidFill>
                <a:srgbClr val="000000"/>
              </a:solidFill>
              <a:latin typeface="Arial"/>
              <a:ea typeface="Arial"/>
              <a:cs typeface="Arial"/>
              <a:sym typeface="Arial"/>
            </a:endParaRPr>
          </a:p>
        </p:txBody>
      </p:sp>
      <p:pic>
        <p:nvPicPr>
          <p:cNvPr id="337" name="Google Shape;337;p11"/>
          <p:cNvPicPr preferRelativeResize="0"/>
          <p:nvPr/>
        </p:nvPicPr>
        <p:blipFill rotWithShape="1">
          <a:blip r:embed="rId3">
            <a:alphaModFix/>
          </a:blip>
          <a:srcRect b="0" l="0" r="0" t="0"/>
          <a:stretch/>
        </p:blipFill>
        <p:spPr>
          <a:xfrm>
            <a:off x="4112224" y="1684181"/>
            <a:ext cx="4000537" cy="2882740"/>
          </a:xfrm>
          <a:prstGeom prst="rect">
            <a:avLst/>
          </a:prstGeom>
          <a:noFill/>
          <a:ln>
            <a:noFill/>
          </a:ln>
        </p:spPr>
      </p:pic>
      <p:sp>
        <p:nvSpPr>
          <p:cNvPr id="338" name="Google Shape;338;p11"/>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e6a7a98f62_0_0"/>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SARIMA Results</a:t>
            </a:r>
            <a:endParaRPr/>
          </a:p>
        </p:txBody>
      </p:sp>
      <p:pic>
        <p:nvPicPr>
          <p:cNvPr id="344" name="Google Shape;344;ge6a7a98f62_0_0"/>
          <p:cNvPicPr preferRelativeResize="0"/>
          <p:nvPr/>
        </p:nvPicPr>
        <p:blipFill>
          <a:blip r:embed="rId3">
            <a:alphaModFix/>
          </a:blip>
          <a:stretch>
            <a:fillRect/>
          </a:stretch>
        </p:blipFill>
        <p:spPr>
          <a:xfrm>
            <a:off x="2273075" y="1476385"/>
            <a:ext cx="5117337" cy="33623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e7c03dd17a_0_10"/>
          <p:cNvSpPr txBox="1"/>
          <p:nvPr>
            <p:ph type="title"/>
          </p:nvPr>
        </p:nvSpPr>
        <p:spPr>
          <a:xfrm>
            <a:off x="457200" y="675085"/>
            <a:ext cx="8229600" cy="801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SARIMA Results</a:t>
            </a:r>
            <a:endParaRPr/>
          </a:p>
        </p:txBody>
      </p:sp>
      <p:pic>
        <p:nvPicPr>
          <p:cNvPr id="350" name="Google Shape;350;ge7c03dd17a_0_10"/>
          <p:cNvPicPr preferRelativeResize="0"/>
          <p:nvPr/>
        </p:nvPicPr>
        <p:blipFill>
          <a:blip r:embed="rId3">
            <a:alphaModFix/>
          </a:blip>
          <a:stretch>
            <a:fillRect/>
          </a:stretch>
        </p:blipFill>
        <p:spPr>
          <a:xfrm>
            <a:off x="1945350" y="1476385"/>
            <a:ext cx="6062948" cy="336231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e6a7a98f62_0_4"/>
          <p:cNvSpPr txBox="1"/>
          <p:nvPr>
            <p:ph type="title"/>
          </p:nvPr>
        </p:nvSpPr>
        <p:spPr>
          <a:xfrm>
            <a:off x="408425" y="451052"/>
            <a:ext cx="8229600" cy="623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Economic Parameters</a:t>
            </a:r>
            <a:endParaRPr/>
          </a:p>
        </p:txBody>
      </p:sp>
      <p:pic>
        <p:nvPicPr>
          <p:cNvPr id="356" name="Google Shape;356;ge6a7a98f62_0_4"/>
          <p:cNvPicPr preferRelativeResize="0"/>
          <p:nvPr/>
        </p:nvPicPr>
        <p:blipFill>
          <a:blip r:embed="rId3">
            <a:alphaModFix/>
          </a:blip>
          <a:stretch>
            <a:fillRect/>
          </a:stretch>
        </p:blipFill>
        <p:spPr>
          <a:xfrm>
            <a:off x="1375613" y="1013225"/>
            <a:ext cx="6392776" cy="347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311701" y="445025"/>
            <a:ext cx="8520601" cy="57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Arial"/>
                <a:ea typeface="Arial"/>
                <a:cs typeface="Arial"/>
                <a:sym typeface="Arial"/>
              </a:rPr>
              <a:t>Pricing Fixed Income Products</a:t>
            </a:r>
            <a:endParaRPr sz="3600">
              <a:latin typeface="Arial"/>
              <a:ea typeface="Arial"/>
              <a:cs typeface="Arial"/>
              <a:sym typeface="Arial"/>
            </a:endParaRPr>
          </a:p>
        </p:txBody>
      </p:sp>
      <p:sp>
        <p:nvSpPr>
          <p:cNvPr id="110" name="Google Shape;110;p3"/>
          <p:cNvSpPr txBox="1"/>
          <p:nvPr>
            <p:ph idx="1" type="body"/>
          </p:nvPr>
        </p:nvSpPr>
        <p:spPr>
          <a:xfrm>
            <a:off x="311700" y="1157287"/>
            <a:ext cx="3999900" cy="3652838"/>
          </a:xfrm>
          <a:prstGeom prst="rect">
            <a:avLst/>
          </a:prstGeom>
          <a:noFill/>
          <a:ln>
            <a:noFill/>
          </a:ln>
        </p:spPr>
        <p:txBody>
          <a:bodyPr anchorCtr="0" anchor="t" bIns="45700" lIns="91425" spcFirstLastPara="1" rIns="91425" wrap="square" tIns="45700">
            <a:noAutofit/>
          </a:bodyPr>
          <a:lstStyle/>
          <a:p>
            <a:pPr indent="-342908" lvl="0" marL="457211" rtl="0" algn="l">
              <a:lnSpc>
                <a:spcPct val="100000"/>
              </a:lnSpc>
              <a:spcBef>
                <a:spcPts val="480"/>
              </a:spcBef>
              <a:spcAft>
                <a:spcPts val="0"/>
              </a:spcAft>
              <a:buSzPts val="1800"/>
              <a:buFont typeface="Times New Roman"/>
              <a:buChar char="•"/>
            </a:pPr>
            <a:r>
              <a:rPr lang="en-US" sz="1600">
                <a:latin typeface="Arial"/>
                <a:ea typeface="Arial"/>
                <a:cs typeface="Arial"/>
                <a:sym typeface="Arial"/>
              </a:rPr>
              <a:t>Bond Futures</a:t>
            </a:r>
            <a:endParaRPr sz="1600">
              <a:latin typeface="Arial"/>
              <a:ea typeface="Arial"/>
              <a:cs typeface="Arial"/>
              <a:sym typeface="Arial"/>
            </a:endParaRPr>
          </a:p>
          <a:p>
            <a:pPr indent="-342908" lvl="0" marL="457211" rtl="0" algn="l">
              <a:lnSpc>
                <a:spcPct val="100000"/>
              </a:lnSpc>
              <a:spcBef>
                <a:spcPts val="480"/>
              </a:spcBef>
              <a:spcAft>
                <a:spcPts val="0"/>
              </a:spcAft>
              <a:buSzPts val="1800"/>
              <a:buFont typeface="Times New Roman"/>
              <a:buChar char="•"/>
            </a:pPr>
            <a:r>
              <a:rPr lang="en-US" sz="1600">
                <a:latin typeface="Arial"/>
                <a:ea typeface="Arial"/>
                <a:cs typeface="Arial"/>
                <a:sym typeface="Arial"/>
              </a:rPr>
              <a:t>Bond Convertibles</a:t>
            </a:r>
            <a:endParaRPr sz="1600">
              <a:latin typeface="Arial"/>
              <a:ea typeface="Arial"/>
              <a:cs typeface="Arial"/>
              <a:sym typeface="Arial"/>
            </a:endParaRPr>
          </a:p>
          <a:p>
            <a:pPr indent="-342908" lvl="0" marL="457211" rtl="0" algn="l">
              <a:lnSpc>
                <a:spcPct val="100000"/>
              </a:lnSpc>
              <a:spcBef>
                <a:spcPts val="480"/>
              </a:spcBef>
              <a:spcAft>
                <a:spcPts val="0"/>
              </a:spcAft>
              <a:buSzPts val="1800"/>
              <a:buFont typeface="Times New Roman"/>
              <a:buChar char="•"/>
            </a:pPr>
            <a:r>
              <a:rPr lang="en-US" sz="1600">
                <a:latin typeface="Arial"/>
                <a:ea typeface="Arial"/>
                <a:cs typeface="Arial"/>
                <a:sym typeface="Arial"/>
              </a:rPr>
              <a:t>Treasury Inflation Protected Securities (TIPS)</a:t>
            </a:r>
            <a:endParaRPr sz="1600">
              <a:latin typeface="Arial"/>
              <a:ea typeface="Arial"/>
              <a:cs typeface="Arial"/>
              <a:sym typeface="Arial"/>
            </a:endParaRPr>
          </a:p>
        </p:txBody>
      </p:sp>
      <p:sp>
        <p:nvSpPr>
          <p:cNvPr id="111" name="Google Shape;111;p3"/>
          <p:cNvSpPr txBox="1"/>
          <p:nvPr/>
        </p:nvSpPr>
        <p:spPr>
          <a:xfrm>
            <a:off x="4572000" y="1017725"/>
            <a:ext cx="4260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
          <p:cNvSpPr txBox="1"/>
          <p:nvPr/>
        </p:nvSpPr>
        <p:spPr>
          <a:xfrm>
            <a:off x="4243918" y="1066836"/>
            <a:ext cx="4527550" cy="3834353"/>
          </a:xfrm>
          <a:prstGeom prst="rect">
            <a:avLst/>
          </a:prstGeom>
          <a:noFill/>
          <a:ln>
            <a:noFill/>
          </a:ln>
        </p:spPr>
        <p:txBody>
          <a:bodyPr anchorCtr="0" anchor="t" bIns="91425" lIns="91425" spcFirstLastPara="1" rIns="91425" wrap="square" tIns="91425">
            <a:spAutoFit/>
          </a:bodyPr>
          <a:lstStyle/>
          <a:p>
            <a:pPr indent="-342908" lvl="0" marL="457211" marR="0" rtl="0" algn="just">
              <a:lnSpc>
                <a:spcPct val="100000"/>
              </a:lnSpc>
              <a:spcBef>
                <a:spcPts val="480"/>
              </a:spcBef>
              <a:spcAft>
                <a:spcPts val="0"/>
              </a:spcAft>
              <a:buClr>
                <a:schemeClr val="dk1"/>
              </a:buClr>
              <a:buSzPts val="1800"/>
              <a:buFont typeface="Times New Roman"/>
              <a:buChar char="•"/>
            </a:pPr>
            <a:r>
              <a:rPr b="0" i="0" lang="en-US" sz="1600" u="none" cap="none" strike="noStrike">
                <a:solidFill>
                  <a:schemeClr val="dk1"/>
                </a:solidFill>
                <a:latin typeface="Arial"/>
                <a:ea typeface="Arial"/>
                <a:cs typeface="Arial"/>
                <a:sym typeface="Arial"/>
              </a:rPr>
              <a:t>Implementing different day count conventions for each product as user-input.</a:t>
            </a:r>
            <a:endParaRPr/>
          </a:p>
          <a:p>
            <a:pPr indent="0" lvl="0" marL="114303" marR="0" rtl="0" algn="just">
              <a:lnSpc>
                <a:spcPct val="100000"/>
              </a:lnSpc>
              <a:spcBef>
                <a:spcPts val="480"/>
              </a:spcBef>
              <a:spcAft>
                <a:spcPts val="0"/>
              </a:spcAft>
              <a:buNone/>
            </a:pPr>
            <a:r>
              <a:t/>
            </a:r>
            <a:endParaRPr b="0" i="0" sz="1600" u="none" cap="none" strike="noStrike">
              <a:solidFill>
                <a:schemeClr val="dk1"/>
              </a:solidFill>
              <a:latin typeface="Arial"/>
              <a:ea typeface="Arial"/>
              <a:cs typeface="Arial"/>
              <a:sym typeface="Arial"/>
            </a:endParaRPr>
          </a:p>
          <a:p>
            <a:pPr indent="-342908" lvl="0" marL="457211" marR="0" rtl="0" algn="just">
              <a:lnSpc>
                <a:spcPct val="100000"/>
              </a:lnSpc>
              <a:spcBef>
                <a:spcPts val="480"/>
              </a:spcBef>
              <a:spcAft>
                <a:spcPts val="0"/>
              </a:spcAft>
              <a:buClr>
                <a:schemeClr val="dk1"/>
              </a:buClr>
              <a:buSzPts val="1800"/>
              <a:buFont typeface="Times New Roman"/>
              <a:buChar char="•"/>
            </a:pPr>
            <a:r>
              <a:rPr b="0" i="0" lang="en-US" sz="1600" u="none" cap="none" strike="noStrike">
                <a:solidFill>
                  <a:schemeClr val="dk1"/>
                </a:solidFill>
                <a:latin typeface="Arial"/>
                <a:ea typeface="Arial"/>
                <a:cs typeface="Arial"/>
                <a:sym typeface="Arial"/>
              </a:rPr>
              <a:t>Implementing adaptive cash flow schedule to account for holidays as user-input.</a:t>
            </a:r>
            <a:endParaRPr/>
          </a:p>
          <a:p>
            <a:pPr indent="0" lvl="0" marL="114303" marR="0" rtl="0" algn="just">
              <a:lnSpc>
                <a:spcPct val="100000"/>
              </a:lnSpc>
              <a:spcBef>
                <a:spcPts val="480"/>
              </a:spcBef>
              <a:spcAft>
                <a:spcPts val="0"/>
              </a:spcAft>
              <a:buNone/>
            </a:pPr>
            <a:r>
              <a:t/>
            </a:r>
            <a:endParaRPr b="0" i="0" sz="1600" u="none" cap="none" strike="noStrike">
              <a:solidFill>
                <a:schemeClr val="dk1"/>
              </a:solidFill>
              <a:latin typeface="Arial"/>
              <a:ea typeface="Arial"/>
              <a:cs typeface="Arial"/>
              <a:sym typeface="Arial"/>
            </a:endParaRPr>
          </a:p>
          <a:p>
            <a:pPr indent="-342908" lvl="0" marL="457211" marR="0" rtl="0" algn="just">
              <a:lnSpc>
                <a:spcPct val="100000"/>
              </a:lnSpc>
              <a:spcBef>
                <a:spcPts val="480"/>
              </a:spcBef>
              <a:spcAft>
                <a:spcPts val="0"/>
              </a:spcAft>
              <a:buClr>
                <a:schemeClr val="dk1"/>
              </a:buClr>
              <a:buSzPts val="1800"/>
              <a:buFont typeface="Times New Roman"/>
              <a:buChar char="•"/>
            </a:pPr>
            <a:r>
              <a:rPr b="0" i="0" lang="en-US" sz="1600" u="none" cap="none" strike="noStrike">
                <a:solidFill>
                  <a:schemeClr val="dk1"/>
                </a:solidFill>
                <a:latin typeface="Arial"/>
                <a:ea typeface="Arial"/>
                <a:cs typeface="Arial"/>
                <a:sym typeface="Arial"/>
              </a:rPr>
              <a:t>Implementing different cash flow frequencies and settlement type according to user-input.</a:t>
            </a:r>
            <a:endParaRPr/>
          </a:p>
          <a:p>
            <a:pPr indent="0" lvl="0" marL="114303" marR="0" rtl="0" algn="just">
              <a:lnSpc>
                <a:spcPct val="100000"/>
              </a:lnSpc>
              <a:spcBef>
                <a:spcPts val="480"/>
              </a:spcBef>
              <a:spcAft>
                <a:spcPts val="0"/>
              </a:spcAft>
              <a:buNone/>
            </a:pPr>
            <a:r>
              <a:t/>
            </a:r>
            <a:endParaRPr b="0" i="0" sz="1600" u="none" cap="none" strike="noStrike">
              <a:solidFill>
                <a:schemeClr val="dk1"/>
              </a:solidFill>
              <a:latin typeface="Arial"/>
              <a:ea typeface="Arial"/>
              <a:cs typeface="Arial"/>
              <a:sym typeface="Arial"/>
            </a:endParaRPr>
          </a:p>
          <a:p>
            <a:pPr indent="-342908" lvl="0" marL="457211" marR="0" rtl="0" algn="just">
              <a:lnSpc>
                <a:spcPct val="100000"/>
              </a:lnSpc>
              <a:spcBef>
                <a:spcPts val="480"/>
              </a:spcBef>
              <a:spcAft>
                <a:spcPts val="0"/>
              </a:spcAft>
              <a:buClr>
                <a:schemeClr val="dk1"/>
              </a:buClr>
              <a:buSzPts val="1800"/>
              <a:buFont typeface="Times New Roman"/>
              <a:buChar char="•"/>
            </a:pPr>
            <a:r>
              <a:rPr b="0" i="0" lang="en-US" sz="1600" u="none" cap="none" strike="noStrike">
                <a:solidFill>
                  <a:schemeClr val="dk1"/>
                </a:solidFill>
                <a:latin typeface="Arial"/>
                <a:ea typeface="Arial"/>
                <a:cs typeface="Arial"/>
                <a:sym typeface="Arial"/>
              </a:rPr>
              <a:t>Generating economic scenarios as input - for example: forecasting inflation curve.</a:t>
            </a:r>
            <a:endParaRPr b="0" i="0" sz="1600" u="none" cap="none" strike="noStrike">
              <a:solidFill>
                <a:schemeClr val="dk1"/>
              </a:solidFill>
              <a:latin typeface="Arial"/>
              <a:ea typeface="Arial"/>
              <a:cs typeface="Arial"/>
              <a:sym typeface="Arial"/>
            </a:endParaRPr>
          </a:p>
        </p:txBody>
      </p:sp>
      <p:sp>
        <p:nvSpPr>
          <p:cNvPr id="113" name="Google Shape;113;p3"/>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grpSp>
        <p:nvGrpSpPr>
          <p:cNvPr id="114" name="Google Shape;114;p3"/>
          <p:cNvGrpSpPr/>
          <p:nvPr/>
        </p:nvGrpSpPr>
        <p:grpSpPr>
          <a:xfrm>
            <a:off x="725311" y="2423060"/>
            <a:ext cx="2270425" cy="2317749"/>
            <a:chOff x="509461" y="0"/>
            <a:chExt cx="2270425" cy="2317749"/>
          </a:xfrm>
        </p:grpSpPr>
        <p:sp>
          <p:nvSpPr>
            <p:cNvPr id="115" name="Google Shape;115;p3"/>
            <p:cNvSpPr/>
            <p:nvPr/>
          </p:nvSpPr>
          <p:spPr>
            <a:xfrm>
              <a:off x="528260" y="0"/>
              <a:ext cx="2232828" cy="579437"/>
            </a:xfrm>
            <a:prstGeom prst="roundRect">
              <a:avLst>
                <a:gd fmla="val 10000" name="adj"/>
              </a:avLst>
            </a:prstGeom>
            <a:solidFill>
              <a:srgbClr val="FDE9D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txBox="1"/>
            <p:nvPr/>
          </p:nvSpPr>
          <p:spPr>
            <a:xfrm>
              <a:off x="545231" y="16971"/>
              <a:ext cx="2198886" cy="545495"/>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Generating Cash Flows</a:t>
              </a:r>
              <a:endParaRPr/>
            </a:p>
          </p:txBody>
        </p:sp>
        <p:sp>
          <p:nvSpPr>
            <p:cNvPr id="117" name="Google Shape;117;p3"/>
            <p:cNvSpPr/>
            <p:nvPr/>
          </p:nvSpPr>
          <p:spPr>
            <a:xfrm rot="5400000">
              <a:off x="1536029" y="593923"/>
              <a:ext cx="217289" cy="260746"/>
            </a:xfrm>
            <a:prstGeom prst="rightArrow">
              <a:avLst>
                <a:gd fmla="val 60000" name="adj1"/>
                <a:gd fmla="val 50000" name="adj2"/>
              </a:avLst>
            </a:prstGeom>
            <a:solidFill>
              <a:srgbClr val="0070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txBox="1"/>
            <p:nvPr/>
          </p:nvSpPr>
          <p:spPr>
            <a:xfrm>
              <a:off x="1566450" y="615652"/>
              <a:ext cx="156448" cy="15210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119" name="Google Shape;119;p3"/>
            <p:cNvSpPr/>
            <p:nvPr/>
          </p:nvSpPr>
          <p:spPr>
            <a:xfrm>
              <a:off x="523565" y="869156"/>
              <a:ext cx="2242218" cy="579437"/>
            </a:xfrm>
            <a:prstGeom prst="roundRect">
              <a:avLst>
                <a:gd fmla="val 10000" name="adj"/>
              </a:avLst>
            </a:prstGeom>
            <a:solidFill>
              <a:srgbClr val="FDE9D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txBox="1"/>
            <p:nvPr/>
          </p:nvSpPr>
          <p:spPr>
            <a:xfrm>
              <a:off x="540536" y="886127"/>
              <a:ext cx="2208276" cy="545495"/>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Discounting to Present value</a:t>
              </a:r>
              <a:endParaRPr b="0" i="0" sz="1200" u="none" cap="none" strike="noStrike">
                <a:solidFill>
                  <a:schemeClr val="lt1"/>
                </a:solidFill>
                <a:latin typeface="Arial"/>
                <a:ea typeface="Arial"/>
                <a:cs typeface="Arial"/>
                <a:sym typeface="Arial"/>
              </a:endParaRPr>
            </a:p>
          </p:txBody>
        </p:sp>
        <p:sp>
          <p:nvSpPr>
            <p:cNvPr id="121" name="Google Shape;121;p3"/>
            <p:cNvSpPr/>
            <p:nvPr/>
          </p:nvSpPr>
          <p:spPr>
            <a:xfrm rot="5400000">
              <a:off x="1536029" y="1463079"/>
              <a:ext cx="217289" cy="260746"/>
            </a:xfrm>
            <a:prstGeom prst="rightArrow">
              <a:avLst>
                <a:gd fmla="val 60000" name="adj1"/>
                <a:gd fmla="val 50000" name="adj2"/>
              </a:avLst>
            </a:prstGeom>
            <a:solidFill>
              <a:srgbClr val="0070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txBox="1"/>
            <p:nvPr/>
          </p:nvSpPr>
          <p:spPr>
            <a:xfrm>
              <a:off x="1566450" y="1484808"/>
              <a:ext cx="156448" cy="15210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123" name="Google Shape;123;p3"/>
            <p:cNvSpPr/>
            <p:nvPr/>
          </p:nvSpPr>
          <p:spPr>
            <a:xfrm>
              <a:off x="509461" y="1738312"/>
              <a:ext cx="2270425" cy="579437"/>
            </a:xfrm>
            <a:prstGeom prst="roundRect">
              <a:avLst>
                <a:gd fmla="val 10000" name="adj"/>
              </a:avLst>
            </a:prstGeom>
            <a:solidFill>
              <a:srgbClr val="FDE9D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txBox="1"/>
            <p:nvPr/>
          </p:nvSpPr>
          <p:spPr>
            <a:xfrm>
              <a:off x="526432" y="1755283"/>
              <a:ext cx="2236483" cy="545495"/>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Calculating Final Price</a:t>
              </a:r>
              <a:endParaRPr b="0" i="0" sz="12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311701" y="445025"/>
            <a:ext cx="8520601" cy="57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Arial"/>
                <a:ea typeface="Arial"/>
                <a:cs typeface="Arial"/>
                <a:sym typeface="Arial"/>
              </a:rPr>
              <a:t>Pricing Frameworks and Their Features</a:t>
            </a:r>
            <a:endParaRPr>
              <a:latin typeface="Arial"/>
              <a:ea typeface="Arial"/>
              <a:cs typeface="Arial"/>
              <a:sym typeface="Arial"/>
            </a:endParaRPr>
          </a:p>
        </p:txBody>
      </p:sp>
      <p:sp>
        <p:nvSpPr>
          <p:cNvPr id="130" name="Google Shape;130;p7"/>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31" name="Google Shape;131;p7"/>
          <p:cNvGraphicFramePr/>
          <p:nvPr/>
        </p:nvGraphicFramePr>
        <p:xfrm>
          <a:off x="311701" y="1199032"/>
          <a:ext cx="3000000" cy="3000000"/>
        </p:xfrm>
        <a:graphic>
          <a:graphicData uri="http://schemas.openxmlformats.org/drawingml/2006/table">
            <a:tbl>
              <a:tblPr bandRow="1" firstRow="1">
                <a:noFill/>
                <a:tableStyleId>{05830F5F-2697-4383-81F3-54152D4DD94A}</a:tableStyleId>
              </a:tblPr>
              <a:tblGrid>
                <a:gridCol w="1459950"/>
                <a:gridCol w="3196725"/>
                <a:gridCol w="3628800"/>
              </a:tblGrid>
              <a:tr h="38505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Asset Type</a:t>
                      </a:r>
                      <a:endParaRPr b="1" sz="1600" u="none" cap="none" strike="noStrike">
                        <a:latin typeface="Arial"/>
                        <a:ea typeface="Arial"/>
                        <a:cs typeface="Arial"/>
                        <a:sym typeface="Aria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Specific Functionalities</a:t>
                      </a:r>
                      <a:endParaRPr b="1" sz="1600" u="none" cap="none" strike="noStrike">
                        <a:latin typeface="Arial"/>
                        <a:ea typeface="Arial"/>
                        <a:cs typeface="Arial"/>
                        <a:sym typeface="Aria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Common Functionalities</a:t>
                      </a:r>
                      <a:endParaRPr b="1" sz="1600" u="none" cap="none" strike="noStrike">
                        <a:latin typeface="Arial"/>
                        <a:ea typeface="Arial"/>
                        <a:cs typeface="Arial"/>
                        <a:sym typeface="Aria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512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TIPS</a:t>
                      </a:r>
                      <a:endParaRPr b="1" sz="1600" u="none" cap="none" strike="noStrike">
                        <a:latin typeface="Arial"/>
                        <a:ea typeface="Arial"/>
                        <a:cs typeface="Arial"/>
                        <a:sym typeface="Aria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7500" lvl="0" marL="457200" marR="0" rtl="0" algn="l">
                        <a:lnSpc>
                          <a:spcPct val="100000"/>
                        </a:lnSpc>
                        <a:spcBef>
                          <a:spcPts val="0"/>
                        </a:spcBef>
                        <a:spcAft>
                          <a:spcPts val="0"/>
                        </a:spcAft>
                        <a:buClr>
                          <a:srgbClr val="000000"/>
                        </a:buClr>
                        <a:buSzPts val="1400"/>
                        <a:buFont typeface="Arial"/>
                        <a:buChar char="•"/>
                      </a:pPr>
                      <a:r>
                        <a:rPr b="0" i="0" lang="en-US" sz="1600" u="none" cap="none" strike="noStrike">
                          <a:solidFill>
                            <a:schemeClr val="dk1"/>
                          </a:solidFill>
                          <a:latin typeface="Arial"/>
                          <a:ea typeface="Arial"/>
                          <a:cs typeface="Arial"/>
                          <a:sym typeface="Arial"/>
                        </a:rPr>
                        <a:t>Forecasting CPI for inflation component of bond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rowSpan="3">
                  <a:txBody>
                    <a:bodyPr/>
                    <a:lstStyle/>
                    <a:p>
                      <a:pPr indent="-317500" lvl="0" marL="457200" marR="0" rtl="0" algn="l">
                        <a:lnSpc>
                          <a:spcPct val="100000"/>
                        </a:lnSpc>
                        <a:spcBef>
                          <a:spcPts val="0"/>
                        </a:spcBef>
                        <a:spcAft>
                          <a:spcPts val="0"/>
                        </a:spcAft>
                        <a:buClr>
                          <a:srgbClr val="000000"/>
                        </a:buClr>
                        <a:buSzPts val="1400"/>
                        <a:buFont typeface="Arial"/>
                        <a:buChar char="•"/>
                      </a:pPr>
                      <a:r>
                        <a:rPr b="0" i="0" lang="en-US" sz="1600" u="none" cap="none" strike="noStrike">
                          <a:solidFill>
                            <a:schemeClr val="dk1"/>
                          </a:solidFill>
                          <a:latin typeface="Arial"/>
                          <a:ea typeface="Arial"/>
                          <a:cs typeface="Arial"/>
                          <a:sym typeface="Arial"/>
                        </a:rPr>
                        <a:t>Bond Parameters (coupon, maturity, coupon frequency, etc.)</a:t>
                      </a:r>
                      <a:endParaRPr/>
                    </a:p>
                    <a:p>
                      <a:pPr indent="0" lvl="0" marL="13970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600" u="none" cap="none" strike="noStrike">
                          <a:solidFill>
                            <a:schemeClr val="dk1"/>
                          </a:solidFill>
                          <a:latin typeface="Arial"/>
                          <a:ea typeface="Arial"/>
                          <a:cs typeface="Arial"/>
                          <a:sym typeface="Arial"/>
                        </a:rPr>
                        <a:t>Yield Curve Interpolation methods (i.e. linear, cubic spline)</a:t>
                      </a:r>
                      <a:endParaRPr b="0" i="0" sz="1600" u="none" cap="none" strike="noStrike">
                        <a:solidFill>
                          <a:schemeClr val="dk1"/>
                        </a:solidFill>
                        <a:latin typeface="Arial"/>
                        <a:ea typeface="Arial"/>
                        <a:cs typeface="Arial"/>
                        <a:sym typeface="Arial"/>
                      </a:endParaRPr>
                    </a:p>
                    <a:p>
                      <a:pPr indent="0" lvl="0" marL="13970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600" u="none" cap="none" strike="noStrike">
                          <a:solidFill>
                            <a:schemeClr val="dk1"/>
                          </a:solidFill>
                          <a:latin typeface="Arial"/>
                          <a:ea typeface="Arial"/>
                          <a:cs typeface="Arial"/>
                          <a:sym typeface="Arial"/>
                        </a:rPr>
                        <a:t>Day-count conventions (ACT/ACT, ACT/360, etc.)</a:t>
                      </a:r>
                      <a:endParaRPr/>
                    </a:p>
                    <a:p>
                      <a:pPr indent="0" lvl="0" marL="13970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600" u="none" cap="none" strike="noStrike">
                          <a:solidFill>
                            <a:schemeClr val="dk1"/>
                          </a:solidFill>
                          <a:latin typeface="Arial"/>
                          <a:ea typeface="Arial"/>
                          <a:cs typeface="Arial"/>
                          <a:sym typeface="Arial"/>
                        </a:rPr>
                        <a:t>Calendar Adjustments to cash flow schedule to account for holidays.</a:t>
                      </a:r>
                      <a:endParaRPr b="0" i="0" sz="1600" u="none" cap="none" strike="noStrike">
                        <a:solidFill>
                          <a:schemeClr val="dk1"/>
                        </a:solidFill>
                        <a:latin typeface="Arial"/>
                        <a:ea typeface="Arial"/>
                        <a:cs typeface="Arial"/>
                        <a:sym typeface="Aria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2512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Bond Futures</a:t>
                      </a:r>
                      <a:endParaRPr b="1" sz="1600" u="none" cap="none" strike="noStrike">
                        <a:latin typeface="Arial"/>
                        <a:ea typeface="Arial"/>
                        <a:cs typeface="Arial"/>
                        <a:sym typeface="Aria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7500" lvl="0" marL="457200" marR="0" rtl="0" algn="l">
                        <a:lnSpc>
                          <a:spcPct val="100000"/>
                        </a:lnSpc>
                        <a:spcBef>
                          <a:spcPts val="0"/>
                        </a:spcBef>
                        <a:spcAft>
                          <a:spcPts val="0"/>
                        </a:spcAft>
                        <a:buClr>
                          <a:srgbClr val="000000"/>
                        </a:buClr>
                        <a:buSzPts val="1400"/>
                        <a:buFont typeface="Arial"/>
                        <a:buChar char="•"/>
                      </a:pPr>
                      <a:r>
                        <a:rPr b="0" i="0" lang="en-US" sz="1600" u="none" cap="none" strike="noStrike">
                          <a:solidFill>
                            <a:schemeClr val="dk1"/>
                          </a:solidFill>
                          <a:latin typeface="Arial"/>
                          <a:ea typeface="Arial"/>
                          <a:cs typeface="Arial"/>
                          <a:sym typeface="Arial"/>
                        </a:rPr>
                        <a:t>Settlement Type: Cash/ Physical</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600" u="none" cap="none" strike="noStrike">
                          <a:solidFill>
                            <a:schemeClr val="dk1"/>
                          </a:solidFill>
                          <a:latin typeface="Arial"/>
                          <a:ea typeface="Arial"/>
                          <a:cs typeface="Arial"/>
                          <a:sym typeface="Arial"/>
                        </a:rPr>
                        <a:t>Bond Basket for selecting CTD bond</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r h="115525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Bond Convertibles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7500" lvl="0" marL="457200" marR="0" rtl="0" algn="l">
                        <a:lnSpc>
                          <a:spcPct val="100000"/>
                        </a:lnSpc>
                        <a:spcBef>
                          <a:spcPts val="0"/>
                        </a:spcBef>
                        <a:spcAft>
                          <a:spcPts val="0"/>
                        </a:spcAft>
                        <a:buClr>
                          <a:srgbClr val="000000"/>
                        </a:buClr>
                        <a:buSzPts val="1400"/>
                        <a:buFont typeface="Arial"/>
                        <a:buChar char="•"/>
                      </a:pPr>
                      <a:r>
                        <a:rPr b="0" i="0" lang="en-US" sz="1600" u="none" cap="none" strike="noStrike">
                          <a:solidFill>
                            <a:schemeClr val="dk1"/>
                          </a:solidFill>
                          <a:latin typeface="Arial"/>
                          <a:ea typeface="Arial"/>
                          <a:cs typeface="Arial"/>
                          <a:sym typeface="Arial"/>
                        </a:rPr>
                        <a:t>Binomial Tree for Convertible Pricing</a:t>
                      </a:r>
                      <a:endParaRPr/>
                    </a:p>
                    <a:p>
                      <a:pPr indent="-317500" lvl="0" marL="457200" marR="0" rtl="0" algn="l">
                        <a:lnSpc>
                          <a:spcPct val="100000"/>
                        </a:lnSpc>
                        <a:spcBef>
                          <a:spcPts val="0"/>
                        </a:spcBef>
                        <a:spcAft>
                          <a:spcPts val="0"/>
                        </a:spcAft>
                        <a:buClr>
                          <a:srgbClr val="000000"/>
                        </a:buClr>
                        <a:buSzPts val="1400"/>
                        <a:buFont typeface="Arial"/>
                        <a:buChar char="•"/>
                      </a:pPr>
                      <a:r>
                        <a:rPr b="0" i="0" lang="en-US" sz="1600" u="none" cap="none" strike="noStrike">
                          <a:solidFill>
                            <a:schemeClr val="dk1"/>
                          </a:solidFill>
                          <a:latin typeface="Arial"/>
                          <a:ea typeface="Arial"/>
                          <a:cs typeface="Arial"/>
                          <a:sym typeface="Arial"/>
                        </a:rPr>
                        <a:t>Conversion Calendar</a:t>
                      </a:r>
                      <a:endParaRPr/>
                    </a:p>
                    <a:p>
                      <a:pPr indent="-228600" lvl="0" marL="45720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311701" y="445025"/>
            <a:ext cx="8520600" cy="57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Applications of Pricing TIPS</a:t>
            </a:r>
            <a:endParaRPr/>
          </a:p>
        </p:txBody>
      </p:sp>
      <p:sp>
        <p:nvSpPr>
          <p:cNvPr id="137" name="Google Shape;137;p8"/>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38" name="Google Shape;138;p8"/>
          <p:cNvSpPr/>
          <p:nvPr/>
        </p:nvSpPr>
        <p:spPr>
          <a:xfrm>
            <a:off x="417591" y="2616200"/>
            <a:ext cx="2158998" cy="1714500"/>
          </a:xfrm>
          <a:prstGeom prst="rect">
            <a:avLst/>
          </a:prstGeom>
          <a:no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Valuation standpoint: Assets marked to market</a:t>
            </a:r>
            <a:endParaRPr/>
          </a:p>
        </p:txBody>
      </p:sp>
      <p:sp>
        <p:nvSpPr>
          <p:cNvPr id="139" name="Google Shape;139;p8"/>
          <p:cNvSpPr/>
          <p:nvPr/>
        </p:nvSpPr>
        <p:spPr>
          <a:xfrm>
            <a:off x="3330730" y="2616198"/>
            <a:ext cx="2158998" cy="1714500"/>
          </a:xfrm>
          <a:prstGeom prst="rect">
            <a:avLst/>
          </a:prstGeom>
          <a:no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Price performance of TIPS w.r.t:</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Change in Inflation;</a:t>
            </a:r>
            <a:endParaRPr/>
          </a:p>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Stressed Interest </a:t>
            </a:r>
            <a:r>
              <a:rPr b="0" i="0" lang="en-US" sz="1600" u="none" cap="none" strike="noStrike">
                <a:solidFill>
                  <a:schemeClr val="lt1"/>
                </a:solidFill>
                <a:latin typeface="Arial"/>
                <a:ea typeface="Arial"/>
                <a:cs typeface="Arial"/>
                <a:sym typeface="Arial"/>
              </a:rPr>
              <a:t>C</a:t>
            </a:r>
            <a:r>
              <a:rPr b="0" i="0" lang="en-US" sz="1600" u="none" cap="none" strike="noStrike">
                <a:solidFill>
                  <a:schemeClr val="dk1"/>
                </a:solidFill>
                <a:latin typeface="Arial"/>
                <a:ea typeface="Arial"/>
                <a:cs typeface="Arial"/>
                <a:sym typeface="Arial"/>
              </a:rPr>
              <a:t> rates</a:t>
            </a:r>
            <a:endParaRPr b="0" i="0" sz="1600" u="none" cap="none" strike="noStrike">
              <a:solidFill>
                <a:schemeClr val="dk1"/>
              </a:solidFill>
              <a:latin typeface="Arial"/>
              <a:ea typeface="Arial"/>
              <a:cs typeface="Arial"/>
              <a:sym typeface="Arial"/>
            </a:endParaRPr>
          </a:p>
        </p:txBody>
      </p:sp>
      <p:sp>
        <p:nvSpPr>
          <p:cNvPr id="140" name="Google Shape;140;p8"/>
          <p:cNvSpPr/>
          <p:nvPr/>
        </p:nvSpPr>
        <p:spPr>
          <a:xfrm>
            <a:off x="6272291" y="2616197"/>
            <a:ext cx="2158998" cy="1714499"/>
          </a:xfrm>
          <a:prstGeom prst="rect">
            <a:avLst/>
          </a:prstGeom>
          <a:no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Arial"/>
                <a:ea typeface="Arial"/>
                <a:cs typeface="Arial"/>
                <a:sym typeface="Arial"/>
              </a:rPr>
              <a:t>Analysis of break- even inflation rate  </a:t>
            </a:r>
            <a:endParaRPr/>
          </a:p>
        </p:txBody>
      </p:sp>
      <p:sp>
        <p:nvSpPr>
          <p:cNvPr id="141" name="Google Shape;141;p8"/>
          <p:cNvSpPr/>
          <p:nvPr/>
        </p:nvSpPr>
        <p:spPr>
          <a:xfrm>
            <a:off x="417591" y="1305677"/>
            <a:ext cx="2158998" cy="988787"/>
          </a:xfrm>
          <a:prstGeom prst="rect">
            <a:avLst/>
          </a:prstGeom>
          <a:solidFill>
            <a:srgbClr val="D8D8D8"/>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Portfolio Management</a:t>
            </a:r>
            <a:endParaRPr/>
          </a:p>
          <a:p>
            <a:pPr indent="0" lvl="0" marL="0" marR="0" rtl="0" algn="ctr">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Perspective</a:t>
            </a:r>
            <a:endParaRPr/>
          </a:p>
        </p:txBody>
      </p:sp>
      <p:sp>
        <p:nvSpPr>
          <p:cNvPr id="142" name="Google Shape;142;p8"/>
          <p:cNvSpPr/>
          <p:nvPr/>
        </p:nvSpPr>
        <p:spPr>
          <a:xfrm>
            <a:off x="3330730" y="1305679"/>
            <a:ext cx="2158998" cy="988787"/>
          </a:xfrm>
          <a:prstGeom prst="rect">
            <a:avLst/>
          </a:prstGeom>
          <a:solidFill>
            <a:srgbClr val="D8D8D8"/>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Varying Economic</a:t>
            </a:r>
            <a:endParaRPr/>
          </a:p>
          <a:p>
            <a:pPr indent="0" lvl="0" marL="0" marR="0" rtl="0" algn="ctr">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Conditions</a:t>
            </a:r>
            <a:endParaRPr/>
          </a:p>
        </p:txBody>
      </p:sp>
      <p:sp>
        <p:nvSpPr>
          <p:cNvPr id="143" name="Google Shape;143;p8"/>
          <p:cNvSpPr/>
          <p:nvPr/>
        </p:nvSpPr>
        <p:spPr>
          <a:xfrm>
            <a:off x="6272291" y="1305678"/>
            <a:ext cx="2158998" cy="988787"/>
          </a:xfrm>
          <a:prstGeom prst="rect">
            <a:avLst/>
          </a:prstGeom>
          <a:solidFill>
            <a:srgbClr val="D8D8D8"/>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600" u="none" cap="none" strike="noStrike">
                <a:solidFill>
                  <a:schemeClr val="dk1"/>
                </a:solidFill>
                <a:latin typeface="Arial"/>
                <a:ea typeface="Arial"/>
                <a:cs typeface="Arial"/>
                <a:sym typeface="Arial"/>
              </a:rPr>
              <a:t>Managing Inflation Risk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49" name="Google Shape;149;p5"/>
          <p:cNvSpPr txBox="1"/>
          <p:nvPr/>
        </p:nvSpPr>
        <p:spPr>
          <a:xfrm>
            <a:off x="207300" y="500025"/>
            <a:ext cx="8479500" cy="47580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TIPS: Characteristics</a:t>
            </a:r>
            <a:endParaRPr b="0" i="0" sz="1600" u="none" cap="none" strike="noStrike">
              <a:solidFill>
                <a:srgbClr val="000000"/>
              </a:solidFill>
              <a:latin typeface="Arial"/>
              <a:ea typeface="Arial"/>
              <a:cs typeface="Arial"/>
              <a:sym typeface="Arial"/>
            </a:endParaRPr>
          </a:p>
        </p:txBody>
      </p:sp>
      <p:sp>
        <p:nvSpPr>
          <p:cNvPr id="150" name="Google Shape;150;p5"/>
          <p:cNvSpPr txBox="1"/>
          <p:nvPr/>
        </p:nvSpPr>
        <p:spPr>
          <a:xfrm>
            <a:off x="7864876" y="52699"/>
            <a:ext cx="11595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151" name="Google Shape;151;p5"/>
          <p:cNvSpPr txBox="1"/>
          <p:nvPr/>
        </p:nvSpPr>
        <p:spPr>
          <a:xfrm>
            <a:off x="303984" y="4073260"/>
            <a:ext cx="836670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1" lang="en-US" sz="1200" u="none" cap="none" strike="noStrike">
                <a:solidFill>
                  <a:srgbClr val="000000"/>
                </a:solidFill>
                <a:latin typeface="Arial"/>
                <a:ea typeface="Arial"/>
                <a:cs typeface="Arial"/>
                <a:sym typeface="Arial"/>
              </a:rPr>
              <a:t>NOTE:</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1" lang="en-US" sz="1200" u="none" cap="none" strike="noStrike">
                <a:solidFill>
                  <a:srgbClr val="000000"/>
                </a:solidFill>
                <a:latin typeface="Arial"/>
                <a:ea typeface="Arial"/>
                <a:cs typeface="Arial"/>
                <a:sym typeface="Arial"/>
              </a:rPr>
              <a:t>1. TIPS yield tends to be lower because the principal values of TIPS adjust with the level of inflation.</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1" lang="en-US" sz="1200" u="none" cap="none" strike="noStrike">
                <a:solidFill>
                  <a:srgbClr val="000000"/>
                </a:solidFill>
                <a:latin typeface="Arial"/>
                <a:ea typeface="Arial"/>
                <a:cs typeface="Arial"/>
                <a:sym typeface="Arial"/>
              </a:rPr>
              <a:t>2. TIPS market is significantly smaller than Treasury market, so the prices are sensitive to supply and demand dynamics.</a:t>
            </a:r>
            <a:endParaRPr b="1" i="0" sz="1200" u="none" cap="none" strike="noStrike">
              <a:solidFill>
                <a:srgbClr val="000000"/>
              </a:solidFill>
              <a:latin typeface="Arial"/>
              <a:ea typeface="Arial"/>
              <a:cs typeface="Arial"/>
              <a:sym typeface="Arial"/>
            </a:endParaRPr>
          </a:p>
        </p:txBody>
      </p:sp>
      <p:graphicFrame>
        <p:nvGraphicFramePr>
          <p:cNvPr id="152" name="Google Shape;152;p5"/>
          <p:cNvGraphicFramePr/>
          <p:nvPr/>
        </p:nvGraphicFramePr>
        <p:xfrm>
          <a:off x="419100" y="1358072"/>
          <a:ext cx="3000000" cy="3000000"/>
        </p:xfrm>
        <a:graphic>
          <a:graphicData uri="http://schemas.openxmlformats.org/drawingml/2006/table">
            <a:tbl>
              <a:tblPr bandRow="1" firstRow="1">
                <a:noFill/>
                <a:tableStyleId>{05830F5F-2697-4383-81F3-54152D4DD94A}</a:tableStyleId>
              </a:tblPr>
              <a:tblGrid>
                <a:gridCol w="2437825"/>
                <a:gridCol w="5698625"/>
              </a:tblGrid>
              <a:tr h="430425">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lt1"/>
                          </a:solidFill>
                          <a:latin typeface="Arial"/>
                          <a:ea typeface="Arial"/>
                          <a:cs typeface="Arial"/>
                          <a:sym typeface="Arial"/>
                        </a:rPr>
                        <a:t>Particulars</a:t>
                      </a:r>
                      <a:endParaRPr sz="2800" u="none" cap="none" strike="noStrike">
                        <a:solidFill>
                          <a:schemeClr val="lt1"/>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lt1"/>
                          </a:solidFill>
                          <a:latin typeface="Arial"/>
                          <a:ea typeface="Arial"/>
                          <a:cs typeface="Arial"/>
                          <a:sym typeface="Arial"/>
                        </a:rPr>
                        <a:t>Treasury Inflation Protected Securities (TIPS)</a:t>
                      </a:r>
                      <a:endParaRPr sz="2800" u="none" cap="none" strike="noStrike">
                        <a:solidFill>
                          <a:schemeClr val="lt1"/>
                        </a:solidFill>
                        <a:latin typeface="Arial"/>
                        <a:ea typeface="Arial"/>
                        <a:cs typeface="Arial"/>
                        <a:sym typeface="Arial"/>
                      </a:endParaRPr>
                    </a:p>
                  </a:txBody>
                  <a:tcPr marT="45725" marB="45725" marR="91450" marL="91450"/>
                </a:tc>
              </a:tr>
              <a:tr h="430425">
                <a:tc>
                  <a:txBody>
                    <a:bodyPr/>
                    <a:lstStyle/>
                    <a:p>
                      <a:pPr indent="0" lvl="0" marL="0" marR="0" rtl="0" algn="l">
                        <a:lnSpc>
                          <a:spcPct val="100000"/>
                        </a:lnSpc>
                        <a:spcBef>
                          <a:spcPts val="0"/>
                        </a:spcBef>
                        <a:spcAft>
                          <a:spcPts val="0"/>
                        </a:spcAft>
                        <a:buClr>
                          <a:srgbClr val="000000"/>
                        </a:buClr>
                        <a:buSzPts val="1400"/>
                        <a:buFont typeface="Arial"/>
                        <a:buNone/>
                      </a:pPr>
                      <a:r>
                        <a:rPr b="1" lang="en-US" sz="1600" u="none" cap="none" strike="noStrike">
                          <a:latin typeface="Arial"/>
                          <a:ea typeface="Arial"/>
                          <a:cs typeface="Arial"/>
                          <a:sym typeface="Arial"/>
                        </a:rPr>
                        <a:t>Principal Payment</a:t>
                      </a:r>
                      <a:endParaRPr sz="28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i="0" lang="en-US" sz="1600" u="none" cap="none" strike="noStrike">
                          <a:solidFill>
                            <a:schemeClr val="dk1"/>
                          </a:solidFill>
                          <a:latin typeface="Arial"/>
                          <a:ea typeface="Arial"/>
                          <a:cs typeface="Arial"/>
                          <a:sym typeface="Arial"/>
                        </a:rPr>
                        <a:t>The principal adjust with inflation/deflation.</a:t>
                      </a:r>
                      <a:endParaRPr sz="1600" u="none" cap="none" strike="noStrike">
                        <a:solidFill>
                          <a:schemeClr val="dk1"/>
                        </a:solidFill>
                        <a:latin typeface="Arial"/>
                        <a:ea typeface="Arial"/>
                        <a:cs typeface="Arial"/>
                        <a:sym typeface="Arial"/>
                      </a:endParaRPr>
                    </a:p>
                  </a:txBody>
                  <a:tcPr marT="45725" marB="45725" marR="91450" marL="91450"/>
                </a:tc>
              </a:tr>
              <a:tr h="399100">
                <a:tc>
                  <a:txBody>
                    <a:bodyPr/>
                    <a:lstStyle/>
                    <a:p>
                      <a:pPr indent="0" lvl="0" marL="0" marR="0" rtl="0" algn="l">
                        <a:lnSpc>
                          <a:spcPct val="100000"/>
                        </a:lnSpc>
                        <a:spcBef>
                          <a:spcPts val="0"/>
                        </a:spcBef>
                        <a:spcAft>
                          <a:spcPts val="0"/>
                        </a:spcAft>
                        <a:buClr>
                          <a:srgbClr val="000000"/>
                        </a:buClr>
                        <a:buSzPts val="1400"/>
                        <a:buFont typeface="Arial"/>
                        <a:buNone/>
                      </a:pPr>
                      <a:r>
                        <a:rPr b="1" lang="en-US" sz="1600" u="none" cap="none" strike="noStrike">
                          <a:latin typeface="Arial"/>
                          <a:ea typeface="Arial"/>
                          <a:cs typeface="Arial"/>
                          <a:sym typeface="Arial"/>
                        </a:rPr>
                        <a:t>Coupon Payment</a:t>
                      </a:r>
                      <a:endParaRPr sz="28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Arial"/>
                          <a:ea typeface="Arial"/>
                          <a:cs typeface="Arial"/>
                          <a:sym typeface="Arial"/>
                        </a:rPr>
                        <a:t>Applied to the </a:t>
                      </a:r>
                      <a:r>
                        <a:rPr lang="en-US" sz="1600" u="none" cap="none" strike="noStrike">
                          <a:latin typeface="Arial"/>
                          <a:ea typeface="Arial"/>
                          <a:cs typeface="Arial"/>
                          <a:sym typeface="Arial"/>
                        </a:rPr>
                        <a:t>a</a:t>
                      </a:r>
                      <a:r>
                        <a:rPr i="0" lang="en-US" sz="1600" u="none" cap="none" strike="noStrike">
                          <a:solidFill>
                            <a:schemeClr val="dk1"/>
                          </a:solidFill>
                          <a:latin typeface="Arial"/>
                          <a:ea typeface="Arial"/>
                          <a:cs typeface="Arial"/>
                          <a:sym typeface="Arial"/>
                        </a:rPr>
                        <a:t>djusted </a:t>
                      </a:r>
                      <a:r>
                        <a:rPr lang="en-US" sz="1600" u="none" cap="none" strike="noStrike">
                          <a:latin typeface="Arial"/>
                          <a:ea typeface="Arial"/>
                          <a:cs typeface="Arial"/>
                          <a:sym typeface="Arial"/>
                        </a:rPr>
                        <a:t>p</a:t>
                      </a:r>
                      <a:r>
                        <a:rPr i="0" lang="en-US" sz="1600" u="none" cap="none" strike="noStrike">
                          <a:solidFill>
                            <a:schemeClr val="dk1"/>
                          </a:solidFill>
                          <a:latin typeface="Arial"/>
                          <a:ea typeface="Arial"/>
                          <a:cs typeface="Arial"/>
                          <a:sym typeface="Arial"/>
                        </a:rPr>
                        <a:t>rincipal with semi-annual </a:t>
                      </a:r>
                      <a:r>
                        <a:rPr lang="en-US" sz="1600" u="none" cap="none" strike="noStrike">
                          <a:latin typeface="Arial"/>
                          <a:ea typeface="Arial"/>
                          <a:cs typeface="Arial"/>
                          <a:sym typeface="Arial"/>
                        </a:rPr>
                        <a:t>p</a:t>
                      </a:r>
                      <a:r>
                        <a:rPr i="0" lang="en-US" sz="1600" u="none" cap="none" strike="noStrike">
                          <a:solidFill>
                            <a:schemeClr val="dk1"/>
                          </a:solidFill>
                          <a:latin typeface="Arial"/>
                          <a:ea typeface="Arial"/>
                          <a:cs typeface="Arial"/>
                          <a:sym typeface="Arial"/>
                        </a:rPr>
                        <a:t>ayments.</a:t>
                      </a:r>
                      <a:endParaRPr i="0" sz="1600" u="none" cap="none" strike="noStrike">
                        <a:solidFill>
                          <a:schemeClr val="dk1"/>
                        </a:solidFill>
                        <a:latin typeface="Arial"/>
                        <a:ea typeface="Arial"/>
                        <a:cs typeface="Arial"/>
                        <a:sym typeface="Arial"/>
                      </a:endParaRPr>
                    </a:p>
                  </a:txBody>
                  <a:tcPr marT="45725" marB="45725" marR="91450" marL="91450"/>
                </a:tc>
              </a:tr>
              <a:tr h="430425">
                <a:tc>
                  <a:txBody>
                    <a:bodyPr/>
                    <a:lstStyle/>
                    <a:p>
                      <a:pPr indent="0" lvl="0" marL="0" marR="0" rtl="0" algn="l">
                        <a:lnSpc>
                          <a:spcPct val="100000"/>
                        </a:lnSpc>
                        <a:spcBef>
                          <a:spcPts val="0"/>
                        </a:spcBef>
                        <a:spcAft>
                          <a:spcPts val="0"/>
                        </a:spcAft>
                        <a:buClr>
                          <a:srgbClr val="000000"/>
                        </a:buClr>
                        <a:buSzPts val="1400"/>
                        <a:buFont typeface="Arial"/>
                        <a:buNone/>
                      </a:pPr>
                      <a:r>
                        <a:rPr b="1" lang="en-US" sz="1600" u="none" cap="none" strike="noStrike">
                          <a:latin typeface="Arial"/>
                          <a:ea typeface="Arial"/>
                          <a:cs typeface="Arial"/>
                          <a:sym typeface="Arial"/>
                        </a:rPr>
                        <a:t>Convexity</a:t>
                      </a:r>
                      <a:endParaRPr sz="28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Arial"/>
                          <a:ea typeface="Arial"/>
                          <a:cs typeface="Arial"/>
                          <a:sym typeface="Arial"/>
                        </a:rPr>
                        <a:t>Less convex than </a:t>
                      </a:r>
                      <a:r>
                        <a:rPr lang="en-US" sz="1600" u="none" cap="none" strike="noStrike">
                          <a:latin typeface="Arial"/>
                          <a:ea typeface="Arial"/>
                          <a:cs typeface="Arial"/>
                          <a:sym typeface="Arial"/>
                        </a:rPr>
                        <a:t>T</a:t>
                      </a:r>
                      <a:r>
                        <a:rPr lang="en-US" sz="1600" u="none" cap="none" strike="noStrike">
                          <a:solidFill>
                            <a:schemeClr val="dk1"/>
                          </a:solidFill>
                          <a:latin typeface="Arial"/>
                          <a:ea typeface="Arial"/>
                          <a:cs typeface="Arial"/>
                          <a:sym typeface="Arial"/>
                        </a:rPr>
                        <a:t>reasury bonds.</a:t>
                      </a:r>
                      <a:endParaRPr sz="2800" u="none" cap="none" strike="noStrike">
                        <a:latin typeface="Arial"/>
                        <a:ea typeface="Arial"/>
                        <a:cs typeface="Arial"/>
                        <a:sym typeface="Arial"/>
                      </a:endParaRPr>
                    </a:p>
                  </a:txBody>
                  <a:tcPr marT="45725" marB="45725" marR="91450" marL="91450"/>
                </a:tc>
              </a:tr>
              <a:tr h="389150">
                <a:tc>
                  <a:txBody>
                    <a:bodyPr/>
                    <a:lstStyle/>
                    <a:p>
                      <a:pPr indent="0" lvl="0" marL="0" marR="0" rtl="0" algn="l">
                        <a:lnSpc>
                          <a:spcPct val="100000"/>
                        </a:lnSpc>
                        <a:spcBef>
                          <a:spcPts val="0"/>
                        </a:spcBef>
                        <a:spcAft>
                          <a:spcPts val="0"/>
                        </a:spcAft>
                        <a:buClr>
                          <a:srgbClr val="000000"/>
                        </a:buClr>
                        <a:buSzPts val="1400"/>
                        <a:buFont typeface="Arial"/>
                        <a:buNone/>
                      </a:pPr>
                      <a:r>
                        <a:rPr b="1" lang="en-US" sz="1600" u="none" cap="none" strike="noStrike">
                          <a:latin typeface="Arial"/>
                          <a:ea typeface="Arial"/>
                          <a:cs typeface="Arial"/>
                          <a:sym typeface="Arial"/>
                        </a:rPr>
                        <a:t>Inflation</a:t>
                      </a:r>
                      <a:endParaRPr sz="28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Arial"/>
                          <a:ea typeface="Arial"/>
                          <a:cs typeface="Arial"/>
                          <a:sym typeface="Arial"/>
                        </a:rPr>
                        <a:t>Impacted by real inflation.</a:t>
                      </a:r>
                      <a:endParaRPr sz="2800" u="none" cap="none" strike="noStrike">
                        <a:latin typeface="Arial"/>
                        <a:ea typeface="Arial"/>
                        <a:cs typeface="Arial"/>
                        <a:sym typeface="Arial"/>
                      </a:endParaRPr>
                    </a:p>
                  </a:txBody>
                  <a:tcPr marT="45725" marB="45725" marR="91450" marL="91450"/>
                </a:tc>
              </a:tr>
              <a:tr h="461275">
                <a:tc>
                  <a:txBody>
                    <a:bodyPr/>
                    <a:lstStyle/>
                    <a:p>
                      <a:pPr indent="0" lvl="0" marL="0" marR="0" rtl="0" algn="l">
                        <a:lnSpc>
                          <a:spcPct val="100000"/>
                        </a:lnSpc>
                        <a:spcBef>
                          <a:spcPts val="0"/>
                        </a:spcBef>
                        <a:spcAft>
                          <a:spcPts val="0"/>
                        </a:spcAft>
                        <a:buClr>
                          <a:srgbClr val="000000"/>
                        </a:buClr>
                        <a:buSzPts val="1400"/>
                        <a:buFont typeface="Arial"/>
                        <a:buNone/>
                      </a:pPr>
                      <a:r>
                        <a:rPr b="1" lang="en-US" sz="1600" u="none" cap="none" strike="noStrike">
                          <a:latin typeface="Arial"/>
                          <a:ea typeface="Arial"/>
                          <a:cs typeface="Arial"/>
                          <a:sym typeface="Arial"/>
                        </a:rPr>
                        <a:t>Liquidity</a:t>
                      </a:r>
                      <a:endParaRPr sz="2800" u="none" cap="none" strike="noStrike">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i="0" lang="en-US" sz="1600" u="none" cap="none" strike="noStrike">
                          <a:solidFill>
                            <a:schemeClr val="dk1"/>
                          </a:solidFill>
                          <a:latin typeface="Arial"/>
                          <a:ea typeface="Arial"/>
                          <a:cs typeface="Arial"/>
                          <a:sym typeface="Arial"/>
                        </a:rPr>
                        <a:t>Less </a:t>
                      </a:r>
                      <a:r>
                        <a:rPr lang="en-US" sz="1600" u="none" cap="none" strike="noStrike">
                          <a:latin typeface="Arial"/>
                          <a:ea typeface="Arial"/>
                          <a:cs typeface="Arial"/>
                          <a:sym typeface="Arial"/>
                        </a:rPr>
                        <a:t>l</a:t>
                      </a:r>
                      <a:r>
                        <a:rPr i="0" lang="en-US" sz="1600" u="none" cap="none" strike="noStrike">
                          <a:solidFill>
                            <a:schemeClr val="dk1"/>
                          </a:solidFill>
                          <a:latin typeface="Arial"/>
                          <a:ea typeface="Arial"/>
                          <a:cs typeface="Arial"/>
                          <a:sym typeface="Arial"/>
                        </a:rPr>
                        <a:t>iquid than </a:t>
                      </a:r>
                      <a:r>
                        <a:rPr lang="en-US" sz="1600" u="none" cap="none" strike="noStrike">
                          <a:latin typeface="Arial"/>
                          <a:ea typeface="Arial"/>
                          <a:cs typeface="Arial"/>
                          <a:sym typeface="Arial"/>
                        </a:rPr>
                        <a:t>Treasury bonds.</a:t>
                      </a:r>
                      <a:endParaRPr i="0" sz="1600" u="none" cap="none" strike="noStrike">
                        <a:solidFill>
                          <a:schemeClr val="dk1"/>
                        </a:solidFill>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p:nvPr/>
        </p:nvSpPr>
        <p:spPr>
          <a:xfrm>
            <a:off x="122841" y="2964317"/>
            <a:ext cx="1721100" cy="169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300" u="none" cap="none" strike="noStrike">
                <a:solidFill>
                  <a:schemeClr val="dk1"/>
                </a:solidFill>
                <a:latin typeface="Arial"/>
                <a:ea typeface="Arial"/>
                <a:cs typeface="Arial"/>
                <a:sym typeface="Arial"/>
              </a:rPr>
              <a:t>Given Values:</a:t>
            </a:r>
            <a:endParaRPr b="0" i="0" sz="1300" u="none" cap="none" strike="noStrike">
              <a:solidFill>
                <a:schemeClr val="dk1"/>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300"/>
              <a:buFont typeface="Arial"/>
              <a:buChar char="•"/>
            </a:pPr>
            <a:r>
              <a:rPr b="0" i="0" lang="en-US" sz="1300" u="none" cap="none" strike="noStrike">
                <a:solidFill>
                  <a:schemeClr val="dk1"/>
                </a:solidFill>
                <a:latin typeface="Arial"/>
                <a:ea typeface="Arial"/>
                <a:cs typeface="Arial"/>
                <a:sym typeface="Arial"/>
              </a:rPr>
              <a:t>Coupon rate, </a:t>
            </a:r>
            <a:endParaRPr/>
          </a:p>
          <a:p>
            <a:pPr indent="-171450" lvl="0" marL="171450" marR="0" rtl="0" algn="l">
              <a:lnSpc>
                <a:spcPct val="100000"/>
              </a:lnSpc>
              <a:spcBef>
                <a:spcPts val="0"/>
              </a:spcBef>
              <a:spcAft>
                <a:spcPts val="0"/>
              </a:spcAft>
              <a:buClr>
                <a:srgbClr val="000000"/>
              </a:buClr>
              <a:buSzPts val="1300"/>
              <a:buFont typeface="Arial"/>
              <a:buChar char="•"/>
            </a:pPr>
            <a:r>
              <a:rPr b="0" i="0" lang="en-US" sz="1300" u="none" cap="none" strike="noStrike">
                <a:solidFill>
                  <a:schemeClr val="dk1"/>
                </a:solidFill>
                <a:latin typeface="Arial"/>
                <a:ea typeface="Arial"/>
                <a:cs typeface="Arial"/>
                <a:sym typeface="Arial"/>
              </a:rPr>
              <a:t>Bond price, </a:t>
            </a:r>
            <a:endParaRPr/>
          </a:p>
          <a:p>
            <a:pPr indent="-171450" lvl="0" marL="171450" marR="0" rtl="0" algn="l">
              <a:lnSpc>
                <a:spcPct val="100000"/>
              </a:lnSpc>
              <a:spcBef>
                <a:spcPts val="0"/>
              </a:spcBef>
              <a:spcAft>
                <a:spcPts val="0"/>
              </a:spcAft>
              <a:buClr>
                <a:srgbClr val="000000"/>
              </a:buClr>
              <a:buSzPts val="1300"/>
              <a:buFont typeface="Arial"/>
              <a:buChar char="•"/>
            </a:pPr>
            <a:r>
              <a:rPr b="0" i="0" lang="en-US" sz="1300" u="none" cap="none" strike="noStrike">
                <a:solidFill>
                  <a:schemeClr val="dk1"/>
                </a:solidFill>
                <a:latin typeface="Arial"/>
                <a:ea typeface="Arial"/>
                <a:cs typeface="Arial"/>
                <a:sym typeface="Arial"/>
              </a:rPr>
              <a:t>Quantity, </a:t>
            </a:r>
            <a:endParaRPr/>
          </a:p>
          <a:p>
            <a:pPr indent="-171450" lvl="0" marL="171450" marR="0" rtl="0" algn="l">
              <a:lnSpc>
                <a:spcPct val="100000"/>
              </a:lnSpc>
              <a:spcBef>
                <a:spcPts val="0"/>
              </a:spcBef>
              <a:spcAft>
                <a:spcPts val="0"/>
              </a:spcAft>
              <a:buClr>
                <a:srgbClr val="000000"/>
              </a:buClr>
              <a:buSzPts val="1300"/>
              <a:buFont typeface="Arial"/>
              <a:buChar char="•"/>
            </a:pPr>
            <a:r>
              <a:rPr b="0" i="0" lang="en-US" sz="1300" u="none" cap="none" strike="noStrike">
                <a:solidFill>
                  <a:schemeClr val="dk1"/>
                </a:solidFill>
                <a:latin typeface="Arial"/>
                <a:ea typeface="Arial"/>
                <a:cs typeface="Arial"/>
                <a:sym typeface="Arial"/>
              </a:rPr>
              <a:t>Interest rate, </a:t>
            </a:r>
            <a:endParaRPr/>
          </a:p>
          <a:p>
            <a:pPr indent="-171450" lvl="0" marL="171450" marR="0" rtl="0" algn="l">
              <a:lnSpc>
                <a:spcPct val="100000"/>
              </a:lnSpc>
              <a:spcBef>
                <a:spcPts val="0"/>
              </a:spcBef>
              <a:spcAft>
                <a:spcPts val="0"/>
              </a:spcAft>
              <a:buClr>
                <a:srgbClr val="000000"/>
              </a:buClr>
              <a:buSzPts val="1300"/>
              <a:buFont typeface="Arial"/>
              <a:buChar char="•"/>
            </a:pPr>
            <a:r>
              <a:rPr lang="en-US" sz="1300">
                <a:solidFill>
                  <a:schemeClr val="dk1"/>
                </a:solidFill>
              </a:rPr>
              <a:t>D</a:t>
            </a:r>
            <a:r>
              <a:rPr b="0" i="0" lang="en-US" sz="1300" u="none" cap="none" strike="noStrike">
                <a:solidFill>
                  <a:schemeClr val="dk1"/>
                </a:solidFill>
                <a:latin typeface="Arial"/>
                <a:ea typeface="Arial"/>
                <a:cs typeface="Arial"/>
                <a:sym typeface="Arial"/>
              </a:rPr>
              <a:t>erived  </a:t>
            </a:r>
            <a:r>
              <a:rPr lang="en-US" sz="1300">
                <a:solidFill>
                  <a:schemeClr val="dk1"/>
                </a:solidFill>
              </a:rPr>
              <a:t>y</a:t>
            </a:r>
            <a:r>
              <a:rPr b="0" i="0" lang="en-US" sz="1300" u="none" cap="none" strike="noStrike">
                <a:solidFill>
                  <a:schemeClr val="dk1"/>
                </a:solidFill>
                <a:latin typeface="Arial"/>
                <a:ea typeface="Arial"/>
                <a:cs typeface="Arial"/>
                <a:sym typeface="Arial"/>
              </a:rPr>
              <a:t>ield </a:t>
            </a:r>
            <a:endParaRPr/>
          </a:p>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chemeClr val="dk1"/>
                </a:solidFill>
                <a:latin typeface="Arial"/>
                <a:ea typeface="Arial"/>
                <a:cs typeface="Arial"/>
                <a:sym typeface="Arial"/>
              </a:rPr>
              <a:t>Values:</a:t>
            </a:r>
            <a:r>
              <a:rPr b="0" i="0" lang="en-US" sz="1300" u="none" cap="none" strike="noStrike">
                <a:solidFill>
                  <a:schemeClr val="dk1"/>
                </a:solidFill>
                <a:latin typeface="Arial"/>
                <a:ea typeface="Arial"/>
                <a:cs typeface="Arial"/>
                <a:sym typeface="Arial"/>
              </a:rPr>
              <a:t> CPI index</a:t>
            </a:r>
            <a:endParaRPr b="0" i="0" sz="1300" u="none" cap="none" strike="noStrike">
              <a:solidFill>
                <a:srgbClr val="000000"/>
              </a:solidFill>
              <a:latin typeface="Arial"/>
              <a:ea typeface="Arial"/>
              <a:cs typeface="Arial"/>
              <a:sym typeface="Arial"/>
            </a:endParaRPr>
          </a:p>
        </p:txBody>
      </p:sp>
      <p:sp>
        <p:nvSpPr>
          <p:cNvPr id="158" name="Google Shape;158;p6"/>
          <p:cNvSpPr txBox="1"/>
          <p:nvPr>
            <p:ph type="title"/>
          </p:nvPr>
        </p:nvSpPr>
        <p:spPr>
          <a:xfrm>
            <a:off x="0" y="394687"/>
            <a:ext cx="8928300" cy="57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0000"/>
                </a:solidFill>
                <a:latin typeface="Times New Roman"/>
                <a:ea typeface="Times New Roman"/>
                <a:cs typeface="Times New Roman"/>
                <a:sym typeface="Times New Roman"/>
                <a:extLst>
                  <a:ext uri="http://customooxmlschemas.google.com/">
                    <go:slidesCustomData xmlns:go="http://customooxmlschemas.google.com/" textRoundtripDataId="0"/>
                  </a:ext>
                </a:extLst>
              </a:rPr>
              <a:t>TIPS </a:t>
            </a:r>
            <a:r>
              <a:rPr lang="en-US">
                <a:solidFill>
                  <a:srgbClr val="000000"/>
                </a:solidFill>
                <a:latin typeface="Times New Roman"/>
                <a:ea typeface="Times New Roman"/>
                <a:cs typeface="Times New Roman"/>
                <a:sym typeface="Times New Roman"/>
              </a:rPr>
              <a:t>Pricing Framework</a:t>
            </a:r>
            <a:endParaRPr/>
          </a:p>
        </p:txBody>
      </p:sp>
      <p:sp>
        <p:nvSpPr>
          <p:cNvPr id="159" name="Google Shape;159;p6"/>
          <p:cNvSpPr txBox="1"/>
          <p:nvPr>
            <p:ph idx="12" type="sldNum"/>
          </p:nvPr>
        </p:nvSpPr>
        <p:spPr>
          <a:xfrm>
            <a:off x="8472459"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60" name="Google Shape;160;p6"/>
          <p:cNvSpPr/>
          <p:nvPr/>
        </p:nvSpPr>
        <p:spPr>
          <a:xfrm>
            <a:off x="4165600" y="1024663"/>
            <a:ext cx="2822400" cy="1085812"/>
          </a:xfrm>
          <a:prstGeom prst="rect">
            <a:avLst/>
          </a:prstGeom>
          <a:solidFill>
            <a:schemeClr val="lt1"/>
          </a:solidFill>
          <a:ln cap="flat" cmpd="sng" w="9525">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Cash Flow from Coupons: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61" name="Google Shape;161;p6"/>
          <p:cNvSpPr/>
          <p:nvPr/>
        </p:nvSpPr>
        <p:spPr>
          <a:xfrm>
            <a:off x="176011" y="2486931"/>
            <a:ext cx="1351801" cy="572700"/>
          </a:xfrm>
          <a:prstGeom prst="rect">
            <a:avLst/>
          </a:prstGeom>
          <a:solidFill>
            <a:srgbClr val="D8D8D8"/>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Input variables</a:t>
            </a:r>
            <a:endParaRPr b="0" i="0" sz="1400" u="none" cap="none" strike="noStrike">
              <a:solidFill>
                <a:schemeClr val="dk1"/>
              </a:solidFill>
              <a:latin typeface="Arial"/>
              <a:ea typeface="Arial"/>
              <a:cs typeface="Arial"/>
              <a:sym typeface="Arial"/>
            </a:endParaRPr>
          </a:p>
        </p:txBody>
      </p:sp>
      <p:sp>
        <p:nvSpPr>
          <p:cNvPr id="162" name="Google Shape;162;p6"/>
          <p:cNvSpPr/>
          <p:nvPr/>
        </p:nvSpPr>
        <p:spPr>
          <a:xfrm>
            <a:off x="7675807" y="2488527"/>
            <a:ext cx="1195500" cy="510300"/>
          </a:xfrm>
          <a:prstGeom prst="rect">
            <a:avLst/>
          </a:prstGeom>
          <a:solidFill>
            <a:srgbClr val="D8D8D8"/>
          </a:solidFill>
          <a:ln cap="flat" cmpd="sng" w="9525">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Output variables</a:t>
            </a:r>
            <a:endParaRPr b="0" i="0" sz="1400" u="none" cap="none" strike="noStrike">
              <a:solidFill>
                <a:schemeClr val="dk1"/>
              </a:solidFill>
              <a:latin typeface="Arial"/>
              <a:ea typeface="Arial"/>
              <a:cs typeface="Arial"/>
              <a:sym typeface="Arial"/>
            </a:endParaRPr>
          </a:p>
        </p:txBody>
      </p:sp>
      <p:cxnSp>
        <p:nvCxnSpPr>
          <p:cNvPr id="163" name="Google Shape;163;p6"/>
          <p:cNvCxnSpPr/>
          <p:nvPr/>
        </p:nvCxnSpPr>
        <p:spPr>
          <a:xfrm>
            <a:off x="1535724" y="2773281"/>
            <a:ext cx="456900" cy="8700"/>
          </a:xfrm>
          <a:prstGeom prst="straightConnector1">
            <a:avLst/>
          </a:prstGeom>
          <a:noFill/>
          <a:ln cap="flat" cmpd="sng" w="38100">
            <a:solidFill>
              <a:srgbClr val="4A7DBA"/>
            </a:solidFill>
            <a:prstDash val="dot"/>
            <a:round/>
            <a:headEnd len="sm" w="sm" type="none"/>
            <a:tailEnd len="med" w="med" type="triangle"/>
          </a:ln>
        </p:spPr>
      </p:cxnSp>
      <p:cxnSp>
        <p:nvCxnSpPr>
          <p:cNvPr id="164" name="Google Shape;164;p6"/>
          <p:cNvCxnSpPr/>
          <p:nvPr/>
        </p:nvCxnSpPr>
        <p:spPr>
          <a:xfrm flipH="1" rot="10800000">
            <a:off x="6970062" y="2778526"/>
            <a:ext cx="646201" cy="3600"/>
          </a:xfrm>
          <a:prstGeom prst="straightConnector1">
            <a:avLst/>
          </a:prstGeom>
          <a:noFill/>
          <a:ln cap="flat" cmpd="sng" w="38100">
            <a:solidFill>
              <a:srgbClr val="4A7DBA"/>
            </a:solidFill>
            <a:prstDash val="dot"/>
            <a:round/>
            <a:headEnd len="sm" w="sm" type="none"/>
            <a:tailEnd len="med" w="med" type="triangle"/>
          </a:ln>
        </p:spPr>
      </p:cxnSp>
      <p:sp>
        <p:nvSpPr>
          <p:cNvPr id="165" name="Google Shape;165;p6"/>
          <p:cNvSpPr/>
          <p:nvPr/>
        </p:nvSpPr>
        <p:spPr>
          <a:xfrm>
            <a:off x="4174883" y="2495868"/>
            <a:ext cx="2795401" cy="677100"/>
          </a:xfrm>
          <a:prstGeom prst="rect">
            <a:avLst/>
          </a:prstGeom>
          <a:solidFill>
            <a:schemeClr val="lt1"/>
          </a:solidFill>
          <a:ln cap="flat" cmpd="sng" w="9525">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Accrued interest: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66" name="Google Shape;166;p6"/>
          <p:cNvSpPr/>
          <p:nvPr/>
        </p:nvSpPr>
        <p:spPr>
          <a:xfrm>
            <a:off x="4174884" y="3558361"/>
            <a:ext cx="2838000" cy="1419812"/>
          </a:xfrm>
          <a:prstGeom prst="rect">
            <a:avLst/>
          </a:prstGeom>
          <a:solidFill>
            <a:schemeClr val="lt1"/>
          </a:solidFill>
          <a:ln cap="flat" cmpd="sng" w="9525">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Payment at maturity:</a:t>
            </a:r>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Price at Settlement:</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cxnSp>
        <p:nvCxnSpPr>
          <p:cNvPr id="167" name="Google Shape;167;p6"/>
          <p:cNvCxnSpPr>
            <a:stCxn id="168" idx="2"/>
          </p:cNvCxnSpPr>
          <p:nvPr/>
        </p:nvCxnSpPr>
        <p:spPr>
          <a:xfrm flipH="1" rot="-5400000">
            <a:off x="3161152" y="3247950"/>
            <a:ext cx="798900" cy="1210200"/>
          </a:xfrm>
          <a:prstGeom prst="bentConnector2">
            <a:avLst/>
          </a:prstGeom>
          <a:noFill/>
          <a:ln cap="flat" cmpd="sng" w="38100">
            <a:solidFill>
              <a:srgbClr val="4A7DBA"/>
            </a:solidFill>
            <a:prstDash val="dot"/>
            <a:round/>
            <a:headEnd len="sm" w="sm" type="none"/>
            <a:tailEnd len="med" w="med" type="triangle"/>
          </a:ln>
        </p:spPr>
      </p:cxnSp>
      <p:sp>
        <p:nvSpPr>
          <p:cNvPr id="168" name="Google Shape;168;p6"/>
          <p:cNvSpPr/>
          <p:nvPr/>
        </p:nvSpPr>
        <p:spPr>
          <a:xfrm>
            <a:off x="2030602" y="2110800"/>
            <a:ext cx="1849801" cy="1342800"/>
          </a:xfrm>
          <a:prstGeom prst="diamond">
            <a:avLst/>
          </a:prstGeom>
          <a:solidFill>
            <a:srgbClr val="D8D8D8"/>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Pricing equations</a:t>
            </a:r>
            <a:endParaRPr b="0" i="0" sz="1200" u="none" cap="none" strike="noStrike">
              <a:solidFill>
                <a:schemeClr val="dk1"/>
              </a:solidFill>
              <a:latin typeface="Arial"/>
              <a:ea typeface="Arial"/>
              <a:cs typeface="Arial"/>
              <a:sym typeface="Arial"/>
            </a:endParaRPr>
          </a:p>
        </p:txBody>
      </p:sp>
      <p:sp>
        <p:nvSpPr>
          <p:cNvPr id="169" name="Google Shape;169;p6"/>
          <p:cNvSpPr/>
          <p:nvPr/>
        </p:nvSpPr>
        <p:spPr>
          <a:xfrm>
            <a:off x="7675806" y="3106120"/>
            <a:ext cx="1315801" cy="64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171450" lvl="0" marL="171450" marR="0" rtl="0" algn="l">
              <a:lnSpc>
                <a:spcPct val="100000"/>
              </a:lnSpc>
              <a:spcBef>
                <a:spcPts val="0"/>
              </a:spcBef>
              <a:spcAft>
                <a:spcPts val="0"/>
              </a:spcAft>
              <a:buClr>
                <a:srgbClr val="000000"/>
              </a:buClr>
              <a:buSzPts val="1300"/>
              <a:buFont typeface="Arial"/>
              <a:buChar char="•"/>
            </a:pPr>
            <a:r>
              <a:rPr b="0" i="0" lang="en-US" sz="1300" u="none" cap="none" strike="noStrike">
                <a:solidFill>
                  <a:schemeClr val="dk1"/>
                </a:solidFill>
                <a:latin typeface="Arial"/>
                <a:ea typeface="Arial"/>
                <a:cs typeface="Arial"/>
                <a:sym typeface="Arial"/>
              </a:rPr>
              <a:t>Cash flow </a:t>
            </a:r>
            <a:endParaRPr b="0" i="0" sz="1300" u="none" cap="none" strike="noStrike">
              <a:solidFill>
                <a:srgbClr val="000000"/>
              </a:solidFill>
              <a:latin typeface="Arial"/>
              <a:ea typeface="Arial"/>
              <a:cs typeface="Arial"/>
              <a:sym typeface="Arial"/>
            </a:endParaRPr>
          </a:p>
          <a:p>
            <a:pPr indent="-171450" lvl="0" marL="171450" marR="0" rtl="0" algn="l">
              <a:lnSpc>
                <a:spcPct val="100000"/>
              </a:lnSpc>
              <a:spcBef>
                <a:spcPts val="0"/>
              </a:spcBef>
              <a:spcAft>
                <a:spcPts val="0"/>
              </a:spcAft>
              <a:buClr>
                <a:srgbClr val="000000"/>
              </a:buClr>
              <a:buSzPts val="1300"/>
              <a:buFont typeface="Arial"/>
              <a:buChar char="•"/>
            </a:pPr>
            <a:r>
              <a:rPr b="0" i="0" lang="en-US" sz="1300" u="none" cap="none" strike="noStrike">
                <a:solidFill>
                  <a:schemeClr val="dk1"/>
                </a:solidFill>
                <a:latin typeface="Arial"/>
                <a:ea typeface="Arial"/>
                <a:cs typeface="Arial"/>
                <a:sym typeface="Arial"/>
              </a:rPr>
              <a:t>Bond price</a:t>
            </a:r>
            <a:endParaRPr b="0" i="0" sz="1300" u="none" cap="none" strike="noStrike">
              <a:solidFill>
                <a:srgbClr val="000000"/>
              </a:solidFill>
              <a:latin typeface="Arial"/>
              <a:ea typeface="Arial"/>
              <a:cs typeface="Arial"/>
              <a:sym typeface="Arial"/>
            </a:endParaRPr>
          </a:p>
        </p:txBody>
      </p:sp>
      <p:cxnSp>
        <p:nvCxnSpPr>
          <p:cNvPr id="170" name="Google Shape;170;p6"/>
          <p:cNvCxnSpPr>
            <a:stCxn id="160" idx="3"/>
          </p:cNvCxnSpPr>
          <p:nvPr/>
        </p:nvCxnSpPr>
        <p:spPr>
          <a:xfrm>
            <a:off x="6988000" y="1567569"/>
            <a:ext cx="284700" cy="1175700"/>
          </a:xfrm>
          <a:prstGeom prst="bentConnector2">
            <a:avLst/>
          </a:prstGeom>
          <a:noFill/>
          <a:ln cap="flat" cmpd="sng" w="38100">
            <a:solidFill>
              <a:srgbClr val="4A7DBA"/>
            </a:solidFill>
            <a:prstDash val="dot"/>
            <a:round/>
            <a:headEnd len="sm" w="sm" type="none"/>
            <a:tailEnd len="sm" w="sm" type="none"/>
          </a:ln>
        </p:spPr>
      </p:cxnSp>
      <p:cxnSp>
        <p:nvCxnSpPr>
          <p:cNvPr id="171" name="Google Shape;171;p6"/>
          <p:cNvCxnSpPr>
            <a:stCxn id="166" idx="3"/>
          </p:cNvCxnSpPr>
          <p:nvPr/>
        </p:nvCxnSpPr>
        <p:spPr>
          <a:xfrm flipH="1" rot="10800000">
            <a:off x="7012884" y="2817167"/>
            <a:ext cx="259800" cy="1451100"/>
          </a:xfrm>
          <a:prstGeom prst="bentConnector2">
            <a:avLst/>
          </a:prstGeom>
          <a:noFill/>
          <a:ln cap="flat" cmpd="sng" w="38100">
            <a:solidFill>
              <a:srgbClr val="4A7DBA"/>
            </a:solidFill>
            <a:prstDash val="dot"/>
            <a:round/>
            <a:headEnd len="sm" w="sm" type="none"/>
            <a:tailEnd len="sm" w="sm" type="none"/>
          </a:ln>
        </p:spPr>
      </p:cxnSp>
      <p:sp>
        <p:nvSpPr>
          <p:cNvPr id="172" name="Google Shape;172;p6"/>
          <p:cNvSpPr/>
          <p:nvPr/>
        </p:nvSpPr>
        <p:spPr>
          <a:xfrm>
            <a:off x="2030604" y="2110800"/>
            <a:ext cx="1849801" cy="1342800"/>
          </a:xfrm>
          <a:prstGeom prst="diamond">
            <a:avLst/>
          </a:prstGeom>
          <a:solidFill>
            <a:srgbClr val="D8D8D8"/>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Pricing equations</a:t>
            </a:r>
            <a:endParaRPr b="0" i="0" sz="1200" u="none" cap="none" strike="noStrike">
              <a:solidFill>
                <a:schemeClr val="dk1"/>
              </a:solidFill>
              <a:latin typeface="Arial"/>
              <a:ea typeface="Arial"/>
              <a:cs typeface="Arial"/>
              <a:sym typeface="Arial"/>
            </a:endParaRPr>
          </a:p>
        </p:txBody>
      </p:sp>
      <p:sp>
        <p:nvSpPr>
          <p:cNvPr id="173" name="Google Shape;173;p6"/>
          <p:cNvSpPr/>
          <p:nvPr/>
        </p:nvSpPr>
        <p:spPr>
          <a:xfrm>
            <a:off x="2030604" y="2110798"/>
            <a:ext cx="1849801" cy="1342800"/>
          </a:xfrm>
          <a:prstGeom prst="diamond">
            <a:avLst/>
          </a:prstGeom>
          <a:solidFill>
            <a:srgbClr val="D8D8D8"/>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chemeClr val="dk1"/>
                </a:solidFill>
                <a:latin typeface="Arial"/>
                <a:ea typeface="Arial"/>
                <a:cs typeface="Arial"/>
                <a:sym typeface="Arial"/>
              </a:rPr>
              <a:t>Pricing equation</a:t>
            </a:r>
            <a:endParaRPr b="0" i="0" sz="1300" u="none" cap="none" strike="noStrike">
              <a:solidFill>
                <a:schemeClr val="dk1"/>
              </a:solidFill>
              <a:latin typeface="Arial"/>
              <a:ea typeface="Arial"/>
              <a:cs typeface="Arial"/>
              <a:sym typeface="Arial"/>
            </a:endParaRPr>
          </a:p>
        </p:txBody>
      </p:sp>
      <p:cxnSp>
        <p:nvCxnSpPr>
          <p:cNvPr id="174" name="Google Shape;174;p6"/>
          <p:cNvCxnSpPr>
            <a:stCxn id="173" idx="0"/>
          </p:cNvCxnSpPr>
          <p:nvPr/>
        </p:nvCxnSpPr>
        <p:spPr>
          <a:xfrm rot="-5400000">
            <a:off x="3249804" y="1194898"/>
            <a:ext cx="621600" cy="1210200"/>
          </a:xfrm>
          <a:prstGeom prst="bentConnector2">
            <a:avLst/>
          </a:prstGeom>
          <a:noFill/>
          <a:ln cap="flat" cmpd="sng" w="38100">
            <a:solidFill>
              <a:srgbClr val="4A7DBA"/>
            </a:solidFill>
            <a:prstDash val="dot"/>
            <a:round/>
            <a:headEnd len="sm" w="sm" type="none"/>
            <a:tailEnd len="med" w="med" type="triangle"/>
          </a:ln>
        </p:spPr>
      </p:cxnSp>
      <p:cxnSp>
        <p:nvCxnSpPr>
          <p:cNvPr id="175" name="Google Shape;175;p6"/>
          <p:cNvCxnSpPr/>
          <p:nvPr/>
        </p:nvCxnSpPr>
        <p:spPr>
          <a:xfrm>
            <a:off x="3789436" y="2781979"/>
            <a:ext cx="391801" cy="0"/>
          </a:xfrm>
          <a:prstGeom prst="straightConnector1">
            <a:avLst/>
          </a:prstGeom>
          <a:noFill/>
          <a:ln cap="flat" cmpd="sng" w="38100">
            <a:solidFill>
              <a:srgbClr val="4A7DBA"/>
            </a:solidFill>
            <a:prstDash val="dot"/>
            <a:round/>
            <a:headEnd len="sm" w="sm" type="none"/>
            <a:tailEnd len="med" w="med" type="triangle"/>
          </a:ln>
        </p:spPr>
      </p:cxnSp>
      <p:sp>
        <p:nvSpPr>
          <p:cNvPr id="176" name="Google Shape;176;p6"/>
          <p:cNvSpPr/>
          <p:nvPr/>
        </p:nvSpPr>
        <p:spPr>
          <a:xfrm>
            <a:off x="2030605" y="2110798"/>
            <a:ext cx="1849801" cy="1342800"/>
          </a:xfrm>
          <a:prstGeom prst="diamond">
            <a:avLst/>
          </a:prstGeom>
          <a:solidFill>
            <a:srgbClr val="D8D8D8"/>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chemeClr val="dk1"/>
                </a:solidFill>
                <a:latin typeface="Arial"/>
                <a:ea typeface="Arial"/>
                <a:cs typeface="Arial"/>
                <a:sym typeface="Arial"/>
              </a:rPr>
              <a:t>Pricing equation</a:t>
            </a:r>
            <a:endParaRPr b="0" i="0" sz="1300" u="none" cap="none" strike="noStrike">
              <a:solidFill>
                <a:schemeClr val="dk1"/>
              </a:solidFill>
              <a:latin typeface="Arial"/>
              <a:ea typeface="Arial"/>
              <a:cs typeface="Arial"/>
              <a:sym typeface="Arial"/>
            </a:endParaRPr>
          </a:p>
        </p:txBody>
      </p:sp>
      <p:cxnSp>
        <p:nvCxnSpPr>
          <p:cNvPr id="177" name="Google Shape;177;p6"/>
          <p:cNvCxnSpPr>
            <a:stCxn id="176" idx="0"/>
          </p:cNvCxnSpPr>
          <p:nvPr/>
        </p:nvCxnSpPr>
        <p:spPr>
          <a:xfrm rot="-5400000">
            <a:off x="3249806" y="1194898"/>
            <a:ext cx="621600" cy="1210200"/>
          </a:xfrm>
          <a:prstGeom prst="bentConnector2">
            <a:avLst/>
          </a:prstGeom>
          <a:noFill/>
          <a:ln cap="flat" cmpd="sng" w="38100">
            <a:solidFill>
              <a:srgbClr val="4A7DBA"/>
            </a:solidFill>
            <a:prstDash val="dot"/>
            <a:round/>
            <a:headEnd len="sm" w="sm" type="none"/>
            <a:tailEnd len="med" w="med" type="triangle"/>
          </a:ln>
        </p:spPr>
      </p:cxnSp>
      <p:grpSp>
        <p:nvGrpSpPr>
          <p:cNvPr id="178" name="Google Shape;178;p6"/>
          <p:cNvGrpSpPr/>
          <p:nvPr/>
        </p:nvGrpSpPr>
        <p:grpSpPr>
          <a:xfrm>
            <a:off x="2030605" y="1489200"/>
            <a:ext cx="2150633" cy="2763301"/>
            <a:chOff x="2030605" y="1489198"/>
            <a:chExt cx="2150632" cy="2763302"/>
          </a:xfrm>
        </p:grpSpPr>
        <p:cxnSp>
          <p:nvCxnSpPr>
            <p:cNvPr id="179" name="Google Shape;179;p6"/>
            <p:cNvCxnSpPr/>
            <p:nvPr/>
          </p:nvCxnSpPr>
          <p:spPr>
            <a:xfrm flipH="1" rot="-5400000">
              <a:off x="3161154" y="3247950"/>
              <a:ext cx="798900" cy="1210200"/>
            </a:xfrm>
            <a:prstGeom prst="bentConnector2">
              <a:avLst/>
            </a:prstGeom>
            <a:noFill/>
            <a:ln cap="flat" cmpd="sng" w="38100">
              <a:solidFill>
                <a:srgbClr val="4A7DBA"/>
              </a:solidFill>
              <a:prstDash val="dot"/>
              <a:round/>
              <a:headEnd len="sm" w="sm" type="none"/>
              <a:tailEnd len="med" w="med" type="triangle"/>
            </a:ln>
          </p:spPr>
        </p:cxnSp>
        <p:cxnSp>
          <p:nvCxnSpPr>
            <p:cNvPr id="180" name="Google Shape;180;p6"/>
            <p:cNvCxnSpPr/>
            <p:nvPr/>
          </p:nvCxnSpPr>
          <p:spPr>
            <a:xfrm>
              <a:off x="3789437" y="2781981"/>
              <a:ext cx="391800" cy="0"/>
            </a:xfrm>
            <a:prstGeom prst="straightConnector1">
              <a:avLst/>
            </a:prstGeom>
            <a:noFill/>
            <a:ln cap="flat" cmpd="sng" w="38100">
              <a:solidFill>
                <a:srgbClr val="4A7DBA"/>
              </a:solidFill>
              <a:prstDash val="dot"/>
              <a:round/>
              <a:headEnd len="sm" w="sm" type="none"/>
              <a:tailEnd len="med" w="med" type="triangle"/>
            </a:ln>
          </p:spPr>
        </p:cxnSp>
        <p:sp>
          <p:nvSpPr>
            <p:cNvPr id="181" name="Google Shape;181;p6"/>
            <p:cNvSpPr/>
            <p:nvPr/>
          </p:nvSpPr>
          <p:spPr>
            <a:xfrm>
              <a:off x="2030605" y="2110798"/>
              <a:ext cx="1849800" cy="1342800"/>
            </a:xfrm>
            <a:prstGeom prst="diamond">
              <a:avLst/>
            </a:prstGeom>
            <a:solidFill>
              <a:srgbClr val="D8D8D8"/>
            </a:solidFill>
            <a:ln cap="flat" cmpd="sng" w="9525">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Pricing equation</a:t>
              </a:r>
              <a:endParaRPr b="0" i="0" sz="1400" u="none" cap="none" strike="noStrike">
                <a:solidFill>
                  <a:schemeClr val="dk1"/>
                </a:solidFill>
                <a:latin typeface="Arial"/>
                <a:ea typeface="Arial"/>
                <a:cs typeface="Arial"/>
                <a:sym typeface="Arial"/>
              </a:endParaRPr>
            </a:p>
          </p:txBody>
        </p:sp>
        <p:cxnSp>
          <p:nvCxnSpPr>
            <p:cNvPr id="182" name="Google Shape;182;p6"/>
            <p:cNvCxnSpPr>
              <a:stCxn id="181" idx="0"/>
            </p:cNvCxnSpPr>
            <p:nvPr/>
          </p:nvCxnSpPr>
          <p:spPr>
            <a:xfrm rot="-5400000">
              <a:off x="3249805" y="1194898"/>
              <a:ext cx="621600" cy="1210200"/>
            </a:xfrm>
            <a:prstGeom prst="bentConnector2">
              <a:avLst/>
            </a:prstGeom>
            <a:noFill/>
            <a:ln cap="flat" cmpd="sng" w="38100">
              <a:solidFill>
                <a:srgbClr val="4A7DBA"/>
              </a:solidFill>
              <a:prstDash val="dot"/>
              <a:round/>
              <a:headEnd len="sm" w="sm" type="none"/>
              <a:tailEnd len="med" w="med" type="triangle"/>
            </a:ln>
          </p:spPr>
        </p:cxnSp>
      </p:grpSp>
      <p:sp>
        <p:nvSpPr>
          <p:cNvPr id="183" name="Google Shape;183;p6"/>
          <p:cNvSpPr txBox="1"/>
          <p:nvPr/>
        </p:nvSpPr>
        <p:spPr>
          <a:xfrm>
            <a:off x="2272030" y="2418958"/>
            <a:ext cx="4599940" cy="3079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1"/>
              <a:buFont typeface="Arial"/>
              <a:buNone/>
            </a:pPr>
            <a:r>
              <a:rPr b="1" i="0" lang="en-US" sz="1401" u="none" cap="none" strike="noStrike">
                <a:solidFill>
                  <a:srgbClr val="000000"/>
                </a:solidFill>
                <a:latin typeface="Arial"/>
                <a:ea typeface="Arial"/>
                <a:cs typeface="Arial"/>
                <a:sym typeface="Arial"/>
              </a:rPr>
              <a:t> </a:t>
            </a:r>
            <a:endParaRPr b="1" i="0" sz="1400" u="none" cap="none" strike="noStrike">
              <a:solidFill>
                <a:srgbClr val="000000"/>
              </a:solidFill>
              <a:latin typeface="Arial"/>
              <a:ea typeface="Arial"/>
              <a:cs typeface="Arial"/>
              <a:sym typeface="Arial"/>
            </a:endParaRPr>
          </a:p>
        </p:txBody>
      </p:sp>
      <p:sp>
        <p:nvSpPr>
          <p:cNvPr id="184" name="Google Shape;184;p6"/>
          <p:cNvSpPr txBox="1"/>
          <p:nvPr/>
        </p:nvSpPr>
        <p:spPr>
          <a:xfrm>
            <a:off x="4734729" y="2713233"/>
            <a:ext cx="1529810" cy="410369"/>
          </a:xfrm>
          <a:prstGeom prst="rect">
            <a:avLst/>
          </a:prstGeom>
          <a:blipFill rotWithShape="1">
            <a:blip r:embed="rId3">
              <a:alphaModFix/>
            </a:blip>
            <a:stretch>
              <a:fillRect b="-14922" l="0" r="0" t="-2984"/>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latin typeface="Arial"/>
                <a:ea typeface="Arial"/>
                <a:cs typeface="Arial"/>
                <a:sym typeface="Arial"/>
              </a:rPr>
              <a:t> </a:t>
            </a:r>
            <a:endParaRPr/>
          </a:p>
        </p:txBody>
      </p:sp>
      <p:pic>
        <p:nvPicPr>
          <p:cNvPr id="185" name="Google Shape;185;p6"/>
          <p:cNvPicPr preferRelativeResize="0"/>
          <p:nvPr/>
        </p:nvPicPr>
        <p:blipFill rotWithShape="1">
          <a:blip r:embed="rId4">
            <a:alphaModFix/>
          </a:blip>
          <a:srcRect b="0" l="0" r="0" t="0"/>
          <a:stretch/>
        </p:blipFill>
        <p:spPr>
          <a:xfrm>
            <a:off x="4335866" y="4629546"/>
            <a:ext cx="2652134" cy="348062"/>
          </a:xfrm>
          <a:prstGeom prst="rect">
            <a:avLst/>
          </a:prstGeom>
          <a:noFill/>
          <a:ln>
            <a:noFill/>
          </a:ln>
        </p:spPr>
      </p:pic>
      <p:sp>
        <p:nvSpPr>
          <p:cNvPr id="186" name="Google Shape;186;p6"/>
          <p:cNvSpPr txBox="1"/>
          <p:nvPr/>
        </p:nvSpPr>
        <p:spPr>
          <a:xfrm>
            <a:off x="4119562" y="2114550"/>
            <a:ext cx="65"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87" name="Google Shape;187;p6"/>
          <p:cNvPicPr preferRelativeResize="0"/>
          <p:nvPr/>
        </p:nvPicPr>
        <p:blipFill rotWithShape="1">
          <a:blip r:embed="rId5">
            <a:alphaModFix/>
          </a:blip>
          <a:srcRect b="0" l="0" r="0" t="0"/>
          <a:stretch/>
        </p:blipFill>
        <p:spPr>
          <a:xfrm>
            <a:off x="4090000" y="1425275"/>
            <a:ext cx="2987830" cy="580328"/>
          </a:xfrm>
          <a:prstGeom prst="rect">
            <a:avLst/>
          </a:prstGeom>
          <a:noFill/>
          <a:ln>
            <a:noFill/>
          </a:ln>
        </p:spPr>
      </p:pic>
      <p:pic>
        <p:nvPicPr>
          <p:cNvPr id="188" name="Google Shape;188;p6"/>
          <p:cNvPicPr preferRelativeResize="0"/>
          <p:nvPr/>
        </p:nvPicPr>
        <p:blipFill rotWithShape="1">
          <a:blip r:embed="rId6">
            <a:alphaModFix/>
          </a:blip>
          <a:srcRect b="0" l="0" r="0" t="0"/>
          <a:stretch/>
        </p:blipFill>
        <p:spPr>
          <a:xfrm>
            <a:off x="4414452" y="3868304"/>
            <a:ext cx="2014923" cy="469772"/>
          </a:xfrm>
          <a:prstGeom prst="rect">
            <a:avLst/>
          </a:prstGeom>
          <a:noFill/>
          <a:ln>
            <a:noFill/>
          </a:ln>
        </p:spPr>
      </p:pic>
      <p:sp>
        <p:nvSpPr>
          <p:cNvPr id="189" name="Google Shape;189;p6"/>
          <p:cNvSpPr txBox="1"/>
          <p:nvPr/>
        </p:nvSpPr>
        <p:spPr>
          <a:xfrm>
            <a:off x="151939" y="4831272"/>
            <a:ext cx="4599940"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1" i="1" lang="en-US" sz="900" u="none" cap="none" strike="noStrike">
                <a:solidFill>
                  <a:srgbClr val="000000"/>
                </a:solidFill>
                <a:latin typeface="Arial"/>
                <a:ea typeface="Arial"/>
                <a:cs typeface="Arial"/>
                <a:sym typeface="Arial"/>
              </a:rPr>
              <a:t>Note:</a:t>
            </a:r>
            <a:r>
              <a:rPr b="0" i="1" lang="en-US" sz="900" u="none" cap="none" strike="noStrike">
                <a:solidFill>
                  <a:srgbClr val="000000"/>
                </a:solidFill>
                <a:latin typeface="Arial"/>
                <a:ea typeface="Arial"/>
                <a:cs typeface="Arial"/>
                <a:sym typeface="Arial"/>
              </a:rPr>
              <a:t> All Cash Flows are undiscounted here.</a:t>
            </a:r>
            <a:endParaRPr b="0" i="1" sz="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e781b82945_0_2"/>
          <p:cNvSpPr txBox="1"/>
          <p:nvPr/>
        </p:nvSpPr>
        <p:spPr>
          <a:xfrm>
            <a:off x="5200000" y="1706025"/>
            <a:ext cx="3632400" cy="2555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i="1" lang="en-US" sz="1600" u="none" cap="none" strike="noStrike">
                <a:solidFill>
                  <a:srgbClr val="000000"/>
                </a:solidFill>
                <a:latin typeface="Arial"/>
                <a:ea typeface="Arial"/>
                <a:cs typeface="Arial"/>
                <a:sym typeface="Arial"/>
              </a:rPr>
              <a:t>Terms Used</a:t>
            </a:r>
            <a:endParaRPr b="1" i="1"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1" i="1"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1" lang="en-US" sz="1600" u="none" cap="none" strike="noStrike">
                <a:solidFill>
                  <a:srgbClr val="000000"/>
                </a:solidFill>
                <a:latin typeface="Arial"/>
                <a:ea typeface="Arial"/>
                <a:cs typeface="Arial"/>
                <a:sym typeface="Arial"/>
              </a:rPr>
              <a:t>p: Trend autoregression order</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600"/>
              <a:buFont typeface="Arial"/>
              <a:buNone/>
            </a:pPr>
            <a:r>
              <a:rPr b="0" i="1" lang="en-US" sz="1600" u="none" cap="none" strike="noStrike">
                <a:solidFill>
                  <a:schemeClr val="dk1"/>
                </a:solidFill>
                <a:latin typeface="Arial"/>
                <a:ea typeface="Arial"/>
                <a:cs typeface="Arial"/>
                <a:sym typeface="Arial"/>
              </a:rPr>
              <a:t>P: Seasonal autoregressive order </a:t>
            </a:r>
            <a:endParaRPr b="0" i="1"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1" lang="en-US" sz="1600" u="none" cap="none" strike="noStrike">
                <a:solidFill>
                  <a:srgbClr val="000000"/>
                </a:solidFill>
                <a:latin typeface="Arial"/>
                <a:ea typeface="Arial"/>
                <a:cs typeface="Arial"/>
                <a:sym typeface="Arial"/>
              </a:rPr>
              <a:t>d: Trend difference order</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600"/>
              <a:buFont typeface="Arial"/>
              <a:buNone/>
            </a:pPr>
            <a:r>
              <a:rPr b="0" i="1" lang="en-US" sz="1600" u="none" cap="none" strike="noStrike">
                <a:solidFill>
                  <a:schemeClr val="dk1"/>
                </a:solidFill>
                <a:latin typeface="Arial"/>
                <a:ea typeface="Arial"/>
                <a:cs typeface="Arial"/>
                <a:sym typeface="Arial"/>
              </a:rPr>
              <a:t>D: Seasonal difference order</a:t>
            </a:r>
            <a:endParaRPr b="0" i="1"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1"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1" lang="en-US" sz="1600" u="none" cap="none" strike="noStrike">
                <a:solidFill>
                  <a:srgbClr val="000000"/>
                </a:solidFill>
                <a:latin typeface="Arial"/>
                <a:ea typeface="Arial"/>
                <a:cs typeface="Arial"/>
                <a:sym typeface="Arial"/>
              </a:rPr>
              <a:t>q: Trend moving average order</a:t>
            </a:r>
            <a:endParaRPr b="0" i="1"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600"/>
              <a:buFont typeface="Arial"/>
              <a:buNone/>
            </a:pPr>
            <a:r>
              <a:rPr b="0" i="1" lang="en-US" sz="1600" u="none" cap="none" strike="noStrike">
                <a:solidFill>
                  <a:schemeClr val="dk1"/>
                </a:solidFill>
                <a:latin typeface="Arial"/>
                <a:ea typeface="Arial"/>
                <a:cs typeface="Arial"/>
                <a:sym typeface="Arial"/>
              </a:rPr>
              <a:t>Q: Seasonal </a:t>
            </a:r>
            <a:r>
              <a:rPr b="0" i="1" lang="en-US" sz="1600" u="none" cap="none" strike="noStrike">
                <a:solidFill>
                  <a:schemeClr val="dk1"/>
                </a:solidFill>
                <a:latin typeface="Arial"/>
                <a:ea typeface="Arial"/>
                <a:cs typeface="Arial"/>
                <a:sym typeface="Arial"/>
                <a:extLst>
                  <a:ext uri="http://customooxmlschemas.google.com/">
                    <go:slidesCustomData xmlns:go="http://customooxmlschemas.google.com/" textRoundtripDataId="1"/>
                  </a:ext>
                </a:extLst>
              </a:rPr>
              <a:t>moving</a:t>
            </a:r>
            <a:r>
              <a:rPr b="0" i="1" lang="en-US" sz="1600" u="none" cap="none" strike="noStrike">
                <a:solidFill>
                  <a:schemeClr val="dk1"/>
                </a:solidFill>
                <a:latin typeface="Arial"/>
                <a:ea typeface="Arial"/>
                <a:cs typeface="Arial"/>
                <a:sym typeface="Arial"/>
              </a:rPr>
              <a:t> average order</a:t>
            </a:r>
            <a:endParaRPr b="0" i="0" sz="1600" u="none" cap="none" strike="noStrike">
              <a:solidFill>
                <a:srgbClr val="000000"/>
              </a:solidFill>
              <a:latin typeface="Arial"/>
              <a:ea typeface="Arial"/>
              <a:cs typeface="Arial"/>
              <a:sym typeface="Arial"/>
            </a:endParaRPr>
          </a:p>
        </p:txBody>
      </p:sp>
      <p:sp>
        <p:nvSpPr>
          <p:cNvPr id="195" name="Google Shape;195;ge781b82945_0_2"/>
          <p:cNvSpPr txBox="1"/>
          <p:nvPr>
            <p:ph type="title"/>
          </p:nvPr>
        </p:nvSpPr>
        <p:spPr>
          <a:xfrm>
            <a:off x="311701" y="445025"/>
            <a:ext cx="8520601" cy="57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Inflation Modeling: SARIMA</a:t>
            </a:r>
            <a:endParaRPr/>
          </a:p>
        </p:txBody>
      </p:sp>
      <p:sp>
        <p:nvSpPr>
          <p:cNvPr id="196" name="Google Shape;196;ge781b82945_0_2"/>
          <p:cNvSpPr txBox="1"/>
          <p:nvPr>
            <p:ph idx="12" type="sldNum"/>
          </p:nvPr>
        </p:nvSpPr>
        <p:spPr>
          <a:xfrm>
            <a:off x="8472459" y="4663217"/>
            <a:ext cx="548700" cy="3936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grpSp>
        <p:nvGrpSpPr>
          <p:cNvPr id="197" name="Google Shape;197;ge781b82945_0_2"/>
          <p:cNvGrpSpPr/>
          <p:nvPr/>
        </p:nvGrpSpPr>
        <p:grpSpPr>
          <a:xfrm>
            <a:off x="366823" y="1706025"/>
            <a:ext cx="4357577" cy="3256500"/>
            <a:chOff x="0" y="7821"/>
            <a:chExt cx="4050900" cy="2646000"/>
          </a:xfrm>
        </p:grpSpPr>
        <p:sp>
          <p:nvSpPr>
            <p:cNvPr id="198" name="Google Shape;198;ge781b82945_0_2"/>
            <p:cNvSpPr/>
            <p:nvPr/>
          </p:nvSpPr>
          <p:spPr>
            <a:xfrm>
              <a:off x="0" y="7821"/>
              <a:ext cx="4050900" cy="468000"/>
            </a:xfrm>
            <a:prstGeom prst="roundRect">
              <a:avLst>
                <a:gd fmla="val 16667"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p:txBody>
        </p:sp>
        <p:sp>
          <p:nvSpPr>
            <p:cNvPr id="199" name="Google Shape;199;ge781b82945_0_2"/>
            <p:cNvSpPr txBox="1"/>
            <p:nvPr/>
          </p:nvSpPr>
          <p:spPr>
            <a:xfrm>
              <a:off x="22846" y="30667"/>
              <a:ext cx="4005300" cy="422400"/>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600" u="none" cap="none" strike="noStrike">
                  <a:solidFill>
                    <a:schemeClr val="lt1"/>
                  </a:solidFill>
                  <a:latin typeface="Arial"/>
                  <a:ea typeface="Arial"/>
                  <a:cs typeface="Arial"/>
                  <a:sym typeface="Arial"/>
                </a:rPr>
                <a:t>Seasonal P and p stands for Auto Regressive</a:t>
              </a:r>
              <a:endParaRPr b="0" i="0" sz="1600" u="none" cap="none" strike="noStrike">
                <a:solidFill>
                  <a:srgbClr val="000000"/>
                </a:solidFill>
                <a:latin typeface="Arial"/>
                <a:ea typeface="Arial"/>
                <a:cs typeface="Arial"/>
                <a:sym typeface="Arial"/>
              </a:endParaRPr>
            </a:p>
          </p:txBody>
        </p:sp>
        <p:sp>
          <p:nvSpPr>
            <p:cNvPr id="200" name="Google Shape;200;ge781b82945_0_2"/>
            <p:cNvSpPr/>
            <p:nvPr/>
          </p:nvSpPr>
          <p:spPr>
            <a:xfrm>
              <a:off x="0" y="475821"/>
              <a:ext cx="4050900" cy="414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p:txBody>
        </p:sp>
        <p:sp>
          <p:nvSpPr>
            <p:cNvPr id="201" name="Google Shape;201;ge781b82945_0_2"/>
            <p:cNvSpPr txBox="1"/>
            <p:nvPr/>
          </p:nvSpPr>
          <p:spPr>
            <a:xfrm>
              <a:off x="0" y="475821"/>
              <a:ext cx="4050900" cy="414000"/>
            </a:xfrm>
            <a:prstGeom prst="rect">
              <a:avLst/>
            </a:prstGeom>
            <a:noFill/>
            <a:ln>
              <a:noFill/>
            </a:ln>
          </p:spPr>
          <p:txBody>
            <a:bodyPr anchorCtr="0" anchor="t" bIns="15225" lIns="128600" spcFirstLastPara="1" rIns="85325" wrap="square" tIns="15225">
              <a:noAutofit/>
            </a:bodyPr>
            <a:lstStyle/>
            <a:p>
              <a:pPr indent="-114300" lvl="1" marL="114300" marR="0" rtl="0" algn="l">
                <a:lnSpc>
                  <a:spcPct val="90000"/>
                </a:lnSpc>
                <a:spcBef>
                  <a:spcPts val="0"/>
                </a:spcBef>
                <a:spcAft>
                  <a:spcPts val="0"/>
                </a:spcAft>
                <a:buClr>
                  <a:srgbClr val="000000"/>
                </a:buClr>
                <a:buSzPts val="1200"/>
                <a:buFont typeface="Arial"/>
                <a:buChar char="•"/>
              </a:pPr>
              <a:r>
                <a:rPr b="0" i="0" lang="en-US" sz="1500" u="none" cap="none" strike="noStrike">
                  <a:solidFill>
                    <a:srgbClr val="000000"/>
                  </a:solidFill>
                  <a:latin typeface="Arial"/>
                  <a:ea typeface="Arial"/>
                  <a:cs typeface="Arial"/>
                  <a:sym typeface="Arial"/>
                </a:rPr>
                <a:t>AR uses the relationship between Observation &amp; Lagged Observations</a:t>
              </a:r>
              <a:endParaRPr b="0" i="0" sz="1500" u="none" cap="none" strike="noStrike">
                <a:solidFill>
                  <a:srgbClr val="000000"/>
                </a:solidFill>
                <a:latin typeface="Arial"/>
                <a:ea typeface="Arial"/>
                <a:cs typeface="Arial"/>
                <a:sym typeface="Arial"/>
              </a:endParaRPr>
            </a:p>
          </p:txBody>
        </p:sp>
        <p:sp>
          <p:nvSpPr>
            <p:cNvPr id="202" name="Google Shape;202;ge781b82945_0_2"/>
            <p:cNvSpPr/>
            <p:nvPr/>
          </p:nvSpPr>
          <p:spPr>
            <a:xfrm>
              <a:off x="0" y="889821"/>
              <a:ext cx="4050900" cy="468000"/>
            </a:xfrm>
            <a:prstGeom prst="roundRect">
              <a:avLst>
                <a:gd fmla="val 16667"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p:txBody>
        </p:sp>
        <p:sp>
          <p:nvSpPr>
            <p:cNvPr id="203" name="Google Shape;203;ge781b82945_0_2"/>
            <p:cNvSpPr txBox="1"/>
            <p:nvPr/>
          </p:nvSpPr>
          <p:spPr>
            <a:xfrm>
              <a:off x="22846" y="912667"/>
              <a:ext cx="4005300" cy="422400"/>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600" u="none" cap="none" strike="noStrike">
                  <a:solidFill>
                    <a:schemeClr val="lt1"/>
                  </a:solidFill>
                  <a:latin typeface="Arial"/>
                  <a:ea typeface="Arial"/>
                  <a:cs typeface="Arial"/>
                  <a:sym typeface="Arial"/>
                </a:rPr>
                <a:t>Seasonal D and d stands for Integrated</a:t>
              </a:r>
              <a:endParaRPr b="0" i="0" sz="1600" u="none" cap="none" strike="noStrike">
                <a:solidFill>
                  <a:srgbClr val="000000"/>
                </a:solidFill>
                <a:latin typeface="Arial"/>
                <a:ea typeface="Arial"/>
                <a:cs typeface="Arial"/>
                <a:sym typeface="Arial"/>
              </a:endParaRPr>
            </a:p>
          </p:txBody>
        </p:sp>
        <p:sp>
          <p:nvSpPr>
            <p:cNvPr id="204" name="Google Shape;204;ge781b82945_0_2"/>
            <p:cNvSpPr/>
            <p:nvPr/>
          </p:nvSpPr>
          <p:spPr>
            <a:xfrm>
              <a:off x="0" y="1357821"/>
              <a:ext cx="4050900" cy="414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p:txBody>
        </p:sp>
        <p:sp>
          <p:nvSpPr>
            <p:cNvPr id="205" name="Google Shape;205;ge781b82945_0_2"/>
            <p:cNvSpPr txBox="1"/>
            <p:nvPr/>
          </p:nvSpPr>
          <p:spPr>
            <a:xfrm>
              <a:off x="0" y="1357821"/>
              <a:ext cx="4050900" cy="414000"/>
            </a:xfrm>
            <a:prstGeom prst="rect">
              <a:avLst/>
            </a:prstGeom>
            <a:noFill/>
            <a:ln>
              <a:noFill/>
            </a:ln>
          </p:spPr>
          <p:txBody>
            <a:bodyPr anchorCtr="0" anchor="t" bIns="15225" lIns="128600" spcFirstLastPara="1" rIns="85325" wrap="square" tIns="15225">
              <a:noAutofit/>
            </a:bodyPr>
            <a:lstStyle/>
            <a:p>
              <a:pPr indent="-114300" lvl="1" marL="114300" marR="0" rtl="0" algn="l">
                <a:lnSpc>
                  <a:spcPct val="90000"/>
                </a:lnSpc>
                <a:spcBef>
                  <a:spcPts val="0"/>
                </a:spcBef>
                <a:spcAft>
                  <a:spcPts val="0"/>
                </a:spcAft>
                <a:buClr>
                  <a:srgbClr val="000000"/>
                </a:buClr>
                <a:buSzPts val="1200"/>
                <a:buFont typeface="Arial"/>
                <a:buChar char="•"/>
              </a:pPr>
              <a:r>
                <a:rPr b="0" i="0" lang="en-US" sz="1500" u="none" cap="none" strike="noStrike">
                  <a:solidFill>
                    <a:srgbClr val="000000"/>
                  </a:solidFill>
                  <a:latin typeface="Arial"/>
                  <a:ea typeface="Arial"/>
                  <a:cs typeface="Arial"/>
                  <a:sym typeface="Arial"/>
                </a:rPr>
                <a:t>I is called differencing that converts non stationary data into stationary</a:t>
              </a:r>
              <a:endParaRPr b="0" i="0" sz="1500" u="none" cap="none" strike="noStrike">
                <a:solidFill>
                  <a:srgbClr val="000000"/>
                </a:solidFill>
                <a:latin typeface="Arial"/>
                <a:ea typeface="Arial"/>
                <a:cs typeface="Arial"/>
                <a:sym typeface="Arial"/>
              </a:endParaRPr>
            </a:p>
          </p:txBody>
        </p:sp>
        <p:sp>
          <p:nvSpPr>
            <p:cNvPr id="206" name="Google Shape;206;ge781b82945_0_2"/>
            <p:cNvSpPr/>
            <p:nvPr/>
          </p:nvSpPr>
          <p:spPr>
            <a:xfrm>
              <a:off x="0" y="1771821"/>
              <a:ext cx="4050900" cy="468000"/>
            </a:xfrm>
            <a:prstGeom prst="roundRect">
              <a:avLst>
                <a:gd fmla="val 16667"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p:txBody>
        </p:sp>
        <p:sp>
          <p:nvSpPr>
            <p:cNvPr id="207" name="Google Shape;207;ge781b82945_0_2"/>
            <p:cNvSpPr txBox="1"/>
            <p:nvPr/>
          </p:nvSpPr>
          <p:spPr>
            <a:xfrm>
              <a:off x="22846" y="1794667"/>
              <a:ext cx="4005300" cy="422400"/>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000000"/>
                </a:buClr>
                <a:buSzPts val="1200"/>
                <a:buFont typeface="Arial"/>
                <a:buNone/>
              </a:pPr>
              <a:r>
                <a:rPr b="0" i="0" lang="en-US" sz="1600" u="none" cap="none" strike="noStrike">
                  <a:solidFill>
                    <a:schemeClr val="lt1"/>
                  </a:solidFill>
                  <a:latin typeface="Arial"/>
                  <a:ea typeface="Arial"/>
                  <a:cs typeface="Arial"/>
                  <a:sym typeface="Arial"/>
                </a:rPr>
                <a:t>Seasonal Q and q stands for Moving Average</a:t>
              </a:r>
              <a:endParaRPr b="0" i="0" sz="1600" u="none" cap="none" strike="noStrike">
                <a:solidFill>
                  <a:srgbClr val="000000"/>
                </a:solidFill>
                <a:latin typeface="Arial"/>
                <a:ea typeface="Arial"/>
                <a:cs typeface="Arial"/>
                <a:sym typeface="Arial"/>
              </a:endParaRPr>
            </a:p>
          </p:txBody>
        </p:sp>
        <p:sp>
          <p:nvSpPr>
            <p:cNvPr id="208" name="Google Shape;208;ge781b82945_0_2"/>
            <p:cNvSpPr/>
            <p:nvPr/>
          </p:nvSpPr>
          <p:spPr>
            <a:xfrm>
              <a:off x="0" y="2239821"/>
              <a:ext cx="4050900" cy="414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Arial"/>
                <a:ea typeface="Arial"/>
                <a:cs typeface="Arial"/>
                <a:sym typeface="Arial"/>
              </a:endParaRPr>
            </a:p>
          </p:txBody>
        </p:sp>
        <p:sp>
          <p:nvSpPr>
            <p:cNvPr id="209" name="Google Shape;209;ge781b82945_0_2"/>
            <p:cNvSpPr txBox="1"/>
            <p:nvPr/>
          </p:nvSpPr>
          <p:spPr>
            <a:xfrm>
              <a:off x="0" y="2239821"/>
              <a:ext cx="4050900" cy="414000"/>
            </a:xfrm>
            <a:prstGeom prst="rect">
              <a:avLst/>
            </a:prstGeom>
            <a:noFill/>
            <a:ln>
              <a:noFill/>
            </a:ln>
          </p:spPr>
          <p:txBody>
            <a:bodyPr anchorCtr="0" anchor="t" bIns="15225" lIns="128600" spcFirstLastPara="1" rIns="85325" wrap="square" tIns="15225">
              <a:noAutofit/>
            </a:bodyPr>
            <a:lstStyle/>
            <a:p>
              <a:pPr indent="-114300" lvl="1" marL="114300" marR="0" rtl="0" algn="l">
                <a:lnSpc>
                  <a:spcPct val="90000"/>
                </a:lnSpc>
                <a:spcBef>
                  <a:spcPts val="0"/>
                </a:spcBef>
                <a:spcAft>
                  <a:spcPts val="0"/>
                </a:spcAft>
                <a:buClr>
                  <a:srgbClr val="000000"/>
                </a:buClr>
                <a:buSzPts val="1200"/>
                <a:buFont typeface="Arial"/>
                <a:buChar char="•"/>
              </a:pPr>
              <a:r>
                <a:rPr b="0" i="0" lang="en-US" sz="1500" u="none" cap="none" strike="noStrike">
                  <a:solidFill>
                    <a:srgbClr val="000000"/>
                  </a:solidFill>
                  <a:latin typeface="Arial"/>
                  <a:ea typeface="Arial"/>
                  <a:cs typeface="Arial"/>
                  <a:sym typeface="Arial"/>
                </a:rPr>
                <a:t>MA uses the dependency between Observation &amp; Residual Error </a:t>
              </a:r>
              <a:endParaRPr b="0" i="0" sz="1500" u="none" cap="none" strike="noStrike">
                <a:solidFill>
                  <a:srgbClr val="000000"/>
                </a:solidFill>
                <a:latin typeface="Arial"/>
                <a:ea typeface="Arial"/>
                <a:cs typeface="Arial"/>
                <a:sym typeface="Arial"/>
              </a:endParaRPr>
            </a:p>
          </p:txBody>
        </p:sp>
      </p:grpSp>
      <p:sp>
        <p:nvSpPr>
          <p:cNvPr id="210" name="Google Shape;210;ge781b82945_0_2"/>
          <p:cNvSpPr txBox="1"/>
          <p:nvPr/>
        </p:nvSpPr>
        <p:spPr>
          <a:xfrm>
            <a:off x="1269706" y="1147654"/>
            <a:ext cx="6604586"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600" u="sng" cap="none" strike="noStrike">
                <a:solidFill>
                  <a:srgbClr val="000000"/>
                </a:solidFill>
                <a:latin typeface="Arial"/>
                <a:ea typeface="Arial"/>
                <a:cs typeface="Arial"/>
                <a:sym typeface="Arial"/>
              </a:rPr>
              <a:t>Seasonal Auto Regressive Integrated Moving Average (SARIMA)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311701" y="445025"/>
            <a:ext cx="8520600" cy="57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SARIMA Results </a:t>
            </a:r>
            <a:endParaRPr/>
          </a:p>
        </p:txBody>
      </p:sp>
      <p:graphicFrame>
        <p:nvGraphicFramePr>
          <p:cNvPr id="216" name="Google Shape;216;p30"/>
          <p:cNvGraphicFramePr/>
          <p:nvPr/>
        </p:nvGraphicFramePr>
        <p:xfrm>
          <a:off x="5453063" y="3325293"/>
          <a:ext cx="3000000" cy="3000000"/>
        </p:xfrm>
        <a:graphic>
          <a:graphicData uri="http://schemas.openxmlformats.org/drawingml/2006/table">
            <a:tbl>
              <a:tblPr bandRow="1" firstRow="1">
                <a:noFill/>
                <a:tableStyleId>{20DEF751-BDD9-4F2D-9A6C-795EDA233028}</a:tableStyleId>
              </a:tblPr>
              <a:tblGrid>
                <a:gridCol w="2217300"/>
                <a:gridCol w="1005450"/>
              </a:tblGrid>
              <a:tr h="297150">
                <a:tc>
                  <a:txBody>
                    <a:bodyPr/>
                    <a:lstStyle/>
                    <a:p>
                      <a:pPr indent="0" lvl="0" marL="0" marR="0" rtl="0" algn="l">
                        <a:lnSpc>
                          <a:spcPct val="100000"/>
                        </a:lnSpc>
                        <a:spcBef>
                          <a:spcPts val="0"/>
                        </a:spcBef>
                        <a:spcAft>
                          <a:spcPts val="0"/>
                        </a:spcAft>
                        <a:buClr>
                          <a:srgbClr val="000000"/>
                        </a:buClr>
                        <a:buSzPts val="1150"/>
                        <a:buFont typeface="Arial"/>
                        <a:buNone/>
                      </a:pPr>
                      <a:r>
                        <a:rPr lang="en-US" sz="1400" u="none" cap="none" strike="noStrike"/>
                        <a:t>Error Metrics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150"/>
                        <a:buFont typeface="Arial"/>
                        <a:buNone/>
                      </a:pPr>
                      <a:r>
                        <a:rPr lang="en-US" sz="1400" u="none" cap="none" strike="noStrike"/>
                        <a:t>Value</a:t>
                      </a:r>
                      <a:endParaRPr sz="1400" u="none" cap="none" strike="noStrike"/>
                    </a:p>
                  </a:txBody>
                  <a:tcPr marT="45725" marB="45725" marR="91450" marL="91450"/>
                </a:tc>
              </a:tr>
              <a:tr h="297150">
                <a:tc>
                  <a:txBody>
                    <a:bodyPr/>
                    <a:lstStyle/>
                    <a:p>
                      <a:pPr indent="0" lvl="0" marL="0" marR="0" rtl="0" algn="l">
                        <a:lnSpc>
                          <a:spcPct val="100000"/>
                        </a:lnSpc>
                        <a:spcBef>
                          <a:spcPts val="0"/>
                        </a:spcBef>
                        <a:spcAft>
                          <a:spcPts val="0"/>
                        </a:spcAft>
                        <a:buClr>
                          <a:srgbClr val="000000"/>
                        </a:buClr>
                        <a:buSzPts val="1150"/>
                        <a:buFont typeface="Arial"/>
                        <a:buNone/>
                      </a:pPr>
                      <a:r>
                        <a:rPr b="0" lang="en-US" sz="1400" u="none" cap="none" strike="noStrike"/>
                        <a:t>Mean Error</a:t>
                      </a:r>
                      <a:endParaRPr b="0"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150"/>
                        <a:buFont typeface="Arial"/>
                        <a:buNone/>
                      </a:pPr>
                      <a:r>
                        <a:rPr b="0" lang="en-US" sz="1400" u="none" cap="none" strike="noStrike"/>
                        <a:t>-0.21</a:t>
                      </a:r>
                      <a:endParaRPr b="0" sz="1400" u="none" cap="none" strike="noStrike"/>
                    </a:p>
                  </a:txBody>
                  <a:tcPr marT="45725" marB="45725" marR="91450" marL="91450"/>
                </a:tc>
              </a:tr>
              <a:tr h="297150">
                <a:tc>
                  <a:txBody>
                    <a:bodyPr/>
                    <a:lstStyle/>
                    <a:p>
                      <a:pPr indent="0" lvl="0" marL="0" marR="0" rtl="0" algn="l">
                        <a:lnSpc>
                          <a:spcPct val="100000"/>
                        </a:lnSpc>
                        <a:spcBef>
                          <a:spcPts val="0"/>
                        </a:spcBef>
                        <a:spcAft>
                          <a:spcPts val="0"/>
                        </a:spcAft>
                        <a:buClr>
                          <a:srgbClr val="000000"/>
                        </a:buClr>
                        <a:buSzPts val="1150"/>
                        <a:buFont typeface="Arial"/>
                        <a:buNone/>
                      </a:pPr>
                      <a:r>
                        <a:rPr b="0" lang="en-US" sz="1400" u="none" cap="none" strike="noStrike"/>
                        <a:t>Mean Absolute Error</a:t>
                      </a:r>
                      <a:endParaRPr b="0"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150"/>
                        <a:buFont typeface="Arial"/>
                        <a:buNone/>
                      </a:pPr>
                      <a:r>
                        <a:rPr b="0" lang="en-US" sz="1400" u="none" cap="none" strike="noStrike"/>
                        <a:t>1.72</a:t>
                      </a:r>
                      <a:endParaRPr b="0" sz="1400" u="none" cap="none" strike="noStrike"/>
                    </a:p>
                  </a:txBody>
                  <a:tcPr marT="45725" marB="45725" marR="91450" marL="91450"/>
                </a:tc>
              </a:tr>
              <a:tr h="326050">
                <a:tc>
                  <a:txBody>
                    <a:bodyPr/>
                    <a:lstStyle/>
                    <a:p>
                      <a:pPr indent="0" lvl="0" marL="0" marR="0" rtl="0" algn="l">
                        <a:lnSpc>
                          <a:spcPct val="100000"/>
                        </a:lnSpc>
                        <a:spcBef>
                          <a:spcPts val="0"/>
                        </a:spcBef>
                        <a:spcAft>
                          <a:spcPts val="0"/>
                        </a:spcAft>
                        <a:buClr>
                          <a:srgbClr val="000000"/>
                        </a:buClr>
                        <a:buSzPts val="1150"/>
                        <a:buFont typeface="Arial"/>
                        <a:buNone/>
                      </a:pPr>
                      <a:r>
                        <a:rPr b="0" lang="en-US" sz="1400" u="none" cap="none" strike="noStrike"/>
                        <a:t>Root Mean Squared Error</a:t>
                      </a:r>
                      <a:endParaRPr b="0"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150"/>
                        <a:buFont typeface="Arial"/>
                        <a:buNone/>
                      </a:pPr>
                      <a:r>
                        <a:rPr b="0" lang="en-US" sz="1400" u="none" cap="none" strike="noStrike"/>
                        <a:t>2.10</a:t>
                      </a:r>
                      <a:endParaRPr b="0" sz="1400" u="none" cap="none" strike="noStrike"/>
                    </a:p>
                  </a:txBody>
                  <a:tcPr marT="45725" marB="45725" marR="91450" marL="91450"/>
                </a:tc>
              </a:tr>
            </a:tbl>
          </a:graphicData>
        </a:graphic>
      </p:graphicFrame>
      <p:sp>
        <p:nvSpPr>
          <p:cNvPr id="217" name="Google Shape;217;p30"/>
          <p:cNvSpPr txBox="1"/>
          <p:nvPr>
            <p:ph idx="12" type="sldNum"/>
          </p:nvPr>
        </p:nvSpPr>
        <p:spPr>
          <a:xfrm>
            <a:off x="6553200" y="4767266"/>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grpSp>
        <p:nvGrpSpPr>
          <p:cNvPr id="218" name="Google Shape;218;p30"/>
          <p:cNvGrpSpPr/>
          <p:nvPr/>
        </p:nvGrpSpPr>
        <p:grpSpPr>
          <a:xfrm>
            <a:off x="5381625" y="1024437"/>
            <a:ext cx="3362325" cy="2218825"/>
            <a:chOff x="5301771" y="1044413"/>
            <a:chExt cx="3385028" cy="2099358"/>
          </a:xfrm>
        </p:grpSpPr>
        <p:pic>
          <p:nvPicPr>
            <p:cNvPr id="219" name="Google Shape;219;p30"/>
            <p:cNvPicPr preferRelativeResize="0"/>
            <p:nvPr/>
          </p:nvPicPr>
          <p:blipFill rotWithShape="1">
            <a:blip r:embed="rId3">
              <a:alphaModFix/>
            </a:blip>
            <a:srcRect b="83736" l="0" r="0" t="0"/>
            <a:stretch/>
          </p:blipFill>
          <p:spPr>
            <a:xfrm>
              <a:off x="5301771" y="1044413"/>
              <a:ext cx="3385028" cy="572700"/>
            </a:xfrm>
            <a:prstGeom prst="rect">
              <a:avLst/>
            </a:prstGeom>
            <a:noFill/>
            <a:ln>
              <a:noFill/>
            </a:ln>
          </p:spPr>
        </p:pic>
        <p:pic>
          <p:nvPicPr>
            <p:cNvPr id="220" name="Google Shape;220;p30"/>
            <p:cNvPicPr preferRelativeResize="0"/>
            <p:nvPr/>
          </p:nvPicPr>
          <p:blipFill rotWithShape="1">
            <a:blip r:embed="rId3">
              <a:alphaModFix/>
            </a:blip>
            <a:srcRect b="0" l="0" r="0" t="56646"/>
            <a:stretch/>
          </p:blipFill>
          <p:spPr>
            <a:xfrm>
              <a:off x="5301771" y="1617113"/>
              <a:ext cx="3385028" cy="1526658"/>
            </a:xfrm>
            <a:prstGeom prst="rect">
              <a:avLst/>
            </a:prstGeom>
            <a:noFill/>
            <a:ln>
              <a:noFill/>
            </a:ln>
          </p:spPr>
        </p:pic>
      </p:grpSp>
      <p:pic>
        <p:nvPicPr>
          <p:cNvPr id="221" name="Google Shape;221;p30"/>
          <p:cNvPicPr preferRelativeResize="0"/>
          <p:nvPr/>
        </p:nvPicPr>
        <p:blipFill rotWithShape="1">
          <a:blip r:embed="rId4">
            <a:alphaModFix/>
          </a:blip>
          <a:srcRect b="0" l="0" r="0" t="0"/>
          <a:stretch/>
        </p:blipFill>
        <p:spPr>
          <a:xfrm>
            <a:off x="103498" y="1516933"/>
            <a:ext cx="4675710" cy="3324418"/>
          </a:xfrm>
          <a:prstGeom prst="rect">
            <a:avLst/>
          </a:prstGeom>
          <a:noFill/>
          <a:ln>
            <a:noFill/>
          </a:ln>
        </p:spPr>
      </p:pic>
      <p:sp>
        <p:nvSpPr>
          <p:cNvPr id="222" name="Google Shape;222;p30"/>
          <p:cNvSpPr/>
          <p:nvPr/>
        </p:nvSpPr>
        <p:spPr>
          <a:xfrm>
            <a:off x="630172" y="2276615"/>
            <a:ext cx="2117791" cy="31975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1" lang="en-US" sz="1100" u="none" cap="none" strike="noStrike">
                <a:solidFill>
                  <a:schemeClr val="accent2"/>
                </a:solidFill>
                <a:latin typeface="Arial"/>
                <a:ea typeface="Arial"/>
                <a:cs typeface="Arial"/>
                <a:sym typeface="Arial"/>
              </a:rPr>
              <a:t>SARIMA(2, 1, 0) x (4, 1, 0, 12)</a:t>
            </a:r>
            <a:endParaRPr b="0" i="1" sz="11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NCStateU-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abhijay shukla</dc:creator>
</cp:coreProperties>
</file>