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2" roundtripDataSignature="AMtx7mi4qkTrTOUFweKzLAf13E8G2xgR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5E785D-24E0-4C8F-958A-FE3C66B7B824}">
  <a:tblStyle styleId="{FD5E785D-24E0-4C8F-958A-FE3C66B7B824}"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rgbClr val="FFFFFF"/>
      </a:tcTxStyle>
      <a:tcStyle>
        <a:fill>
          <a:solidFill>
            <a:srgbClr val="4285F4"/>
          </a:solidFill>
        </a:fill>
      </a:tcStyle>
    </a:lastCol>
    <a:firstCol>
      <a:tcTxStyle b="on" i="off">
        <a:font>
          <a:latin typeface="Calibri"/>
          <a:ea typeface="Calibri"/>
          <a:cs typeface="Calibri"/>
        </a:font>
        <a:srgbClr val="FFFFFF"/>
      </a:tcTxStyle>
      <a:tcStyle>
        <a:fill>
          <a:solidFill>
            <a:srgbClr val="4285F4"/>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4285F4"/>
          </a:solidFill>
        </a:fill>
      </a:tcStyle>
    </a:lastRow>
    <a:seCell>
      <a:tcTxStyle b="off" i="off"/>
    </a:seCell>
    <a:swCell>
      <a:tcTxStyle b="off" i="off"/>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4285F4"/>
          </a:solidFill>
        </a:fill>
      </a:tcStyle>
    </a:firstRow>
    <a:neCell>
      <a:tcTxStyle b="off" i="off"/>
    </a:neCell>
    <a:nwCell>
      <a:tcTxStyle b="off" i="off"/>
    </a:nwCell>
  </a:tblStyle>
  <a:tblStyle styleId="{C8C8E7FF-14B0-4E3A-9E49-A07F5CB1902B}"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00e57fb80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00e57fb800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393d794a6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2393d794a68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393d794a6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2393d794a68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00e57fb80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200e57fb800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0e57fb80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200e57fb800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1" name="Google Shape;2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hyperlink" Target="https://link.springer.com/chapter/10.1007/978-3-642-31522-0_71#auth-Christophe-Ponsard" TargetMode="External"/><Relationship Id="rId5" Type="http://schemas.openxmlformats.org/officeDocument/2006/relationships/hyperlink" Target="https://link.springer.com/chapter/10.1007/978-3-642-31522-0_71#auth-Ravi-Ramdoyal" TargetMode="External"/><Relationship Id="rId6" Type="http://schemas.openxmlformats.org/officeDocument/2006/relationships/hyperlink" Target="https://link.springer.com/chapter/10.1007/978-3-642-31522-0_71#auth-Daniel-Dziamski"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nvSpPr>
        <p:spPr>
          <a:xfrm>
            <a:off x="42250" y="0"/>
            <a:ext cx="9101700" cy="464700"/>
          </a:xfrm>
          <a:prstGeom prst="rect">
            <a:avLst/>
          </a:prstGeom>
          <a:solidFill>
            <a:schemeClr val="accent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FFFFFF"/>
              </a:buClr>
              <a:buSzPts val="3700"/>
              <a:buFont typeface="Cambria"/>
              <a:buNone/>
            </a:pPr>
            <a:r>
              <a:rPr b="0" i="0" lang="en" sz="2100" u="none" cap="none" strike="noStrike">
                <a:solidFill>
                  <a:srgbClr val="FFFFFF"/>
                </a:solidFill>
                <a:latin typeface="Cambria"/>
                <a:ea typeface="Cambria"/>
                <a:cs typeface="Cambria"/>
                <a:sym typeface="Cambria"/>
              </a:rPr>
              <a:t>Department of Electronics Engineering</a:t>
            </a:r>
            <a:endParaRPr b="0" i="0" sz="300" u="none" cap="none" strike="noStrike">
              <a:solidFill>
                <a:srgbClr val="000000"/>
              </a:solidFill>
              <a:latin typeface="Cambria"/>
              <a:ea typeface="Cambria"/>
              <a:cs typeface="Cambria"/>
              <a:sym typeface="Cambria"/>
            </a:endParaRPr>
          </a:p>
        </p:txBody>
      </p:sp>
      <p:pic>
        <p:nvPicPr>
          <p:cNvPr id="55" name="Google Shape;55;p1"/>
          <p:cNvPicPr preferRelativeResize="0"/>
          <p:nvPr/>
        </p:nvPicPr>
        <p:blipFill rotWithShape="1">
          <a:blip r:embed="rId3">
            <a:alphaModFix/>
          </a:blip>
          <a:srcRect b="0" l="23462" r="24711" t="0"/>
          <a:stretch/>
        </p:blipFill>
        <p:spPr>
          <a:xfrm>
            <a:off x="92400" y="0"/>
            <a:ext cx="667325" cy="1066725"/>
          </a:xfrm>
          <a:prstGeom prst="rect">
            <a:avLst/>
          </a:prstGeom>
          <a:noFill/>
          <a:ln>
            <a:noFill/>
          </a:ln>
        </p:spPr>
      </p:pic>
      <p:sp>
        <p:nvSpPr>
          <p:cNvPr id="56" name="Google Shape;56;p1"/>
          <p:cNvSpPr txBox="1"/>
          <p:nvPr/>
        </p:nvSpPr>
        <p:spPr>
          <a:xfrm>
            <a:off x="0" y="4794975"/>
            <a:ext cx="2925600" cy="348300"/>
          </a:xfrm>
          <a:prstGeom prst="rect">
            <a:avLst/>
          </a:prstGeom>
          <a:solidFill>
            <a:srgbClr val="3F3F3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 sz="900" u="none" cap="none" strike="noStrike">
                <a:solidFill>
                  <a:srgbClr val="FFFFFF"/>
                </a:solidFill>
                <a:latin typeface="Calibri"/>
                <a:ea typeface="Calibri"/>
                <a:cs typeface="Calibri"/>
                <a:sym typeface="Calibri"/>
              </a:rPr>
              <a:t>Department of Electronics Engineering, VESIT 2022- 23</a:t>
            </a:r>
            <a:endParaRPr b="0" i="0" sz="9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graphicFrame>
        <p:nvGraphicFramePr>
          <p:cNvPr id="57" name="Google Shape;57;p1"/>
          <p:cNvGraphicFramePr/>
          <p:nvPr/>
        </p:nvGraphicFramePr>
        <p:xfrm>
          <a:off x="2417685" y="1955559"/>
          <a:ext cx="3000000" cy="3000000"/>
        </p:xfrm>
        <a:graphic>
          <a:graphicData uri="http://schemas.openxmlformats.org/drawingml/2006/table">
            <a:tbl>
              <a:tblPr bandRow="1" firstRow="1">
                <a:noFill/>
                <a:tableStyleId>{FD5E785D-24E0-4C8F-958A-FE3C66B7B824}</a:tableStyleId>
              </a:tblPr>
              <a:tblGrid>
                <a:gridCol w="768900"/>
                <a:gridCol w="2473225"/>
                <a:gridCol w="1108700"/>
              </a:tblGrid>
              <a:tr h="38255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rgbClr val="000000"/>
                          </a:solidFill>
                        </a:rPr>
                        <a:t>Sr No.</a:t>
                      </a:r>
                      <a:endParaRPr sz="1500" u="none" cap="none" strike="noStrike">
                        <a:solidFill>
                          <a:srgbClr val="000000"/>
                        </a:solidFill>
                      </a:endParaRPr>
                    </a:p>
                  </a:txBody>
                  <a:tcPr marT="34300" marB="34300" marR="68600" marL="68600" anchor="ctr">
                    <a:gradFill>
                      <a:gsLst>
                        <a:gs pos="0">
                          <a:srgbClr val="BFBFBF"/>
                        </a:gs>
                        <a:gs pos="100000">
                          <a:srgbClr val="737373"/>
                        </a:gs>
                      </a:gsLst>
                      <a:lin ang="5400012" scaled="0"/>
                    </a:gra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rgbClr val="000000"/>
                          </a:solidFill>
                        </a:rPr>
                        <a:t>Group Member</a:t>
                      </a:r>
                      <a:endParaRPr sz="1500" u="none" cap="none" strike="noStrike">
                        <a:solidFill>
                          <a:srgbClr val="000000"/>
                        </a:solidFill>
                      </a:endParaRPr>
                    </a:p>
                  </a:txBody>
                  <a:tcPr marT="34300" marB="34300" marR="68600" marL="68600" anchor="ctr">
                    <a:gradFill>
                      <a:gsLst>
                        <a:gs pos="0">
                          <a:srgbClr val="BFBFBF"/>
                        </a:gs>
                        <a:gs pos="100000">
                          <a:srgbClr val="737373"/>
                        </a:gs>
                      </a:gsLst>
                      <a:lin ang="5400012" scaled="0"/>
                    </a:gra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rgbClr val="000000"/>
                          </a:solidFill>
                        </a:rPr>
                        <a:t>Roll No.</a:t>
                      </a:r>
                      <a:endParaRPr sz="1500" u="none" cap="none" strike="noStrike">
                        <a:solidFill>
                          <a:srgbClr val="000000"/>
                        </a:solidFill>
                      </a:endParaRPr>
                    </a:p>
                  </a:txBody>
                  <a:tcPr marT="34300" marB="34300" marR="68600" marL="68600" anchor="ctr">
                    <a:gradFill>
                      <a:gsLst>
                        <a:gs pos="0">
                          <a:srgbClr val="BFBFBF"/>
                        </a:gs>
                        <a:gs pos="100000">
                          <a:srgbClr val="737373"/>
                        </a:gs>
                      </a:gsLst>
                      <a:lin ang="5400012" scaled="0"/>
                    </a:gradFill>
                  </a:tcPr>
                </a:tc>
              </a:tr>
              <a:tr h="34725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1.</a:t>
                      </a:r>
                      <a:endParaRPr sz="1500" u="none" cap="none" strike="noStrike">
                        <a:solidFill>
                          <a:schemeClr val="dk1"/>
                        </a:solidFill>
                      </a:endParaRPr>
                    </a:p>
                  </a:txBody>
                  <a:tcPr marT="34300" marB="34300" marR="68600" marL="68600" anchor="ctr">
                    <a:gradFill>
                      <a:gsLst>
                        <a:gs pos="0">
                          <a:srgbClr val="F2F2F2"/>
                        </a:gs>
                        <a:gs pos="100000">
                          <a:srgbClr val="A6A6A6"/>
                        </a:gs>
                      </a:gsLst>
                      <a:lin ang="5400012" scaled="0"/>
                    </a:gra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Ruchita Dolas</a:t>
                      </a:r>
                      <a:endParaRPr sz="1500" u="none" cap="none" strike="noStrike">
                        <a:solidFill>
                          <a:schemeClr val="dk1"/>
                        </a:solidFill>
                      </a:endParaRPr>
                    </a:p>
                  </a:txBody>
                  <a:tcPr marT="34300" marB="34300" marR="68600" marL="68600" anchor="ctr">
                    <a:gradFill>
                      <a:gsLst>
                        <a:gs pos="0">
                          <a:srgbClr val="F2F2F2"/>
                        </a:gs>
                        <a:gs pos="100000">
                          <a:srgbClr val="A6A6A6"/>
                        </a:gs>
                      </a:gsLst>
                      <a:lin ang="5400012" scaled="0"/>
                    </a:gra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15</a:t>
                      </a:r>
                      <a:endParaRPr sz="1500" u="none" cap="none" strike="noStrike">
                        <a:solidFill>
                          <a:schemeClr val="dk1"/>
                        </a:solidFill>
                      </a:endParaRPr>
                    </a:p>
                  </a:txBody>
                  <a:tcPr marT="34300" marB="34300" marR="68600" marL="68600" anchor="ctr">
                    <a:gradFill>
                      <a:gsLst>
                        <a:gs pos="0">
                          <a:srgbClr val="F2F2F2"/>
                        </a:gs>
                        <a:gs pos="100000">
                          <a:srgbClr val="A6A6A6"/>
                        </a:gs>
                      </a:gsLst>
                      <a:lin ang="5400012" scaled="0"/>
                    </a:gradFill>
                  </a:tcPr>
                </a:tc>
              </a:tr>
              <a:tr h="34725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2.</a:t>
                      </a:r>
                      <a:endParaRPr sz="1500" u="none" cap="none" strike="noStrike">
                        <a:solidFill>
                          <a:schemeClr val="dk1"/>
                        </a:solidFill>
                      </a:endParaRPr>
                    </a:p>
                  </a:txBody>
                  <a:tcPr marT="34300" marB="34300" marR="68600" marL="68600" anchor="ctr">
                    <a:gradFill>
                      <a:gsLst>
                        <a:gs pos="0">
                          <a:srgbClr val="F2F2F2"/>
                        </a:gs>
                        <a:gs pos="100000">
                          <a:srgbClr val="A6A6A6"/>
                        </a:gs>
                      </a:gsLst>
                      <a:lin ang="5400012" scaled="0"/>
                    </a:gra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Aditi Mishra</a:t>
                      </a:r>
                      <a:endParaRPr sz="1500" u="none" cap="none" strike="noStrike">
                        <a:solidFill>
                          <a:schemeClr val="dk1"/>
                        </a:solidFill>
                      </a:endParaRPr>
                    </a:p>
                  </a:txBody>
                  <a:tcPr marT="34300" marB="34300" marR="68600" marL="68600" anchor="ctr">
                    <a:gradFill>
                      <a:gsLst>
                        <a:gs pos="0">
                          <a:srgbClr val="F2F2F2"/>
                        </a:gs>
                        <a:gs pos="100000">
                          <a:srgbClr val="A6A6A6"/>
                        </a:gs>
                      </a:gsLst>
                      <a:lin ang="5400012" scaled="0"/>
                    </a:gra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29</a:t>
                      </a:r>
                      <a:endParaRPr sz="1500" u="none" cap="none" strike="noStrike">
                        <a:solidFill>
                          <a:schemeClr val="dk1"/>
                        </a:solidFill>
                      </a:endParaRPr>
                    </a:p>
                  </a:txBody>
                  <a:tcPr marT="34300" marB="34300" marR="68600" marL="68600" anchor="ctr">
                    <a:gradFill>
                      <a:gsLst>
                        <a:gs pos="0">
                          <a:srgbClr val="F2F2F2"/>
                        </a:gs>
                        <a:gs pos="100000">
                          <a:srgbClr val="A6A6A6"/>
                        </a:gs>
                      </a:gsLst>
                      <a:lin ang="5400012" scaled="0"/>
                    </a:gradFill>
                  </a:tcPr>
                </a:tc>
              </a:tr>
              <a:tr h="34725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3.</a:t>
                      </a:r>
                      <a:endParaRPr sz="1500" u="none" cap="none" strike="noStrike">
                        <a:solidFill>
                          <a:schemeClr val="dk1"/>
                        </a:solidFill>
                      </a:endParaRPr>
                    </a:p>
                  </a:txBody>
                  <a:tcPr marT="34300" marB="34300" marR="68600" marL="68600" anchor="ctr">
                    <a:gradFill>
                      <a:gsLst>
                        <a:gs pos="0">
                          <a:srgbClr val="F2F2F2"/>
                        </a:gs>
                        <a:gs pos="100000">
                          <a:srgbClr val="A6A6A6"/>
                        </a:gs>
                      </a:gsLst>
                      <a:lin ang="5400012" scaled="0"/>
                    </a:gra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Mehul Nikumbh</a:t>
                      </a:r>
                      <a:endParaRPr sz="1500" u="none" cap="none" strike="noStrike">
                        <a:solidFill>
                          <a:schemeClr val="dk1"/>
                        </a:solidFill>
                      </a:endParaRPr>
                    </a:p>
                  </a:txBody>
                  <a:tcPr marT="34300" marB="34300" marR="68600" marL="68600" anchor="ctr">
                    <a:gradFill>
                      <a:gsLst>
                        <a:gs pos="0">
                          <a:srgbClr val="F2F2F2"/>
                        </a:gs>
                        <a:gs pos="100000">
                          <a:srgbClr val="A6A6A6"/>
                        </a:gs>
                      </a:gsLst>
                      <a:lin ang="5400012" scaled="0"/>
                    </a:gra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33</a:t>
                      </a:r>
                      <a:endParaRPr sz="1500" u="none" cap="none" strike="noStrike">
                        <a:solidFill>
                          <a:schemeClr val="dk1"/>
                        </a:solidFill>
                      </a:endParaRPr>
                    </a:p>
                  </a:txBody>
                  <a:tcPr marT="34300" marB="34300" marR="68600" marL="68600" anchor="ctr">
                    <a:gradFill>
                      <a:gsLst>
                        <a:gs pos="0">
                          <a:srgbClr val="F2F2F2"/>
                        </a:gs>
                        <a:gs pos="100000">
                          <a:srgbClr val="A6A6A6"/>
                        </a:gs>
                      </a:gsLst>
                      <a:lin ang="5400012" scaled="0"/>
                    </a:gradFill>
                  </a:tcPr>
                </a:tc>
              </a:tr>
              <a:tr h="34725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4.</a:t>
                      </a:r>
                      <a:endParaRPr sz="1500" u="none" cap="none" strike="noStrike">
                        <a:solidFill>
                          <a:schemeClr val="dk1"/>
                        </a:solidFill>
                      </a:endParaRPr>
                    </a:p>
                  </a:txBody>
                  <a:tcPr marT="34300" marB="34300" marR="68600" marL="68600" anchor="ctr">
                    <a:gradFill>
                      <a:gsLst>
                        <a:gs pos="0">
                          <a:srgbClr val="F2F2F2"/>
                        </a:gs>
                        <a:gs pos="100000">
                          <a:srgbClr val="A6A6A6"/>
                        </a:gs>
                      </a:gsLst>
                      <a:lin ang="5400012" scaled="0"/>
                    </a:gra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Atharva Bhaindarkar</a:t>
                      </a:r>
                      <a:endParaRPr sz="1500" u="none" cap="none" strike="noStrike">
                        <a:solidFill>
                          <a:schemeClr val="dk1"/>
                        </a:solidFill>
                      </a:endParaRPr>
                    </a:p>
                  </a:txBody>
                  <a:tcPr marT="34300" marB="34300" marR="68600" marL="68600" anchor="ctr">
                    <a:gradFill>
                      <a:gsLst>
                        <a:gs pos="0">
                          <a:srgbClr val="F2F2F2"/>
                        </a:gs>
                        <a:gs pos="100000">
                          <a:srgbClr val="A6A6A6"/>
                        </a:gs>
                      </a:gsLst>
                      <a:lin ang="5400012" scaled="0"/>
                    </a:gra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rPr>
                        <a:t>52</a:t>
                      </a:r>
                      <a:endParaRPr sz="1500" u="none" cap="none" strike="noStrike">
                        <a:solidFill>
                          <a:schemeClr val="dk1"/>
                        </a:solidFill>
                      </a:endParaRPr>
                    </a:p>
                  </a:txBody>
                  <a:tcPr marT="34300" marB="34300" marR="68600" marL="68600" anchor="ctr">
                    <a:gradFill>
                      <a:gsLst>
                        <a:gs pos="0">
                          <a:srgbClr val="F2F2F2"/>
                        </a:gs>
                        <a:gs pos="100000">
                          <a:srgbClr val="A6A6A6"/>
                        </a:gs>
                      </a:gsLst>
                      <a:lin ang="5400012" scaled="0"/>
                    </a:gradFill>
                  </a:tcPr>
                </a:tc>
              </a:tr>
            </a:tbl>
          </a:graphicData>
        </a:graphic>
      </p:graphicFrame>
      <p:sp>
        <p:nvSpPr>
          <p:cNvPr id="58" name="Google Shape;58;p1"/>
          <p:cNvSpPr txBox="1"/>
          <p:nvPr/>
        </p:nvSpPr>
        <p:spPr>
          <a:xfrm>
            <a:off x="1929105" y="4147551"/>
            <a:ext cx="5328000" cy="452700"/>
          </a:xfrm>
          <a:prstGeom prst="rect">
            <a:avLst/>
          </a:prstGeom>
          <a:noFill/>
          <a:ln cap="flat" cmpd="sng" w="9525">
            <a:solidFill>
              <a:srgbClr val="FFFFFF"/>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200"/>
              <a:buFont typeface="Arial"/>
              <a:buNone/>
            </a:pPr>
            <a:r>
              <a:rPr b="1" i="0" lang="en" sz="1500" u="none" cap="none" strike="noStrike">
                <a:solidFill>
                  <a:srgbClr val="1E4E79"/>
                </a:solidFill>
                <a:latin typeface="Calibri"/>
                <a:ea typeface="Calibri"/>
                <a:cs typeface="Calibri"/>
                <a:sym typeface="Calibri"/>
              </a:rPr>
              <a:t>Name of Guide: Dr. T Rajani Mangala</a:t>
            </a:r>
            <a:endParaRPr b="1" i="0" sz="1500" u="none" cap="none" strike="noStrike">
              <a:solidFill>
                <a:srgbClr val="1E4E79"/>
              </a:solidFill>
              <a:latin typeface="Calibri"/>
              <a:ea typeface="Calibri"/>
              <a:cs typeface="Calibri"/>
              <a:sym typeface="Calibri"/>
            </a:endParaRPr>
          </a:p>
        </p:txBody>
      </p:sp>
      <p:sp>
        <p:nvSpPr>
          <p:cNvPr id="59" name="Google Shape;59;p1"/>
          <p:cNvSpPr txBox="1"/>
          <p:nvPr/>
        </p:nvSpPr>
        <p:spPr>
          <a:xfrm>
            <a:off x="2576048" y="1396163"/>
            <a:ext cx="4034100" cy="3309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2060"/>
                </a:solidFill>
                <a:latin typeface="Calibri"/>
                <a:ea typeface="Calibri"/>
                <a:cs typeface="Calibri"/>
                <a:sym typeface="Calibri"/>
              </a:rPr>
              <a:t>D11 Group No: G11-2</a:t>
            </a:r>
            <a:endParaRPr b="1" i="0" sz="1700" u="none" cap="none" strike="noStrike">
              <a:solidFill>
                <a:srgbClr val="002060"/>
              </a:solidFill>
              <a:latin typeface="Calibri"/>
              <a:ea typeface="Calibri"/>
              <a:cs typeface="Calibri"/>
              <a:sym typeface="Calibri"/>
            </a:endParaRPr>
          </a:p>
        </p:txBody>
      </p:sp>
      <p:sp>
        <p:nvSpPr>
          <p:cNvPr id="60" name="Google Shape;60;p1"/>
          <p:cNvSpPr txBox="1"/>
          <p:nvPr/>
        </p:nvSpPr>
        <p:spPr>
          <a:xfrm>
            <a:off x="1822450" y="735500"/>
            <a:ext cx="6092400" cy="615900"/>
          </a:xfrm>
          <a:prstGeom prst="rect">
            <a:avLst/>
          </a:prstGeom>
          <a:noFill/>
          <a:ln>
            <a:noFill/>
          </a:ln>
        </p:spPr>
        <p:txBody>
          <a:bodyPr anchorCtr="0" anchor="t" bIns="91425" lIns="91425" spcFirstLastPara="1" rIns="91425" wrap="square" tIns="91425">
            <a:spAutoFit/>
          </a:bodyPr>
          <a:lstStyle/>
          <a:p>
            <a:pPr indent="763" lvl="0" marL="3361" marR="611106" rtl="0" algn="ctr">
              <a:lnSpc>
                <a:spcPct val="100000"/>
              </a:lnSpc>
              <a:spcBef>
                <a:spcPts val="1190"/>
              </a:spcBef>
              <a:spcAft>
                <a:spcPts val="0"/>
              </a:spcAft>
              <a:buClr>
                <a:srgbClr val="000000"/>
              </a:buClr>
              <a:buSzPts val="2801"/>
              <a:buFont typeface="Arial"/>
              <a:buNone/>
            </a:pPr>
            <a:r>
              <a:rPr b="1" i="0" lang="en" sz="2801" u="sng" cap="none" strike="noStrike">
                <a:solidFill>
                  <a:srgbClr val="002060"/>
                </a:solidFill>
                <a:latin typeface="Times New Roman"/>
                <a:ea typeface="Times New Roman"/>
                <a:cs typeface="Times New Roman"/>
                <a:sym typeface="Times New Roman"/>
              </a:rPr>
              <a:t>Talkie Text: Text to Speech</a:t>
            </a:r>
            <a:endParaRPr b="1" i="0" sz="2801" u="sng" cap="none" strike="noStrike">
              <a:solidFill>
                <a:srgbClr val="002060"/>
              </a:solidFill>
              <a:latin typeface="Times New Roman"/>
              <a:ea typeface="Times New Roman"/>
              <a:cs typeface="Times New Roman"/>
              <a:sym typeface="Times New Roman"/>
            </a:endParaRPr>
          </a:p>
        </p:txBody>
      </p:sp>
      <p:sp>
        <p:nvSpPr>
          <p:cNvPr id="61" name="Google Shape;61;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00e57fb800_0_47"/>
          <p:cNvSpPr txBox="1"/>
          <p:nvPr/>
        </p:nvSpPr>
        <p:spPr>
          <a:xfrm>
            <a:off x="42250" y="0"/>
            <a:ext cx="9101700" cy="464700"/>
          </a:xfrm>
          <a:prstGeom prst="rect">
            <a:avLst/>
          </a:prstGeom>
          <a:solidFill>
            <a:schemeClr val="accent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FFFFFF"/>
              </a:buClr>
              <a:buSzPts val="3700"/>
              <a:buFont typeface="Cambria"/>
              <a:buNone/>
            </a:pPr>
            <a:r>
              <a:rPr b="0" i="0" lang="en" sz="2100" u="none" cap="none" strike="noStrike">
                <a:solidFill>
                  <a:srgbClr val="FFFFFF"/>
                </a:solidFill>
                <a:latin typeface="Cambria"/>
                <a:ea typeface="Cambria"/>
                <a:cs typeface="Cambria"/>
                <a:sym typeface="Cambria"/>
              </a:rPr>
              <a:t>Department of Electronics Engineering</a:t>
            </a:r>
            <a:endParaRPr b="0" i="0" sz="300" u="none" cap="none" strike="noStrike">
              <a:solidFill>
                <a:srgbClr val="000000"/>
              </a:solidFill>
              <a:latin typeface="Cambria"/>
              <a:ea typeface="Cambria"/>
              <a:cs typeface="Cambria"/>
              <a:sym typeface="Cambria"/>
            </a:endParaRPr>
          </a:p>
        </p:txBody>
      </p:sp>
      <p:pic>
        <p:nvPicPr>
          <p:cNvPr id="150" name="Google Shape;150;g200e57fb800_0_47"/>
          <p:cNvPicPr preferRelativeResize="0"/>
          <p:nvPr/>
        </p:nvPicPr>
        <p:blipFill rotWithShape="1">
          <a:blip r:embed="rId3">
            <a:alphaModFix/>
          </a:blip>
          <a:srcRect b="0" l="23462" r="24711" t="0"/>
          <a:stretch/>
        </p:blipFill>
        <p:spPr>
          <a:xfrm>
            <a:off x="92400" y="0"/>
            <a:ext cx="667325" cy="1066725"/>
          </a:xfrm>
          <a:prstGeom prst="rect">
            <a:avLst/>
          </a:prstGeom>
          <a:noFill/>
          <a:ln>
            <a:noFill/>
          </a:ln>
        </p:spPr>
      </p:pic>
      <p:sp>
        <p:nvSpPr>
          <p:cNvPr id="151" name="Google Shape;151;g200e57fb800_0_47"/>
          <p:cNvSpPr txBox="1"/>
          <p:nvPr/>
        </p:nvSpPr>
        <p:spPr>
          <a:xfrm>
            <a:off x="0" y="4794975"/>
            <a:ext cx="2925600" cy="348300"/>
          </a:xfrm>
          <a:prstGeom prst="rect">
            <a:avLst/>
          </a:prstGeom>
          <a:solidFill>
            <a:srgbClr val="3F3F3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 sz="900" u="none" cap="none" strike="noStrike">
                <a:solidFill>
                  <a:srgbClr val="FFFFFF"/>
                </a:solidFill>
                <a:latin typeface="Calibri"/>
                <a:ea typeface="Calibri"/>
                <a:cs typeface="Calibri"/>
                <a:sym typeface="Calibri"/>
              </a:rPr>
              <a:t>Department of Electronics Engineering, VESIT 2022- 23</a:t>
            </a:r>
            <a:endParaRPr b="0" i="0" sz="9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2" name="Google Shape;152;g200e57fb800_0_47"/>
          <p:cNvSpPr txBox="1"/>
          <p:nvPr/>
        </p:nvSpPr>
        <p:spPr>
          <a:xfrm>
            <a:off x="1843504" y="572697"/>
            <a:ext cx="5457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sng" cap="none" strike="noStrike">
                <a:solidFill>
                  <a:srgbClr val="1E4E79"/>
                </a:solidFill>
                <a:latin typeface="Cambria"/>
                <a:ea typeface="Cambria"/>
                <a:cs typeface="Cambria"/>
                <a:sym typeface="Cambria"/>
              </a:rPr>
              <a:t>Post Processing</a:t>
            </a:r>
            <a:endParaRPr b="1" i="0" sz="3000" u="sng" cap="none" strike="noStrike">
              <a:solidFill>
                <a:srgbClr val="1E4E79"/>
              </a:solidFill>
              <a:latin typeface="Cambria"/>
              <a:ea typeface="Cambria"/>
              <a:cs typeface="Cambria"/>
              <a:sym typeface="Cambria"/>
            </a:endParaRPr>
          </a:p>
        </p:txBody>
      </p:sp>
      <p:sp>
        <p:nvSpPr>
          <p:cNvPr id="153" name="Google Shape;153;g200e57fb800_0_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54" name="Google Shape;154;g200e57fb800_0_47"/>
          <p:cNvSpPr txBox="1"/>
          <p:nvPr/>
        </p:nvSpPr>
        <p:spPr>
          <a:xfrm>
            <a:off x="759725" y="1804413"/>
            <a:ext cx="8103300" cy="18009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00000"/>
              </a:lnSpc>
              <a:spcBef>
                <a:spcPts val="0"/>
              </a:spcBef>
              <a:spcAft>
                <a:spcPts val="0"/>
              </a:spcAft>
              <a:buClr>
                <a:srgbClr val="333333"/>
              </a:buClr>
              <a:buSzPts val="1500"/>
              <a:buFont typeface="Calibri"/>
              <a:buAutoNum type="arabicPeriod"/>
            </a:pPr>
            <a:r>
              <a:rPr b="0" i="0" lang="en" sz="1500" u="none" cap="none" strike="noStrike">
                <a:solidFill>
                  <a:srgbClr val="333333"/>
                </a:solidFill>
                <a:highlight>
                  <a:schemeClr val="lt1"/>
                </a:highlight>
                <a:latin typeface="Calibri"/>
                <a:ea typeface="Calibri"/>
                <a:cs typeface="Calibri"/>
                <a:sym typeface="Calibri"/>
              </a:rPr>
              <a:t>OCR Post Processing involves correcting errors that were generated during the OCR process.</a:t>
            </a:r>
            <a:endParaRPr b="0" i="0" sz="1500" u="none" cap="none" strike="noStrike">
              <a:solidFill>
                <a:srgbClr val="333333"/>
              </a:solidFill>
              <a:highlight>
                <a:schemeClr val="lt1"/>
              </a:highlight>
              <a:latin typeface="Calibri"/>
              <a:ea typeface="Calibri"/>
              <a:cs typeface="Calibri"/>
              <a:sym typeface="Calibri"/>
            </a:endParaRPr>
          </a:p>
          <a:p>
            <a:pPr indent="0" lvl="0" marL="457200" marR="0" rtl="0" algn="just">
              <a:lnSpc>
                <a:spcPct val="100000"/>
              </a:lnSpc>
              <a:spcBef>
                <a:spcPts val="0"/>
              </a:spcBef>
              <a:spcAft>
                <a:spcPts val="0"/>
              </a:spcAft>
              <a:buNone/>
            </a:pPr>
            <a:r>
              <a:t/>
            </a:r>
            <a:endParaRPr b="0" i="0" sz="1500" u="none" cap="none" strike="noStrike">
              <a:solidFill>
                <a:srgbClr val="333333"/>
              </a:solidFill>
              <a:highlight>
                <a:schemeClr val="lt1"/>
              </a:highlight>
              <a:latin typeface="Calibri"/>
              <a:ea typeface="Calibri"/>
              <a:cs typeface="Calibri"/>
              <a:sym typeface="Calibri"/>
            </a:endParaRPr>
          </a:p>
          <a:p>
            <a:pPr indent="-323850" lvl="0" marL="457200" marR="0" rtl="0" algn="just">
              <a:lnSpc>
                <a:spcPct val="100000"/>
              </a:lnSpc>
              <a:spcBef>
                <a:spcPts val="0"/>
              </a:spcBef>
              <a:spcAft>
                <a:spcPts val="0"/>
              </a:spcAft>
              <a:buClr>
                <a:srgbClr val="333333"/>
              </a:buClr>
              <a:buSzPts val="1500"/>
              <a:buFont typeface="Calibri"/>
              <a:buAutoNum type="arabicPeriod"/>
            </a:pPr>
            <a:r>
              <a:rPr b="0" i="0" lang="en" sz="1500" u="none" cap="none" strike="noStrike">
                <a:solidFill>
                  <a:srgbClr val="333333"/>
                </a:solidFill>
                <a:highlight>
                  <a:schemeClr val="lt1"/>
                </a:highlight>
                <a:latin typeface="Calibri"/>
                <a:ea typeface="Calibri"/>
                <a:cs typeface="Calibri"/>
                <a:sym typeface="Calibri"/>
              </a:rPr>
              <a:t>In the case that the OCRed text is a continuous thought written in a language that a reader understands, it is likely they could correct almost all errors.</a:t>
            </a:r>
            <a:endParaRPr b="0" i="0" sz="1500" u="none" cap="none" strike="noStrike">
              <a:solidFill>
                <a:srgbClr val="333333"/>
              </a:solidFill>
              <a:highlight>
                <a:schemeClr val="lt1"/>
              </a:highlight>
              <a:latin typeface="Calibri"/>
              <a:ea typeface="Calibri"/>
              <a:cs typeface="Calibri"/>
              <a:sym typeface="Calibri"/>
            </a:endParaRPr>
          </a:p>
          <a:p>
            <a:pPr indent="0" lvl="0" marL="457200" marR="0" rtl="0" algn="just">
              <a:lnSpc>
                <a:spcPct val="100000"/>
              </a:lnSpc>
              <a:spcBef>
                <a:spcPts val="0"/>
              </a:spcBef>
              <a:spcAft>
                <a:spcPts val="0"/>
              </a:spcAft>
              <a:buNone/>
            </a:pPr>
            <a:r>
              <a:t/>
            </a:r>
            <a:endParaRPr b="0" i="0" sz="1500" u="none" cap="none" strike="noStrike">
              <a:solidFill>
                <a:srgbClr val="333333"/>
              </a:solidFill>
              <a:highlight>
                <a:schemeClr val="lt1"/>
              </a:highlight>
              <a:latin typeface="Calibri"/>
              <a:ea typeface="Calibri"/>
              <a:cs typeface="Calibri"/>
              <a:sym typeface="Calibri"/>
            </a:endParaRPr>
          </a:p>
          <a:p>
            <a:pPr indent="-323850" lvl="0" marL="457200" marR="0" rtl="0" algn="just">
              <a:lnSpc>
                <a:spcPct val="100000"/>
              </a:lnSpc>
              <a:spcBef>
                <a:spcPts val="0"/>
              </a:spcBef>
              <a:spcAft>
                <a:spcPts val="0"/>
              </a:spcAft>
              <a:buClr>
                <a:srgbClr val="333333"/>
              </a:buClr>
              <a:buSzPts val="1500"/>
              <a:buFont typeface="Calibri"/>
              <a:buAutoNum type="arabicPeriod"/>
            </a:pPr>
            <a:r>
              <a:rPr b="0" i="0" lang="en" sz="1500" u="none" cap="none" strike="noStrike">
                <a:solidFill>
                  <a:srgbClr val="333333"/>
                </a:solidFill>
                <a:highlight>
                  <a:schemeClr val="lt1"/>
                </a:highlight>
                <a:latin typeface="Calibri"/>
                <a:ea typeface="Calibri"/>
                <a:cs typeface="Calibri"/>
                <a:sym typeface="Calibri"/>
              </a:rPr>
              <a:t>If the text was encrypted or has no context or meaning. Then correcting these errors is nearly impossible without the original images. </a:t>
            </a:r>
            <a:endParaRPr b="0" i="0" sz="1500" u="none" cap="none" strike="noStrike">
              <a:solidFill>
                <a:srgbClr val="333333"/>
              </a:solidFill>
              <a:highlight>
                <a:schemeClr val="lt1"/>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393d794a68_0_4"/>
          <p:cNvSpPr txBox="1"/>
          <p:nvPr/>
        </p:nvSpPr>
        <p:spPr>
          <a:xfrm>
            <a:off x="42250" y="0"/>
            <a:ext cx="9101700" cy="464700"/>
          </a:xfrm>
          <a:prstGeom prst="rect">
            <a:avLst/>
          </a:prstGeom>
          <a:solidFill>
            <a:schemeClr val="accent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FFFFFF"/>
              </a:buClr>
              <a:buSzPts val="3700"/>
              <a:buFont typeface="Cambria"/>
              <a:buNone/>
            </a:pPr>
            <a:r>
              <a:rPr b="0" i="0" lang="en" sz="2100" u="none" cap="none" strike="noStrike">
                <a:solidFill>
                  <a:srgbClr val="FFFFFF"/>
                </a:solidFill>
                <a:latin typeface="Cambria"/>
                <a:ea typeface="Cambria"/>
                <a:cs typeface="Cambria"/>
                <a:sym typeface="Cambria"/>
              </a:rPr>
              <a:t>Department of Electronics Engineering</a:t>
            </a:r>
            <a:endParaRPr b="0" i="0" sz="300" u="none" cap="none" strike="noStrike">
              <a:solidFill>
                <a:srgbClr val="000000"/>
              </a:solidFill>
              <a:latin typeface="Cambria"/>
              <a:ea typeface="Cambria"/>
              <a:cs typeface="Cambria"/>
              <a:sym typeface="Cambria"/>
            </a:endParaRPr>
          </a:p>
        </p:txBody>
      </p:sp>
      <p:pic>
        <p:nvPicPr>
          <p:cNvPr id="160" name="Google Shape;160;g2393d794a68_0_4"/>
          <p:cNvPicPr preferRelativeResize="0"/>
          <p:nvPr/>
        </p:nvPicPr>
        <p:blipFill rotWithShape="1">
          <a:blip r:embed="rId3">
            <a:alphaModFix/>
          </a:blip>
          <a:srcRect b="0" l="23462" r="24711" t="0"/>
          <a:stretch/>
        </p:blipFill>
        <p:spPr>
          <a:xfrm>
            <a:off x="92400" y="0"/>
            <a:ext cx="667325" cy="1066725"/>
          </a:xfrm>
          <a:prstGeom prst="rect">
            <a:avLst/>
          </a:prstGeom>
          <a:noFill/>
          <a:ln>
            <a:noFill/>
          </a:ln>
        </p:spPr>
      </p:pic>
      <p:sp>
        <p:nvSpPr>
          <p:cNvPr id="161" name="Google Shape;161;g2393d794a68_0_4"/>
          <p:cNvSpPr txBox="1"/>
          <p:nvPr/>
        </p:nvSpPr>
        <p:spPr>
          <a:xfrm>
            <a:off x="0" y="4794975"/>
            <a:ext cx="2925600" cy="348300"/>
          </a:xfrm>
          <a:prstGeom prst="rect">
            <a:avLst/>
          </a:prstGeom>
          <a:solidFill>
            <a:srgbClr val="3F3F3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 sz="900" u="none" cap="none" strike="noStrike">
                <a:solidFill>
                  <a:srgbClr val="FFFFFF"/>
                </a:solidFill>
                <a:latin typeface="Calibri"/>
                <a:ea typeface="Calibri"/>
                <a:cs typeface="Calibri"/>
                <a:sym typeface="Calibri"/>
              </a:rPr>
              <a:t>Department of Electronics Engineering, VESIT 202</a:t>
            </a:r>
            <a:r>
              <a:rPr lang="en" sz="900">
                <a:solidFill>
                  <a:srgbClr val="FFFFFF"/>
                </a:solidFill>
                <a:latin typeface="Calibri"/>
                <a:ea typeface="Calibri"/>
                <a:cs typeface="Calibri"/>
                <a:sym typeface="Calibri"/>
              </a:rPr>
              <a:t>2</a:t>
            </a:r>
            <a:r>
              <a:rPr b="0" i="0" lang="en" sz="900" u="none" cap="none" strike="noStrike">
                <a:solidFill>
                  <a:srgbClr val="FFFFFF"/>
                </a:solidFill>
                <a:latin typeface="Calibri"/>
                <a:ea typeface="Calibri"/>
                <a:cs typeface="Calibri"/>
                <a:sym typeface="Calibri"/>
              </a:rPr>
              <a:t>- 2</a:t>
            </a:r>
            <a:r>
              <a:rPr lang="en" sz="900">
                <a:solidFill>
                  <a:srgbClr val="FFFFFF"/>
                </a:solidFill>
                <a:latin typeface="Calibri"/>
                <a:ea typeface="Calibri"/>
                <a:cs typeface="Calibri"/>
                <a:sym typeface="Calibri"/>
              </a:rPr>
              <a:t>3</a:t>
            </a:r>
            <a:endParaRPr b="0" i="0" sz="9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62" name="Google Shape;162;g2393d794a68_0_4"/>
          <p:cNvSpPr txBox="1"/>
          <p:nvPr/>
        </p:nvSpPr>
        <p:spPr>
          <a:xfrm>
            <a:off x="1843504" y="572697"/>
            <a:ext cx="5457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0"/>
              <a:buFont typeface="Arial"/>
              <a:buNone/>
            </a:pPr>
            <a:r>
              <a:rPr b="1" lang="en" sz="3000" u="sng">
                <a:solidFill>
                  <a:srgbClr val="1E4E79"/>
                </a:solidFill>
                <a:latin typeface="Cambria"/>
                <a:ea typeface="Cambria"/>
                <a:cs typeface="Cambria"/>
                <a:sym typeface="Cambria"/>
              </a:rPr>
              <a:t>CER</a:t>
            </a:r>
            <a:endParaRPr b="1" i="0" sz="3000" u="sng" cap="none" strike="noStrike">
              <a:solidFill>
                <a:srgbClr val="1E4E79"/>
              </a:solidFill>
              <a:latin typeface="Cambria"/>
              <a:ea typeface="Cambria"/>
              <a:cs typeface="Cambria"/>
              <a:sym typeface="Cambria"/>
            </a:endParaRPr>
          </a:p>
        </p:txBody>
      </p:sp>
      <p:sp>
        <p:nvSpPr>
          <p:cNvPr id="163" name="Google Shape;163;g2393d794a68_0_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64" name="Google Shape;164;g2393d794a68_0_4"/>
          <p:cNvSpPr txBox="1"/>
          <p:nvPr/>
        </p:nvSpPr>
        <p:spPr>
          <a:xfrm>
            <a:off x="624450" y="1113888"/>
            <a:ext cx="8103300" cy="38790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00000"/>
              </a:lnSpc>
              <a:spcBef>
                <a:spcPts val="0"/>
              </a:spcBef>
              <a:spcAft>
                <a:spcPts val="0"/>
              </a:spcAft>
              <a:buClr>
                <a:srgbClr val="292929"/>
              </a:buClr>
              <a:buSzPts val="1500"/>
              <a:buFont typeface="Calibri"/>
              <a:buChar char="●"/>
            </a:pPr>
            <a:r>
              <a:rPr lang="en" sz="1500">
                <a:solidFill>
                  <a:srgbClr val="292929"/>
                </a:solidFill>
                <a:highlight>
                  <a:srgbClr val="FFFFFF"/>
                </a:highlight>
                <a:latin typeface="Calibri"/>
                <a:ea typeface="Calibri"/>
                <a:cs typeface="Calibri"/>
                <a:sym typeface="Calibri"/>
              </a:rPr>
              <a:t>It stands for </a:t>
            </a:r>
            <a:r>
              <a:rPr b="1" lang="en" sz="1500">
                <a:solidFill>
                  <a:srgbClr val="292929"/>
                </a:solidFill>
                <a:highlight>
                  <a:srgbClr val="FFFFFF"/>
                </a:highlight>
                <a:latin typeface="Calibri"/>
                <a:ea typeface="Calibri"/>
                <a:cs typeface="Calibri"/>
                <a:sym typeface="Calibri"/>
              </a:rPr>
              <a:t>character error rate</a:t>
            </a:r>
            <a:endParaRPr sz="1500">
              <a:solidFill>
                <a:srgbClr val="292929"/>
              </a:solidFill>
              <a:highlight>
                <a:srgbClr val="FFFFFF"/>
              </a:highlight>
              <a:latin typeface="Calibri"/>
              <a:ea typeface="Calibri"/>
              <a:cs typeface="Calibri"/>
              <a:sym typeface="Calibri"/>
            </a:endParaRPr>
          </a:p>
          <a:p>
            <a:pPr indent="0" lvl="0" marL="0" marR="0" rtl="0" algn="just">
              <a:lnSpc>
                <a:spcPct val="100000"/>
              </a:lnSpc>
              <a:spcBef>
                <a:spcPts val="0"/>
              </a:spcBef>
              <a:spcAft>
                <a:spcPts val="0"/>
              </a:spcAft>
              <a:buNone/>
            </a:pPr>
            <a:r>
              <a:t/>
            </a:r>
            <a:endParaRPr b="1" sz="1500">
              <a:solidFill>
                <a:srgbClr val="292929"/>
              </a:solidFill>
              <a:highlight>
                <a:srgbClr val="FFFFFF"/>
              </a:highlight>
              <a:latin typeface="Calibri"/>
              <a:ea typeface="Calibri"/>
              <a:cs typeface="Calibri"/>
              <a:sym typeface="Calibri"/>
            </a:endParaRPr>
          </a:p>
          <a:p>
            <a:pPr indent="-323850" lvl="0" marL="457200" marR="0" rtl="0" algn="just">
              <a:lnSpc>
                <a:spcPct val="100000"/>
              </a:lnSpc>
              <a:spcBef>
                <a:spcPts val="0"/>
              </a:spcBef>
              <a:spcAft>
                <a:spcPts val="0"/>
              </a:spcAft>
              <a:buClr>
                <a:srgbClr val="292929"/>
              </a:buClr>
              <a:buSzPts val="1500"/>
              <a:buFont typeface="Calibri"/>
              <a:buChar char="●"/>
            </a:pPr>
            <a:r>
              <a:rPr b="1" lang="en" sz="1500">
                <a:solidFill>
                  <a:srgbClr val="292929"/>
                </a:solidFill>
                <a:highlight>
                  <a:srgbClr val="FFFFFF"/>
                </a:highlight>
                <a:latin typeface="Calibri"/>
                <a:ea typeface="Calibri"/>
                <a:cs typeface="Calibri"/>
                <a:sym typeface="Calibri"/>
              </a:rPr>
              <a:t>Levenshtein distance</a:t>
            </a:r>
            <a:r>
              <a:rPr lang="en" sz="1500">
                <a:solidFill>
                  <a:srgbClr val="292929"/>
                </a:solidFill>
                <a:highlight>
                  <a:srgbClr val="FFFFFF"/>
                </a:highlight>
                <a:latin typeface="Calibri"/>
                <a:ea typeface="Calibri"/>
                <a:cs typeface="Calibri"/>
                <a:sym typeface="Calibri"/>
              </a:rPr>
              <a:t> is a distance metric measuring the difference between two string sequences.</a:t>
            </a:r>
            <a:endParaRPr sz="1500">
              <a:solidFill>
                <a:srgbClr val="292929"/>
              </a:solidFill>
              <a:highlight>
                <a:srgbClr val="FFFFFF"/>
              </a:highlight>
              <a:latin typeface="Calibri"/>
              <a:ea typeface="Calibri"/>
              <a:cs typeface="Calibri"/>
              <a:sym typeface="Calibri"/>
            </a:endParaRPr>
          </a:p>
          <a:p>
            <a:pPr indent="0" lvl="0" marL="457200" marR="0" rtl="0" algn="just">
              <a:lnSpc>
                <a:spcPct val="100000"/>
              </a:lnSpc>
              <a:spcBef>
                <a:spcPts val="0"/>
              </a:spcBef>
              <a:spcAft>
                <a:spcPts val="0"/>
              </a:spcAft>
              <a:buNone/>
            </a:pPr>
            <a:r>
              <a:t/>
            </a:r>
            <a:endParaRPr sz="1500">
              <a:solidFill>
                <a:srgbClr val="292929"/>
              </a:solidFill>
              <a:highlight>
                <a:srgbClr val="FFFFFF"/>
              </a:highlight>
              <a:latin typeface="Calibri"/>
              <a:ea typeface="Calibri"/>
              <a:cs typeface="Calibri"/>
              <a:sym typeface="Calibri"/>
            </a:endParaRPr>
          </a:p>
          <a:p>
            <a:pPr indent="-323850" lvl="0" marL="457200" marR="0" rtl="0" algn="just">
              <a:lnSpc>
                <a:spcPct val="100000"/>
              </a:lnSpc>
              <a:spcBef>
                <a:spcPts val="0"/>
              </a:spcBef>
              <a:spcAft>
                <a:spcPts val="0"/>
              </a:spcAft>
              <a:buClr>
                <a:srgbClr val="292929"/>
              </a:buClr>
              <a:buSzPts val="1500"/>
              <a:buChar char="●"/>
            </a:pPr>
            <a:r>
              <a:rPr lang="en" sz="1500">
                <a:solidFill>
                  <a:srgbClr val="292929"/>
                </a:solidFill>
                <a:highlight>
                  <a:srgbClr val="FFFFFF"/>
                </a:highlight>
                <a:latin typeface="Calibri"/>
                <a:ea typeface="Calibri"/>
                <a:cs typeface="Calibri"/>
                <a:sym typeface="Calibri"/>
              </a:rPr>
              <a:t>It is the </a:t>
            </a:r>
            <a:r>
              <a:rPr b="1" lang="en" sz="1500">
                <a:solidFill>
                  <a:srgbClr val="292929"/>
                </a:solidFill>
                <a:highlight>
                  <a:srgbClr val="FFFFFF"/>
                </a:highlight>
                <a:latin typeface="Calibri"/>
                <a:ea typeface="Calibri"/>
                <a:cs typeface="Calibri"/>
                <a:sym typeface="Calibri"/>
              </a:rPr>
              <a:t>minimum</a:t>
            </a:r>
            <a:r>
              <a:rPr b="1" i="1" lang="en" sz="1500">
                <a:solidFill>
                  <a:srgbClr val="292929"/>
                </a:solidFill>
                <a:highlight>
                  <a:srgbClr val="FFFFFF"/>
                </a:highlight>
                <a:latin typeface="Calibri"/>
                <a:ea typeface="Calibri"/>
                <a:cs typeface="Calibri"/>
                <a:sym typeface="Calibri"/>
              </a:rPr>
              <a:t> </a:t>
            </a:r>
            <a:r>
              <a:rPr b="1" lang="en" sz="1500">
                <a:solidFill>
                  <a:srgbClr val="292929"/>
                </a:solidFill>
                <a:highlight>
                  <a:srgbClr val="FFFFFF"/>
                </a:highlight>
                <a:latin typeface="Calibri"/>
                <a:ea typeface="Calibri"/>
                <a:cs typeface="Calibri"/>
                <a:sym typeface="Calibri"/>
              </a:rPr>
              <a:t>number of single-character (or word) </a:t>
            </a:r>
            <a:r>
              <a:rPr lang="en" sz="1500">
                <a:solidFill>
                  <a:srgbClr val="292929"/>
                </a:solidFill>
                <a:highlight>
                  <a:srgbClr val="FFFFFF"/>
                </a:highlight>
                <a:latin typeface="Georgia"/>
                <a:ea typeface="Georgia"/>
                <a:cs typeface="Georgia"/>
                <a:sym typeface="Georgia"/>
              </a:rPr>
              <a:t>required to change one word (or sentence) into another.</a:t>
            </a:r>
            <a:endParaRPr b="1" sz="1500">
              <a:solidFill>
                <a:srgbClr val="292929"/>
              </a:solidFill>
              <a:highlight>
                <a:srgbClr val="FFFFFF"/>
              </a:highlight>
              <a:latin typeface="Calibri"/>
              <a:ea typeface="Calibri"/>
              <a:cs typeface="Calibri"/>
              <a:sym typeface="Calibri"/>
            </a:endParaRPr>
          </a:p>
          <a:p>
            <a:pPr indent="0" lvl="0" marL="0" marR="0" rtl="0" algn="just">
              <a:lnSpc>
                <a:spcPct val="100000"/>
              </a:lnSpc>
              <a:spcBef>
                <a:spcPts val="0"/>
              </a:spcBef>
              <a:spcAft>
                <a:spcPts val="0"/>
              </a:spcAft>
              <a:buNone/>
            </a:pPr>
            <a:r>
              <a:t/>
            </a:r>
            <a:endParaRPr b="1" sz="1500">
              <a:solidFill>
                <a:srgbClr val="292929"/>
              </a:solidFill>
              <a:highlight>
                <a:srgbClr val="FFFFFF"/>
              </a:highlight>
              <a:latin typeface="Calibri"/>
              <a:ea typeface="Calibri"/>
              <a:cs typeface="Calibri"/>
              <a:sym typeface="Calibri"/>
            </a:endParaRPr>
          </a:p>
          <a:p>
            <a:pPr indent="0" lvl="0" marL="0" marR="0" rtl="0" algn="just">
              <a:lnSpc>
                <a:spcPct val="100000"/>
              </a:lnSpc>
              <a:spcBef>
                <a:spcPts val="0"/>
              </a:spcBef>
              <a:spcAft>
                <a:spcPts val="0"/>
              </a:spcAft>
              <a:buNone/>
            </a:pPr>
            <a:r>
              <a:rPr lang="en" sz="1500">
                <a:solidFill>
                  <a:srgbClr val="292929"/>
                </a:solidFill>
                <a:highlight>
                  <a:srgbClr val="FFFFFF"/>
                </a:highlight>
                <a:latin typeface="Georgia"/>
                <a:ea typeface="Georgia"/>
                <a:cs typeface="Georgia"/>
                <a:sym typeface="Georgia"/>
              </a:rPr>
              <a:t>It is represented with this formula:</a:t>
            </a:r>
            <a:endParaRPr sz="1500">
              <a:solidFill>
                <a:srgbClr val="292929"/>
              </a:solidFill>
              <a:highlight>
                <a:srgbClr val="FFFFFF"/>
              </a:highlight>
              <a:latin typeface="Georgia"/>
              <a:ea typeface="Georgia"/>
              <a:cs typeface="Georgia"/>
              <a:sym typeface="Georgia"/>
            </a:endParaRPr>
          </a:p>
          <a:p>
            <a:pPr indent="0" lvl="0" marL="0" marR="0" rtl="0" algn="ctr">
              <a:lnSpc>
                <a:spcPct val="100000"/>
              </a:lnSpc>
              <a:spcBef>
                <a:spcPts val="0"/>
              </a:spcBef>
              <a:spcAft>
                <a:spcPts val="0"/>
              </a:spcAft>
              <a:buNone/>
            </a:pPr>
            <a:r>
              <a:rPr lang="en" sz="1500">
                <a:solidFill>
                  <a:srgbClr val="292929"/>
                </a:solidFill>
                <a:highlight>
                  <a:srgbClr val="FFFFFF"/>
                </a:highlight>
                <a:latin typeface="Georgia"/>
                <a:ea typeface="Georgia"/>
                <a:cs typeface="Georgia"/>
                <a:sym typeface="Georgia"/>
              </a:rPr>
              <a:t>CER=(S+D+I)/N</a:t>
            </a:r>
            <a:endParaRPr sz="1500">
              <a:solidFill>
                <a:srgbClr val="292929"/>
              </a:solidFill>
              <a:highlight>
                <a:srgbClr val="FFFFFF"/>
              </a:highlight>
              <a:latin typeface="Georgia"/>
              <a:ea typeface="Georgia"/>
              <a:cs typeface="Georgia"/>
              <a:sym typeface="Georgia"/>
            </a:endParaRPr>
          </a:p>
          <a:p>
            <a:pPr indent="0" lvl="0" marL="0" marR="0" rtl="0" algn="l">
              <a:lnSpc>
                <a:spcPct val="100000"/>
              </a:lnSpc>
              <a:spcBef>
                <a:spcPts val="0"/>
              </a:spcBef>
              <a:spcAft>
                <a:spcPts val="0"/>
              </a:spcAft>
              <a:buNone/>
            </a:pPr>
            <a:r>
              <a:rPr b="1" lang="en" sz="1500">
                <a:solidFill>
                  <a:srgbClr val="292929"/>
                </a:solidFill>
                <a:highlight>
                  <a:srgbClr val="FFFFFF"/>
                </a:highlight>
                <a:latin typeface="Georgia"/>
                <a:ea typeface="Georgia"/>
                <a:cs typeface="Georgia"/>
                <a:sym typeface="Georgia"/>
              </a:rPr>
              <a:t>S</a:t>
            </a:r>
            <a:r>
              <a:rPr lang="en" sz="1500">
                <a:solidFill>
                  <a:srgbClr val="292929"/>
                </a:solidFill>
                <a:highlight>
                  <a:srgbClr val="FFFFFF"/>
                </a:highlight>
                <a:latin typeface="Georgia"/>
                <a:ea typeface="Georgia"/>
                <a:cs typeface="Georgia"/>
                <a:sym typeface="Georgia"/>
              </a:rPr>
              <a:t> </a:t>
            </a:r>
            <a:r>
              <a:rPr b="1" lang="en" sz="1500">
                <a:solidFill>
                  <a:srgbClr val="292929"/>
                </a:solidFill>
                <a:highlight>
                  <a:srgbClr val="FFFFFF"/>
                </a:highlight>
                <a:latin typeface="Georgia"/>
                <a:ea typeface="Georgia"/>
                <a:cs typeface="Georgia"/>
                <a:sym typeface="Georgia"/>
              </a:rPr>
              <a:t>=</a:t>
            </a:r>
            <a:r>
              <a:rPr lang="en" sz="1500">
                <a:solidFill>
                  <a:srgbClr val="292929"/>
                </a:solidFill>
                <a:highlight>
                  <a:srgbClr val="FFFFFF"/>
                </a:highlight>
                <a:latin typeface="Georgia"/>
                <a:ea typeface="Georgia"/>
                <a:cs typeface="Georgia"/>
                <a:sym typeface="Georgia"/>
              </a:rPr>
              <a:t> Number of Substitutions</a:t>
            </a:r>
            <a:endParaRPr sz="1500">
              <a:solidFill>
                <a:srgbClr val="292929"/>
              </a:solidFill>
              <a:highlight>
                <a:srgbClr val="FFFFFF"/>
              </a:highlight>
              <a:latin typeface="Georgia"/>
              <a:ea typeface="Georgia"/>
              <a:cs typeface="Georgia"/>
              <a:sym typeface="Georgia"/>
            </a:endParaRPr>
          </a:p>
          <a:p>
            <a:pPr indent="0" lvl="0" marL="0" marR="0" rtl="0" algn="l">
              <a:lnSpc>
                <a:spcPct val="100000"/>
              </a:lnSpc>
              <a:spcBef>
                <a:spcPts val="0"/>
              </a:spcBef>
              <a:spcAft>
                <a:spcPts val="0"/>
              </a:spcAft>
              <a:buNone/>
            </a:pPr>
            <a:r>
              <a:rPr b="1" lang="en" sz="1500">
                <a:solidFill>
                  <a:srgbClr val="292929"/>
                </a:solidFill>
                <a:highlight>
                  <a:srgbClr val="FFFFFF"/>
                </a:highlight>
                <a:latin typeface="Georgia"/>
                <a:ea typeface="Georgia"/>
                <a:cs typeface="Georgia"/>
                <a:sym typeface="Georgia"/>
              </a:rPr>
              <a:t>D = </a:t>
            </a:r>
            <a:r>
              <a:rPr lang="en" sz="1500">
                <a:solidFill>
                  <a:srgbClr val="292929"/>
                </a:solidFill>
                <a:highlight>
                  <a:srgbClr val="FFFFFF"/>
                </a:highlight>
                <a:latin typeface="Georgia"/>
                <a:ea typeface="Georgia"/>
                <a:cs typeface="Georgia"/>
                <a:sym typeface="Georgia"/>
              </a:rPr>
              <a:t>Number of Deletions</a:t>
            </a:r>
            <a:endParaRPr sz="1500">
              <a:solidFill>
                <a:srgbClr val="292929"/>
              </a:solidFill>
              <a:highlight>
                <a:srgbClr val="FFFFFF"/>
              </a:highlight>
              <a:latin typeface="Georgia"/>
              <a:ea typeface="Georgia"/>
              <a:cs typeface="Georgia"/>
              <a:sym typeface="Georgia"/>
            </a:endParaRPr>
          </a:p>
          <a:p>
            <a:pPr indent="0" lvl="0" marL="0" marR="0" rtl="0" algn="l">
              <a:lnSpc>
                <a:spcPct val="100000"/>
              </a:lnSpc>
              <a:spcBef>
                <a:spcPts val="0"/>
              </a:spcBef>
              <a:spcAft>
                <a:spcPts val="0"/>
              </a:spcAft>
              <a:buNone/>
            </a:pPr>
            <a:r>
              <a:rPr b="1" lang="en" sz="1500">
                <a:solidFill>
                  <a:srgbClr val="292929"/>
                </a:solidFill>
                <a:highlight>
                  <a:srgbClr val="FFFFFF"/>
                </a:highlight>
                <a:latin typeface="Georgia"/>
                <a:ea typeface="Georgia"/>
                <a:cs typeface="Georgia"/>
                <a:sym typeface="Georgia"/>
              </a:rPr>
              <a:t>I </a:t>
            </a:r>
            <a:r>
              <a:rPr lang="en" sz="1500">
                <a:solidFill>
                  <a:srgbClr val="292929"/>
                </a:solidFill>
                <a:highlight>
                  <a:srgbClr val="FFFFFF"/>
                </a:highlight>
                <a:latin typeface="Georgia"/>
                <a:ea typeface="Georgia"/>
                <a:cs typeface="Georgia"/>
                <a:sym typeface="Georgia"/>
              </a:rPr>
              <a:t>= Number of Insertions</a:t>
            </a:r>
            <a:endParaRPr sz="1500">
              <a:solidFill>
                <a:srgbClr val="292929"/>
              </a:solidFill>
              <a:highlight>
                <a:srgbClr val="FFFFFF"/>
              </a:highlight>
              <a:latin typeface="Georgia"/>
              <a:ea typeface="Georgia"/>
              <a:cs typeface="Georgia"/>
              <a:sym typeface="Georgia"/>
            </a:endParaRPr>
          </a:p>
          <a:p>
            <a:pPr indent="0" lvl="0" marL="0" marR="0" rtl="0" algn="l">
              <a:lnSpc>
                <a:spcPct val="100000"/>
              </a:lnSpc>
              <a:spcBef>
                <a:spcPts val="0"/>
              </a:spcBef>
              <a:spcAft>
                <a:spcPts val="0"/>
              </a:spcAft>
              <a:buNone/>
            </a:pPr>
            <a:r>
              <a:rPr b="1" lang="en" sz="1500">
                <a:solidFill>
                  <a:srgbClr val="292929"/>
                </a:solidFill>
                <a:highlight>
                  <a:srgbClr val="FFFFFF"/>
                </a:highlight>
                <a:latin typeface="Georgia"/>
                <a:ea typeface="Georgia"/>
                <a:cs typeface="Georgia"/>
                <a:sym typeface="Georgia"/>
              </a:rPr>
              <a:t>N = </a:t>
            </a:r>
            <a:r>
              <a:rPr lang="en" sz="1500">
                <a:solidFill>
                  <a:srgbClr val="292929"/>
                </a:solidFill>
                <a:highlight>
                  <a:srgbClr val="FFFFFF"/>
                </a:highlight>
                <a:latin typeface="Georgia"/>
                <a:ea typeface="Georgia"/>
                <a:cs typeface="Georgia"/>
                <a:sym typeface="Georgia"/>
              </a:rPr>
              <a:t>Number of characters in reference text</a:t>
            </a:r>
            <a:endParaRPr sz="1500">
              <a:solidFill>
                <a:srgbClr val="292929"/>
              </a:solidFill>
              <a:highlight>
                <a:srgbClr val="FFFFFF"/>
              </a:highlight>
              <a:latin typeface="Georgia"/>
              <a:ea typeface="Georgia"/>
              <a:cs typeface="Georgia"/>
              <a:sym typeface="Georgia"/>
            </a:endParaRPr>
          </a:p>
          <a:p>
            <a:pPr indent="0" lvl="0" marL="0" marR="0" rtl="0" algn="l">
              <a:lnSpc>
                <a:spcPct val="100000"/>
              </a:lnSpc>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marR="0" rtl="0" algn="l">
              <a:lnSpc>
                <a:spcPct val="100000"/>
              </a:lnSpc>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393d794a68_2_5"/>
          <p:cNvSpPr txBox="1"/>
          <p:nvPr/>
        </p:nvSpPr>
        <p:spPr>
          <a:xfrm>
            <a:off x="42250" y="0"/>
            <a:ext cx="9101700" cy="464700"/>
          </a:xfrm>
          <a:prstGeom prst="rect">
            <a:avLst/>
          </a:prstGeom>
          <a:solidFill>
            <a:schemeClr val="accent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FFFFFF"/>
              </a:buClr>
              <a:buSzPts val="3700"/>
              <a:buFont typeface="Cambria"/>
              <a:buNone/>
            </a:pPr>
            <a:r>
              <a:rPr b="0" i="0" lang="en" sz="2100" u="none" cap="none" strike="noStrike">
                <a:solidFill>
                  <a:srgbClr val="FFFFFF"/>
                </a:solidFill>
                <a:latin typeface="Cambria"/>
                <a:ea typeface="Cambria"/>
                <a:cs typeface="Cambria"/>
                <a:sym typeface="Cambria"/>
              </a:rPr>
              <a:t>Department of Electronics Engineering</a:t>
            </a:r>
            <a:endParaRPr b="0" i="0" sz="300" u="none" cap="none" strike="noStrike">
              <a:solidFill>
                <a:srgbClr val="000000"/>
              </a:solidFill>
              <a:latin typeface="Cambria"/>
              <a:ea typeface="Cambria"/>
              <a:cs typeface="Cambria"/>
              <a:sym typeface="Cambria"/>
            </a:endParaRPr>
          </a:p>
        </p:txBody>
      </p:sp>
      <p:pic>
        <p:nvPicPr>
          <p:cNvPr id="170" name="Google Shape;170;g2393d794a68_2_5"/>
          <p:cNvPicPr preferRelativeResize="0"/>
          <p:nvPr/>
        </p:nvPicPr>
        <p:blipFill rotWithShape="1">
          <a:blip r:embed="rId3">
            <a:alphaModFix/>
          </a:blip>
          <a:srcRect b="0" l="23462" r="24711" t="0"/>
          <a:stretch/>
        </p:blipFill>
        <p:spPr>
          <a:xfrm>
            <a:off x="92400" y="0"/>
            <a:ext cx="667325" cy="1066725"/>
          </a:xfrm>
          <a:prstGeom prst="rect">
            <a:avLst/>
          </a:prstGeom>
          <a:noFill/>
          <a:ln>
            <a:noFill/>
          </a:ln>
        </p:spPr>
      </p:pic>
      <p:sp>
        <p:nvSpPr>
          <p:cNvPr id="171" name="Google Shape;171;g2393d794a68_2_5"/>
          <p:cNvSpPr txBox="1"/>
          <p:nvPr/>
        </p:nvSpPr>
        <p:spPr>
          <a:xfrm>
            <a:off x="0" y="4794975"/>
            <a:ext cx="2925600" cy="348300"/>
          </a:xfrm>
          <a:prstGeom prst="rect">
            <a:avLst/>
          </a:prstGeom>
          <a:solidFill>
            <a:srgbClr val="3F3F3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 sz="900" u="none" cap="none" strike="noStrike">
                <a:solidFill>
                  <a:srgbClr val="FFFFFF"/>
                </a:solidFill>
                <a:latin typeface="Calibri"/>
                <a:ea typeface="Calibri"/>
                <a:cs typeface="Calibri"/>
                <a:sym typeface="Calibri"/>
              </a:rPr>
              <a:t>Department of Electronics Engineering, VESIT 202</a:t>
            </a:r>
            <a:r>
              <a:rPr lang="en" sz="900">
                <a:solidFill>
                  <a:srgbClr val="FFFFFF"/>
                </a:solidFill>
                <a:latin typeface="Calibri"/>
                <a:ea typeface="Calibri"/>
                <a:cs typeface="Calibri"/>
                <a:sym typeface="Calibri"/>
              </a:rPr>
              <a:t>2</a:t>
            </a:r>
            <a:r>
              <a:rPr b="0" i="0" lang="en" sz="900" u="none" cap="none" strike="noStrike">
                <a:solidFill>
                  <a:srgbClr val="FFFFFF"/>
                </a:solidFill>
                <a:latin typeface="Calibri"/>
                <a:ea typeface="Calibri"/>
                <a:cs typeface="Calibri"/>
                <a:sym typeface="Calibri"/>
              </a:rPr>
              <a:t>- 2</a:t>
            </a:r>
            <a:r>
              <a:rPr lang="en" sz="900">
                <a:solidFill>
                  <a:srgbClr val="FFFFFF"/>
                </a:solidFill>
                <a:latin typeface="Calibri"/>
                <a:ea typeface="Calibri"/>
                <a:cs typeface="Calibri"/>
                <a:sym typeface="Calibri"/>
              </a:rPr>
              <a:t>3</a:t>
            </a:r>
            <a:endParaRPr b="0" i="0" sz="9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72" name="Google Shape;172;g2393d794a68_2_5"/>
          <p:cNvSpPr txBox="1"/>
          <p:nvPr/>
        </p:nvSpPr>
        <p:spPr>
          <a:xfrm>
            <a:off x="1843504" y="572697"/>
            <a:ext cx="5457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0"/>
              <a:buFont typeface="Arial"/>
              <a:buNone/>
            </a:pPr>
            <a:r>
              <a:rPr b="1" lang="en" sz="3000" u="sng">
                <a:solidFill>
                  <a:srgbClr val="1E4E79"/>
                </a:solidFill>
                <a:latin typeface="Cambria"/>
                <a:ea typeface="Cambria"/>
                <a:cs typeface="Cambria"/>
                <a:sym typeface="Cambria"/>
              </a:rPr>
              <a:t>W</a:t>
            </a:r>
            <a:r>
              <a:rPr b="1" lang="en" sz="3000" u="sng">
                <a:solidFill>
                  <a:srgbClr val="1E4E79"/>
                </a:solidFill>
                <a:latin typeface="Cambria"/>
                <a:ea typeface="Cambria"/>
                <a:cs typeface="Cambria"/>
                <a:sym typeface="Cambria"/>
              </a:rPr>
              <a:t>ER</a:t>
            </a:r>
            <a:endParaRPr b="1" i="0" sz="3000" u="sng" cap="none" strike="noStrike">
              <a:solidFill>
                <a:srgbClr val="1E4E79"/>
              </a:solidFill>
              <a:latin typeface="Cambria"/>
              <a:ea typeface="Cambria"/>
              <a:cs typeface="Cambria"/>
              <a:sym typeface="Cambria"/>
            </a:endParaRPr>
          </a:p>
        </p:txBody>
      </p:sp>
      <p:sp>
        <p:nvSpPr>
          <p:cNvPr id="173" name="Google Shape;173;g2393d794a68_2_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74" name="Google Shape;174;g2393d794a68_2_5"/>
          <p:cNvSpPr txBox="1"/>
          <p:nvPr/>
        </p:nvSpPr>
        <p:spPr>
          <a:xfrm>
            <a:off x="759725" y="1499613"/>
            <a:ext cx="8103300" cy="25167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It stands for </a:t>
            </a:r>
            <a:r>
              <a:rPr b="1" lang="en" sz="1500">
                <a:solidFill>
                  <a:srgbClr val="292929"/>
                </a:solidFill>
                <a:highlight>
                  <a:srgbClr val="FFFFFF"/>
                </a:highlight>
                <a:latin typeface="Georgia"/>
                <a:ea typeface="Georgia"/>
                <a:cs typeface="Georgia"/>
                <a:sym typeface="Georgia"/>
              </a:rPr>
              <a:t>Word Error Rate</a:t>
            </a:r>
            <a:endParaRPr b="1" sz="1500">
              <a:solidFill>
                <a:srgbClr val="292929"/>
              </a:solidFill>
              <a:highlight>
                <a:srgbClr val="FFFFFF"/>
              </a:highlight>
              <a:latin typeface="Georgia"/>
              <a:ea typeface="Georgia"/>
              <a:cs typeface="Georgia"/>
              <a:sym typeface="Georgia"/>
            </a:endParaRPr>
          </a:p>
          <a:p>
            <a:pPr indent="0" lvl="0" marL="457200" marR="0" rtl="0" algn="l">
              <a:lnSpc>
                <a:spcPct val="100000"/>
              </a:lnSpc>
              <a:spcBef>
                <a:spcPts val="0"/>
              </a:spcBef>
              <a:spcAft>
                <a:spcPts val="0"/>
              </a:spcAft>
              <a:buNone/>
            </a:pPr>
            <a:r>
              <a:t/>
            </a:r>
            <a:endParaRPr b="1" sz="1500">
              <a:solidFill>
                <a:srgbClr val="292929"/>
              </a:solidFill>
              <a:highlight>
                <a:srgbClr val="FFFFFF"/>
              </a:highlight>
              <a:latin typeface="Georgia"/>
              <a:ea typeface="Georgia"/>
              <a:cs typeface="Georgia"/>
              <a:sym typeface="Georgia"/>
            </a:endParaRPr>
          </a:p>
          <a:p>
            <a:pPr indent="-314325" lvl="0" marL="457200" marR="0" rtl="0" algn="l">
              <a:lnSpc>
                <a:spcPct val="100000"/>
              </a:lnSpc>
              <a:spcBef>
                <a:spcPts val="0"/>
              </a:spcBef>
              <a:spcAft>
                <a:spcPts val="0"/>
              </a:spcAft>
              <a:buClr>
                <a:srgbClr val="4A4A4A"/>
              </a:buClr>
              <a:buSzPts val="1350"/>
              <a:buChar char="●"/>
            </a:pPr>
            <a:r>
              <a:rPr lang="en" sz="1350">
                <a:solidFill>
                  <a:srgbClr val="4A4A4A"/>
                </a:solidFill>
                <a:highlight>
                  <a:srgbClr val="FFFFFF"/>
                </a:highlight>
              </a:rPr>
              <a:t>WER is basically the number of errors divided by the total words.</a:t>
            </a:r>
            <a:endParaRPr sz="1350">
              <a:solidFill>
                <a:srgbClr val="4A4A4A"/>
              </a:solidFill>
              <a:highlight>
                <a:srgbClr val="FFFFFF"/>
              </a:highlight>
            </a:endParaRPr>
          </a:p>
          <a:p>
            <a:pPr indent="0" lvl="0" marL="0" marR="0" rtl="0" algn="l">
              <a:lnSpc>
                <a:spcPct val="100000"/>
              </a:lnSpc>
              <a:spcBef>
                <a:spcPts val="0"/>
              </a:spcBef>
              <a:spcAft>
                <a:spcPts val="0"/>
              </a:spcAft>
              <a:buNone/>
            </a:pPr>
            <a:r>
              <a:t/>
            </a:r>
            <a:endParaRPr sz="1350">
              <a:solidFill>
                <a:srgbClr val="4A4A4A"/>
              </a:solidFill>
              <a:highlight>
                <a:srgbClr val="FFFFFF"/>
              </a:highlight>
            </a:endParaRPr>
          </a:p>
          <a:p>
            <a:pPr indent="0" lvl="0" marL="0" marR="0" rtl="0" algn="l">
              <a:lnSpc>
                <a:spcPct val="100000"/>
              </a:lnSpc>
              <a:spcBef>
                <a:spcPts val="0"/>
              </a:spcBef>
              <a:spcAft>
                <a:spcPts val="0"/>
              </a:spcAft>
              <a:buNone/>
            </a:pPr>
            <a:r>
              <a:rPr lang="en" sz="1350">
                <a:solidFill>
                  <a:srgbClr val="4A4A4A"/>
                </a:solidFill>
                <a:highlight>
                  <a:srgbClr val="FFFFFF"/>
                </a:highlight>
              </a:rPr>
              <a:t> Word Error Rate Formula:</a:t>
            </a:r>
            <a:endParaRPr sz="1350">
              <a:solidFill>
                <a:srgbClr val="4A4A4A"/>
              </a:solidFill>
              <a:highlight>
                <a:srgbClr val="FFFFFF"/>
              </a:highlight>
            </a:endParaRPr>
          </a:p>
          <a:p>
            <a:pPr indent="0" lvl="0" marL="0" marR="0" rtl="0" algn="l">
              <a:lnSpc>
                <a:spcPct val="100000"/>
              </a:lnSpc>
              <a:spcBef>
                <a:spcPts val="0"/>
              </a:spcBef>
              <a:spcAft>
                <a:spcPts val="0"/>
              </a:spcAft>
              <a:buNone/>
            </a:pPr>
            <a:r>
              <a:rPr lang="en" sz="1350">
                <a:solidFill>
                  <a:srgbClr val="4A4A4A"/>
                </a:solidFill>
                <a:highlight>
                  <a:srgbClr val="FFFFFF"/>
                </a:highlight>
              </a:rPr>
              <a:t> WER = (S + I + D) / N</a:t>
            </a:r>
            <a:endParaRPr sz="1350">
              <a:solidFill>
                <a:srgbClr val="4A4A4A"/>
              </a:solidFill>
              <a:highlight>
                <a:srgbClr val="FFFFFF"/>
              </a:highlight>
            </a:endParaRPr>
          </a:p>
          <a:p>
            <a:pPr indent="0" lvl="0" marL="0" marR="0" rtl="0" algn="l">
              <a:lnSpc>
                <a:spcPct val="100000"/>
              </a:lnSpc>
              <a:spcBef>
                <a:spcPts val="0"/>
              </a:spcBef>
              <a:spcAft>
                <a:spcPts val="0"/>
              </a:spcAft>
              <a:buNone/>
            </a:pPr>
            <a:r>
              <a:t/>
            </a:r>
            <a:endParaRPr sz="1350">
              <a:solidFill>
                <a:srgbClr val="4A4A4A"/>
              </a:solidFill>
              <a:highlight>
                <a:srgbClr val="FFFFFF"/>
              </a:highlight>
            </a:endParaRPr>
          </a:p>
          <a:p>
            <a:pPr indent="0" lvl="0" marL="0" marR="0" rtl="0" algn="l">
              <a:lnSpc>
                <a:spcPct val="100000"/>
              </a:lnSpc>
              <a:spcBef>
                <a:spcPts val="0"/>
              </a:spcBef>
              <a:spcAft>
                <a:spcPts val="0"/>
              </a:spcAft>
              <a:buNone/>
            </a:pPr>
            <a:r>
              <a:rPr lang="en" sz="1350">
                <a:solidFill>
                  <a:srgbClr val="4A4A4A"/>
                </a:solidFill>
                <a:highlight>
                  <a:srgbClr val="FFFFFF"/>
                </a:highlight>
              </a:rPr>
              <a:t> S=Substitutions</a:t>
            </a:r>
            <a:endParaRPr sz="1350">
              <a:solidFill>
                <a:srgbClr val="4A4A4A"/>
              </a:solidFill>
              <a:highlight>
                <a:srgbClr val="FFFFFF"/>
              </a:highlight>
            </a:endParaRPr>
          </a:p>
          <a:p>
            <a:pPr indent="0" lvl="0" marL="0" marR="0" rtl="0" algn="l">
              <a:lnSpc>
                <a:spcPct val="100000"/>
              </a:lnSpc>
              <a:spcBef>
                <a:spcPts val="0"/>
              </a:spcBef>
              <a:spcAft>
                <a:spcPts val="0"/>
              </a:spcAft>
              <a:buNone/>
            </a:pPr>
            <a:r>
              <a:rPr lang="en" sz="1350">
                <a:solidFill>
                  <a:srgbClr val="4A4A4A"/>
                </a:solidFill>
                <a:highlight>
                  <a:srgbClr val="FFFFFF"/>
                </a:highlight>
              </a:rPr>
              <a:t> I=Insertions</a:t>
            </a:r>
            <a:endParaRPr sz="1350">
              <a:solidFill>
                <a:srgbClr val="4A4A4A"/>
              </a:solidFill>
              <a:highlight>
                <a:srgbClr val="FFFFFF"/>
              </a:highlight>
            </a:endParaRPr>
          </a:p>
          <a:p>
            <a:pPr indent="0" lvl="0" marL="0" marR="0" rtl="0" algn="l">
              <a:lnSpc>
                <a:spcPct val="100000"/>
              </a:lnSpc>
              <a:spcBef>
                <a:spcPts val="0"/>
              </a:spcBef>
              <a:spcAft>
                <a:spcPts val="0"/>
              </a:spcAft>
              <a:buNone/>
            </a:pPr>
            <a:r>
              <a:rPr lang="en" sz="1350">
                <a:solidFill>
                  <a:srgbClr val="4A4A4A"/>
                </a:solidFill>
                <a:highlight>
                  <a:srgbClr val="FFFFFF"/>
                </a:highlight>
              </a:rPr>
              <a:t> D=Deletions</a:t>
            </a:r>
            <a:endParaRPr sz="1350">
              <a:solidFill>
                <a:srgbClr val="4A4A4A"/>
              </a:solidFill>
              <a:highlight>
                <a:srgbClr val="FFFFFF"/>
              </a:highlight>
            </a:endParaRPr>
          </a:p>
          <a:p>
            <a:pPr indent="0" lvl="0" marL="0" marR="0" rtl="0" algn="l">
              <a:lnSpc>
                <a:spcPct val="100000"/>
              </a:lnSpc>
              <a:spcBef>
                <a:spcPts val="0"/>
              </a:spcBef>
              <a:spcAft>
                <a:spcPts val="0"/>
              </a:spcAft>
              <a:buNone/>
            </a:pPr>
            <a:r>
              <a:rPr lang="en" sz="1350">
                <a:solidFill>
                  <a:srgbClr val="4A4A4A"/>
                </a:solidFill>
                <a:highlight>
                  <a:srgbClr val="FFFFFF"/>
                </a:highlight>
              </a:rPr>
              <a:t> N= Number of Words</a:t>
            </a:r>
            <a:endParaRPr sz="1350">
              <a:solidFill>
                <a:srgbClr val="4A4A4A"/>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0"/>
          <p:cNvSpPr txBox="1"/>
          <p:nvPr/>
        </p:nvSpPr>
        <p:spPr>
          <a:xfrm>
            <a:off x="42250" y="0"/>
            <a:ext cx="9101700" cy="464700"/>
          </a:xfrm>
          <a:prstGeom prst="rect">
            <a:avLst/>
          </a:prstGeom>
          <a:solidFill>
            <a:schemeClr val="accent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FFFFFF"/>
              </a:buClr>
              <a:buSzPts val="3700"/>
              <a:buFont typeface="Cambria"/>
              <a:buNone/>
            </a:pPr>
            <a:r>
              <a:rPr b="0" i="0" lang="en" sz="2100" u="none" cap="none" strike="noStrike">
                <a:solidFill>
                  <a:srgbClr val="FFFFFF"/>
                </a:solidFill>
                <a:latin typeface="Cambria"/>
                <a:ea typeface="Cambria"/>
                <a:cs typeface="Cambria"/>
                <a:sym typeface="Cambria"/>
              </a:rPr>
              <a:t>Department of Electronics Engineering</a:t>
            </a:r>
            <a:endParaRPr b="0" i="0" sz="300" u="none" cap="none" strike="noStrike">
              <a:solidFill>
                <a:srgbClr val="000000"/>
              </a:solidFill>
              <a:latin typeface="Cambria"/>
              <a:ea typeface="Cambria"/>
              <a:cs typeface="Cambria"/>
              <a:sym typeface="Cambria"/>
            </a:endParaRPr>
          </a:p>
        </p:txBody>
      </p:sp>
      <p:pic>
        <p:nvPicPr>
          <p:cNvPr id="180" name="Google Shape;180;p10"/>
          <p:cNvPicPr preferRelativeResize="0"/>
          <p:nvPr/>
        </p:nvPicPr>
        <p:blipFill rotWithShape="1">
          <a:blip r:embed="rId3">
            <a:alphaModFix/>
          </a:blip>
          <a:srcRect b="0" l="23462" r="24711" t="0"/>
          <a:stretch/>
        </p:blipFill>
        <p:spPr>
          <a:xfrm>
            <a:off x="92400" y="0"/>
            <a:ext cx="667325" cy="1066725"/>
          </a:xfrm>
          <a:prstGeom prst="rect">
            <a:avLst/>
          </a:prstGeom>
          <a:noFill/>
          <a:ln>
            <a:noFill/>
          </a:ln>
        </p:spPr>
      </p:pic>
      <p:sp>
        <p:nvSpPr>
          <p:cNvPr id="181" name="Google Shape;181;p10"/>
          <p:cNvSpPr txBox="1"/>
          <p:nvPr/>
        </p:nvSpPr>
        <p:spPr>
          <a:xfrm>
            <a:off x="0" y="4794975"/>
            <a:ext cx="2925600" cy="348300"/>
          </a:xfrm>
          <a:prstGeom prst="rect">
            <a:avLst/>
          </a:prstGeom>
          <a:solidFill>
            <a:srgbClr val="3F3F3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 sz="900" u="none" cap="none" strike="noStrike">
                <a:solidFill>
                  <a:srgbClr val="FFFFFF"/>
                </a:solidFill>
                <a:latin typeface="Calibri"/>
                <a:ea typeface="Calibri"/>
                <a:cs typeface="Calibri"/>
                <a:sym typeface="Calibri"/>
              </a:rPr>
              <a:t>Department of Electronics Engineering, VESIT 2022- 23</a:t>
            </a:r>
            <a:endParaRPr b="0" i="0" sz="9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2" name="Google Shape;182;p10"/>
          <p:cNvSpPr txBox="1"/>
          <p:nvPr/>
        </p:nvSpPr>
        <p:spPr>
          <a:xfrm>
            <a:off x="1843504" y="572697"/>
            <a:ext cx="5457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sng" cap="none" strike="noStrike">
                <a:solidFill>
                  <a:srgbClr val="1E4E79"/>
                </a:solidFill>
                <a:latin typeface="Cambria"/>
                <a:ea typeface="Cambria"/>
                <a:cs typeface="Cambria"/>
                <a:sym typeface="Cambria"/>
              </a:rPr>
              <a:t>References</a:t>
            </a:r>
            <a:endParaRPr b="1" i="0" sz="3000" u="sng" cap="none" strike="noStrike">
              <a:solidFill>
                <a:srgbClr val="1E4E79"/>
              </a:solidFill>
              <a:latin typeface="Cambria"/>
              <a:ea typeface="Cambria"/>
              <a:cs typeface="Cambria"/>
              <a:sym typeface="Cambria"/>
            </a:endParaRPr>
          </a:p>
        </p:txBody>
      </p:sp>
      <p:sp>
        <p:nvSpPr>
          <p:cNvPr id="183" name="Google Shape;183;p10"/>
          <p:cNvSpPr txBox="1"/>
          <p:nvPr/>
        </p:nvSpPr>
        <p:spPr>
          <a:xfrm>
            <a:off x="534550" y="869700"/>
            <a:ext cx="8117100" cy="3845700"/>
          </a:xfrm>
          <a:prstGeom prst="rect">
            <a:avLst/>
          </a:prstGeom>
          <a:noFill/>
          <a:ln>
            <a:noFill/>
          </a:ln>
        </p:spPr>
        <p:txBody>
          <a:bodyPr anchorCtr="0" anchor="t" bIns="91425" lIns="91425" spcFirstLastPara="1" rIns="91425" wrap="square" tIns="91425">
            <a:spAutoFit/>
          </a:bodyPr>
          <a:lstStyle/>
          <a:p>
            <a:pPr indent="0" lvl="0" marL="0" marR="776422" rtl="0" algn="just">
              <a:lnSpc>
                <a:spcPct val="151398"/>
              </a:lnSpc>
              <a:spcBef>
                <a:spcPts val="794"/>
              </a:spcBef>
              <a:spcAft>
                <a:spcPts val="0"/>
              </a:spcAft>
              <a:buClr>
                <a:srgbClr val="000000"/>
              </a:buClr>
              <a:buSzPts val="1400"/>
              <a:buFont typeface="Arial"/>
              <a:buNone/>
            </a:pPr>
            <a:r>
              <a:t/>
            </a:r>
            <a:endParaRPr b="0" i="0" sz="1400" u="none" cap="none" strike="noStrike">
              <a:solidFill>
                <a:schemeClr val="dk1"/>
              </a:solidFill>
              <a:highlight>
                <a:srgbClr val="FFFFFF"/>
              </a:highlight>
              <a:latin typeface="Calibri"/>
              <a:ea typeface="Calibri"/>
              <a:cs typeface="Calibri"/>
              <a:sym typeface="Calibri"/>
            </a:endParaRPr>
          </a:p>
          <a:p>
            <a:pPr indent="0" lvl="0" marL="0" marR="776422" rtl="0" algn="just">
              <a:lnSpc>
                <a:spcPct val="151398"/>
              </a:lnSpc>
              <a:spcBef>
                <a:spcPts val="794"/>
              </a:spcBef>
              <a:spcAft>
                <a:spcPts val="0"/>
              </a:spcAft>
              <a:buClr>
                <a:srgbClr val="000000"/>
              </a:buClr>
              <a:buSzPts val="1400"/>
              <a:buFont typeface="Arial"/>
              <a:buNone/>
            </a:pPr>
            <a:r>
              <a:rPr b="0" i="0" lang="en" sz="1400" u="none" cap="none" strike="noStrike">
                <a:solidFill>
                  <a:schemeClr val="dk1"/>
                </a:solidFill>
                <a:highlight>
                  <a:srgbClr val="FFFFFF"/>
                </a:highlight>
                <a:latin typeface="Calibri"/>
                <a:ea typeface="Calibri"/>
                <a:cs typeface="Calibri"/>
                <a:sym typeface="Calibri"/>
              </a:rPr>
              <a:t>[1] </a:t>
            </a:r>
            <a:r>
              <a:rPr b="0" i="0" lang="en" sz="1400" u="none" cap="none" strike="noStrike">
                <a:solidFill>
                  <a:schemeClr val="dk1"/>
                </a:solidFill>
                <a:latin typeface="Calibri"/>
                <a:ea typeface="Calibri"/>
                <a:cs typeface="Calibri"/>
                <a:sym typeface="Calibri"/>
              </a:rPr>
              <a:t>Markus Schnell, Michael Küstner, “Text-to-Speech for Low-Resource Systems”, in IEEE, 2002.</a:t>
            </a:r>
            <a:endParaRPr b="0" i="0" sz="1400" u="none" cap="none" strike="noStrike">
              <a:solidFill>
                <a:schemeClr val="dk1"/>
              </a:solidFill>
              <a:highlight>
                <a:srgbClr val="FFFFFF"/>
              </a:highlight>
              <a:latin typeface="Calibri"/>
              <a:ea typeface="Calibri"/>
              <a:cs typeface="Calibri"/>
              <a:sym typeface="Calibri"/>
            </a:endParaRPr>
          </a:p>
          <a:p>
            <a:pPr indent="0" lvl="0" marL="0" marR="776422" rtl="0" algn="just">
              <a:lnSpc>
                <a:spcPct val="151398"/>
              </a:lnSpc>
              <a:spcBef>
                <a:spcPts val="794"/>
              </a:spcBef>
              <a:spcAft>
                <a:spcPts val="0"/>
              </a:spcAft>
              <a:buClr>
                <a:srgbClr val="000000"/>
              </a:buClr>
              <a:buSzPts val="1400"/>
              <a:buFont typeface="Arial"/>
              <a:buNone/>
            </a:pPr>
            <a:r>
              <a:rPr b="0" i="0" lang="en" sz="1400" u="none" cap="none" strike="noStrike">
                <a:solidFill>
                  <a:schemeClr val="dk1"/>
                </a:solidFill>
                <a:highlight>
                  <a:srgbClr val="FFFFFF"/>
                </a:highlight>
                <a:latin typeface="Calibri"/>
                <a:ea typeface="Calibri"/>
                <a:cs typeface="Calibri"/>
                <a:sym typeface="Calibri"/>
              </a:rPr>
              <a:t>[2] </a:t>
            </a:r>
            <a:r>
              <a:rPr b="0" i="0" lang="en" sz="1400" u="none" cap="none" strike="noStrike">
                <a:solidFill>
                  <a:schemeClr val="dk1"/>
                </a:solidFill>
                <a:latin typeface="Calibri"/>
                <a:ea typeface="Calibri"/>
                <a:cs typeface="Calibri"/>
                <a:sym typeface="Calibri"/>
              </a:rPr>
              <a:t>Himank Dave, Aryaman Gobse, Aryika Goel, Swati Bairagi, “OCR Text Detector and Audio Convertor”, in IJRASET, 2020.</a:t>
            </a:r>
            <a:endParaRPr b="0" i="0" sz="1400" u="none" cap="none" strike="noStrike">
              <a:solidFill>
                <a:srgbClr val="FF0000"/>
              </a:solidFill>
              <a:highlight>
                <a:srgbClr val="FFFFFF"/>
              </a:highlight>
              <a:latin typeface="Calibri"/>
              <a:ea typeface="Calibri"/>
              <a:cs typeface="Calibri"/>
              <a:sym typeface="Calibri"/>
            </a:endParaRPr>
          </a:p>
          <a:p>
            <a:pPr indent="0" lvl="0" marL="0" marR="0" rtl="0" algn="just">
              <a:lnSpc>
                <a:spcPct val="151398"/>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[3]</a:t>
            </a:r>
            <a:r>
              <a:rPr b="1" i="0" lang="en" sz="1400" u="none" cap="none" strike="noStrike">
                <a:solidFill>
                  <a:schemeClr val="dk1"/>
                </a:solidFill>
                <a:latin typeface="Calibri"/>
                <a:ea typeface="Calibri"/>
                <a:cs typeface="Calibri"/>
                <a:sym typeface="Calibri"/>
              </a:rPr>
              <a:t> </a:t>
            </a:r>
            <a:r>
              <a:rPr b="0" i="0" lang="en" sz="1400" u="none" cap="none" strike="noStrike">
                <a:solidFill>
                  <a:schemeClr val="dk1"/>
                </a:solidFill>
                <a:latin typeface="Calibri"/>
                <a:ea typeface="Calibri"/>
                <a:cs typeface="Calibri"/>
                <a:sym typeface="Calibri"/>
              </a:rPr>
              <a:t>N.K. Srivastava, Satyam Singh, “</a:t>
            </a:r>
            <a:r>
              <a:rPr b="0" i="0" lang="en" sz="1400" u="none" cap="none" strike="noStrike">
                <a:solidFill>
                  <a:srgbClr val="333333"/>
                </a:solidFill>
                <a:highlight>
                  <a:schemeClr val="lt1"/>
                </a:highlight>
                <a:latin typeface="Calibri"/>
                <a:ea typeface="Calibri"/>
                <a:cs typeface="Calibri"/>
                <a:sym typeface="Calibri"/>
              </a:rPr>
              <a:t>Netra: Smart Hand Gloves Comprises Obstacle Detection, Object Identification &amp; OCR Text to Speech Converter for Blinds”, in IEEE, 2018. </a:t>
            </a:r>
            <a:endParaRPr b="0" i="0" sz="1400" u="none" cap="none" strike="noStrike">
              <a:solidFill>
                <a:schemeClr val="dk1"/>
              </a:solidFill>
              <a:latin typeface="Calibri"/>
              <a:ea typeface="Calibri"/>
              <a:cs typeface="Calibri"/>
              <a:sym typeface="Calibri"/>
            </a:endParaRPr>
          </a:p>
          <a:p>
            <a:pPr indent="0" lvl="0" marL="0" marR="0" rtl="0" algn="just">
              <a:lnSpc>
                <a:spcPct val="151398"/>
              </a:lnSpc>
              <a:spcBef>
                <a:spcPts val="794"/>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[4] </a:t>
            </a:r>
            <a:r>
              <a:rPr b="0" i="0" lang="en" sz="1400" u="none" cap="none" strike="noStrike">
                <a:solidFill>
                  <a:schemeClr val="dk1"/>
                </a:solidFill>
                <a:highlight>
                  <a:srgbClr val="FCFCFC"/>
                </a:highlight>
                <a:uFill>
                  <a:noFill/>
                </a:uFill>
                <a:latin typeface="Calibri"/>
                <a:ea typeface="Calibri"/>
                <a:cs typeface="Calibri"/>
                <a:sym typeface="Calibri"/>
                <a:hlinkClick r:id="rId4">
                  <a:extLst>
                    <a:ext uri="{A12FA001-AC4F-418D-AE19-62706E023703}">
                      <ahyp:hlinkClr val="tx"/>
                    </a:ext>
                  </a:extLst>
                </a:hlinkClick>
              </a:rPr>
              <a:t>Christophe Ponsard</a:t>
            </a:r>
            <a:r>
              <a:rPr b="0" i="0" lang="en" sz="1400" u="none" cap="none" strike="noStrike">
                <a:solidFill>
                  <a:schemeClr val="dk1"/>
                </a:solidFill>
                <a:highlight>
                  <a:srgbClr val="FCFCFC"/>
                </a:highlight>
                <a:latin typeface="Calibri"/>
                <a:ea typeface="Calibri"/>
                <a:cs typeface="Calibri"/>
                <a:sym typeface="Calibri"/>
              </a:rPr>
              <a:t>, </a:t>
            </a:r>
            <a:r>
              <a:rPr b="0" i="0" lang="en" sz="1400" u="none" cap="none" strike="noStrike">
                <a:solidFill>
                  <a:schemeClr val="dk1"/>
                </a:solidFill>
                <a:highlight>
                  <a:srgbClr val="FCFCFC"/>
                </a:highlight>
                <a:uFill>
                  <a:noFill/>
                </a:uFill>
                <a:latin typeface="Calibri"/>
                <a:ea typeface="Calibri"/>
                <a:cs typeface="Calibri"/>
                <a:sym typeface="Calibri"/>
                <a:hlinkClick r:id="rId5">
                  <a:extLst>
                    <a:ext uri="{A12FA001-AC4F-418D-AE19-62706E023703}">
                      <ahyp:hlinkClr val="tx"/>
                    </a:ext>
                  </a:extLst>
                </a:hlinkClick>
              </a:rPr>
              <a:t>Ravi Ramdoyal</a:t>
            </a:r>
            <a:r>
              <a:rPr b="0" i="0" lang="en" sz="1400" u="none" cap="none" strike="noStrike">
                <a:solidFill>
                  <a:srgbClr val="000000"/>
                </a:solidFill>
                <a:latin typeface="Arial"/>
                <a:ea typeface="Arial"/>
                <a:cs typeface="Arial"/>
                <a:sym typeface="Arial"/>
              </a:rPr>
              <a:t>, </a:t>
            </a:r>
            <a:r>
              <a:rPr b="0" i="0" lang="en" sz="1400" u="none" cap="none" strike="noStrike">
                <a:solidFill>
                  <a:schemeClr val="dk1"/>
                </a:solidFill>
                <a:highlight>
                  <a:srgbClr val="FCFCFC"/>
                </a:highlight>
                <a:uFill>
                  <a:noFill/>
                </a:uFill>
                <a:latin typeface="Calibri"/>
                <a:ea typeface="Calibri"/>
                <a:cs typeface="Calibri"/>
                <a:sym typeface="Calibri"/>
                <a:hlinkClick r:id="rId6">
                  <a:extLst>
                    <a:ext uri="{A12FA001-AC4F-418D-AE19-62706E023703}">
                      <ahyp:hlinkClr val="tx"/>
                    </a:ext>
                  </a:extLst>
                </a:hlinkClick>
              </a:rPr>
              <a:t>Daniel Dziamski</a:t>
            </a:r>
            <a:r>
              <a:rPr b="0" i="0" lang="en" sz="1400" u="none" cap="none" strike="noStrike">
                <a:solidFill>
                  <a:schemeClr val="dk1"/>
                </a:solidFill>
                <a:highlight>
                  <a:srgbClr val="FCFCFC"/>
                </a:highlight>
                <a:latin typeface="Calibri"/>
                <a:ea typeface="Calibri"/>
                <a:cs typeface="Calibri"/>
                <a:sym typeface="Calibri"/>
              </a:rPr>
              <a:t>, “</a:t>
            </a:r>
            <a:r>
              <a:rPr b="0" i="0" lang="en" sz="1400" u="none" cap="none" strike="noStrike">
                <a:solidFill>
                  <a:srgbClr val="333333"/>
                </a:solidFill>
                <a:highlight>
                  <a:schemeClr val="lt1"/>
                </a:highlight>
                <a:latin typeface="Calibri"/>
                <a:ea typeface="Calibri"/>
                <a:cs typeface="Calibri"/>
                <a:sym typeface="Calibri"/>
              </a:rPr>
              <a:t>An OCR-Enabled Digital Comic Books Viewer</a:t>
            </a:r>
            <a:r>
              <a:rPr b="0" i="0" lang="en" sz="1400" u="none" cap="none" strike="noStrike">
                <a:solidFill>
                  <a:schemeClr val="dk1"/>
                </a:solidFill>
                <a:highlight>
                  <a:srgbClr val="FCFCFC"/>
                </a:highlight>
                <a:latin typeface="Calibri"/>
                <a:ea typeface="Calibri"/>
                <a:cs typeface="Calibri"/>
                <a:sym typeface="Calibri"/>
              </a:rPr>
              <a:t>”, in ICCHP, 2012.</a:t>
            </a:r>
            <a:endParaRPr b="0" i="0" sz="1400" u="none" cap="none" strike="noStrike">
              <a:solidFill>
                <a:schemeClr val="dk1"/>
              </a:solidFill>
              <a:highlight>
                <a:srgbClr val="FCFCFC"/>
              </a:highlight>
              <a:latin typeface="Calibri"/>
              <a:ea typeface="Calibri"/>
              <a:cs typeface="Calibri"/>
              <a:sym typeface="Calibri"/>
            </a:endParaRPr>
          </a:p>
          <a:p>
            <a:pPr indent="0" lvl="0" marL="0" marR="0" rtl="0" algn="just">
              <a:lnSpc>
                <a:spcPct val="151398"/>
              </a:lnSpc>
              <a:spcBef>
                <a:spcPts val="794"/>
              </a:spcBef>
              <a:spcAft>
                <a:spcPts val="0"/>
              </a:spcAft>
              <a:buClr>
                <a:srgbClr val="000000"/>
              </a:buClr>
              <a:buSzPts val="1400"/>
              <a:buFont typeface="Arial"/>
              <a:buNone/>
            </a:pPr>
            <a:r>
              <a:rPr b="0" i="0" lang="en" sz="1400" u="none" cap="none" strike="noStrike">
                <a:solidFill>
                  <a:schemeClr val="dk1"/>
                </a:solidFill>
                <a:highlight>
                  <a:srgbClr val="FCFCFC"/>
                </a:highlight>
                <a:latin typeface="Calibri"/>
                <a:ea typeface="Calibri"/>
                <a:cs typeface="Calibri"/>
                <a:sym typeface="Calibri"/>
              </a:rPr>
              <a:t>[5] Pooja Shree H R, Dr. Revathi, “</a:t>
            </a:r>
            <a:r>
              <a:rPr b="0" i="0" lang="en" sz="1400" u="none" cap="none" strike="noStrike">
                <a:solidFill>
                  <a:schemeClr val="dk1"/>
                </a:solidFill>
                <a:highlight>
                  <a:schemeClr val="lt1"/>
                </a:highlight>
                <a:latin typeface="Calibri"/>
                <a:ea typeface="Calibri"/>
                <a:cs typeface="Calibri"/>
                <a:sym typeface="Calibri"/>
              </a:rPr>
              <a:t>OCR Oriented Reading System for Blind People”, in AjCt, in 2022</a:t>
            </a:r>
            <a:endParaRPr b="0" i="0" sz="1400" u="none" cap="none" strike="noStrike">
              <a:solidFill>
                <a:schemeClr val="dk1"/>
              </a:solidFill>
              <a:highlight>
                <a:srgbClr val="FCFCFC"/>
              </a:highlight>
              <a:latin typeface="Calibri"/>
              <a:ea typeface="Calibri"/>
              <a:cs typeface="Calibri"/>
              <a:sym typeface="Calibri"/>
            </a:endParaRPr>
          </a:p>
          <a:p>
            <a:pPr indent="0" lvl="0" marL="0" marR="776422" rtl="0" algn="just">
              <a:lnSpc>
                <a:spcPct val="151398"/>
              </a:lnSpc>
              <a:spcBef>
                <a:spcPts val="794"/>
              </a:spcBef>
              <a:spcAft>
                <a:spcPts val="0"/>
              </a:spcAft>
              <a:buClr>
                <a:srgbClr val="000000"/>
              </a:buClr>
              <a:buSzPts val="1400"/>
              <a:buFont typeface="Arial"/>
              <a:buNone/>
            </a:pPr>
            <a:r>
              <a:t/>
            </a:r>
            <a:endParaRPr b="0" i="0" sz="1400" u="none" cap="none" strike="noStrike">
              <a:solidFill>
                <a:srgbClr val="FF0000"/>
              </a:solidFill>
              <a:latin typeface="Calibri"/>
              <a:ea typeface="Calibri"/>
              <a:cs typeface="Calibri"/>
              <a:sym typeface="Calibri"/>
            </a:endParaRPr>
          </a:p>
        </p:txBody>
      </p:sp>
      <p:sp>
        <p:nvSpPr>
          <p:cNvPr id="184" name="Google Shape;18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1"/>
          <p:cNvSpPr txBox="1"/>
          <p:nvPr/>
        </p:nvSpPr>
        <p:spPr>
          <a:xfrm>
            <a:off x="42250" y="0"/>
            <a:ext cx="9101700" cy="464700"/>
          </a:xfrm>
          <a:prstGeom prst="rect">
            <a:avLst/>
          </a:prstGeom>
          <a:solidFill>
            <a:schemeClr val="accent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FFFFFF"/>
              </a:buClr>
              <a:buSzPts val="3700"/>
              <a:buFont typeface="Cambria"/>
              <a:buNone/>
            </a:pPr>
            <a:r>
              <a:rPr b="0" i="0" lang="en" sz="2100" u="none" cap="none" strike="noStrike">
                <a:solidFill>
                  <a:srgbClr val="FFFFFF"/>
                </a:solidFill>
                <a:latin typeface="Cambria"/>
                <a:ea typeface="Cambria"/>
                <a:cs typeface="Cambria"/>
                <a:sym typeface="Cambria"/>
              </a:rPr>
              <a:t>Department of Electronics Engineering</a:t>
            </a:r>
            <a:endParaRPr b="0" i="0" sz="300" u="none" cap="none" strike="noStrike">
              <a:solidFill>
                <a:srgbClr val="000000"/>
              </a:solidFill>
              <a:latin typeface="Cambria"/>
              <a:ea typeface="Cambria"/>
              <a:cs typeface="Cambria"/>
              <a:sym typeface="Cambria"/>
            </a:endParaRPr>
          </a:p>
        </p:txBody>
      </p:sp>
      <p:pic>
        <p:nvPicPr>
          <p:cNvPr id="190" name="Google Shape;190;p11"/>
          <p:cNvPicPr preferRelativeResize="0"/>
          <p:nvPr/>
        </p:nvPicPr>
        <p:blipFill rotWithShape="1">
          <a:blip r:embed="rId3">
            <a:alphaModFix/>
          </a:blip>
          <a:srcRect b="0" l="23462" r="24711" t="0"/>
          <a:stretch/>
        </p:blipFill>
        <p:spPr>
          <a:xfrm>
            <a:off x="92400" y="0"/>
            <a:ext cx="667325" cy="1066725"/>
          </a:xfrm>
          <a:prstGeom prst="rect">
            <a:avLst/>
          </a:prstGeom>
          <a:noFill/>
          <a:ln>
            <a:noFill/>
          </a:ln>
        </p:spPr>
      </p:pic>
      <p:sp>
        <p:nvSpPr>
          <p:cNvPr id="191" name="Google Shape;191;p11"/>
          <p:cNvSpPr txBox="1"/>
          <p:nvPr/>
        </p:nvSpPr>
        <p:spPr>
          <a:xfrm>
            <a:off x="0" y="4794975"/>
            <a:ext cx="2925600" cy="348300"/>
          </a:xfrm>
          <a:prstGeom prst="rect">
            <a:avLst/>
          </a:prstGeom>
          <a:solidFill>
            <a:srgbClr val="3F3F3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 sz="900" u="none" cap="none" strike="noStrike">
                <a:solidFill>
                  <a:srgbClr val="FFFFFF"/>
                </a:solidFill>
                <a:latin typeface="Calibri"/>
                <a:ea typeface="Calibri"/>
                <a:cs typeface="Calibri"/>
                <a:sym typeface="Calibri"/>
              </a:rPr>
              <a:t>Department of Electronics Engineering, VESIT 2022- 23</a:t>
            </a:r>
            <a:endParaRPr b="0" i="0" sz="9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92" name="Google Shape;192;p11"/>
          <p:cNvSpPr txBox="1"/>
          <p:nvPr/>
        </p:nvSpPr>
        <p:spPr>
          <a:xfrm>
            <a:off x="1843504" y="572697"/>
            <a:ext cx="5457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0"/>
              <a:buFont typeface="Arial"/>
              <a:buNone/>
            </a:pPr>
            <a:r>
              <a:t/>
            </a:r>
            <a:endParaRPr b="1" i="0" sz="3000" u="sng" cap="none" strike="noStrike">
              <a:solidFill>
                <a:srgbClr val="1E4E79"/>
              </a:solidFill>
              <a:latin typeface="Cambria"/>
              <a:ea typeface="Cambria"/>
              <a:cs typeface="Cambria"/>
              <a:sym typeface="Cambria"/>
            </a:endParaRPr>
          </a:p>
        </p:txBody>
      </p:sp>
      <p:sp>
        <p:nvSpPr>
          <p:cNvPr id="193" name="Google Shape;193;p11"/>
          <p:cNvSpPr txBox="1"/>
          <p:nvPr/>
        </p:nvSpPr>
        <p:spPr>
          <a:xfrm>
            <a:off x="513450" y="1152975"/>
            <a:ext cx="8117100" cy="828300"/>
          </a:xfrm>
          <a:prstGeom prst="rect">
            <a:avLst/>
          </a:prstGeom>
          <a:noFill/>
          <a:ln>
            <a:noFill/>
          </a:ln>
        </p:spPr>
        <p:txBody>
          <a:bodyPr anchorCtr="0" anchor="t" bIns="91425" lIns="91425" spcFirstLastPara="1" rIns="91425" wrap="square" tIns="91425">
            <a:spAutoFit/>
          </a:bodyPr>
          <a:lstStyle/>
          <a:p>
            <a:pPr indent="0" lvl="0" marL="0" marR="776422" rtl="0" algn="just">
              <a:lnSpc>
                <a:spcPct val="151398"/>
              </a:lnSpc>
              <a:spcBef>
                <a:spcPts val="794"/>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[5] https://www.ncbi.nlm.nih.gov/pmc/articles/PMC5820628/</a:t>
            </a:r>
            <a:endParaRPr b="0" i="0" sz="1400" u="none" cap="none" strike="noStrike">
              <a:solidFill>
                <a:srgbClr val="202124"/>
              </a:solidFill>
              <a:latin typeface="Calibri"/>
              <a:ea typeface="Calibri"/>
              <a:cs typeface="Calibri"/>
              <a:sym typeface="Calibri"/>
            </a:endParaRPr>
          </a:p>
          <a:p>
            <a:pPr indent="0" lvl="0" marL="0" marR="776422" rtl="0" algn="just">
              <a:lnSpc>
                <a:spcPct val="151398"/>
              </a:lnSpc>
              <a:spcBef>
                <a:spcPts val="794"/>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[6] https://towardsdatascience.com/pre-processing-in-ocr-fc231c6035a7</a:t>
            </a:r>
            <a:endParaRPr b="0" i="0" sz="1400" u="none" cap="none" strike="noStrike">
              <a:solidFill>
                <a:srgbClr val="FF0000"/>
              </a:solidFill>
              <a:latin typeface="Calibri"/>
              <a:ea typeface="Calibri"/>
              <a:cs typeface="Calibri"/>
              <a:sym typeface="Calibri"/>
            </a:endParaRPr>
          </a:p>
        </p:txBody>
      </p:sp>
      <p:sp>
        <p:nvSpPr>
          <p:cNvPr id="194" name="Google Shape;19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2"/>
          <p:cNvSpPr txBox="1"/>
          <p:nvPr/>
        </p:nvSpPr>
        <p:spPr>
          <a:xfrm>
            <a:off x="42250" y="0"/>
            <a:ext cx="9101700" cy="464700"/>
          </a:xfrm>
          <a:prstGeom prst="rect">
            <a:avLst/>
          </a:prstGeom>
          <a:solidFill>
            <a:schemeClr val="accent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FFFFFF"/>
              </a:buClr>
              <a:buSzPts val="3700"/>
              <a:buFont typeface="Cambria"/>
              <a:buNone/>
            </a:pPr>
            <a:r>
              <a:rPr b="0" i="0" lang="en" sz="2100" u="none" cap="none" strike="noStrike">
                <a:solidFill>
                  <a:srgbClr val="FFFFFF"/>
                </a:solidFill>
                <a:latin typeface="Cambria"/>
                <a:ea typeface="Cambria"/>
                <a:cs typeface="Cambria"/>
                <a:sym typeface="Cambria"/>
              </a:rPr>
              <a:t>Department of Electronics Engineering</a:t>
            </a:r>
            <a:endParaRPr b="0" i="0" sz="300" u="none" cap="none" strike="noStrike">
              <a:solidFill>
                <a:srgbClr val="000000"/>
              </a:solidFill>
              <a:latin typeface="Cambria"/>
              <a:ea typeface="Cambria"/>
              <a:cs typeface="Cambria"/>
              <a:sym typeface="Cambria"/>
            </a:endParaRPr>
          </a:p>
        </p:txBody>
      </p:sp>
      <p:pic>
        <p:nvPicPr>
          <p:cNvPr id="200" name="Google Shape;200;p12"/>
          <p:cNvPicPr preferRelativeResize="0"/>
          <p:nvPr/>
        </p:nvPicPr>
        <p:blipFill rotWithShape="1">
          <a:blip r:embed="rId3">
            <a:alphaModFix/>
          </a:blip>
          <a:srcRect b="0" l="23462" r="24711" t="0"/>
          <a:stretch/>
        </p:blipFill>
        <p:spPr>
          <a:xfrm>
            <a:off x="92400" y="0"/>
            <a:ext cx="667325" cy="1066725"/>
          </a:xfrm>
          <a:prstGeom prst="rect">
            <a:avLst/>
          </a:prstGeom>
          <a:noFill/>
          <a:ln>
            <a:noFill/>
          </a:ln>
        </p:spPr>
      </p:pic>
      <p:sp>
        <p:nvSpPr>
          <p:cNvPr id="201" name="Google Shape;201;p12"/>
          <p:cNvSpPr txBox="1"/>
          <p:nvPr/>
        </p:nvSpPr>
        <p:spPr>
          <a:xfrm>
            <a:off x="0" y="4794975"/>
            <a:ext cx="2925600" cy="348300"/>
          </a:xfrm>
          <a:prstGeom prst="rect">
            <a:avLst/>
          </a:prstGeom>
          <a:solidFill>
            <a:srgbClr val="3F3F3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 sz="900" u="none" cap="none" strike="noStrike">
                <a:solidFill>
                  <a:srgbClr val="FFFFFF"/>
                </a:solidFill>
                <a:latin typeface="Calibri"/>
                <a:ea typeface="Calibri"/>
                <a:cs typeface="Calibri"/>
                <a:sym typeface="Calibri"/>
              </a:rPr>
              <a:t>Department of Electronics Engineering, VESIT 2022- 23</a:t>
            </a:r>
            <a:endParaRPr b="0" i="0" sz="9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2" name="Google Shape;202;p12"/>
          <p:cNvSpPr txBox="1"/>
          <p:nvPr/>
        </p:nvSpPr>
        <p:spPr>
          <a:xfrm>
            <a:off x="1843504" y="2144322"/>
            <a:ext cx="5457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0"/>
              <a:buFont typeface="Arial"/>
              <a:buNone/>
            </a:pPr>
            <a:r>
              <a:rPr b="1" i="1" lang="en" sz="3000" u="sng" cap="none" strike="noStrike">
                <a:solidFill>
                  <a:srgbClr val="1E4E79"/>
                </a:solidFill>
                <a:latin typeface="Cambria"/>
                <a:ea typeface="Cambria"/>
                <a:cs typeface="Cambria"/>
                <a:sym typeface="Cambria"/>
              </a:rPr>
              <a:t>Thank You!!</a:t>
            </a:r>
            <a:endParaRPr b="1" i="1" sz="3000" u="sng" cap="none" strike="noStrike">
              <a:solidFill>
                <a:srgbClr val="1E4E79"/>
              </a:solidFill>
              <a:latin typeface="Cambria"/>
              <a:ea typeface="Cambria"/>
              <a:cs typeface="Cambria"/>
              <a:sym typeface="Cambria"/>
            </a:endParaRPr>
          </a:p>
        </p:txBody>
      </p:sp>
      <p:sp>
        <p:nvSpPr>
          <p:cNvPr id="203" name="Google Shape;203;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nvSpPr>
        <p:spPr>
          <a:xfrm>
            <a:off x="42250" y="0"/>
            <a:ext cx="9101700" cy="464700"/>
          </a:xfrm>
          <a:prstGeom prst="rect">
            <a:avLst/>
          </a:prstGeom>
          <a:solidFill>
            <a:srgbClr val="85200C"/>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FFFFFF"/>
              </a:buClr>
              <a:buSzPts val="3700"/>
              <a:buFont typeface="Cambria"/>
              <a:buNone/>
            </a:pPr>
            <a:r>
              <a:rPr b="0" i="0" lang="en" sz="2100" u="none" cap="none" strike="noStrike">
                <a:solidFill>
                  <a:srgbClr val="FFFFFF"/>
                </a:solidFill>
                <a:latin typeface="Cambria"/>
                <a:ea typeface="Cambria"/>
                <a:cs typeface="Cambria"/>
                <a:sym typeface="Cambria"/>
              </a:rPr>
              <a:t>Department of Electronics Engineering</a:t>
            </a:r>
            <a:endParaRPr b="0" i="0" sz="300" u="none" cap="none" strike="noStrike">
              <a:solidFill>
                <a:srgbClr val="000000"/>
              </a:solidFill>
              <a:latin typeface="Cambria"/>
              <a:ea typeface="Cambria"/>
              <a:cs typeface="Cambria"/>
              <a:sym typeface="Cambria"/>
            </a:endParaRPr>
          </a:p>
        </p:txBody>
      </p:sp>
      <p:sp>
        <p:nvSpPr>
          <p:cNvPr id="67" name="Google Shape;67;p2"/>
          <p:cNvSpPr txBox="1"/>
          <p:nvPr/>
        </p:nvSpPr>
        <p:spPr>
          <a:xfrm>
            <a:off x="0" y="4794975"/>
            <a:ext cx="2925600" cy="348300"/>
          </a:xfrm>
          <a:prstGeom prst="rect">
            <a:avLst/>
          </a:prstGeom>
          <a:solidFill>
            <a:srgbClr val="3F3F3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 sz="900" u="none" cap="none" strike="noStrike">
                <a:solidFill>
                  <a:srgbClr val="FFFFFF"/>
                </a:solidFill>
                <a:latin typeface="Calibri"/>
                <a:ea typeface="Calibri"/>
                <a:cs typeface="Calibri"/>
                <a:sym typeface="Calibri"/>
              </a:rPr>
              <a:t>Department of Electronics Engineering, VESIT 2022- 23</a:t>
            </a:r>
            <a:endParaRPr b="0" i="0" sz="9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68" name="Google Shape;68;p2"/>
          <p:cNvSpPr txBox="1"/>
          <p:nvPr/>
        </p:nvSpPr>
        <p:spPr>
          <a:xfrm>
            <a:off x="42250" y="0"/>
            <a:ext cx="9101700" cy="464700"/>
          </a:xfrm>
          <a:prstGeom prst="rect">
            <a:avLst/>
          </a:prstGeom>
          <a:solidFill>
            <a:schemeClr val="accent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FFFFFF"/>
              </a:buClr>
              <a:buSzPts val="3700"/>
              <a:buFont typeface="Cambria"/>
              <a:buNone/>
            </a:pPr>
            <a:r>
              <a:rPr b="0" i="0" lang="en" sz="2100" u="none" cap="none" strike="noStrike">
                <a:solidFill>
                  <a:srgbClr val="FFFFFF"/>
                </a:solidFill>
                <a:latin typeface="Cambria"/>
                <a:ea typeface="Cambria"/>
                <a:cs typeface="Cambria"/>
                <a:sym typeface="Cambria"/>
              </a:rPr>
              <a:t>Department of Electronics Engineering</a:t>
            </a:r>
            <a:endParaRPr b="0" i="0" sz="300" u="none" cap="none" strike="noStrike">
              <a:solidFill>
                <a:srgbClr val="000000"/>
              </a:solidFill>
              <a:latin typeface="Cambria"/>
              <a:ea typeface="Cambria"/>
              <a:cs typeface="Cambria"/>
              <a:sym typeface="Cambria"/>
            </a:endParaRPr>
          </a:p>
        </p:txBody>
      </p:sp>
      <p:pic>
        <p:nvPicPr>
          <p:cNvPr id="69" name="Google Shape;69;p2"/>
          <p:cNvPicPr preferRelativeResize="0"/>
          <p:nvPr/>
        </p:nvPicPr>
        <p:blipFill rotWithShape="1">
          <a:blip r:embed="rId3">
            <a:alphaModFix/>
          </a:blip>
          <a:srcRect b="0" l="23462" r="24711" t="0"/>
          <a:stretch/>
        </p:blipFill>
        <p:spPr>
          <a:xfrm>
            <a:off x="92400" y="0"/>
            <a:ext cx="667325" cy="1066725"/>
          </a:xfrm>
          <a:prstGeom prst="rect">
            <a:avLst/>
          </a:prstGeom>
          <a:noFill/>
          <a:ln>
            <a:noFill/>
          </a:ln>
        </p:spPr>
      </p:pic>
      <p:sp>
        <p:nvSpPr>
          <p:cNvPr id="70" name="Google Shape;70;p2"/>
          <p:cNvSpPr txBox="1"/>
          <p:nvPr/>
        </p:nvSpPr>
        <p:spPr>
          <a:xfrm>
            <a:off x="2970000" y="653624"/>
            <a:ext cx="3204000" cy="572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 sz="3000" u="sng" cap="none" strike="noStrike">
                <a:solidFill>
                  <a:srgbClr val="1E4E79"/>
                </a:solidFill>
                <a:latin typeface="Cambria"/>
                <a:ea typeface="Cambria"/>
                <a:cs typeface="Cambria"/>
                <a:sym typeface="Cambria"/>
              </a:rPr>
              <a:t>Introduction</a:t>
            </a:r>
            <a:endParaRPr b="1" i="0" sz="3000" u="sng" cap="none" strike="noStrike">
              <a:solidFill>
                <a:srgbClr val="1E4E79"/>
              </a:solidFill>
              <a:latin typeface="Cambria"/>
              <a:ea typeface="Cambria"/>
              <a:cs typeface="Cambria"/>
              <a:sym typeface="Cambria"/>
            </a:endParaRPr>
          </a:p>
        </p:txBody>
      </p:sp>
      <p:sp>
        <p:nvSpPr>
          <p:cNvPr id="71" name="Google Shape;71;p2"/>
          <p:cNvSpPr txBox="1"/>
          <p:nvPr/>
        </p:nvSpPr>
        <p:spPr>
          <a:xfrm>
            <a:off x="755500" y="1269000"/>
            <a:ext cx="7675200" cy="3483300"/>
          </a:xfrm>
          <a:prstGeom prst="rect">
            <a:avLst/>
          </a:prstGeom>
          <a:noFill/>
          <a:ln>
            <a:noFill/>
          </a:ln>
        </p:spPr>
        <p:txBody>
          <a:bodyPr anchorCtr="0" anchor="t" bIns="91425" lIns="91425" spcFirstLastPara="1" rIns="91425" wrap="square" tIns="91425">
            <a:spAutoFit/>
          </a:bodyPr>
          <a:lstStyle/>
          <a:p>
            <a:pPr indent="-317477" lvl="0" marL="457200" marR="38100" rtl="0" algn="l">
              <a:lnSpc>
                <a:spcPct val="178849"/>
              </a:lnSpc>
              <a:spcBef>
                <a:spcPts val="1190"/>
              </a:spcBef>
              <a:spcAft>
                <a:spcPts val="0"/>
              </a:spcAft>
              <a:buClr>
                <a:schemeClr val="dk1"/>
              </a:buClr>
              <a:buSzPts val="1400"/>
              <a:buFont typeface="Calibri"/>
              <a:buChar char="●"/>
            </a:pPr>
            <a:r>
              <a:rPr b="0" i="0" lang="en" sz="1400" u="none" cap="none" strike="noStrike">
                <a:solidFill>
                  <a:schemeClr val="dk1"/>
                </a:solidFill>
                <a:latin typeface="Calibri"/>
                <a:ea typeface="Calibri"/>
                <a:cs typeface="Calibri"/>
                <a:sym typeface="Calibri"/>
              </a:rPr>
              <a:t>Nearly 5.3 million people in the world are visually impaired. </a:t>
            </a:r>
            <a:endParaRPr b="0" i="0" sz="1400" u="none" cap="none" strike="noStrike">
              <a:solidFill>
                <a:schemeClr val="dk1"/>
              </a:solidFill>
              <a:latin typeface="Calibri"/>
              <a:ea typeface="Calibri"/>
              <a:cs typeface="Calibri"/>
              <a:sym typeface="Calibri"/>
            </a:endParaRPr>
          </a:p>
          <a:p>
            <a:pPr indent="-317477" lvl="0" marL="457200" marR="38100" rtl="0" algn="just">
              <a:lnSpc>
                <a:spcPct val="178849"/>
              </a:lnSpc>
              <a:spcBef>
                <a:spcPts val="0"/>
              </a:spcBef>
              <a:spcAft>
                <a:spcPts val="0"/>
              </a:spcAft>
              <a:buClr>
                <a:schemeClr val="dk1"/>
              </a:buClr>
              <a:buSzPts val="1400"/>
              <a:buFont typeface="Calibri"/>
              <a:buChar char="●"/>
            </a:pPr>
            <a:r>
              <a:rPr b="0" i="0" lang="en" sz="1400" u="none" cap="none" strike="noStrike">
                <a:solidFill>
                  <a:schemeClr val="dk1"/>
                </a:solidFill>
                <a:latin typeface="Calibri"/>
                <a:ea typeface="Calibri"/>
                <a:cs typeface="Calibri"/>
                <a:sym typeface="Calibri"/>
              </a:rPr>
              <a:t>Also there are many people who are unable to read but can understand a particular language.</a:t>
            </a:r>
            <a:r>
              <a:rPr b="1" i="0" lang="en" sz="1400" u="none" cap="none" strike="noStrike">
                <a:solidFill>
                  <a:schemeClr val="dk1"/>
                </a:solidFill>
                <a:latin typeface="Calibri"/>
                <a:ea typeface="Calibri"/>
                <a:cs typeface="Calibri"/>
                <a:sym typeface="Calibri"/>
              </a:rPr>
              <a:t> </a:t>
            </a:r>
            <a:r>
              <a:rPr b="0" i="0" lang="en" sz="1400" u="none" cap="none" strike="noStrike">
                <a:solidFill>
                  <a:schemeClr val="dk1"/>
                </a:solidFill>
                <a:latin typeface="Calibri"/>
                <a:ea typeface="Calibri"/>
                <a:cs typeface="Calibri"/>
                <a:sym typeface="Calibri"/>
              </a:rPr>
              <a:t>It would be very much helpful for such people if an application read out to them. </a:t>
            </a:r>
            <a:endParaRPr b="0" i="0" sz="1400" u="none" cap="none" strike="noStrike">
              <a:solidFill>
                <a:schemeClr val="dk1"/>
              </a:solidFill>
              <a:latin typeface="Calibri"/>
              <a:ea typeface="Calibri"/>
              <a:cs typeface="Calibri"/>
              <a:sym typeface="Calibri"/>
            </a:endParaRPr>
          </a:p>
          <a:p>
            <a:pPr indent="-317477" lvl="0" marL="457200" marR="38100" rtl="0" algn="l">
              <a:lnSpc>
                <a:spcPct val="178849"/>
              </a:lnSpc>
              <a:spcBef>
                <a:spcPts val="0"/>
              </a:spcBef>
              <a:spcAft>
                <a:spcPts val="0"/>
              </a:spcAft>
              <a:buClr>
                <a:schemeClr val="dk1"/>
              </a:buClr>
              <a:buSzPts val="1400"/>
              <a:buFont typeface="Calibri"/>
              <a:buChar char="●"/>
            </a:pPr>
            <a:r>
              <a:rPr b="0" i="0" lang="en" sz="1400" u="none" cap="none" strike="noStrike">
                <a:solidFill>
                  <a:schemeClr val="dk1"/>
                </a:solidFill>
                <a:latin typeface="Calibri"/>
                <a:ea typeface="Calibri"/>
                <a:cs typeface="Calibri"/>
                <a:sym typeface="Calibri"/>
              </a:rPr>
              <a:t>Text-To-Speech (TTS) is a technology that converts a written text into human understandable voice. [1]</a:t>
            </a:r>
            <a:endParaRPr b="0" i="0" sz="1400" u="none" cap="none" strike="noStrike">
              <a:solidFill>
                <a:schemeClr val="dk1"/>
              </a:solidFill>
              <a:latin typeface="Calibri"/>
              <a:ea typeface="Calibri"/>
              <a:cs typeface="Calibri"/>
              <a:sym typeface="Calibri"/>
            </a:endParaRPr>
          </a:p>
          <a:p>
            <a:pPr indent="-317477" lvl="0" marL="457200" marR="38100" rtl="0" algn="l">
              <a:lnSpc>
                <a:spcPct val="178849"/>
              </a:lnSpc>
              <a:spcBef>
                <a:spcPts val="0"/>
              </a:spcBef>
              <a:spcAft>
                <a:spcPts val="0"/>
              </a:spcAft>
              <a:buClr>
                <a:schemeClr val="dk1"/>
              </a:buClr>
              <a:buSzPts val="1400"/>
              <a:buFont typeface="Calibri"/>
              <a:buChar char="●"/>
            </a:pPr>
            <a:r>
              <a:rPr b="0" i="0" lang="en" sz="1400" u="none" cap="none" strike="noStrike">
                <a:solidFill>
                  <a:schemeClr val="dk1"/>
                </a:solidFill>
                <a:latin typeface="Calibri"/>
                <a:ea typeface="Calibri"/>
                <a:cs typeface="Calibri"/>
                <a:sym typeface="Calibri"/>
              </a:rPr>
              <a:t>Optical Character Recognition (OCR) is a technology that</a:t>
            </a:r>
            <a:r>
              <a:rPr b="0" i="0" lang="en" sz="1400" u="none" cap="none" strike="noStrike">
                <a:solidFill>
                  <a:schemeClr val="dk1"/>
                </a:solidFill>
                <a:highlight>
                  <a:srgbClr val="FFFFFF"/>
                </a:highlight>
                <a:latin typeface="Calibri"/>
                <a:ea typeface="Calibri"/>
                <a:cs typeface="Calibri"/>
                <a:sym typeface="Calibri"/>
              </a:rPr>
              <a:t> extracts and repurposes data from scanned documents, camera images and image-only pdfs</a:t>
            </a:r>
            <a:r>
              <a:rPr lang="en">
                <a:solidFill>
                  <a:schemeClr val="dk1"/>
                </a:solidFill>
                <a:highlight>
                  <a:srgbClr val="FFFFFF"/>
                </a:highlight>
                <a:latin typeface="Calibri"/>
                <a:ea typeface="Calibri"/>
                <a:cs typeface="Calibri"/>
                <a:sym typeface="Calibri"/>
              </a:rPr>
              <a:t>.</a:t>
            </a:r>
            <a:endParaRPr b="0" i="0" sz="1400" u="none" cap="none" strike="noStrike">
              <a:solidFill>
                <a:schemeClr val="dk1"/>
              </a:solidFill>
              <a:latin typeface="Calibri"/>
              <a:ea typeface="Calibri"/>
              <a:cs typeface="Calibri"/>
              <a:sym typeface="Calibri"/>
            </a:endParaRPr>
          </a:p>
          <a:p>
            <a:pPr indent="-317477" lvl="0" marL="457200" marR="38100" rtl="0" algn="l">
              <a:lnSpc>
                <a:spcPct val="178849"/>
              </a:lnSpc>
              <a:spcBef>
                <a:spcPts val="0"/>
              </a:spcBef>
              <a:spcAft>
                <a:spcPts val="0"/>
              </a:spcAft>
              <a:buClr>
                <a:schemeClr val="dk1"/>
              </a:buClr>
              <a:buSzPts val="1400"/>
              <a:buFont typeface="Calibri"/>
              <a:buChar char="●"/>
            </a:pPr>
            <a:r>
              <a:rPr b="0" i="0" lang="en" sz="1400" u="none" cap="none" strike="noStrike">
                <a:solidFill>
                  <a:schemeClr val="dk1"/>
                </a:solidFill>
                <a:latin typeface="Calibri"/>
                <a:ea typeface="Calibri"/>
                <a:cs typeface="Calibri"/>
                <a:sym typeface="Calibri"/>
              </a:rPr>
              <a:t>Our project aims towards creating an application using ML that will perform TTS and OCR which will be beneficial to the aforementioned community. </a:t>
            </a:r>
            <a:endParaRPr b="0" i="0" sz="1400" u="none" cap="none" strike="noStrike">
              <a:solidFill>
                <a:schemeClr val="dk1"/>
              </a:solidFill>
              <a:latin typeface="Calibri"/>
              <a:ea typeface="Calibri"/>
              <a:cs typeface="Calibri"/>
              <a:sym typeface="Calibri"/>
            </a:endParaRPr>
          </a:p>
        </p:txBody>
      </p:sp>
      <p:sp>
        <p:nvSpPr>
          <p:cNvPr id="72" name="Google Shape;7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txBox="1"/>
          <p:nvPr/>
        </p:nvSpPr>
        <p:spPr>
          <a:xfrm>
            <a:off x="42250" y="0"/>
            <a:ext cx="9101700" cy="464700"/>
          </a:xfrm>
          <a:prstGeom prst="rect">
            <a:avLst/>
          </a:prstGeom>
          <a:solidFill>
            <a:schemeClr val="accent2"/>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FFFFFF"/>
              </a:buClr>
              <a:buSzPts val="3700"/>
              <a:buFont typeface="Cambria"/>
              <a:buNone/>
            </a:pPr>
            <a:r>
              <a:rPr b="0" i="0" lang="en" sz="2100" u="none" cap="none" strike="noStrike">
                <a:solidFill>
                  <a:srgbClr val="FFFFFF"/>
                </a:solidFill>
                <a:latin typeface="Cambria"/>
                <a:ea typeface="Cambria"/>
                <a:cs typeface="Cambria"/>
                <a:sym typeface="Cambria"/>
              </a:rPr>
              <a:t>Department of Electronics Engineering</a:t>
            </a:r>
            <a:endParaRPr b="0" i="0" sz="300" u="none" cap="none" strike="noStrike">
              <a:solidFill>
                <a:srgbClr val="000000"/>
              </a:solidFill>
              <a:latin typeface="Cambria"/>
              <a:ea typeface="Cambria"/>
              <a:cs typeface="Cambria"/>
              <a:sym typeface="Cambria"/>
            </a:endParaRPr>
          </a:p>
        </p:txBody>
      </p:sp>
      <p:sp>
        <p:nvSpPr>
          <p:cNvPr id="78" name="Google Shape;78;p3"/>
          <p:cNvSpPr txBox="1"/>
          <p:nvPr/>
        </p:nvSpPr>
        <p:spPr>
          <a:xfrm>
            <a:off x="0" y="4794975"/>
            <a:ext cx="2925600" cy="348300"/>
          </a:xfrm>
          <a:prstGeom prst="rect">
            <a:avLst/>
          </a:prstGeom>
          <a:solidFill>
            <a:srgbClr val="3F3F3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 sz="900" u="none" cap="none" strike="noStrike">
                <a:solidFill>
                  <a:srgbClr val="FFFFFF"/>
                </a:solidFill>
                <a:latin typeface="Calibri"/>
                <a:ea typeface="Calibri"/>
                <a:cs typeface="Calibri"/>
                <a:sym typeface="Calibri"/>
              </a:rPr>
              <a:t>Department of Electronics Engineering, VESIT 2022- 23</a:t>
            </a:r>
            <a:endParaRPr b="0" i="0" sz="9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79" name="Google Shape;79;p3"/>
          <p:cNvSpPr txBox="1"/>
          <p:nvPr/>
        </p:nvSpPr>
        <p:spPr>
          <a:xfrm>
            <a:off x="2150850" y="572696"/>
            <a:ext cx="4842300" cy="642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 sz="3000" u="sng" cap="none" strike="noStrike">
                <a:solidFill>
                  <a:srgbClr val="1E4E79"/>
                </a:solidFill>
                <a:latin typeface="Cambria"/>
                <a:ea typeface="Cambria"/>
                <a:cs typeface="Cambria"/>
                <a:sym typeface="Cambria"/>
              </a:rPr>
              <a:t>Literature Review</a:t>
            </a:r>
            <a:endParaRPr b="1" i="0" sz="3000" u="sng" cap="none" strike="noStrike">
              <a:solidFill>
                <a:srgbClr val="1E4E79"/>
              </a:solidFill>
              <a:latin typeface="Cambria"/>
              <a:ea typeface="Cambria"/>
              <a:cs typeface="Cambria"/>
              <a:sym typeface="Cambria"/>
            </a:endParaRPr>
          </a:p>
        </p:txBody>
      </p:sp>
      <p:sp>
        <p:nvSpPr>
          <p:cNvPr id="80" name="Google Shape;80;p3"/>
          <p:cNvSpPr txBox="1"/>
          <p:nvPr/>
        </p:nvSpPr>
        <p:spPr>
          <a:xfrm>
            <a:off x="42250" y="0"/>
            <a:ext cx="9101700" cy="464700"/>
          </a:xfrm>
          <a:prstGeom prst="rect">
            <a:avLst/>
          </a:prstGeom>
          <a:solidFill>
            <a:schemeClr val="accent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FFFFFF"/>
              </a:buClr>
              <a:buSzPts val="3700"/>
              <a:buFont typeface="Cambria"/>
              <a:buNone/>
            </a:pPr>
            <a:r>
              <a:rPr b="0" i="0" lang="en" sz="2100" u="none" cap="none" strike="noStrike">
                <a:solidFill>
                  <a:srgbClr val="FFFFFF"/>
                </a:solidFill>
                <a:latin typeface="Cambria"/>
                <a:ea typeface="Cambria"/>
                <a:cs typeface="Cambria"/>
                <a:sym typeface="Cambria"/>
              </a:rPr>
              <a:t>Department of Electronics Engineering</a:t>
            </a:r>
            <a:endParaRPr b="0" i="0" sz="300" u="none" cap="none" strike="noStrike">
              <a:solidFill>
                <a:srgbClr val="000000"/>
              </a:solidFill>
              <a:latin typeface="Cambria"/>
              <a:ea typeface="Cambria"/>
              <a:cs typeface="Cambria"/>
              <a:sym typeface="Cambria"/>
            </a:endParaRPr>
          </a:p>
        </p:txBody>
      </p:sp>
      <p:pic>
        <p:nvPicPr>
          <p:cNvPr id="81" name="Google Shape;81;p3"/>
          <p:cNvPicPr preferRelativeResize="0"/>
          <p:nvPr/>
        </p:nvPicPr>
        <p:blipFill rotWithShape="1">
          <a:blip r:embed="rId3">
            <a:alphaModFix/>
          </a:blip>
          <a:srcRect b="0" l="23462" r="24711" t="0"/>
          <a:stretch/>
        </p:blipFill>
        <p:spPr>
          <a:xfrm>
            <a:off x="92400" y="0"/>
            <a:ext cx="667325" cy="1066725"/>
          </a:xfrm>
          <a:prstGeom prst="rect">
            <a:avLst/>
          </a:prstGeom>
          <a:noFill/>
          <a:ln>
            <a:noFill/>
          </a:ln>
        </p:spPr>
      </p:pic>
      <p:sp>
        <p:nvSpPr>
          <p:cNvPr id="82" name="Google Shape;82;p3"/>
          <p:cNvSpPr txBox="1"/>
          <p:nvPr/>
        </p:nvSpPr>
        <p:spPr>
          <a:xfrm>
            <a:off x="908300" y="1215300"/>
            <a:ext cx="7938000" cy="397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The papers we reviewed for our project are as follows:</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317500" lvl="0" marL="457200" marR="0" rtl="0" algn="l">
              <a:lnSpc>
                <a:spcPct val="115000"/>
              </a:lnSpc>
              <a:spcBef>
                <a:spcPts val="0"/>
              </a:spcBef>
              <a:spcAft>
                <a:spcPts val="0"/>
              </a:spcAft>
              <a:buClr>
                <a:srgbClr val="333333"/>
              </a:buClr>
              <a:buSzPts val="1400"/>
              <a:buFont typeface="Calibri"/>
              <a:buAutoNum type="arabicPeriod"/>
            </a:pPr>
            <a:r>
              <a:rPr b="1" i="0" lang="en" sz="1400" u="none" cap="none" strike="noStrike">
                <a:solidFill>
                  <a:srgbClr val="333333"/>
                </a:solidFill>
                <a:highlight>
                  <a:srgbClr val="FFFFFF"/>
                </a:highlight>
                <a:latin typeface="Calibri"/>
                <a:ea typeface="Calibri"/>
                <a:cs typeface="Calibri"/>
                <a:sym typeface="Calibri"/>
              </a:rPr>
              <a:t>Netra: Smart Hand Gloves Comprises Obstacle Detection, Object Identification &amp; OCR Text to Speech Converter for Blind</a:t>
            </a:r>
            <a:endParaRPr b="1">
              <a:solidFill>
                <a:srgbClr val="333333"/>
              </a:solidFill>
              <a:highlight>
                <a:srgbClr val="FFFFFF"/>
              </a:highlight>
              <a:latin typeface="Calibri"/>
              <a:ea typeface="Calibri"/>
              <a:cs typeface="Calibri"/>
              <a:sym typeface="Calibri"/>
            </a:endParaRPr>
          </a:p>
          <a:p>
            <a:pPr indent="0" lvl="0" marL="457200" marR="0" rtl="0" algn="l">
              <a:lnSpc>
                <a:spcPct val="115000"/>
              </a:lnSpc>
              <a:spcBef>
                <a:spcPts val="0"/>
              </a:spcBef>
              <a:spcAft>
                <a:spcPts val="0"/>
              </a:spcAft>
              <a:buNone/>
            </a:pPr>
            <a:r>
              <a:rPr lang="en">
                <a:solidFill>
                  <a:srgbClr val="333333"/>
                </a:solidFill>
                <a:highlight>
                  <a:srgbClr val="FFFFFF"/>
                </a:highlight>
                <a:latin typeface="Calibri"/>
                <a:ea typeface="Calibri"/>
                <a:cs typeface="Calibri"/>
                <a:sym typeface="Calibri"/>
              </a:rPr>
              <a:t> </a:t>
            </a:r>
            <a:r>
              <a:rPr b="0" i="0" lang="en" sz="1400" u="none" cap="none" strike="noStrike">
                <a:solidFill>
                  <a:srgbClr val="333333"/>
                </a:solidFill>
                <a:highlight>
                  <a:srgbClr val="FFFFFF"/>
                </a:highlight>
                <a:latin typeface="Calibri"/>
                <a:ea typeface="Calibri"/>
                <a:cs typeface="Calibri"/>
                <a:sym typeface="Calibri"/>
              </a:rPr>
              <a:t>Visually Impaired person have to face lot of problems in their day to day life. They suffer from the         problem of reading any text and they could not identify any object around them. One of the many applications of the glove is to extract text from any image which contains text and convert it into speech, so the blinds can easily hear the text which they can not see. [3]</a:t>
            </a:r>
            <a:endParaRPr b="0" i="0" sz="1400" u="none" cap="none" strike="noStrike">
              <a:solidFill>
                <a:srgbClr val="333333"/>
              </a:solidFill>
              <a:highlight>
                <a:srgbClr val="FFFFFF"/>
              </a:highlight>
              <a:latin typeface="Calibri"/>
              <a:ea typeface="Calibri"/>
              <a:cs typeface="Calibri"/>
              <a:sym typeface="Calibri"/>
            </a:endParaRPr>
          </a:p>
          <a:p>
            <a:pPr indent="-317500" lvl="0" marL="457200" marR="0" rtl="0" algn="just">
              <a:lnSpc>
                <a:spcPct val="100000"/>
              </a:lnSpc>
              <a:spcBef>
                <a:spcPts val="794"/>
              </a:spcBef>
              <a:spcAft>
                <a:spcPts val="0"/>
              </a:spcAft>
              <a:buClr>
                <a:srgbClr val="333333"/>
              </a:buClr>
              <a:buSzPts val="1400"/>
              <a:buFont typeface="Calibri"/>
              <a:buAutoNum type="arabicPeriod"/>
            </a:pPr>
            <a:r>
              <a:rPr b="1" i="0" lang="en" sz="1400" u="none" cap="none" strike="noStrike">
                <a:solidFill>
                  <a:srgbClr val="333333"/>
                </a:solidFill>
                <a:highlight>
                  <a:srgbClr val="FCFCFC"/>
                </a:highlight>
                <a:latin typeface="Calibri"/>
                <a:ea typeface="Calibri"/>
                <a:cs typeface="Calibri"/>
                <a:sym typeface="Calibri"/>
              </a:rPr>
              <a:t>An OCR-Enabled Digital Comic Books Viewer</a:t>
            </a:r>
            <a:endParaRPr b="1">
              <a:solidFill>
                <a:srgbClr val="333333"/>
              </a:solidFill>
              <a:highlight>
                <a:srgbClr val="FFFFFF"/>
              </a:highlight>
              <a:latin typeface="Calibri"/>
              <a:ea typeface="Calibri"/>
              <a:cs typeface="Calibri"/>
              <a:sym typeface="Calibri"/>
            </a:endParaRPr>
          </a:p>
          <a:p>
            <a:pPr indent="0" lvl="0" marL="457200" marR="0" rtl="0" algn="just">
              <a:lnSpc>
                <a:spcPct val="115000"/>
              </a:lnSpc>
              <a:spcBef>
                <a:spcPts val="794"/>
              </a:spcBef>
              <a:spcAft>
                <a:spcPts val="0"/>
              </a:spcAft>
              <a:buNone/>
            </a:pPr>
            <a:r>
              <a:rPr b="0" i="0" lang="en" sz="1400" u="none" cap="none" strike="noStrike">
                <a:solidFill>
                  <a:srgbClr val="333333"/>
                </a:solidFill>
                <a:highlight>
                  <a:srgbClr val="FFFFFF"/>
                </a:highlight>
                <a:latin typeface="Calibri"/>
                <a:ea typeface="Calibri"/>
                <a:cs typeface="Calibri"/>
                <a:sym typeface="Calibri"/>
              </a:rPr>
              <a:t>The generalisation of user-friendly and mobile interfaces like smart phones, eBook readers and tablets has accelerated the transition of comic books to the digital format. The underlying platform offers a large number of innovative services which opens a wide spectrum of new possibilities for enhancing accessibility. [4]</a:t>
            </a:r>
            <a:endParaRPr b="0" i="0" sz="1400" u="none" cap="none" strike="noStrike">
              <a:solidFill>
                <a:srgbClr val="333333"/>
              </a:solidFill>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Calibri"/>
              <a:ea typeface="Calibri"/>
              <a:cs typeface="Calibri"/>
              <a:sym typeface="Calibri"/>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333333"/>
              </a:solidFill>
              <a:highlight>
                <a:srgbClr val="FFFFFF"/>
              </a:highlight>
              <a:latin typeface="Calibri"/>
              <a:ea typeface="Calibri"/>
              <a:cs typeface="Calibri"/>
              <a:sym typeface="Calibri"/>
            </a:endParaRPr>
          </a:p>
        </p:txBody>
      </p:sp>
      <p:sp>
        <p:nvSpPr>
          <p:cNvPr id="83" name="Google Shape;8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txBox="1"/>
          <p:nvPr/>
        </p:nvSpPr>
        <p:spPr>
          <a:xfrm>
            <a:off x="42250" y="0"/>
            <a:ext cx="9101700" cy="464700"/>
          </a:xfrm>
          <a:prstGeom prst="rect">
            <a:avLst/>
          </a:prstGeom>
          <a:solidFill>
            <a:schemeClr val="accent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FFFFFF"/>
              </a:buClr>
              <a:buSzPts val="3700"/>
              <a:buFont typeface="Cambria"/>
              <a:buNone/>
            </a:pPr>
            <a:r>
              <a:rPr b="0" i="0" lang="en" sz="2100" u="none" cap="none" strike="noStrike">
                <a:solidFill>
                  <a:srgbClr val="FFFFFF"/>
                </a:solidFill>
                <a:latin typeface="Cambria"/>
                <a:ea typeface="Cambria"/>
                <a:cs typeface="Cambria"/>
                <a:sym typeface="Cambria"/>
              </a:rPr>
              <a:t>Department of Electronics Engineering</a:t>
            </a:r>
            <a:endParaRPr b="0" i="0" sz="300" u="none" cap="none" strike="noStrike">
              <a:solidFill>
                <a:srgbClr val="000000"/>
              </a:solidFill>
              <a:latin typeface="Cambria"/>
              <a:ea typeface="Cambria"/>
              <a:cs typeface="Cambria"/>
              <a:sym typeface="Cambria"/>
            </a:endParaRPr>
          </a:p>
        </p:txBody>
      </p:sp>
      <p:pic>
        <p:nvPicPr>
          <p:cNvPr id="89" name="Google Shape;89;p4"/>
          <p:cNvPicPr preferRelativeResize="0"/>
          <p:nvPr/>
        </p:nvPicPr>
        <p:blipFill rotWithShape="1">
          <a:blip r:embed="rId3">
            <a:alphaModFix/>
          </a:blip>
          <a:srcRect b="0" l="23462" r="24711" t="0"/>
          <a:stretch/>
        </p:blipFill>
        <p:spPr>
          <a:xfrm>
            <a:off x="92400" y="0"/>
            <a:ext cx="667325" cy="1066725"/>
          </a:xfrm>
          <a:prstGeom prst="rect">
            <a:avLst/>
          </a:prstGeom>
          <a:noFill/>
          <a:ln>
            <a:noFill/>
          </a:ln>
        </p:spPr>
      </p:pic>
      <p:sp>
        <p:nvSpPr>
          <p:cNvPr id="90" name="Google Shape;90;p4"/>
          <p:cNvSpPr txBox="1"/>
          <p:nvPr/>
        </p:nvSpPr>
        <p:spPr>
          <a:xfrm>
            <a:off x="0" y="4794975"/>
            <a:ext cx="2925600" cy="348300"/>
          </a:xfrm>
          <a:prstGeom prst="rect">
            <a:avLst/>
          </a:prstGeom>
          <a:solidFill>
            <a:srgbClr val="3F3F3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 sz="900" u="none" cap="none" strike="noStrike">
                <a:solidFill>
                  <a:srgbClr val="FFFFFF"/>
                </a:solidFill>
                <a:latin typeface="Calibri"/>
                <a:ea typeface="Calibri"/>
                <a:cs typeface="Calibri"/>
                <a:sym typeface="Calibri"/>
              </a:rPr>
              <a:t>Department of Electronics Engineering, VESIT 2022- 23</a:t>
            </a:r>
            <a:endParaRPr b="0" i="0" sz="9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91" name="Google Shape;91;p4"/>
          <p:cNvSpPr txBox="1"/>
          <p:nvPr/>
        </p:nvSpPr>
        <p:spPr>
          <a:xfrm>
            <a:off x="933550" y="1066725"/>
            <a:ext cx="7319100" cy="34170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Clr>
                <a:schemeClr val="dk1"/>
              </a:buClr>
              <a:buSzPts val="1400"/>
              <a:buFont typeface="Calibri"/>
              <a:buAutoNum type="arabicPeriod" startAt="3"/>
            </a:pPr>
            <a:r>
              <a:rPr b="1" i="0" lang="en" sz="1400" u="none" cap="none" strike="noStrike">
                <a:solidFill>
                  <a:schemeClr val="dk1"/>
                </a:solidFill>
                <a:latin typeface="Calibri"/>
                <a:ea typeface="Calibri"/>
                <a:cs typeface="Calibri"/>
                <a:sym typeface="Calibri"/>
              </a:rPr>
              <a:t>OCR Text Detector and Audio Convertor</a:t>
            </a:r>
            <a:br>
              <a:rPr b="0" i="0" lang="en" sz="1400" u="none" cap="none" strike="noStrike">
                <a:solidFill>
                  <a:schemeClr val="dk1"/>
                </a:solidFill>
                <a:latin typeface="Calibri"/>
                <a:ea typeface="Calibri"/>
                <a:cs typeface="Calibri"/>
                <a:sym typeface="Calibri"/>
              </a:rPr>
            </a:br>
            <a:r>
              <a:rPr b="0" i="0" lang="en" sz="1400" u="none" cap="none" strike="noStrike">
                <a:solidFill>
                  <a:schemeClr val="dk1"/>
                </a:solidFill>
                <a:latin typeface="Calibri"/>
                <a:ea typeface="Calibri"/>
                <a:cs typeface="Calibri"/>
                <a:sym typeface="Calibri"/>
              </a:rPr>
              <a:t>Here, many complex text detection systems, like FAST and East algorithms, are used to infer text from a picture. During this article, a mixture of easy filters and detection systems are used. Tesseract is implementing an extended Short-Term Memory (LSTM) based recognition engine which may be a quite Recurrent Neural Network (RNN). OCR text output is converted into an audio output using gTTS, a screen reader application developed to convert text into speech for our OCR system. This approach leads to uncomplicated and accurate text detection from document images and converts them into speech. [2]</a:t>
            </a:r>
            <a:endParaRPr b="0" i="0" sz="1400" u="none" cap="none" strike="noStrike">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317500" lvl="0" marL="457200" marR="0" rtl="0" algn="just">
              <a:lnSpc>
                <a:spcPct val="100000"/>
              </a:lnSpc>
              <a:spcBef>
                <a:spcPts val="0"/>
              </a:spcBef>
              <a:spcAft>
                <a:spcPts val="0"/>
              </a:spcAft>
              <a:buClr>
                <a:schemeClr val="dk1"/>
              </a:buClr>
              <a:buSzPts val="1400"/>
              <a:buFont typeface="Calibri"/>
              <a:buAutoNum type="arabicPeriod" startAt="4"/>
            </a:pPr>
            <a:r>
              <a:rPr b="1" i="0" lang="en" sz="1400" u="none" cap="none" strike="noStrike">
                <a:solidFill>
                  <a:schemeClr val="dk1"/>
                </a:solidFill>
                <a:highlight>
                  <a:srgbClr val="FFFFFF"/>
                </a:highlight>
                <a:latin typeface="Calibri"/>
                <a:ea typeface="Calibri"/>
                <a:cs typeface="Calibri"/>
                <a:sym typeface="Calibri"/>
              </a:rPr>
              <a:t>OCR Oriented Reading System for Blind People</a:t>
            </a:r>
            <a:br>
              <a:rPr b="1" i="0" lang="en" sz="1400" u="none" cap="none" strike="noStrike">
                <a:solidFill>
                  <a:schemeClr val="dk1"/>
                </a:solidFill>
                <a:latin typeface="Calibri"/>
                <a:ea typeface="Calibri"/>
                <a:cs typeface="Calibri"/>
                <a:sym typeface="Calibri"/>
              </a:rPr>
            </a:br>
            <a:r>
              <a:rPr b="0" i="0" lang="en" sz="1400" u="none" cap="none" strike="noStrike">
                <a:solidFill>
                  <a:schemeClr val="dk1"/>
                </a:solidFill>
                <a:highlight>
                  <a:srgbClr val="FFFFFF"/>
                </a:highlight>
                <a:latin typeface="Calibri"/>
                <a:ea typeface="Calibri"/>
                <a:cs typeface="Calibri"/>
                <a:sym typeface="Calibri"/>
              </a:rPr>
              <a:t>During this system, the application will scan and convert the content that is written in English (West Germanic language) accent into a speech format. By victimization of the Text to Speech Module speech output is generated. The seek of coming up with the type of voice/speech is to give out datum that is bestowed in the given image to the visually impaired people. [5]</a:t>
            </a:r>
            <a:endParaRPr b="0" i="0" sz="1400" u="none" cap="none" strike="noStrike">
              <a:solidFill>
                <a:srgbClr val="000000"/>
              </a:solidFill>
              <a:latin typeface="Calibri"/>
              <a:ea typeface="Calibri"/>
              <a:cs typeface="Calibri"/>
              <a:sym typeface="Calibri"/>
            </a:endParaRPr>
          </a:p>
        </p:txBody>
      </p:sp>
      <p:sp>
        <p:nvSpPr>
          <p:cNvPr id="92" name="Google Shape;92;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6"/>
          <p:cNvSpPr txBox="1"/>
          <p:nvPr/>
        </p:nvSpPr>
        <p:spPr>
          <a:xfrm>
            <a:off x="42250" y="0"/>
            <a:ext cx="9101700" cy="464700"/>
          </a:xfrm>
          <a:prstGeom prst="rect">
            <a:avLst/>
          </a:prstGeom>
          <a:solidFill>
            <a:schemeClr val="accent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FFFFFF"/>
              </a:buClr>
              <a:buSzPts val="3700"/>
              <a:buFont typeface="Cambria"/>
              <a:buNone/>
            </a:pPr>
            <a:r>
              <a:rPr b="0" i="0" lang="en" sz="2100" u="none" cap="none" strike="noStrike">
                <a:solidFill>
                  <a:srgbClr val="FFFFFF"/>
                </a:solidFill>
                <a:latin typeface="Cambria"/>
                <a:ea typeface="Cambria"/>
                <a:cs typeface="Cambria"/>
                <a:sym typeface="Cambria"/>
              </a:rPr>
              <a:t>Department of Electronics Engineering</a:t>
            </a:r>
            <a:endParaRPr b="0" i="0" sz="300" u="none" cap="none" strike="noStrike">
              <a:solidFill>
                <a:srgbClr val="000000"/>
              </a:solidFill>
              <a:latin typeface="Cambria"/>
              <a:ea typeface="Cambria"/>
              <a:cs typeface="Cambria"/>
              <a:sym typeface="Cambria"/>
            </a:endParaRPr>
          </a:p>
        </p:txBody>
      </p:sp>
      <p:pic>
        <p:nvPicPr>
          <p:cNvPr id="98" name="Google Shape;98;p6"/>
          <p:cNvPicPr preferRelativeResize="0"/>
          <p:nvPr/>
        </p:nvPicPr>
        <p:blipFill rotWithShape="1">
          <a:blip r:embed="rId3">
            <a:alphaModFix/>
          </a:blip>
          <a:srcRect b="0" l="23462" r="24711" t="0"/>
          <a:stretch/>
        </p:blipFill>
        <p:spPr>
          <a:xfrm>
            <a:off x="92400" y="0"/>
            <a:ext cx="667325" cy="1066725"/>
          </a:xfrm>
          <a:prstGeom prst="rect">
            <a:avLst/>
          </a:prstGeom>
          <a:noFill/>
          <a:ln>
            <a:noFill/>
          </a:ln>
        </p:spPr>
      </p:pic>
      <p:sp>
        <p:nvSpPr>
          <p:cNvPr id="99" name="Google Shape;99;p6"/>
          <p:cNvSpPr txBox="1"/>
          <p:nvPr/>
        </p:nvSpPr>
        <p:spPr>
          <a:xfrm>
            <a:off x="0" y="4794975"/>
            <a:ext cx="2925600" cy="348300"/>
          </a:xfrm>
          <a:prstGeom prst="rect">
            <a:avLst/>
          </a:prstGeom>
          <a:solidFill>
            <a:srgbClr val="3F3F3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 sz="900" u="none" cap="none" strike="noStrike">
                <a:solidFill>
                  <a:srgbClr val="FFFFFF"/>
                </a:solidFill>
                <a:latin typeface="Calibri"/>
                <a:ea typeface="Calibri"/>
                <a:cs typeface="Calibri"/>
                <a:sym typeface="Calibri"/>
              </a:rPr>
              <a:t>Department of Electronics Engineering, VESIT 2022- 23</a:t>
            </a:r>
            <a:endParaRPr b="0" i="0" sz="9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00" name="Google Shape;100;p6"/>
          <p:cNvSpPr txBox="1"/>
          <p:nvPr/>
        </p:nvSpPr>
        <p:spPr>
          <a:xfrm>
            <a:off x="1843504" y="572697"/>
            <a:ext cx="5457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sng" cap="none" strike="noStrike">
                <a:solidFill>
                  <a:srgbClr val="1E4E79"/>
                </a:solidFill>
                <a:latin typeface="Cambria"/>
                <a:ea typeface="Cambria"/>
                <a:cs typeface="Cambria"/>
                <a:sym typeface="Cambria"/>
              </a:rPr>
              <a:t>Software Scheme</a:t>
            </a:r>
            <a:endParaRPr b="1" i="0" sz="3000" u="sng" cap="none" strike="noStrike">
              <a:solidFill>
                <a:srgbClr val="1E4E79"/>
              </a:solidFill>
              <a:latin typeface="Cambria"/>
              <a:ea typeface="Cambria"/>
              <a:cs typeface="Cambria"/>
              <a:sym typeface="Cambria"/>
            </a:endParaRPr>
          </a:p>
        </p:txBody>
      </p:sp>
      <p:graphicFrame>
        <p:nvGraphicFramePr>
          <p:cNvPr id="101" name="Google Shape;101;p6"/>
          <p:cNvGraphicFramePr/>
          <p:nvPr/>
        </p:nvGraphicFramePr>
        <p:xfrm>
          <a:off x="988213" y="1562335"/>
          <a:ext cx="3000000" cy="3000000"/>
        </p:xfrm>
        <a:graphic>
          <a:graphicData uri="http://schemas.openxmlformats.org/drawingml/2006/table">
            <a:tbl>
              <a:tblPr>
                <a:noFill/>
                <a:tableStyleId>{C8C8E7FF-14B0-4E3A-9E49-A07F5CB1902B}</a:tableStyleId>
              </a:tblPr>
              <a:tblGrid>
                <a:gridCol w="2196200"/>
                <a:gridCol w="4971375"/>
              </a:tblGrid>
              <a:tr h="466575">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latin typeface="Calibri"/>
                          <a:ea typeface="Calibri"/>
                          <a:cs typeface="Calibri"/>
                          <a:sym typeface="Calibri"/>
                        </a:rPr>
                        <a:t>Software</a:t>
                      </a:r>
                      <a:endParaRPr b="1" sz="1500" u="none" cap="none" strike="noStrike">
                        <a:latin typeface="Calibri"/>
                        <a:ea typeface="Calibri"/>
                        <a:cs typeface="Calibri"/>
                        <a:sym typeface="Calibri"/>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gradFill>
                      <a:gsLst>
                        <a:gs pos="0">
                          <a:srgbClr val="BFBFBF"/>
                        </a:gs>
                        <a:gs pos="100000">
                          <a:srgbClr val="737373"/>
                        </a:gs>
                      </a:gsLst>
                      <a:lin ang="5400012" scaled="0"/>
                    </a:gra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latin typeface="Calibri"/>
                          <a:ea typeface="Calibri"/>
                          <a:cs typeface="Calibri"/>
                          <a:sym typeface="Calibri"/>
                        </a:rPr>
                        <a:t>Specification</a:t>
                      </a:r>
                      <a:endParaRPr b="1" sz="1500" u="none" cap="none" strike="noStrike">
                        <a:latin typeface="Calibri"/>
                        <a:ea typeface="Calibri"/>
                        <a:cs typeface="Calibri"/>
                        <a:sym typeface="Calibri"/>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gradFill>
                      <a:gsLst>
                        <a:gs pos="0">
                          <a:srgbClr val="BFBFBF"/>
                        </a:gs>
                        <a:gs pos="100000">
                          <a:srgbClr val="737373"/>
                        </a:gs>
                      </a:gsLst>
                      <a:lin ang="5400012" scaled="0"/>
                    </a:gradFill>
                  </a:tcPr>
                </a:tc>
              </a:tr>
              <a:tr h="484525">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latin typeface="Calibri"/>
                          <a:ea typeface="Calibri"/>
                          <a:cs typeface="Calibri"/>
                          <a:sym typeface="Calibri"/>
                        </a:rPr>
                        <a:t>Python</a:t>
                      </a:r>
                      <a:endParaRPr sz="1500" u="none" cap="none" strike="noStrike">
                        <a:latin typeface="Calibri"/>
                        <a:ea typeface="Calibri"/>
                        <a:cs typeface="Calibri"/>
                        <a:sym typeface="Calibri"/>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gradFill>
                      <a:gsLst>
                        <a:gs pos="0">
                          <a:srgbClr val="F2F2F2"/>
                        </a:gs>
                        <a:gs pos="100000">
                          <a:srgbClr val="A6A6A6"/>
                        </a:gs>
                      </a:gsLst>
                      <a:lin ang="5400012" scaled="0"/>
                    </a:gra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 sz="1500" u="none" cap="none" strike="noStrike">
                          <a:solidFill>
                            <a:schemeClr val="dk1"/>
                          </a:solidFill>
                          <a:latin typeface="Calibri"/>
                          <a:ea typeface="Calibri"/>
                          <a:cs typeface="Calibri"/>
                          <a:sym typeface="Calibri"/>
                        </a:rPr>
                        <a:t>(3.10.1)</a:t>
                      </a:r>
                      <a:endParaRPr sz="1500" u="none" cap="none" strike="noStrike">
                        <a:latin typeface="Calibri"/>
                        <a:ea typeface="Calibri"/>
                        <a:cs typeface="Calibri"/>
                        <a:sym typeface="Calibri"/>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gradFill>
                      <a:gsLst>
                        <a:gs pos="0">
                          <a:srgbClr val="F2F2F2"/>
                        </a:gs>
                        <a:gs pos="100000">
                          <a:srgbClr val="A6A6A6"/>
                        </a:gs>
                      </a:gsLst>
                      <a:lin ang="5400012" scaled="0"/>
                    </a:gradFill>
                  </a:tcPr>
                </a:tc>
              </a:tr>
              <a:tr h="484525">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latin typeface="Calibri"/>
                          <a:ea typeface="Calibri"/>
                          <a:cs typeface="Calibri"/>
                          <a:sym typeface="Calibri"/>
                        </a:rPr>
                        <a:t>IDE</a:t>
                      </a:r>
                      <a:endParaRPr sz="1500" u="none" cap="none" strike="noStrike">
                        <a:latin typeface="Calibri"/>
                        <a:ea typeface="Calibri"/>
                        <a:cs typeface="Calibri"/>
                        <a:sym typeface="Calibri"/>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gradFill>
                      <a:gsLst>
                        <a:gs pos="0">
                          <a:srgbClr val="F2F2F2"/>
                        </a:gs>
                        <a:gs pos="100000">
                          <a:srgbClr val="A6A6A6"/>
                        </a:gs>
                      </a:gsLst>
                      <a:lin ang="5400012" scaled="0"/>
                    </a:gra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latin typeface="Calibri"/>
                          <a:ea typeface="Calibri"/>
                          <a:cs typeface="Calibri"/>
                          <a:sym typeface="Calibri"/>
                        </a:rPr>
                        <a:t>(Google Colab)</a:t>
                      </a:r>
                      <a:endParaRPr sz="1500" u="none" cap="none" strike="noStrike">
                        <a:solidFill>
                          <a:schemeClr val="dk1"/>
                        </a:solidFill>
                        <a:latin typeface="Calibri"/>
                        <a:ea typeface="Calibri"/>
                        <a:cs typeface="Calibri"/>
                        <a:sym typeface="Calibri"/>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gradFill>
                      <a:gsLst>
                        <a:gs pos="0">
                          <a:srgbClr val="F2F2F2"/>
                        </a:gs>
                        <a:gs pos="100000">
                          <a:srgbClr val="A6A6A6"/>
                        </a:gs>
                      </a:gsLst>
                      <a:lin ang="5400012" scaled="0"/>
                    </a:gradFill>
                  </a:tcPr>
                </a:tc>
              </a:tr>
              <a:tr h="484525">
                <a:tc>
                  <a:txBody>
                    <a:bodyPr/>
                    <a:lstStyle/>
                    <a:p>
                      <a:pPr indent="0" lvl="0" marL="0" marR="0" rtl="0" algn="ctr">
                        <a:lnSpc>
                          <a:spcPct val="100000"/>
                        </a:lnSpc>
                        <a:spcBef>
                          <a:spcPts val="0"/>
                        </a:spcBef>
                        <a:spcAft>
                          <a:spcPts val="0"/>
                        </a:spcAft>
                        <a:buClr>
                          <a:srgbClr val="000000"/>
                        </a:buClr>
                        <a:buSzPts val="1500"/>
                        <a:buFont typeface="Arial"/>
                        <a:buNone/>
                      </a:pPr>
                      <a:r>
                        <a:rPr lang="en" sz="1500">
                          <a:solidFill>
                            <a:schemeClr val="dk1"/>
                          </a:solidFill>
                          <a:latin typeface="Calibri"/>
                          <a:ea typeface="Calibri"/>
                          <a:cs typeface="Calibri"/>
                          <a:sym typeface="Calibri"/>
                        </a:rPr>
                        <a:t>IDE</a:t>
                      </a:r>
                      <a:endParaRPr sz="1500" u="none" cap="none" strike="noStrike">
                        <a:latin typeface="Calibri"/>
                        <a:ea typeface="Calibri"/>
                        <a:cs typeface="Calibri"/>
                        <a:sym typeface="Calibri"/>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gradFill>
                      <a:gsLst>
                        <a:gs pos="0">
                          <a:srgbClr val="F2F2F2"/>
                        </a:gs>
                        <a:gs pos="100000">
                          <a:srgbClr val="A6A6A6"/>
                        </a:gs>
                      </a:gsLst>
                      <a:lin ang="5400012" scaled="0"/>
                    </a:gra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 sz="1500" u="none" cap="none" strike="noStrike">
                          <a:solidFill>
                            <a:schemeClr val="dk1"/>
                          </a:solidFill>
                          <a:latin typeface="Calibri"/>
                          <a:ea typeface="Calibri"/>
                          <a:cs typeface="Calibri"/>
                          <a:sym typeface="Calibri"/>
                        </a:rPr>
                        <a:t>(</a:t>
                      </a:r>
                      <a:r>
                        <a:rPr lang="en" sz="1500">
                          <a:solidFill>
                            <a:schemeClr val="dk1"/>
                          </a:solidFill>
                          <a:latin typeface="Calibri"/>
                          <a:ea typeface="Calibri"/>
                          <a:cs typeface="Calibri"/>
                          <a:sym typeface="Calibri"/>
                        </a:rPr>
                        <a:t>VS Code</a:t>
                      </a:r>
                      <a:r>
                        <a:rPr lang="en" sz="1500" u="none" cap="none" strike="noStrike">
                          <a:solidFill>
                            <a:schemeClr val="dk1"/>
                          </a:solidFill>
                          <a:latin typeface="Calibri"/>
                          <a:ea typeface="Calibri"/>
                          <a:cs typeface="Calibri"/>
                          <a:sym typeface="Calibri"/>
                        </a:rPr>
                        <a:t>)</a:t>
                      </a:r>
                      <a:endParaRPr sz="1500" u="none" cap="none" strike="noStrike">
                        <a:latin typeface="Calibri"/>
                        <a:ea typeface="Calibri"/>
                        <a:cs typeface="Calibri"/>
                        <a:sym typeface="Calibri"/>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gradFill>
                      <a:gsLst>
                        <a:gs pos="0">
                          <a:srgbClr val="F2F2F2"/>
                        </a:gs>
                        <a:gs pos="100000">
                          <a:srgbClr val="A6A6A6"/>
                        </a:gs>
                      </a:gsLst>
                      <a:lin ang="5400012" scaled="0"/>
                    </a:gradFill>
                  </a:tcPr>
                </a:tc>
              </a:tr>
              <a:tr h="484525">
                <a:tc>
                  <a:txBody>
                    <a:bodyPr/>
                    <a:lstStyle/>
                    <a:p>
                      <a:pPr indent="0" lvl="0" marL="0" marR="0" rtl="0" algn="ctr">
                        <a:lnSpc>
                          <a:spcPct val="100000"/>
                        </a:lnSpc>
                        <a:spcBef>
                          <a:spcPts val="0"/>
                        </a:spcBef>
                        <a:spcAft>
                          <a:spcPts val="0"/>
                        </a:spcAft>
                        <a:buClr>
                          <a:srgbClr val="000000"/>
                        </a:buClr>
                        <a:buSzPts val="1500"/>
                        <a:buFont typeface="Arial"/>
                        <a:buNone/>
                      </a:pPr>
                      <a:r>
                        <a:rPr lang="en" sz="1500">
                          <a:solidFill>
                            <a:schemeClr val="dk1"/>
                          </a:solidFill>
                          <a:latin typeface="Calibri"/>
                          <a:ea typeface="Calibri"/>
                          <a:cs typeface="Calibri"/>
                          <a:sym typeface="Calibri"/>
                        </a:rPr>
                        <a:t>Flask</a:t>
                      </a:r>
                      <a:endParaRPr sz="1500" u="none" cap="none" strike="noStrike">
                        <a:solidFill>
                          <a:schemeClr val="dk1"/>
                        </a:solidFill>
                        <a:latin typeface="Calibri"/>
                        <a:ea typeface="Calibri"/>
                        <a:cs typeface="Calibri"/>
                        <a:sym typeface="Calibri"/>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gradFill>
                      <a:gsLst>
                        <a:gs pos="0">
                          <a:srgbClr val="F2F2F2"/>
                        </a:gs>
                        <a:gs pos="100000">
                          <a:srgbClr val="A6A6A6"/>
                        </a:gs>
                      </a:gsLst>
                      <a:lin ang="5400012" scaled="0"/>
                    </a:gra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dk1"/>
                          </a:solidFill>
                          <a:latin typeface="Calibri"/>
                          <a:ea typeface="Calibri"/>
                          <a:cs typeface="Calibri"/>
                          <a:sym typeface="Calibri"/>
                        </a:rPr>
                        <a:t>(version </a:t>
                      </a:r>
                      <a:r>
                        <a:rPr lang="en" sz="1500">
                          <a:solidFill>
                            <a:schemeClr val="dk1"/>
                          </a:solidFill>
                          <a:latin typeface="Calibri"/>
                          <a:ea typeface="Calibri"/>
                          <a:cs typeface="Calibri"/>
                          <a:sym typeface="Calibri"/>
                        </a:rPr>
                        <a:t>2.2.3</a:t>
                      </a:r>
                      <a:r>
                        <a:rPr lang="en" sz="1500" u="none" cap="none" strike="noStrike">
                          <a:solidFill>
                            <a:schemeClr val="dk1"/>
                          </a:solidFill>
                          <a:latin typeface="Calibri"/>
                          <a:ea typeface="Calibri"/>
                          <a:cs typeface="Calibri"/>
                          <a:sym typeface="Calibri"/>
                        </a:rPr>
                        <a:t>)</a:t>
                      </a:r>
                      <a:endParaRPr sz="1500" u="none" cap="none" strike="noStrike">
                        <a:solidFill>
                          <a:schemeClr val="dk1"/>
                        </a:solidFill>
                        <a:latin typeface="Calibri"/>
                        <a:ea typeface="Calibri"/>
                        <a:cs typeface="Calibri"/>
                        <a:sym typeface="Calibri"/>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gradFill>
                      <a:gsLst>
                        <a:gs pos="0">
                          <a:srgbClr val="F2F2F2"/>
                        </a:gs>
                        <a:gs pos="100000">
                          <a:srgbClr val="A6A6A6"/>
                        </a:gs>
                      </a:gsLst>
                      <a:lin ang="5400012" scaled="0"/>
                    </a:gradFill>
                  </a:tcPr>
                </a:tc>
              </a:tr>
            </a:tbl>
          </a:graphicData>
        </a:graphic>
      </p:graphicFrame>
      <p:sp>
        <p:nvSpPr>
          <p:cNvPr id="102" name="Google Shape;10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7"/>
          <p:cNvSpPr txBox="1"/>
          <p:nvPr/>
        </p:nvSpPr>
        <p:spPr>
          <a:xfrm>
            <a:off x="42250" y="0"/>
            <a:ext cx="9101700" cy="464700"/>
          </a:xfrm>
          <a:prstGeom prst="rect">
            <a:avLst/>
          </a:prstGeom>
          <a:solidFill>
            <a:schemeClr val="accent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FFFFFF"/>
              </a:buClr>
              <a:buSzPts val="3700"/>
              <a:buFont typeface="Cambria"/>
              <a:buNone/>
            </a:pPr>
            <a:r>
              <a:rPr b="0" i="0" lang="en" sz="2100" u="none" cap="none" strike="noStrike">
                <a:solidFill>
                  <a:srgbClr val="FFFFFF"/>
                </a:solidFill>
                <a:latin typeface="Cambria"/>
                <a:ea typeface="Cambria"/>
                <a:cs typeface="Cambria"/>
                <a:sym typeface="Cambria"/>
              </a:rPr>
              <a:t>Department of Electronics Engineering</a:t>
            </a:r>
            <a:endParaRPr b="0" i="0" sz="300" u="none" cap="none" strike="noStrike">
              <a:solidFill>
                <a:srgbClr val="000000"/>
              </a:solidFill>
              <a:latin typeface="Cambria"/>
              <a:ea typeface="Cambria"/>
              <a:cs typeface="Cambria"/>
              <a:sym typeface="Cambria"/>
            </a:endParaRPr>
          </a:p>
        </p:txBody>
      </p:sp>
      <p:pic>
        <p:nvPicPr>
          <p:cNvPr id="108" name="Google Shape;108;p7"/>
          <p:cNvPicPr preferRelativeResize="0"/>
          <p:nvPr/>
        </p:nvPicPr>
        <p:blipFill rotWithShape="1">
          <a:blip r:embed="rId3">
            <a:alphaModFix/>
          </a:blip>
          <a:srcRect b="0" l="23462" r="24711" t="0"/>
          <a:stretch/>
        </p:blipFill>
        <p:spPr>
          <a:xfrm>
            <a:off x="92400" y="0"/>
            <a:ext cx="667325" cy="1066725"/>
          </a:xfrm>
          <a:prstGeom prst="rect">
            <a:avLst/>
          </a:prstGeom>
          <a:noFill/>
          <a:ln>
            <a:noFill/>
          </a:ln>
        </p:spPr>
      </p:pic>
      <p:sp>
        <p:nvSpPr>
          <p:cNvPr id="109" name="Google Shape;109;p7"/>
          <p:cNvSpPr txBox="1"/>
          <p:nvPr/>
        </p:nvSpPr>
        <p:spPr>
          <a:xfrm>
            <a:off x="0" y="4794975"/>
            <a:ext cx="2925600" cy="348300"/>
          </a:xfrm>
          <a:prstGeom prst="rect">
            <a:avLst/>
          </a:prstGeom>
          <a:solidFill>
            <a:srgbClr val="3F3F3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 sz="900" u="none" cap="none" strike="noStrike">
                <a:solidFill>
                  <a:srgbClr val="FFFFFF"/>
                </a:solidFill>
                <a:latin typeface="Calibri"/>
                <a:ea typeface="Calibri"/>
                <a:cs typeface="Calibri"/>
                <a:sym typeface="Calibri"/>
              </a:rPr>
              <a:t>Department of Electronics Engineering, VESIT 2022- 23</a:t>
            </a:r>
            <a:endParaRPr b="0" i="0" sz="9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10" name="Google Shape;110;p7"/>
          <p:cNvSpPr txBox="1"/>
          <p:nvPr/>
        </p:nvSpPr>
        <p:spPr>
          <a:xfrm>
            <a:off x="1843504" y="572697"/>
            <a:ext cx="5457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sng" cap="none" strike="noStrike">
                <a:solidFill>
                  <a:srgbClr val="1E4E79"/>
                </a:solidFill>
                <a:latin typeface="Cambria"/>
                <a:ea typeface="Cambria"/>
                <a:cs typeface="Cambria"/>
                <a:sym typeface="Cambria"/>
              </a:rPr>
              <a:t>Block Diagram</a:t>
            </a:r>
            <a:endParaRPr b="1" i="0" sz="3000" u="sng" cap="none" strike="noStrike">
              <a:solidFill>
                <a:srgbClr val="1E4E79"/>
              </a:solidFill>
              <a:latin typeface="Cambria"/>
              <a:ea typeface="Cambria"/>
              <a:cs typeface="Cambria"/>
              <a:sym typeface="Cambria"/>
            </a:endParaRPr>
          </a:p>
        </p:txBody>
      </p:sp>
      <p:pic>
        <p:nvPicPr>
          <p:cNvPr id="111" name="Google Shape;111;p7"/>
          <p:cNvPicPr preferRelativeResize="0"/>
          <p:nvPr/>
        </p:nvPicPr>
        <p:blipFill rotWithShape="1">
          <a:blip r:embed="rId4">
            <a:alphaModFix/>
          </a:blip>
          <a:srcRect b="0" l="0" r="0" t="0"/>
          <a:stretch/>
        </p:blipFill>
        <p:spPr>
          <a:xfrm>
            <a:off x="2870549" y="1280125"/>
            <a:ext cx="3402900" cy="2975500"/>
          </a:xfrm>
          <a:prstGeom prst="rect">
            <a:avLst/>
          </a:prstGeom>
          <a:noFill/>
          <a:ln>
            <a:noFill/>
          </a:ln>
        </p:spPr>
      </p:pic>
      <p:sp>
        <p:nvSpPr>
          <p:cNvPr id="112" name="Google Shape;112;p7"/>
          <p:cNvSpPr txBox="1"/>
          <p:nvPr/>
        </p:nvSpPr>
        <p:spPr>
          <a:xfrm>
            <a:off x="2495250" y="4367700"/>
            <a:ext cx="41535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sng" cap="none" strike="noStrike">
                <a:solidFill>
                  <a:srgbClr val="202124"/>
                </a:solidFill>
                <a:highlight>
                  <a:srgbClr val="FFFFFF"/>
                </a:highlight>
                <a:latin typeface="Calibri"/>
                <a:ea typeface="Calibri"/>
                <a:cs typeface="Calibri"/>
                <a:sym typeface="Calibri"/>
              </a:rPr>
              <a:t>Block Diagram of a Text-to-Speech System with Concatenative Synthesis [1]</a:t>
            </a:r>
            <a:endParaRPr b="0" i="0" sz="1400" u="sng" cap="none" strike="noStrike">
              <a:solidFill>
                <a:srgbClr val="000000"/>
              </a:solidFill>
              <a:latin typeface="Calibri"/>
              <a:ea typeface="Calibri"/>
              <a:cs typeface="Calibri"/>
              <a:sym typeface="Calibri"/>
            </a:endParaRPr>
          </a:p>
        </p:txBody>
      </p:sp>
      <p:sp>
        <p:nvSpPr>
          <p:cNvPr id="113" name="Google Shape;11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00e57fb800_0_4"/>
          <p:cNvSpPr txBox="1"/>
          <p:nvPr/>
        </p:nvSpPr>
        <p:spPr>
          <a:xfrm>
            <a:off x="42250" y="0"/>
            <a:ext cx="9101700" cy="464700"/>
          </a:xfrm>
          <a:prstGeom prst="rect">
            <a:avLst/>
          </a:prstGeom>
          <a:solidFill>
            <a:schemeClr val="accent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FFFFFF"/>
              </a:buClr>
              <a:buSzPts val="3700"/>
              <a:buFont typeface="Cambria"/>
              <a:buNone/>
            </a:pPr>
            <a:r>
              <a:rPr b="0" i="0" lang="en" sz="2100" u="none" cap="none" strike="noStrike">
                <a:solidFill>
                  <a:srgbClr val="FFFFFF"/>
                </a:solidFill>
                <a:latin typeface="Cambria"/>
                <a:ea typeface="Cambria"/>
                <a:cs typeface="Cambria"/>
                <a:sym typeface="Cambria"/>
              </a:rPr>
              <a:t>Department of Electronics Engineering</a:t>
            </a:r>
            <a:endParaRPr b="0" i="0" sz="300" u="none" cap="none" strike="noStrike">
              <a:solidFill>
                <a:srgbClr val="000000"/>
              </a:solidFill>
              <a:latin typeface="Cambria"/>
              <a:ea typeface="Cambria"/>
              <a:cs typeface="Cambria"/>
              <a:sym typeface="Cambria"/>
            </a:endParaRPr>
          </a:p>
        </p:txBody>
      </p:sp>
      <p:pic>
        <p:nvPicPr>
          <p:cNvPr id="119" name="Google Shape;119;g200e57fb800_0_4"/>
          <p:cNvPicPr preferRelativeResize="0"/>
          <p:nvPr/>
        </p:nvPicPr>
        <p:blipFill rotWithShape="1">
          <a:blip r:embed="rId3">
            <a:alphaModFix/>
          </a:blip>
          <a:srcRect b="0" l="23462" r="24711" t="0"/>
          <a:stretch/>
        </p:blipFill>
        <p:spPr>
          <a:xfrm>
            <a:off x="92400" y="0"/>
            <a:ext cx="667325" cy="1066725"/>
          </a:xfrm>
          <a:prstGeom prst="rect">
            <a:avLst/>
          </a:prstGeom>
          <a:noFill/>
          <a:ln>
            <a:noFill/>
          </a:ln>
        </p:spPr>
      </p:pic>
      <p:sp>
        <p:nvSpPr>
          <p:cNvPr id="120" name="Google Shape;120;g200e57fb800_0_4"/>
          <p:cNvSpPr txBox="1"/>
          <p:nvPr/>
        </p:nvSpPr>
        <p:spPr>
          <a:xfrm>
            <a:off x="0" y="4794975"/>
            <a:ext cx="2925600" cy="348300"/>
          </a:xfrm>
          <a:prstGeom prst="rect">
            <a:avLst/>
          </a:prstGeom>
          <a:solidFill>
            <a:srgbClr val="3F3F3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 sz="900" u="none" cap="none" strike="noStrike">
                <a:solidFill>
                  <a:srgbClr val="FFFFFF"/>
                </a:solidFill>
                <a:latin typeface="Calibri"/>
                <a:ea typeface="Calibri"/>
                <a:cs typeface="Calibri"/>
                <a:sym typeface="Calibri"/>
              </a:rPr>
              <a:t>Department of Electronics Engineering, VESIT 2022- 23</a:t>
            </a:r>
            <a:endParaRPr b="0" i="0" sz="9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1" name="Google Shape;121;g200e57fb800_0_4"/>
          <p:cNvSpPr txBox="1"/>
          <p:nvPr/>
        </p:nvSpPr>
        <p:spPr>
          <a:xfrm>
            <a:off x="1843504" y="464697"/>
            <a:ext cx="5457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sng" cap="none" strike="noStrike">
                <a:solidFill>
                  <a:srgbClr val="1E4E79"/>
                </a:solidFill>
                <a:latin typeface="Cambria"/>
                <a:ea typeface="Cambria"/>
                <a:cs typeface="Cambria"/>
                <a:sym typeface="Cambria"/>
              </a:rPr>
              <a:t>Block Diagram</a:t>
            </a:r>
            <a:endParaRPr b="1" i="0" sz="3000" u="sng" cap="none" strike="noStrike">
              <a:solidFill>
                <a:srgbClr val="1E4E79"/>
              </a:solidFill>
              <a:latin typeface="Cambria"/>
              <a:ea typeface="Cambria"/>
              <a:cs typeface="Cambria"/>
              <a:sym typeface="Cambria"/>
            </a:endParaRPr>
          </a:p>
        </p:txBody>
      </p:sp>
      <p:sp>
        <p:nvSpPr>
          <p:cNvPr id="122" name="Google Shape;122;g200e57fb800_0_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23" name="Google Shape;123;g200e57fb800_0_4"/>
          <p:cNvPicPr preferRelativeResize="0"/>
          <p:nvPr/>
        </p:nvPicPr>
        <p:blipFill rotWithShape="1">
          <a:blip r:embed="rId4">
            <a:alphaModFix/>
          </a:blip>
          <a:srcRect b="0" l="0" r="0" t="0"/>
          <a:stretch/>
        </p:blipFill>
        <p:spPr>
          <a:xfrm>
            <a:off x="1522675" y="1066725"/>
            <a:ext cx="6578024" cy="3133901"/>
          </a:xfrm>
          <a:prstGeom prst="rect">
            <a:avLst/>
          </a:prstGeom>
          <a:noFill/>
          <a:ln>
            <a:noFill/>
          </a:ln>
        </p:spPr>
      </p:pic>
      <p:sp>
        <p:nvSpPr>
          <p:cNvPr id="124" name="Google Shape;124;g200e57fb800_0_4"/>
          <p:cNvSpPr txBox="1"/>
          <p:nvPr/>
        </p:nvSpPr>
        <p:spPr>
          <a:xfrm>
            <a:off x="2745600" y="4100425"/>
            <a:ext cx="3251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sng" cap="none" strike="noStrike">
                <a:solidFill>
                  <a:srgbClr val="202124"/>
                </a:solidFill>
                <a:highlight>
                  <a:schemeClr val="lt1"/>
                </a:highlight>
                <a:latin typeface="Calibri"/>
                <a:ea typeface="Calibri"/>
                <a:cs typeface="Calibri"/>
                <a:sym typeface="Calibri"/>
              </a:rPr>
              <a:t>Flowchart of OCR Tesseract [2] </a:t>
            </a:r>
            <a:endParaRPr b="0" i="0" sz="1400" u="sng"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nvSpPr>
        <p:spPr>
          <a:xfrm>
            <a:off x="42250" y="0"/>
            <a:ext cx="9101700" cy="464700"/>
          </a:xfrm>
          <a:prstGeom prst="rect">
            <a:avLst/>
          </a:prstGeom>
          <a:solidFill>
            <a:schemeClr val="accent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FFFFFF"/>
              </a:buClr>
              <a:buSzPts val="3700"/>
              <a:buFont typeface="Cambria"/>
              <a:buNone/>
            </a:pPr>
            <a:r>
              <a:rPr b="0" i="0" lang="en" sz="2100" u="none" cap="none" strike="noStrike">
                <a:solidFill>
                  <a:srgbClr val="FFFFFF"/>
                </a:solidFill>
                <a:latin typeface="Cambria"/>
                <a:ea typeface="Cambria"/>
                <a:cs typeface="Cambria"/>
                <a:sym typeface="Cambria"/>
              </a:rPr>
              <a:t>Department of Electronics Engineering</a:t>
            </a:r>
            <a:endParaRPr b="0" i="0" sz="300" u="none" cap="none" strike="noStrike">
              <a:solidFill>
                <a:srgbClr val="000000"/>
              </a:solidFill>
              <a:latin typeface="Cambria"/>
              <a:ea typeface="Cambria"/>
              <a:cs typeface="Cambria"/>
              <a:sym typeface="Cambria"/>
            </a:endParaRPr>
          </a:p>
        </p:txBody>
      </p:sp>
      <p:pic>
        <p:nvPicPr>
          <p:cNvPr id="130" name="Google Shape;130;p8"/>
          <p:cNvPicPr preferRelativeResize="0"/>
          <p:nvPr/>
        </p:nvPicPr>
        <p:blipFill rotWithShape="1">
          <a:blip r:embed="rId3">
            <a:alphaModFix/>
          </a:blip>
          <a:srcRect b="0" l="23462" r="24711" t="0"/>
          <a:stretch/>
        </p:blipFill>
        <p:spPr>
          <a:xfrm>
            <a:off x="92400" y="0"/>
            <a:ext cx="667325" cy="1066725"/>
          </a:xfrm>
          <a:prstGeom prst="rect">
            <a:avLst/>
          </a:prstGeom>
          <a:noFill/>
          <a:ln>
            <a:noFill/>
          </a:ln>
        </p:spPr>
      </p:pic>
      <p:sp>
        <p:nvSpPr>
          <p:cNvPr id="131" name="Google Shape;131;p8"/>
          <p:cNvSpPr txBox="1"/>
          <p:nvPr/>
        </p:nvSpPr>
        <p:spPr>
          <a:xfrm>
            <a:off x="0" y="4794975"/>
            <a:ext cx="2925600" cy="348300"/>
          </a:xfrm>
          <a:prstGeom prst="rect">
            <a:avLst/>
          </a:prstGeom>
          <a:solidFill>
            <a:srgbClr val="3F3F3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 sz="900" u="none" cap="none" strike="noStrike">
                <a:solidFill>
                  <a:srgbClr val="FFFFFF"/>
                </a:solidFill>
                <a:latin typeface="Calibri"/>
                <a:ea typeface="Calibri"/>
                <a:cs typeface="Calibri"/>
                <a:sym typeface="Calibri"/>
              </a:rPr>
              <a:t>Department of Electronics Engineering, VESIT 2022- 23</a:t>
            </a:r>
            <a:endParaRPr b="0" i="0" sz="9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32" name="Google Shape;132;p8"/>
          <p:cNvSpPr txBox="1"/>
          <p:nvPr/>
        </p:nvSpPr>
        <p:spPr>
          <a:xfrm>
            <a:off x="1843504" y="572697"/>
            <a:ext cx="5457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sng" cap="none" strike="noStrike">
                <a:solidFill>
                  <a:srgbClr val="1E4E79"/>
                </a:solidFill>
                <a:latin typeface="Cambria"/>
                <a:ea typeface="Cambria"/>
                <a:cs typeface="Cambria"/>
                <a:sym typeface="Cambria"/>
              </a:rPr>
              <a:t>Pre Processing</a:t>
            </a:r>
            <a:endParaRPr b="1" i="0" sz="3000" u="sng" cap="none" strike="noStrike">
              <a:solidFill>
                <a:srgbClr val="1E4E79"/>
              </a:solidFill>
              <a:latin typeface="Cambria"/>
              <a:ea typeface="Cambria"/>
              <a:cs typeface="Cambria"/>
              <a:sym typeface="Cambria"/>
            </a:endParaRPr>
          </a:p>
        </p:txBody>
      </p:sp>
      <p:sp>
        <p:nvSpPr>
          <p:cNvPr id="133" name="Google Shape;1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34" name="Google Shape;134;p8"/>
          <p:cNvSpPr txBox="1"/>
          <p:nvPr/>
        </p:nvSpPr>
        <p:spPr>
          <a:xfrm>
            <a:off x="759725" y="1479300"/>
            <a:ext cx="8103300" cy="24936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00000"/>
              </a:lnSpc>
              <a:spcBef>
                <a:spcPts val="0"/>
              </a:spcBef>
              <a:spcAft>
                <a:spcPts val="0"/>
              </a:spcAft>
              <a:buClr>
                <a:srgbClr val="292929"/>
              </a:buClr>
              <a:buSzPts val="1500"/>
              <a:buAutoNum type="arabicPeriod"/>
            </a:pPr>
            <a:r>
              <a:rPr b="1" i="0" lang="en" sz="1500" u="none" cap="none" strike="noStrike">
                <a:solidFill>
                  <a:srgbClr val="292929"/>
                </a:solidFill>
                <a:highlight>
                  <a:srgbClr val="FFFFFF"/>
                </a:highlight>
                <a:latin typeface="Calibri"/>
                <a:ea typeface="Calibri"/>
                <a:cs typeface="Calibri"/>
                <a:sym typeface="Calibri"/>
              </a:rPr>
              <a:t>Binarization:</a:t>
            </a:r>
            <a:r>
              <a:rPr b="1" i="1" lang="en" sz="1500" u="none" cap="none" strike="noStrike">
                <a:solidFill>
                  <a:srgbClr val="292929"/>
                </a:solidFill>
                <a:highlight>
                  <a:srgbClr val="FFFFFF"/>
                </a:highlight>
                <a:latin typeface="Georgia"/>
                <a:ea typeface="Georgia"/>
                <a:cs typeface="Georgia"/>
                <a:sym typeface="Georgia"/>
              </a:rPr>
              <a:t> </a:t>
            </a:r>
            <a:r>
              <a:rPr b="0" i="0" lang="en" sz="1500" u="none" cap="none" strike="noStrike">
                <a:solidFill>
                  <a:srgbClr val="292929"/>
                </a:solidFill>
                <a:highlight>
                  <a:srgbClr val="FFFFFF"/>
                </a:highlight>
                <a:latin typeface="Calibri"/>
                <a:ea typeface="Calibri"/>
                <a:cs typeface="Calibri"/>
                <a:sym typeface="Calibri"/>
              </a:rPr>
              <a:t> </a:t>
            </a:r>
            <a:r>
              <a:rPr b="0" i="0" lang="en" sz="1500" u="none" cap="none" strike="noStrike">
                <a:solidFill>
                  <a:srgbClr val="292929"/>
                </a:solidFill>
                <a:highlight>
                  <a:srgbClr val="FFFFFF"/>
                </a:highlight>
                <a:latin typeface="Georgia"/>
                <a:ea typeface="Georgia"/>
                <a:cs typeface="Georgia"/>
                <a:sym typeface="Georgia"/>
              </a:rPr>
              <a:t> </a:t>
            </a:r>
            <a:r>
              <a:rPr b="0" i="0" lang="en" sz="1500" u="none" cap="none" strike="noStrike">
                <a:solidFill>
                  <a:srgbClr val="292929"/>
                </a:solidFill>
                <a:highlight>
                  <a:srgbClr val="FFFFFF"/>
                </a:highlight>
                <a:latin typeface="Calibri"/>
                <a:ea typeface="Calibri"/>
                <a:cs typeface="Calibri"/>
                <a:sym typeface="Calibri"/>
              </a:rPr>
              <a:t>Binarisation means converting a coloured image into an image which consists of only black and white pixels (Black pixel value=0 and White pixel value=255).</a:t>
            </a:r>
            <a:endParaRPr b="0" i="0" sz="1500" u="none" cap="none" strike="noStrike">
              <a:solidFill>
                <a:srgbClr val="292929"/>
              </a:solidFill>
              <a:highlight>
                <a:srgbClr val="FFFFFF"/>
              </a:highlight>
              <a:latin typeface="Calibri"/>
              <a:ea typeface="Calibri"/>
              <a:cs typeface="Calibri"/>
              <a:sym typeface="Calibri"/>
            </a:endParaRPr>
          </a:p>
          <a:p>
            <a:pPr indent="0" lvl="0" marL="457200" marR="0" rtl="0" algn="just">
              <a:lnSpc>
                <a:spcPct val="100000"/>
              </a:lnSpc>
              <a:spcBef>
                <a:spcPts val="0"/>
              </a:spcBef>
              <a:spcAft>
                <a:spcPts val="0"/>
              </a:spcAft>
              <a:buNone/>
            </a:pPr>
            <a:r>
              <a:t/>
            </a:r>
            <a:endParaRPr sz="1500">
              <a:solidFill>
                <a:srgbClr val="292929"/>
              </a:solidFill>
              <a:highlight>
                <a:srgbClr val="FFFFFF"/>
              </a:highlight>
              <a:latin typeface="Calibri"/>
              <a:ea typeface="Calibri"/>
              <a:cs typeface="Calibri"/>
              <a:sym typeface="Calibri"/>
            </a:endParaRPr>
          </a:p>
          <a:p>
            <a:pPr indent="-323850" lvl="0" marL="457200" marR="0" rtl="0" algn="just">
              <a:lnSpc>
                <a:spcPct val="100000"/>
              </a:lnSpc>
              <a:spcBef>
                <a:spcPts val="0"/>
              </a:spcBef>
              <a:spcAft>
                <a:spcPts val="0"/>
              </a:spcAft>
              <a:buClr>
                <a:srgbClr val="292929"/>
              </a:buClr>
              <a:buSzPts val="1500"/>
              <a:buFont typeface="Calibri"/>
              <a:buAutoNum type="arabicPeriod"/>
            </a:pPr>
            <a:r>
              <a:rPr b="1" i="0" lang="en" sz="1500" u="none" cap="none" strike="noStrike">
                <a:solidFill>
                  <a:srgbClr val="292929"/>
                </a:solidFill>
                <a:highlight>
                  <a:srgbClr val="FFFFFF"/>
                </a:highlight>
                <a:latin typeface="Calibri"/>
                <a:ea typeface="Calibri"/>
                <a:cs typeface="Calibri"/>
                <a:sym typeface="Calibri"/>
              </a:rPr>
              <a:t>Skew Correction</a:t>
            </a:r>
            <a:r>
              <a:rPr b="0" i="0" lang="en" sz="1500" u="none" cap="none" strike="noStrike">
                <a:solidFill>
                  <a:srgbClr val="292929"/>
                </a:solidFill>
                <a:highlight>
                  <a:srgbClr val="FFFFFF"/>
                </a:highlight>
                <a:latin typeface="Calibri"/>
                <a:ea typeface="Calibri"/>
                <a:cs typeface="Calibri"/>
                <a:sym typeface="Calibri"/>
              </a:rPr>
              <a:t>: While scanning a document, it might be slightly skewed (image aligned at a certain angle with horizontal) sometimes. While extracting the information from the scanned image, detecting &amp; correcting the skew is crucial.</a:t>
            </a:r>
            <a:endParaRPr b="0" i="0" sz="1500" u="none" cap="none" strike="noStrike">
              <a:solidFill>
                <a:srgbClr val="292929"/>
              </a:solidFill>
              <a:highlight>
                <a:srgbClr val="FFFFFF"/>
              </a:highlight>
              <a:latin typeface="Calibri"/>
              <a:ea typeface="Calibri"/>
              <a:cs typeface="Calibri"/>
              <a:sym typeface="Calibri"/>
            </a:endParaRPr>
          </a:p>
          <a:p>
            <a:pPr indent="0" lvl="0" marL="457200" marR="0" rtl="0" algn="just">
              <a:lnSpc>
                <a:spcPct val="100000"/>
              </a:lnSpc>
              <a:spcBef>
                <a:spcPts val="0"/>
              </a:spcBef>
              <a:spcAft>
                <a:spcPts val="0"/>
              </a:spcAft>
              <a:buNone/>
            </a:pPr>
            <a:r>
              <a:t/>
            </a:r>
            <a:endParaRPr b="0" i="0" sz="1500" u="none" cap="none" strike="noStrike">
              <a:solidFill>
                <a:srgbClr val="292929"/>
              </a:solidFill>
              <a:highlight>
                <a:srgbClr val="FFFFFF"/>
              </a:highlight>
              <a:latin typeface="Calibri"/>
              <a:ea typeface="Calibri"/>
              <a:cs typeface="Calibri"/>
              <a:sym typeface="Calibri"/>
            </a:endParaRPr>
          </a:p>
          <a:p>
            <a:pPr indent="-323850" lvl="0" marL="457200" marR="0" rtl="0" algn="just">
              <a:lnSpc>
                <a:spcPct val="100000"/>
              </a:lnSpc>
              <a:spcBef>
                <a:spcPts val="0"/>
              </a:spcBef>
              <a:spcAft>
                <a:spcPts val="0"/>
              </a:spcAft>
              <a:buClr>
                <a:srgbClr val="292929"/>
              </a:buClr>
              <a:buSzPts val="1500"/>
              <a:buFont typeface="Calibri"/>
              <a:buAutoNum type="arabicPeriod"/>
            </a:pPr>
            <a:r>
              <a:rPr b="1" i="0" lang="en" sz="1500" u="none" cap="none" strike="noStrike">
                <a:solidFill>
                  <a:srgbClr val="292929"/>
                </a:solidFill>
                <a:highlight>
                  <a:srgbClr val="FFFFFF"/>
                </a:highlight>
                <a:latin typeface="Calibri"/>
                <a:ea typeface="Calibri"/>
                <a:cs typeface="Calibri"/>
                <a:sym typeface="Calibri"/>
              </a:rPr>
              <a:t>Noise Removal</a:t>
            </a:r>
            <a:r>
              <a:rPr b="0" i="0" lang="en" sz="1500" u="none" cap="none" strike="noStrike">
                <a:solidFill>
                  <a:srgbClr val="292929"/>
                </a:solidFill>
                <a:highlight>
                  <a:srgbClr val="FFFFFF"/>
                </a:highlight>
                <a:latin typeface="Calibri"/>
                <a:ea typeface="Calibri"/>
                <a:cs typeface="Calibri"/>
                <a:sym typeface="Calibri"/>
              </a:rPr>
              <a:t>: It smoothens the image by removing small dots/patches which have high intensity than the rest of the image. Noise removal can be performed for both </a:t>
            </a:r>
            <a:r>
              <a:rPr b="0" i="1" lang="en" sz="1500" u="none" cap="none" strike="noStrike">
                <a:solidFill>
                  <a:srgbClr val="292929"/>
                </a:solidFill>
                <a:highlight>
                  <a:srgbClr val="FFFFFF"/>
                </a:highlight>
                <a:latin typeface="Calibri"/>
                <a:ea typeface="Calibri"/>
                <a:cs typeface="Calibri"/>
                <a:sym typeface="Calibri"/>
              </a:rPr>
              <a:t>Coloured</a:t>
            </a:r>
            <a:r>
              <a:rPr b="0" i="0" lang="en" sz="1500" u="none" cap="none" strike="noStrike">
                <a:solidFill>
                  <a:srgbClr val="292929"/>
                </a:solidFill>
                <a:highlight>
                  <a:srgbClr val="FFFFFF"/>
                </a:highlight>
                <a:latin typeface="Calibri"/>
                <a:ea typeface="Calibri"/>
                <a:cs typeface="Calibri"/>
                <a:sym typeface="Calibri"/>
              </a:rPr>
              <a:t> and </a:t>
            </a:r>
            <a:r>
              <a:rPr b="0" i="1" lang="en" sz="1500" u="none" cap="none" strike="noStrike">
                <a:solidFill>
                  <a:srgbClr val="292929"/>
                </a:solidFill>
                <a:highlight>
                  <a:srgbClr val="FFFFFF"/>
                </a:highlight>
                <a:latin typeface="Calibri"/>
                <a:ea typeface="Calibri"/>
                <a:cs typeface="Calibri"/>
                <a:sym typeface="Calibri"/>
              </a:rPr>
              <a:t>Binary images</a:t>
            </a:r>
            <a:r>
              <a:rPr b="0" i="0" lang="en" sz="1500" u="none" cap="none" strike="noStrike">
                <a:solidFill>
                  <a:srgbClr val="292929"/>
                </a:solidFill>
                <a:highlight>
                  <a:srgbClr val="FFFFFF"/>
                </a:highlight>
                <a:latin typeface="Calibri"/>
                <a:ea typeface="Calibri"/>
                <a:cs typeface="Calibri"/>
                <a:sym typeface="Calibri"/>
              </a:rPr>
              <a:t>.</a:t>
            </a:r>
            <a:endParaRPr b="0" i="0" sz="1500" u="none" cap="none" strike="noStrike">
              <a:solidFill>
                <a:srgbClr val="292929"/>
              </a:solidFill>
              <a:highlight>
                <a:srgbClr val="FFFFFF"/>
              </a:highlight>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00e57fb800_0_32"/>
          <p:cNvSpPr txBox="1"/>
          <p:nvPr/>
        </p:nvSpPr>
        <p:spPr>
          <a:xfrm>
            <a:off x="42250" y="0"/>
            <a:ext cx="9101700" cy="464700"/>
          </a:xfrm>
          <a:prstGeom prst="rect">
            <a:avLst/>
          </a:prstGeom>
          <a:solidFill>
            <a:schemeClr val="accent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FFFFFF"/>
              </a:buClr>
              <a:buSzPts val="3700"/>
              <a:buFont typeface="Cambria"/>
              <a:buNone/>
            </a:pPr>
            <a:r>
              <a:rPr b="0" i="0" lang="en" sz="2100" u="none" cap="none" strike="noStrike">
                <a:solidFill>
                  <a:srgbClr val="FFFFFF"/>
                </a:solidFill>
                <a:latin typeface="Cambria"/>
                <a:ea typeface="Cambria"/>
                <a:cs typeface="Cambria"/>
                <a:sym typeface="Cambria"/>
              </a:rPr>
              <a:t>Department of Electronics Engineering</a:t>
            </a:r>
            <a:endParaRPr b="0" i="0" sz="300" u="none" cap="none" strike="noStrike">
              <a:solidFill>
                <a:srgbClr val="000000"/>
              </a:solidFill>
              <a:latin typeface="Cambria"/>
              <a:ea typeface="Cambria"/>
              <a:cs typeface="Cambria"/>
              <a:sym typeface="Cambria"/>
            </a:endParaRPr>
          </a:p>
        </p:txBody>
      </p:sp>
      <p:pic>
        <p:nvPicPr>
          <p:cNvPr id="140" name="Google Shape;140;g200e57fb800_0_32"/>
          <p:cNvPicPr preferRelativeResize="0"/>
          <p:nvPr/>
        </p:nvPicPr>
        <p:blipFill rotWithShape="1">
          <a:blip r:embed="rId3">
            <a:alphaModFix/>
          </a:blip>
          <a:srcRect b="0" l="23462" r="24711" t="0"/>
          <a:stretch/>
        </p:blipFill>
        <p:spPr>
          <a:xfrm>
            <a:off x="92400" y="0"/>
            <a:ext cx="667325" cy="1066725"/>
          </a:xfrm>
          <a:prstGeom prst="rect">
            <a:avLst/>
          </a:prstGeom>
          <a:noFill/>
          <a:ln>
            <a:noFill/>
          </a:ln>
        </p:spPr>
      </p:pic>
      <p:sp>
        <p:nvSpPr>
          <p:cNvPr id="141" name="Google Shape;141;g200e57fb800_0_32"/>
          <p:cNvSpPr txBox="1"/>
          <p:nvPr/>
        </p:nvSpPr>
        <p:spPr>
          <a:xfrm>
            <a:off x="0" y="4794975"/>
            <a:ext cx="2925600" cy="348300"/>
          </a:xfrm>
          <a:prstGeom prst="rect">
            <a:avLst/>
          </a:prstGeom>
          <a:solidFill>
            <a:srgbClr val="3F3F3F"/>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 sz="900" u="none" cap="none" strike="noStrike">
                <a:solidFill>
                  <a:srgbClr val="FFFFFF"/>
                </a:solidFill>
                <a:latin typeface="Calibri"/>
                <a:ea typeface="Calibri"/>
                <a:cs typeface="Calibri"/>
                <a:sym typeface="Calibri"/>
              </a:rPr>
              <a:t>Department of Electronics Engineering, VESIT 2022- 23</a:t>
            </a:r>
            <a:endParaRPr b="0" i="0" sz="9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42" name="Google Shape;142;g200e57fb800_0_32"/>
          <p:cNvSpPr txBox="1"/>
          <p:nvPr/>
        </p:nvSpPr>
        <p:spPr>
          <a:xfrm>
            <a:off x="1843504" y="572697"/>
            <a:ext cx="54570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sng" cap="none" strike="noStrike">
                <a:solidFill>
                  <a:srgbClr val="1E4E79"/>
                </a:solidFill>
                <a:latin typeface="Cambria"/>
                <a:ea typeface="Cambria"/>
                <a:cs typeface="Cambria"/>
                <a:sym typeface="Cambria"/>
              </a:rPr>
              <a:t>Data Processing</a:t>
            </a:r>
            <a:endParaRPr b="1" i="0" sz="3000" u="sng" cap="none" strike="noStrike">
              <a:solidFill>
                <a:srgbClr val="1E4E79"/>
              </a:solidFill>
              <a:latin typeface="Cambria"/>
              <a:ea typeface="Cambria"/>
              <a:cs typeface="Cambria"/>
              <a:sym typeface="Cambria"/>
            </a:endParaRPr>
          </a:p>
        </p:txBody>
      </p:sp>
      <p:sp>
        <p:nvSpPr>
          <p:cNvPr id="143" name="Google Shape;143;g200e57fb800_0_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44" name="Google Shape;144;g200e57fb800_0_32"/>
          <p:cNvSpPr txBox="1"/>
          <p:nvPr/>
        </p:nvSpPr>
        <p:spPr>
          <a:xfrm>
            <a:off x="759725" y="1707900"/>
            <a:ext cx="8103300" cy="20319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00000"/>
              </a:lnSpc>
              <a:spcBef>
                <a:spcPts val="0"/>
              </a:spcBef>
              <a:spcAft>
                <a:spcPts val="0"/>
              </a:spcAft>
              <a:buClr>
                <a:srgbClr val="292929"/>
              </a:buClr>
              <a:buSzPts val="1500"/>
              <a:buFont typeface="Calibri"/>
              <a:buAutoNum type="arabicPeriod"/>
            </a:pPr>
            <a:r>
              <a:rPr b="1" i="0" lang="en" sz="1500" u="none" cap="none" strike="noStrike">
                <a:solidFill>
                  <a:srgbClr val="292929"/>
                </a:solidFill>
                <a:highlight>
                  <a:srgbClr val="FFFFFF"/>
                </a:highlight>
                <a:latin typeface="Calibri"/>
                <a:ea typeface="Calibri"/>
                <a:cs typeface="Calibri"/>
                <a:sym typeface="Calibri"/>
              </a:rPr>
              <a:t>Feature Detection: </a:t>
            </a:r>
            <a:r>
              <a:rPr b="0" i="0" lang="en" sz="1500" u="none" cap="none" strike="noStrike">
                <a:solidFill>
                  <a:srgbClr val="292929"/>
                </a:solidFill>
                <a:highlight>
                  <a:srgbClr val="FFFFFF"/>
                </a:highlight>
                <a:latin typeface="Calibri"/>
                <a:ea typeface="Calibri"/>
                <a:cs typeface="Calibri"/>
                <a:sym typeface="Calibri"/>
              </a:rPr>
              <a:t>Feature Detection involves taking the cluster of pixels and identifying features such as basic shapes that make up a letter.</a:t>
            </a:r>
            <a:endParaRPr b="0" i="0" sz="1500" u="none" cap="none" strike="noStrike">
              <a:solidFill>
                <a:srgbClr val="292929"/>
              </a:solidFill>
              <a:highlight>
                <a:srgbClr val="FFFFFF"/>
              </a:highlight>
              <a:latin typeface="Calibri"/>
              <a:ea typeface="Calibri"/>
              <a:cs typeface="Calibri"/>
              <a:sym typeface="Calibri"/>
            </a:endParaRPr>
          </a:p>
          <a:p>
            <a:pPr indent="0" lvl="0" marL="457200" marR="0" rtl="0" algn="just">
              <a:lnSpc>
                <a:spcPct val="100000"/>
              </a:lnSpc>
              <a:spcBef>
                <a:spcPts val="0"/>
              </a:spcBef>
              <a:spcAft>
                <a:spcPts val="0"/>
              </a:spcAft>
              <a:buNone/>
            </a:pPr>
            <a:r>
              <a:t/>
            </a:r>
            <a:endParaRPr b="0" i="0" sz="1500" u="none" cap="none" strike="noStrike">
              <a:solidFill>
                <a:srgbClr val="292929"/>
              </a:solidFill>
              <a:highlight>
                <a:srgbClr val="FFFFFF"/>
              </a:highlight>
              <a:latin typeface="Calibri"/>
              <a:ea typeface="Calibri"/>
              <a:cs typeface="Calibri"/>
              <a:sym typeface="Calibri"/>
            </a:endParaRPr>
          </a:p>
          <a:p>
            <a:pPr indent="-323850" lvl="0" marL="457200" marR="0" rtl="0" algn="just">
              <a:lnSpc>
                <a:spcPct val="100000"/>
              </a:lnSpc>
              <a:spcBef>
                <a:spcPts val="0"/>
              </a:spcBef>
              <a:spcAft>
                <a:spcPts val="0"/>
              </a:spcAft>
              <a:buSzPts val="1500"/>
              <a:buFont typeface="Calibri"/>
              <a:buAutoNum type="arabicPeriod"/>
            </a:pPr>
            <a:r>
              <a:rPr b="1" i="0" lang="en" sz="1500" u="none" cap="none" strike="noStrike">
                <a:solidFill>
                  <a:srgbClr val="292929"/>
                </a:solidFill>
                <a:highlight>
                  <a:srgbClr val="FFFFFF"/>
                </a:highlight>
                <a:latin typeface="Calibri"/>
                <a:ea typeface="Calibri"/>
                <a:cs typeface="Calibri"/>
                <a:sym typeface="Calibri"/>
              </a:rPr>
              <a:t>Feature Extraction</a:t>
            </a:r>
            <a:r>
              <a:rPr b="0" i="0" lang="en" sz="1500" u="none" cap="none" strike="noStrike">
                <a:solidFill>
                  <a:srgbClr val="292929"/>
                </a:solidFill>
                <a:highlight>
                  <a:srgbClr val="FFFFFF"/>
                </a:highlight>
                <a:latin typeface="Calibri"/>
                <a:ea typeface="Calibri"/>
                <a:cs typeface="Calibri"/>
                <a:sym typeface="Calibri"/>
              </a:rPr>
              <a:t>: </a:t>
            </a:r>
            <a:r>
              <a:rPr b="0" i="0" lang="en" sz="1500" u="none" cap="none" strike="noStrike">
                <a:solidFill>
                  <a:srgbClr val="333333"/>
                </a:solidFill>
                <a:highlight>
                  <a:schemeClr val="lt1"/>
                </a:highlight>
                <a:latin typeface="Calibri"/>
                <a:ea typeface="Calibri"/>
                <a:cs typeface="Calibri"/>
                <a:sym typeface="Calibri"/>
              </a:rPr>
              <a:t>The feature extraction stage is used to extract the most relevant information from the text image which helps us to recognize the characters in the text.</a:t>
            </a:r>
            <a:endParaRPr b="0" i="0" sz="1500" u="none" cap="none" strike="noStrike">
              <a:solidFill>
                <a:srgbClr val="333333"/>
              </a:solidFill>
              <a:highlight>
                <a:schemeClr val="lt1"/>
              </a:highlight>
              <a:latin typeface="Calibri"/>
              <a:ea typeface="Calibri"/>
              <a:cs typeface="Calibri"/>
              <a:sym typeface="Calibri"/>
            </a:endParaRPr>
          </a:p>
          <a:p>
            <a:pPr indent="0" lvl="0" marL="457200" marR="0" rtl="0" algn="just">
              <a:lnSpc>
                <a:spcPct val="100000"/>
              </a:lnSpc>
              <a:spcBef>
                <a:spcPts val="0"/>
              </a:spcBef>
              <a:spcAft>
                <a:spcPts val="0"/>
              </a:spcAft>
              <a:buNone/>
            </a:pPr>
            <a:r>
              <a:t/>
            </a:r>
            <a:endParaRPr b="0" i="0" sz="1500" u="none" cap="none" strike="noStrike">
              <a:solidFill>
                <a:srgbClr val="333333"/>
              </a:solidFill>
              <a:highlight>
                <a:schemeClr val="lt1"/>
              </a:highlight>
              <a:latin typeface="Calibri"/>
              <a:ea typeface="Calibri"/>
              <a:cs typeface="Calibri"/>
              <a:sym typeface="Calibri"/>
            </a:endParaRPr>
          </a:p>
          <a:p>
            <a:pPr indent="-323850" lvl="0" marL="457200" marR="0" rtl="0" algn="just">
              <a:lnSpc>
                <a:spcPct val="100000"/>
              </a:lnSpc>
              <a:spcBef>
                <a:spcPts val="0"/>
              </a:spcBef>
              <a:spcAft>
                <a:spcPts val="0"/>
              </a:spcAft>
              <a:buClr>
                <a:srgbClr val="333333"/>
              </a:buClr>
              <a:buSzPts val="1500"/>
              <a:buFont typeface="Calibri"/>
              <a:buAutoNum type="arabicPeriod"/>
            </a:pPr>
            <a:r>
              <a:rPr b="1" i="0" lang="en" sz="1500" u="none" cap="none" strike="noStrike">
                <a:solidFill>
                  <a:srgbClr val="333333"/>
                </a:solidFill>
                <a:highlight>
                  <a:schemeClr val="lt1"/>
                </a:highlight>
                <a:latin typeface="Calibri"/>
                <a:ea typeface="Calibri"/>
                <a:cs typeface="Calibri"/>
                <a:sym typeface="Calibri"/>
              </a:rPr>
              <a:t>Classification and Pattern Recognition</a:t>
            </a:r>
            <a:r>
              <a:rPr b="0" i="0" lang="en" sz="1500" u="none" cap="none" strike="noStrike">
                <a:solidFill>
                  <a:srgbClr val="333333"/>
                </a:solidFill>
                <a:highlight>
                  <a:schemeClr val="lt1"/>
                </a:highlight>
                <a:latin typeface="Calibri"/>
                <a:ea typeface="Calibri"/>
                <a:cs typeface="Calibri"/>
                <a:sym typeface="Calibri"/>
              </a:rPr>
              <a:t>: This is the part of the process that classifies a cluster representing an unknown character into a specific character. </a:t>
            </a:r>
            <a:endParaRPr b="0" i="0" sz="1500" u="none" cap="none" strike="noStrike">
              <a:solidFill>
                <a:srgbClr val="333333"/>
              </a:solidFill>
              <a:highlight>
                <a:schemeClr val="lt1"/>
              </a:highlight>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