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981D4-0ED1-45C6-845B-06945397C68F}"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E4C44-9A79-46CB-8A0F-CC4888F3EEDF}" type="slidenum">
              <a:rPr lang="en-US" smtClean="0"/>
              <a:t>‹#›</a:t>
            </a:fld>
            <a:endParaRPr lang="en-US"/>
          </a:p>
        </p:txBody>
      </p:sp>
    </p:spTree>
    <p:extLst>
      <p:ext uri="{BB962C8B-B14F-4D97-AF65-F5344CB8AC3E}">
        <p14:creationId xmlns:p14="http://schemas.microsoft.com/office/powerpoint/2010/main" val="115866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FE4C44-9A79-46CB-8A0F-CC4888F3EEDF}" type="slidenum">
              <a:rPr lang="en-US" smtClean="0"/>
              <a:t>1</a:t>
            </a:fld>
            <a:endParaRPr lang="en-US"/>
          </a:p>
        </p:txBody>
      </p:sp>
    </p:spTree>
    <p:extLst>
      <p:ext uri="{BB962C8B-B14F-4D97-AF65-F5344CB8AC3E}">
        <p14:creationId xmlns:p14="http://schemas.microsoft.com/office/powerpoint/2010/main" val="101898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FE4C44-9A79-46CB-8A0F-CC4888F3EEDF}" type="slidenum">
              <a:rPr lang="en-US" smtClean="0"/>
              <a:t>2</a:t>
            </a:fld>
            <a:endParaRPr lang="en-US"/>
          </a:p>
        </p:txBody>
      </p:sp>
    </p:spTree>
    <p:extLst>
      <p:ext uri="{BB962C8B-B14F-4D97-AF65-F5344CB8AC3E}">
        <p14:creationId xmlns:p14="http://schemas.microsoft.com/office/powerpoint/2010/main" val="88742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303425"/>
          </a:xfrm>
        </p:spPr>
        <p:txBody>
          <a:bodyPr/>
          <a:lstStyle/>
          <a:p>
            <a:r>
              <a:rPr lang="en-US" dirty="0"/>
              <a:t/>
            </a:r>
            <a:br>
              <a:rPr lang="en-US" dirty="0"/>
            </a:br>
            <a:r>
              <a:rPr lang="en-US" dirty="0"/>
              <a:t> Battle of Neighborhood</a:t>
            </a:r>
          </a:p>
        </p:txBody>
      </p:sp>
      <p:sp>
        <p:nvSpPr>
          <p:cNvPr id="3" name="Subtitle 2"/>
          <p:cNvSpPr>
            <a:spLocks noGrp="1"/>
          </p:cNvSpPr>
          <p:nvPr>
            <p:ph type="subTitle" idx="1"/>
          </p:nvPr>
        </p:nvSpPr>
        <p:spPr>
          <a:xfrm>
            <a:off x="1850549" y="4678393"/>
            <a:ext cx="10058400" cy="1449238"/>
          </a:xfrm>
        </p:spPr>
        <p:txBody>
          <a:bodyPr/>
          <a:lstStyle/>
          <a:p>
            <a:endParaRPr lang="en-US" dirty="0"/>
          </a:p>
          <a:p>
            <a:pPr algn="r"/>
            <a:r>
              <a:rPr lang="en-US" dirty="0"/>
              <a:t> </a:t>
            </a:r>
            <a:r>
              <a:rPr lang="en-US" dirty="0" smtClean="0"/>
              <a:t>Date: 3-Feb-2020</a:t>
            </a:r>
          </a:p>
          <a:p>
            <a:r>
              <a:rPr lang="en-US" dirty="0" smtClean="0"/>
              <a:t>                                                                              Mehul Sharma</a:t>
            </a:r>
            <a:endParaRPr lang="en-US" dirty="0"/>
          </a:p>
        </p:txBody>
      </p:sp>
      <p:sp>
        <p:nvSpPr>
          <p:cNvPr id="4" name="Subtitle 2"/>
          <p:cNvSpPr txBox="1">
            <a:spLocks/>
          </p:cNvSpPr>
          <p:nvPr/>
        </p:nvSpPr>
        <p:spPr>
          <a:xfrm>
            <a:off x="1252451" y="3145766"/>
            <a:ext cx="10058400" cy="14492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mtClean="0"/>
          </a:p>
          <a:p>
            <a:r>
              <a:rPr lang="en-US" smtClean="0"/>
              <a:t> Best Neighborhood for Family in Houston</a:t>
            </a:r>
          </a:p>
          <a:p>
            <a:endParaRPr lang="en-US" dirty="0"/>
          </a:p>
        </p:txBody>
      </p:sp>
    </p:spTree>
    <p:extLst>
      <p:ext uri="{BB962C8B-B14F-4D97-AF65-F5344CB8AC3E}">
        <p14:creationId xmlns:p14="http://schemas.microsoft.com/office/powerpoint/2010/main" val="112051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dirty="0"/>
              <a:t>Methodology</a:t>
            </a:r>
          </a:p>
        </p:txBody>
      </p:sp>
      <p:sp>
        <p:nvSpPr>
          <p:cNvPr id="5" name="Content Placeholder 4"/>
          <p:cNvSpPr>
            <a:spLocks noGrp="1"/>
          </p:cNvSpPr>
          <p:nvPr>
            <p:ph sz="half" idx="1"/>
          </p:nvPr>
        </p:nvSpPr>
        <p:spPr/>
        <p:txBody>
          <a:bodyPr/>
          <a:lstStyle/>
          <a:p>
            <a:endParaRPr lang="en-US" dirty="0"/>
          </a:p>
          <a:p>
            <a:endParaRPr lang="en-US" dirty="0"/>
          </a:p>
          <a:p>
            <a:pPr marL="457200" indent="-457200">
              <a:buFont typeface="+mj-lt"/>
              <a:buAutoNum type="arabicPeriod"/>
            </a:pPr>
            <a:r>
              <a:rPr lang="en-US" dirty="0" err="1"/>
              <a:t>Run</a:t>
            </a:r>
            <a:r>
              <a:rPr lang="en-US" i="1" dirty="0" err="1"/>
              <a:t>k</a:t>
            </a:r>
            <a:r>
              <a:rPr lang="en-US" dirty="0"/>
              <a:t>-means to cluster the neighborhood into 5 clusters</a:t>
            </a:r>
          </a:p>
          <a:p>
            <a:pPr marL="457200" indent="-457200">
              <a:buFont typeface="+mj-lt"/>
              <a:buAutoNum type="arabicPeriod"/>
            </a:pPr>
            <a:r>
              <a:rPr lang="en-US" dirty="0" smtClean="0"/>
              <a:t>Analyze </a:t>
            </a:r>
            <a:r>
              <a:rPr lang="en-US" dirty="0" err="1"/>
              <a:t>eachcluster</a:t>
            </a:r>
            <a:endParaRPr lang="en-US" dirty="0"/>
          </a:p>
          <a:p>
            <a:pPr marL="457200" indent="-457200">
              <a:buFont typeface="+mj-lt"/>
              <a:buAutoNum type="arabicPeriod"/>
            </a:pPr>
            <a:r>
              <a:rPr lang="en-US" dirty="0" smtClean="0"/>
              <a:t>Recommendbest4-5neighborhoods/zip </a:t>
            </a:r>
            <a:r>
              <a:rPr lang="en-US" dirty="0"/>
              <a:t>codes </a:t>
            </a:r>
          </a:p>
          <a:p>
            <a:endParaRPr lang="en-US" dirty="0"/>
          </a:p>
        </p:txBody>
      </p:sp>
      <p:pic>
        <p:nvPicPr>
          <p:cNvPr id="7" name="Content Placeholder 6"/>
          <p:cNvPicPr>
            <a:picLocks noGrp="1" noChangeAspect="1"/>
          </p:cNvPicPr>
          <p:nvPr>
            <p:ph sz="half" idx="2"/>
          </p:nvPr>
        </p:nvPicPr>
        <p:blipFill>
          <a:blip r:embed="rId2"/>
          <a:stretch>
            <a:fillRect/>
          </a:stretch>
        </p:blipFill>
        <p:spPr>
          <a:xfrm>
            <a:off x="6218238" y="2214931"/>
            <a:ext cx="4937125" cy="3285388"/>
          </a:xfrm>
          <a:prstGeom prst="rect">
            <a:avLst/>
          </a:prstGeom>
        </p:spPr>
      </p:pic>
    </p:spTree>
    <p:extLst>
      <p:ext uri="{BB962C8B-B14F-4D97-AF65-F5344CB8AC3E}">
        <p14:creationId xmlns:p14="http://schemas.microsoft.com/office/powerpoint/2010/main" val="6141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Analyze Cluster 1</a:t>
            </a:r>
          </a:p>
        </p:txBody>
      </p:sp>
      <p:sp>
        <p:nvSpPr>
          <p:cNvPr id="3" name="Content Placeholder 2"/>
          <p:cNvSpPr>
            <a:spLocks noGrp="1"/>
          </p:cNvSpPr>
          <p:nvPr>
            <p:ph sz="half" idx="1"/>
          </p:nvPr>
        </p:nvSpPr>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When </a:t>
            </a:r>
            <a:r>
              <a:rPr lang="en-US" dirty="0"/>
              <a:t>we look into the cluster </a:t>
            </a:r>
            <a:r>
              <a:rPr lang="en-US" dirty="0" smtClean="0"/>
              <a:t>1, </a:t>
            </a:r>
            <a:r>
              <a:rPr lang="en-US" dirty="0"/>
              <a:t>we find that in this cluster the Home Price is on lower </a:t>
            </a:r>
            <a:r>
              <a:rPr lang="en-US" dirty="0" smtClean="0"/>
              <a:t>side. </a:t>
            </a:r>
            <a:r>
              <a:rPr lang="en-US" dirty="0"/>
              <a:t>Crime rate is average to high . </a:t>
            </a:r>
            <a:endParaRPr lang="en-US" dirty="0" smtClean="0"/>
          </a:p>
          <a:p>
            <a:pPr marL="457200" indent="-457200">
              <a:buFont typeface="+mj-lt"/>
              <a:buAutoNum type="arabicPeriod"/>
            </a:pPr>
            <a:r>
              <a:rPr lang="en-US" dirty="0" smtClean="0"/>
              <a:t>School </a:t>
            </a:r>
            <a:r>
              <a:rPr lang="en-US" dirty="0"/>
              <a:t>Rating are average. </a:t>
            </a:r>
            <a:endParaRPr lang="en-US" dirty="0" smtClean="0"/>
          </a:p>
          <a:p>
            <a:pPr marL="457200" indent="-457200">
              <a:buFont typeface="+mj-lt"/>
              <a:buAutoNum type="arabicPeriod"/>
            </a:pPr>
            <a:r>
              <a:rPr lang="en-US" dirty="0" smtClean="0"/>
              <a:t>Number </a:t>
            </a:r>
            <a:r>
              <a:rPr lang="en-US" dirty="0"/>
              <a:t>of Venues in neighborhoods are also lower.</a:t>
            </a:r>
          </a:p>
        </p:txBody>
      </p:sp>
      <p:pic>
        <p:nvPicPr>
          <p:cNvPr id="5" name="Content Placeholder 4"/>
          <p:cNvPicPr>
            <a:picLocks noGrp="1" noChangeAspect="1"/>
          </p:cNvPicPr>
          <p:nvPr>
            <p:ph sz="half" idx="2"/>
          </p:nvPr>
        </p:nvPicPr>
        <p:blipFill>
          <a:blip r:embed="rId2"/>
          <a:stretch>
            <a:fillRect/>
          </a:stretch>
        </p:blipFill>
        <p:spPr>
          <a:xfrm>
            <a:off x="6052217" y="2270752"/>
            <a:ext cx="5103464" cy="1852674"/>
          </a:xfrm>
          <a:prstGeom prst="rect">
            <a:avLst/>
          </a:prstGeom>
        </p:spPr>
      </p:pic>
    </p:spTree>
    <p:extLst>
      <p:ext uri="{BB962C8B-B14F-4D97-AF65-F5344CB8AC3E}">
        <p14:creationId xmlns:p14="http://schemas.microsoft.com/office/powerpoint/2010/main" val="177494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2</a:t>
            </a:r>
            <a:endParaRPr lang="en-US" dirty="0"/>
          </a:p>
        </p:txBody>
      </p:sp>
      <p:sp>
        <p:nvSpPr>
          <p:cNvPr id="3" name="Content Placeholder 2"/>
          <p:cNvSpPr>
            <a:spLocks noGrp="1"/>
          </p:cNvSpPr>
          <p:nvPr>
            <p:ph sz="half" idx="1"/>
          </p:nvPr>
        </p:nvSpPr>
        <p:spPr/>
        <p:txBody>
          <a:bodyPr/>
          <a:lstStyle/>
          <a:p>
            <a:endParaRPr lang="en-US" dirty="0"/>
          </a:p>
          <a:p>
            <a:endParaRPr lang="en-US" dirty="0"/>
          </a:p>
          <a:p>
            <a:r>
              <a:rPr lang="en-US" dirty="0"/>
              <a:t>•Neighborhoods in this cluster have low home prices and low crime rates. </a:t>
            </a:r>
          </a:p>
          <a:p>
            <a:r>
              <a:rPr lang="en-US" dirty="0"/>
              <a:t>•Public school ratings are not available. </a:t>
            </a:r>
          </a:p>
          <a:p>
            <a:r>
              <a:rPr lang="en-US" dirty="0"/>
              <a:t>•So we are unable to recommend them.</a:t>
            </a:r>
          </a:p>
          <a:p>
            <a:endParaRPr lang="en-US" dirty="0"/>
          </a:p>
        </p:txBody>
      </p:sp>
      <p:pic>
        <p:nvPicPr>
          <p:cNvPr id="5" name="Content Placeholder 4"/>
          <p:cNvPicPr>
            <a:picLocks noGrp="1" noChangeAspect="1"/>
          </p:cNvPicPr>
          <p:nvPr>
            <p:ph sz="half" idx="2"/>
          </p:nvPr>
        </p:nvPicPr>
        <p:blipFill>
          <a:blip r:embed="rId2"/>
          <a:stretch>
            <a:fillRect/>
          </a:stretch>
        </p:blipFill>
        <p:spPr>
          <a:xfrm>
            <a:off x="5837018" y="3183147"/>
            <a:ext cx="5318345" cy="1258730"/>
          </a:xfrm>
          <a:prstGeom prst="rect">
            <a:avLst/>
          </a:prstGeom>
        </p:spPr>
      </p:pic>
    </p:spTree>
    <p:extLst>
      <p:ext uri="{BB962C8B-B14F-4D97-AF65-F5344CB8AC3E}">
        <p14:creationId xmlns:p14="http://schemas.microsoft.com/office/powerpoint/2010/main" val="335316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3</a:t>
            </a:r>
            <a:endParaRPr lang="en-US" dirty="0"/>
          </a:p>
        </p:txBody>
      </p:sp>
      <p:sp>
        <p:nvSpPr>
          <p:cNvPr id="3" name="Content Placeholder 2"/>
          <p:cNvSpPr>
            <a:spLocks noGrp="1"/>
          </p:cNvSpPr>
          <p:nvPr>
            <p:ph sz="half" idx="1"/>
          </p:nvPr>
        </p:nvSpPr>
        <p:spPr/>
        <p:txBody>
          <a:bodyPr>
            <a:normAutofit fontScale="70000" lnSpcReduction="20000"/>
          </a:bodyPr>
          <a:lstStyle/>
          <a:p>
            <a:endParaRPr lang="en-US" dirty="0"/>
          </a:p>
          <a:p>
            <a:endParaRPr lang="en-US" dirty="0"/>
          </a:p>
          <a:p>
            <a:r>
              <a:rPr lang="en-US" dirty="0"/>
              <a:t>•When we examine cluster </a:t>
            </a:r>
            <a:r>
              <a:rPr lang="en-US" dirty="0" smtClean="0"/>
              <a:t>3, </a:t>
            </a:r>
            <a:r>
              <a:rPr lang="en-US" dirty="0"/>
              <a:t>we find that in this cluster, the home price is on lower side except Memorial Villages, Crime rate is lower except </a:t>
            </a:r>
            <a:r>
              <a:rPr lang="en-US" dirty="0" err="1"/>
              <a:t>Sharpstown</a:t>
            </a:r>
            <a:r>
              <a:rPr lang="en-US" dirty="0"/>
              <a:t> area and Number of Venues are also lower. Some of the neighborhoods seems interesting -</a:t>
            </a:r>
          </a:p>
          <a:p>
            <a:pPr lvl="1">
              <a:buFont typeface="Arial" panose="020B0604020202020204" pitchFamily="34" charset="0"/>
              <a:buChar char="•"/>
            </a:pPr>
            <a:r>
              <a:rPr lang="en-US" dirty="0" smtClean="0"/>
              <a:t>Medical </a:t>
            </a:r>
            <a:r>
              <a:rPr lang="en-US" dirty="0"/>
              <a:t>Center Area</a:t>
            </a:r>
          </a:p>
          <a:p>
            <a:pPr lvl="1">
              <a:buFont typeface="Arial" panose="020B0604020202020204" pitchFamily="34" charset="0"/>
              <a:buChar char="•"/>
            </a:pPr>
            <a:r>
              <a:rPr lang="en-US" dirty="0" smtClean="0"/>
              <a:t>Memorial </a:t>
            </a:r>
            <a:r>
              <a:rPr lang="en-US" dirty="0"/>
              <a:t>Villages</a:t>
            </a:r>
          </a:p>
          <a:p>
            <a:pPr lvl="1">
              <a:buFont typeface="Arial" panose="020B0604020202020204" pitchFamily="34" charset="0"/>
              <a:buChar char="•"/>
            </a:pPr>
            <a:r>
              <a:rPr lang="en-US" dirty="0" smtClean="0"/>
              <a:t>West </a:t>
            </a:r>
            <a:r>
              <a:rPr lang="en-US" dirty="0"/>
              <a:t>University</a:t>
            </a:r>
          </a:p>
          <a:p>
            <a:pPr lvl="1">
              <a:buFont typeface="Arial" panose="020B0604020202020204" pitchFamily="34" charset="0"/>
              <a:buChar char="•"/>
            </a:pPr>
            <a:r>
              <a:rPr lang="en-US" dirty="0" smtClean="0"/>
              <a:t>Rice/Museum </a:t>
            </a:r>
            <a:r>
              <a:rPr lang="en-US" dirty="0"/>
              <a:t>District</a:t>
            </a:r>
          </a:p>
          <a:p>
            <a:r>
              <a:rPr lang="en-US" dirty="0"/>
              <a:t>•These neighborhoods have higher school ratings, lower crimes but have lower venues for other activities. Further Medical center area has lower home prices while others have higher home prices.</a:t>
            </a:r>
          </a:p>
          <a:p>
            <a:r>
              <a:rPr lang="en-US" dirty="0"/>
              <a:t>•We would recommend Zip Code -77030 and 77005 for the families who are okay with little less venues for activities in their own neighborhood.</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407671" y="1846263"/>
            <a:ext cx="4558258" cy="4022725"/>
          </a:xfrm>
          <a:prstGeom prst="rect">
            <a:avLst/>
          </a:prstGeom>
        </p:spPr>
      </p:pic>
    </p:spTree>
    <p:extLst>
      <p:ext uri="{BB962C8B-B14F-4D97-AF65-F5344CB8AC3E}">
        <p14:creationId xmlns:p14="http://schemas.microsoft.com/office/powerpoint/2010/main" val="33399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4</a:t>
            </a:r>
          </a:p>
        </p:txBody>
      </p:sp>
      <p:sp>
        <p:nvSpPr>
          <p:cNvPr id="3" name="Content Placeholder 2"/>
          <p:cNvSpPr>
            <a:spLocks noGrp="1"/>
          </p:cNvSpPr>
          <p:nvPr>
            <p:ph sz="half" idx="1"/>
          </p:nvPr>
        </p:nvSpPr>
        <p:spPr/>
        <p:txBody>
          <a:bodyPr/>
          <a:lstStyle/>
          <a:p>
            <a:endParaRPr lang="en-US" dirty="0"/>
          </a:p>
          <a:p>
            <a:endParaRPr lang="en-US" dirty="0"/>
          </a:p>
          <a:p>
            <a:r>
              <a:rPr lang="en-US" dirty="0"/>
              <a:t>•Neighborhoods in this cluster have highest home prices. Public school ratings are not the best except 77024. Also number of venues in the neighborhoods are not that many.</a:t>
            </a:r>
          </a:p>
          <a:p>
            <a:r>
              <a:rPr lang="en-US" dirty="0"/>
              <a:t>•We would recommend Zip Code -77024 for affluent families who are okay with little less venues for activities in their own neighborhood.</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218238" y="3181255"/>
            <a:ext cx="4937125" cy="1352741"/>
          </a:xfrm>
          <a:prstGeom prst="rect">
            <a:avLst/>
          </a:prstGeom>
        </p:spPr>
      </p:pic>
    </p:spTree>
    <p:extLst>
      <p:ext uri="{BB962C8B-B14F-4D97-AF65-F5344CB8AC3E}">
        <p14:creationId xmlns:p14="http://schemas.microsoft.com/office/powerpoint/2010/main" val="325764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Analyze Cluster </a:t>
            </a:r>
            <a:r>
              <a:rPr lang="en-US" dirty="0" smtClean="0"/>
              <a:t>5</a:t>
            </a:r>
            <a:endParaRPr lang="en-US" dirty="0"/>
          </a:p>
        </p:txBody>
      </p:sp>
      <p:sp>
        <p:nvSpPr>
          <p:cNvPr id="3" name="Content Placeholder 2"/>
          <p:cNvSpPr>
            <a:spLocks noGrp="1"/>
          </p:cNvSpPr>
          <p:nvPr>
            <p:ph sz="half" idx="1"/>
          </p:nvPr>
        </p:nvSpPr>
        <p:spPr/>
        <p:txBody>
          <a:bodyPr/>
          <a:lstStyle/>
          <a:p>
            <a:endParaRPr lang="en-US" dirty="0"/>
          </a:p>
          <a:p>
            <a:endParaRPr lang="en-US" dirty="0"/>
          </a:p>
          <a:p>
            <a:r>
              <a:rPr lang="en-US" dirty="0"/>
              <a:t>•When we examine cluster </a:t>
            </a:r>
            <a:r>
              <a:rPr lang="en-US" dirty="0" smtClean="0"/>
              <a:t>5, </a:t>
            </a:r>
            <a:r>
              <a:rPr lang="en-US" dirty="0"/>
              <a:t>we find that in this cluster, the home prices are on relatively reasonable side, Crime rate is average. School ratings are high except Upper Kirby. These neighborhoods have many venues for different activities.</a:t>
            </a:r>
          </a:p>
          <a:p>
            <a:r>
              <a:rPr lang="en-US" dirty="0"/>
              <a:t>•We would like to recommend all neighborhoods in Zip Code -77007</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617970" y="1846263"/>
            <a:ext cx="4137660" cy="4022725"/>
          </a:xfrm>
          <a:prstGeom prst="rect">
            <a:avLst/>
          </a:prstGeom>
        </p:spPr>
      </p:pic>
    </p:spTree>
    <p:extLst>
      <p:ext uri="{BB962C8B-B14F-4D97-AF65-F5344CB8AC3E}">
        <p14:creationId xmlns:p14="http://schemas.microsoft.com/office/powerpoint/2010/main" val="421018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Results and Discussion</a:t>
            </a:r>
          </a:p>
        </p:txBody>
      </p:sp>
      <p:sp>
        <p:nvSpPr>
          <p:cNvPr id="6" name="Content Placeholder 5"/>
          <p:cNvSpPr>
            <a:spLocks noGrp="1"/>
          </p:cNvSpPr>
          <p:nvPr>
            <p:ph idx="1"/>
          </p:nvPr>
        </p:nvSpPr>
        <p:spPr/>
        <p:txBody>
          <a:bodyPr>
            <a:normAutofit fontScale="85000" lnSpcReduction="20000"/>
          </a:bodyPr>
          <a:lstStyle/>
          <a:p>
            <a:endParaRPr lang="en-US" dirty="0"/>
          </a:p>
          <a:p>
            <a:endParaRPr lang="en-US" dirty="0"/>
          </a:p>
          <a:p>
            <a:r>
              <a:rPr lang="en-US" dirty="0" smtClean="0"/>
              <a:t>•After analyzing  the results it will difficult </a:t>
            </a:r>
            <a:r>
              <a:rPr lang="en-US" dirty="0"/>
              <a:t>to recommend one single zip code where we get all 4 things together –Low Home Price, School Ratings, Lot of venues and Lower Crimes. It is generally observed that home prices would be higher in those area where schools are good, crimes are low and lot of venues to explore. But again, good schools and low crimes are very important so we will not compromise with these two attributes. Home prices as optional choices for family depending on the </a:t>
            </a:r>
            <a:r>
              <a:rPr lang="en-US" dirty="0" smtClean="0"/>
              <a:t>affluence. </a:t>
            </a:r>
            <a:endParaRPr lang="en-US" dirty="0"/>
          </a:p>
          <a:p>
            <a:r>
              <a:rPr lang="en-US" dirty="0"/>
              <a:t>•Considering all of this, we will finally recommend 4 zip codes. Families can choose based on their priorities –</a:t>
            </a:r>
          </a:p>
          <a:p>
            <a:r>
              <a:rPr lang="en-US" dirty="0"/>
              <a:t>•</a:t>
            </a:r>
            <a:r>
              <a:rPr lang="en-US" b="1" dirty="0"/>
              <a:t>77007</a:t>
            </a:r>
            <a:r>
              <a:rPr lang="en-US" dirty="0"/>
              <a:t>-We would like to recommend all neighborhoods in Zip Code. This zip code has all favorable attributes except Memorial Park are in this zip code may have costly homes.</a:t>
            </a:r>
          </a:p>
          <a:p>
            <a:r>
              <a:rPr lang="en-US" dirty="0"/>
              <a:t>•</a:t>
            </a:r>
            <a:r>
              <a:rPr lang="en-US" b="1" dirty="0"/>
              <a:t>77024</a:t>
            </a:r>
            <a:r>
              <a:rPr lang="en-US" dirty="0"/>
              <a:t>-We would recommend this zip code for affluent families who are okay with little less venues for activities in their own neighborhood.</a:t>
            </a:r>
          </a:p>
          <a:p>
            <a:r>
              <a:rPr lang="en-US" dirty="0"/>
              <a:t>•</a:t>
            </a:r>
            <a:r>
              <a:rPr lang="en-US" b="1" dirty="0"/>
              <a:t>77030 and 77005</a:t>
            </a:r>
            <a:r>
              <a:rPr lang="en-US" dirty="0"/>
              <a:t>-We would recommend zip code for the families who are okay with little less venues for activities in their own neighborhood.</a:t>
            </a:r>
          </a:p>
          <a:p>
            <a:endParaRPr lang="en-US" dirty="0"/>
          </a:p>
        </p:txBody>
      </p:sp>
    </p:spTree>
    <p:extLst>
      <p:ext uri="{BB962C8B-B14F-4D97-AF65-F5344CB8AC3E}">
        <p14:creationId xmlns:p14="http://schemas.microsoft.com/office/powerpoint/2010/main" val="243385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•This analysis has been done with limited set of data and conserving the data which is available is correct.  </a:t>
            </a:r>
          </a:p>
          <a:p>
            <a:r>
              <a:rPr lang="en-US" dirty="0"/>
              <a:t>•There are many other things which impact suitability of a neighborhood for a family like distance from office etc. Also, affluent facilities put their kids in private schools also. </a:t>
            </a:r>
          </a:p>
          <a:p>
            <a:r>
              <a:rPr lang="en-US" dirty="0"/>
              <a:t>•So before recommending a neighborhood for a family this individual, preferences should also be considered. But certainly, the above analysis would form a base for recommendation.</a:t>
            </a:r>
          </a:p>
          <a:p>
            <a:endParaRPr lang="en-US" dirty="0"/>
          </a:p>
        </p:txBody>
      </p:sp>
    </p:spTree>
    <p:extLst>
      <p:ext uri="{BB962C8B-B14F-4D97-AF65-F5344CB8AC3E}">
        <p14:creationId xmlns:p14="http://schemas.microsoft.com/office/powerpoint/2010/main" val="404713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Business Problem</a:t>
            </a:r>
          </a:p>
        </p:txBody>
      </p:sp>
      <p:sp>
        <p:nvSpPr>
          <p:cNvPr id="3" name="Content Placeholder 2"/>
          <p:cNvSpPr>
            <a:spLocks noGrp="1"/>
          </p:cNvSpPr>
          <p:nvPr>
            <p:ph idx="1"/>
          </p:nvPr>
        </p:nvSpPr>
        <p:spPr/>
        <p:txBody>
          <a:bodyPr/>
          <a:lstStyle/>
          <a:p>
            <a:endParaRPr lang="en-US" dirty="0"/>
          </a:p>
          <a:p>
            <a:r>
              <a:rPr lang="en-US" dirty="0"/>
              <a:t>Recommend Best Neighborhood in Houston for families based on below criteria –</a:t>
            </a:r>
          </a:p>
          <a:p>
            <a:r>
              <a:rPr lang="en-US" dirty="0"/>
              <a:t>•</a:t>
            </a:r>
            <a:r>
              <a:rPr lang="en-US" dirty="0" smtClean="0"/>
              <a:t>Low Crime Rate</a:t>
            </a:r>
            <a:endParaRPr lang="en-US" dirty="0"/>
          </a:p>
          <a:p>
            <a:r>
              <a:rPr lang="en-US" dirty="0"/>
              <a:t>•</a:t>
            </a:r>
            <a:r>
              <a:rPr lang="en-US" dirty="0" smtClean="0"/>
              <a:t>Reasonable Home </a:t>
            </a:r>
            <a:r>
              <a:rPr lang="en-US" dirty="0"/>
              <a:t>Prices</a:t>
            </a:r>
          </a:p>
          <a:p>
            <a:r>
              <a:rPr lang="en-US" dirty="0"/>
              <a:t>•</a:t>
            </a:r>
            <a:r>
              <a:rPr lang="en-US" dirty="0" smtClean="0"/>
              <a:t>Good Public School Ratings</a:t>
            </a:r>
            <a:endParaRPr lang="en-US" dirty="0"/>
          </a:p>
          <a:p>
            <a:endParaRPr lang="en-US" dirty="0"/>
          </a:p>
        </p:txBody>
      </p:sp>
    </p:spTree>
    <p:extLst>
      <p:ext uri="{BB962C8B-B14F-4D97-AF65-F5344CB8AC3E}">
        <p14:creationId xmlns:p14="http://schemas.microsoft.com/office/powerpoint/2010/main" val="94509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Used in Analysis</a:t>
            </a:r>
            <a:endParaRPr lang="en-US" dirty="0"/>
          </a:p>
        </p:txBody>
      </p:sp>
      <p:sp>
        <p:nvSpPr>
          <p:cNvPr id="8" name="Content Placeholder 7"/>
          <p:cNvSpPr>
            <a:spLocks noGrp="1"/>
          </p:cNvSpPr>
          <p:nvPr>
            <p:ph idx="1"/>
          </p:nvPr>
        </p:nvSpPr>
        <p:spPr/>
        <p:txBody>
          <a:bodyPr/>
          <a:lstStyle/>
          <a:p>
            <a:pPr marL="457200" indent="-457200">
              <a:buFont typeface="+mj-lt"/>
              <a:buAutoNum type="arabicPeriod"/>
            </a:pPr>
            <a:r>
              <a:rPr lang="en-US" dirty="0" smtClean="0"/>
              <a:t>Zip codes/Neighborhood in Houston.</a:t>
            </a:r>
          </a:p>
          <a:p>
            <a:pPr marL="457200" indent="-457200">
              <a:buFont typeface="+mj-lt"/>
              <a:buAutoNum type="arabicPeriod"/>
            </a:pPr>
            <a:r>
              <a:rPr lang="en-US" dirty="0" smtClean="0"/>
              <a:t>Home price data for each zip code.</a:t>
            </a:r>
          </a:p>
          <a:p>
            <a:pPr marL="457200" indent="-457200">
              <a:buFont typeface="+mj-lt"/>
              <a:buAutoNum type="arabicPeriod"/>
            </a:pPr>
            <a:r>
              <a:rPr lang="en-US" dirty="0" smtClean="0"/>
              <a:t>Crime data for each zip code.</a:t>
            </a:r>
          </a:p>
          <a:p>
            <a:pPr marL="457200" indent="-457200">
              <a:buFont typeface="+mj-lt"/>
              <a:buAutoNum type="arabicPeriod"/>
            </a:pPr>
            <a:r>
              <a:rPr lang="en-US" dirty="0" smtClean="0"/>
              <a:t>Average </a:t>
            </a:r>
            <a:r>
              <a:rPr lang="en-US" dirty="0" err="1" smtClean="0"/>
              <a:t>scool</a:t>
            </a:r>
            <a:r>
              <a:rPr lang="en-US" dirty="0" smtClean="0"/>
              <a:t> rating for every zip code.</a:t>
            </a:r>
          </a:p>
          <a:p>
            <a:pPr marL="457200" indent="-457200">
              <a:buFont typeface="+mj-lt"/>
              <a:buAutoNum type="arabicPeriod"/>
            </a:pPr>
            <a:r>
              <a:rPr lang="en-US" dirty="0" smtClean="0"/>
              <a:t>Latitude and longitude of every zip code.</a:t>
            </a:r>
          </a:p>
          <a:p>
            <a:pPr marL="457200" indent="-457200">
              <a:buFont typeface="+mj-lt"/>
              <a:buAutoNum type="arabicPeriod"/>
            </a:pPr>
            <a:r>
              <a:rPr lang="en-US" dirty="0" smtClean="0"/>
              <a:t>The number of venues in each zip code from Foursquare APIs based on latitude and longitude of zip code.</a:t>
            </a:r>
            <a:endParaRPr lang="en-US" dirty="0"/>
          </a:p>
        </p:txBody>
      </p:sp>
    </p:spTree>
    <p:extLst>
      <p:ext uri="{BB962C8B-B14F-4D97-AF65-F5344CB8AC3E}">
        <p14:creationId xmlns:p14="http://schemas.microsoft.com/office/powerpoint/2010/main" val="49587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 Price Data</a:t>
            </a:r>
            <a:endParaRPr lang="en-US" dirty="0"/>
          </a:p>
        </p:txBody>
      </p:sp>
      <p:sp>
        <p:nvSpPr>
          <p:cNvPr id="5" name="Content Placeholder 4"/>
          <p:cNvSpPr>
            <a:spLocks noGrp="1"/>
          </p:cNvSpPr>
          <p:nvPr>
            <p:ph sz="half" idx="1"/>
          </p:nvPr>
        </p:nvSpPr>
        <p:spPr/>
        <p:txBody>
          <a:bodyPr>
            <a:normAutofit/>
          </a:bodyPr>
          <a:lstStyle/>
          <a:p>
            <a:endParaRPr lang="en-US" dirty="0"/>
          </a:p>
          <a:p>
            <a:endParaRPr lang="en-US" dirty="0"/>
          </a:p>
          <a:p>
            <a:r>
              <a:rPr lang="en-US" dirty="0"/>
              <a:t>•</a:t>
            </a:r>
            <a:r>
              <a:rPr lang="en-US" b="1" dirty="0"/>
              <a:t>Data Source </a:t>
            </a:r>
            <a:r>
              <a:rPr lang="en-US" dirty="0"/>
              <a:t>–</a:t>
            </a:r>
          </a:p>
          <a:p>
            <a:r>
              <a:rPr lang="en-US" dirty="0"/>
              <a:t>Website of </a:t>
            </a:r>
            <a:r>
              <a:rPr lang="en-US" dirty="0" err="1"/>
              <a:t>HoustoniaMagazine</a:t>
            </a:r>
            <a:r>
              <a:rPr lang="en-US" dirty="0"/>
              <a:t> </a:t>
            </a:r>
          </a:p>
          <a:p>
            <a:r>
              <a:rPr lang="en-US" dirty="0"/>
              <a:t>https://www.houstoniamag.com/articles/2017/3/24/neighborhoods-by-the-numbers-real-estate-data-2017</a:t>
            </a:r>
          </a:p>
          <a:p>
            <a:r>
              <a:rPr lang="en-US" dirty="0"/>
              <a:t>•</a:t>
            </a:r>
            <a:r>
              <a:rPr lang="en-US" b="1" dirty="0"/>
              <a:t>Method </a:t>
            </a:r>
            <a:endParaRPr lang="en-US" dirty="0"/>
          </a:p>
          <a:p>
            <a:pPr marL="0" indent="0">
              <a:buNone/>
            </a:pPr>
            <a:r>
              <a:rPr lang="en-US" dirty="0" smtClean="0"/>
              <a:t>Scrape </a:t>
            </a:r>
            <a:r>
              <a:rPr lang="en-US" dirty="0"/>
              <a:t>the page using BeautifulSuop4 Library</a:t>
            </a:r>
          </a:p>
        </p:txBody>
      </p:sp>
      <p:pic>
        <p:nvPicPr>
          <p:cNvPr id="7" name="Content Placeholder 6"/>
          <p:cNvPicPr>
            <a:picLocks noGrp="1" noChangeAspect="1"/>
          </p:cNvPicPr>
          <p:nvPr>
            <p:ph sz="half" idx="2"/>
          </p:nvPr>
        </p:nvPicPr>
        <p:blipFill>
          <a:blip r:embed="rId2"/>
          <a:stretch>
            <a:fillRect/>
          </a:stretch>
        </p:blipFill>
        <p:spPr>
          <a:xfrm>
            <a:off x="6218238" y="2475230"/>
            <a:ext cx="4937125" cy="2764790"/>
          </a:xfrm>
          <a:prstGeom prst="rect">
            <a:avLst/>
          </a:prstGeom>
        </p:spPr>
      </p:pic>
    </p:spTree>
    <p:extLst>
      <p:ext uri="{BB962C8B-B14F-4D97-AF65-F5344CB8AC3E}">
        <p14:creationId xmlns:p14="http://schemas.microsoft.com/office/powerpoint/2010/main" val="4627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Crime Data</a:t>
            </a:r>
          </a:p>
        </p:txBody>
      </p:sp>
      <p:sp>
        <p:nvSpPr>
          <p:cNvPr id="3" name="Content Placeholder 2"/>
          <p:cNvSpPr>
            <a:spLocks noGrp="1"/>
          </p:cNvSpPr>
          <p:nvPr>
            <p:ph sz="half" idx="1"/>
          </p:nvPr>
        </p:nvSpPr>
        <p:spPr/>
        <p:txBody>
          <a:bodyPr>
            <a:normAutofit/>
          </a:bodyPr>
          <a:lstStyle/>
          <a:p>
            <a:endParaRPr lang="en-US" dirty="0"/>
          </a:p>
          <a:p>
            <a:endParaRPr lang="en-US" dirty="0"/>
          </a:p>
          <a:p>
            <a:r>
              <a:rPr lang="en-US" dirty="0"/>
              <a:t>•</a:t>
            </a:r>
            <a:r>
              <a:rPr lang="en-US" b="1" dirty="0"/>
              <a:t>Data Source </a:t>
            </a:r>
            <a:r>
              <a:rPr lang="en-US" dirty="0"/>
              <a:t>–</a:t>
            </a:r>
          </a:p>
          <a:p>
            <a:r>
              <a:rPr lang="en-US" dirty="0"/>
              <a:t>Excel file from Website of Houston Police Department</a:t>
            </a:r>
          </a:p>
          <a:p>
            <a:r>
              <a:rPr lang="en-US" dirty="0"/>
              <a:t>http://www.houstontx.gov/police/cs/xls/06-2019.NIBRS_Public_Data_Group_A&amp;B.xlsx</a:t>
            </a:r>
          </a:p>
          <a:p>
            <a:r>
              <a:rPr lang="en-US" dirty="0"/>
              <a:t>•</a:t>
            </a:r>
            <a:r>
              <a:rPr lang="en-US" b="1" dirty="0"/>
              <a:t>Method </a:t>
            </a:r>
            <a:endParaRPr lang="en-US" dirty="0"/>
          </a:p>
          <a:p>
            <a:pPr marL="0" indent="0">
              <a:buNone/>
            </a:pPr>
            <a:r>
              <a:rPr lang="en-US" dirty="0" smtClean="0"/>
              <a:t>Read </a:t>
            </a:r>
            <a:r>
              <a:rPr lang="en-US" dirty="0"/>
              <a:t>Excel </a:t>
            </a:r>
          </a:p>
        </p:txBody>
      </p:sp>
      <p:pic>
        <p:nvPicPr>
          <p:cNvPr id="5" name="Content Placeholder 4"/>
          <p:cNvPicPr>
            <a:picLocks noGrp="1" noChangeAspect="1"/>
          </p:cNvPicPr>
          <p:nvPr>
            <p:ph sz="half" idx="2"/>
          </p:nvPr>
        </p:nvPicPr>
        <p:blipFill>
          <a:blip r:embed="rId2"/>
          <a:stretch>
            <a:fillRect/>
          </a:stretch>
        </p:blipFill>
        <p:spPr>
          <a:xfrm>
            <a:off x="7515225" y="2905125"/>
            <a:ext cx="2343150" cy="1905000"/>
          </a:xfrm>
          <a:prstGeom prst="rect">
            <a:avLst/>
          </a:prstGeom>
        </p:spPr>
      </p:pic>
    </p:spTree>
    <p:extLst>
      <p:ext uri="{BB962C8B-B14F-4D97-AF65-F5344CB8AC3E}">
        <p14:creationId xmlns:p14="http://schemas.microsoft.com/office/powerpoint/2010/main" val="142957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School Accountability Ratings </a:t>
            </a:r>
          </a:p>
        </p:txBody>
      </p:sp>
      <p:sp>
        <p:nvSpPr>
          <p:cNvPr id="3" name="Content Placeholder 2"/>
          <p:cNvSpPr>
            <a:spLocks noGrp="1"/>
          </p:cNvSpPr>
          <p:nvPr>
            <p:ph sz="half" idx="1"/>
          </p:nvPr>
        </p:nvSpPr>
        <p:spPr/>
        <p:txBody>
          <a:bodyPr>
            <a:normAutofit fontScale="92500" lnSpcReduction="20000"/>
          </a:bodyPr>
          <a:lstStyle/>
          <a:p>
            <a:endParaRPr lang="en-US" dirty="0"/>
          </a:p>
          <a:p>
            <a:endParaRPr lang="en-US" dirty="0"/>
          </a:p>
          <a:p>
            <a:r>
              <a:rPr lang="en-US" dirty="0"/>
              <a:t>•</a:t>
            </a:r>
            <a:r>
              <a:rPr lang="en-US" b="1" dirty="0"/>
              <a:t>Data Source </a:t>
            </a:r>
            <a:endParaRPr lang="en-US" dirty="0"/>
          </a:p>
          <a:p>
            <a:r>
              <a:rPr lang="en-US" dirty="0"/>
              <a:t>On ArcGIS website uploaded by Texas Education Agency</a:t>
            </a:r>
          </a:p>
          <a:p>
            <a:r>
              <a:rPr lang="en-US" dirty="0"/>
              <a:t>https://opendata.arcgis.com/datasets/6cf4436417ff43d0a6e741dc83339ae2_0.csv</a:t>
            </a:r>
          </a:p>
          <a:p>
            <a:r>
              <a:rPr lang="en-US" dirty="0"/>
              <a:t>•</a:t>
            </a:r>
            <a:r>
              <a:rPr lang="en-US" b="1" dirty="0"/>
              <a:t>Method </a:t>
            </a:r>
            <a:endParaRPr lang="en-US" dirty="0"/>
          </a:p>
          <a:p>
            <a:endParaRPr lang="en-US" dirty="0"/>
          </a:p>
          <a:p>
            <a:r>
              <a:rPr lang="en-US" dirty="0"/>
              <a:t>Read CSV then filter for Houston City </a:t>
            </a:r>
          </a:p>
          <a:p>
            <a:r>
              <a:rPr lang="en-US" dirty="0"/>
              <a:t>Average the ratings </a:t>
            </a:r>
            <a:r>
              <a:rPr lang="en-US" dirty="0" err="1"/>
              <a:t>foreachzip</a:t>
            </a:r>
            <a:r>
              <a:rPr lang="en-US" dirty="0"/>
              <a:t> code</a:t>
            </a:r>
          </a:p>
        </p:txBody>
      </p:sp>
      <p:pic>
        <p:nvPicPr>
          <p:cNvPr id="5" name="Content Placeholder 4"/>
          <p:cNvPicPr>
            <a:picLocks noGrp="1" noChangeAspect="1"/>
          </p:cNvPicPr>
          <p:nvPr>
            <p:ph sz="half" idx="2"/>
          </p:nvPr>
        </p:nvPicPr>
        <p:blipFill>
          <a:blip r:embed="rId2"/>
          <a:stretch>
            <a:fillRect/>
          </a:stretch>
        </p:blipFill>
        <p:spPr>
          <a:xfrm>
            <a:off x="7562850" y="2857500"/>
            <a:ext cx="2247900" cy="2000250"/>
          </a:xfrm>
          <a:prstGeom prst="rect">
            <a:avLst/>
          </a:prstGeom>
        </p:spPr>
      </p:pic>
    </p:spTree>
    <p:extLst>
      <p:ext uri="{BB962C8B-B14F-4D97-AF65-F5344CB8AC3E}">
        <p14:creationId xmlns:p14="http://schemas.microsoft.com/office/powerpoint/2010/main" val="426812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Latitude and Longitudes of Zip Codes</a:t>
            </a:r>
          </a:p>
        </p:txBody>
      </p:sp>
      <p:sp>
        <p:nvSpPr>
          <p:cNvPr id="3" name="Content Placeholder 2"/>
          <p:cNvSpPr>
            <a:spLocks noGrp="1"/>
          </p:cNvSpPr>
          <p:nvPr>
            <p:ph sz="half" idx="1"/>
          </p:nvPr>
        </p:nvSpPr>
        <p:spPr/>
        <p:txBody>
          <a:bodyPr>
            <a:normAutofit fontScale="92500" lnSpcReduction="20000"/>
          </a:bodyPr>
          <a:lstStyle/>
          <a:p>
            <a:endParaRPr lang="en-US" dirty="0"/>
          </a:p>
          <a:p>
            <a:endParaRPr lang="en-US" dirty="0"/>
          </a:p>
          <a:p>
            <a:r>
              <a:rPr lang="en-US" dirty="0"/>
              <a:t>•</a:t>
            </a:r>
            <a:r>
              <a:rPr lang="en-US" b="1" dirty="0"/>
              <a:t>Data Source </a:t>
            </a:r>
            <a:endParaRPr lang="en-US" dirty="0"/>
          </a:p>
          <a:p>
            <a:r>
              <a:rPr lang="en-US" dirty="0"/>
              <a:t>In CSV format on website of </a:t>
            </a:r>
            <a:r>
              <a:rPr lang="en-US" dirty="0" err="1"/>
              <a:t>OpenDataSoft</a:t>
            </a:r>
            <a:endParaRPr lang="en-US" dirty="0"/>
          </a:p>
          <a:p>
            <a:r>
              <a:rPr lang="en-US" dirty="0"/>
              <a:t>https://public.opendatasoft.com/explore/dataset/us-zip-code-latitude-and-longitude/download/?format=csv&amp;timezone=America/Chicago&amp;use_labels_for_header=true&amp;csv_separator=%3B</a:t>
            </a:r>
          </a:p>
          <a:p>
            <a:r>
              <a:rPr lang="en-US" dirty="0"/>
              <a:t>•</a:t>
            </a:r>
            <a:r>
              <a:rPr lang="en-US" b="1" dirty="0"/>
              <a:t>Method </a:t>
            </a:r>
            <a:endParaRPr lang="en-US" dirty="0"/>
          </a:p>
          <a:p>
            <a:endParaRPr lang="en-US" dirty="0"/>
          </a:p>
          <a:p>
            <a:r>
              <a:rPr lang="en-US" dirty="0"/>
              <a:t>Read CSV then filter for Houston City </a:t>
            </a:r>
          </a:p>
        </p:txBody>
      </p:sp>
      <p:pic>
        <p:nvPicPr>
          <p:cNvPr id="5" name="Content Placeholder 4"/>
          <p:cNvPicPr>
            <a:picLocks noGrp="1" noChangeAspect="1"/>
          </p:cNvPicPr>
          <p:nvPr>
            <p:ph sz="half" idx="2"/>
          </p:nvPr>
        </p:nvPicPr>
        <p:blipFill>
          <a:blip r:embed="rId2"/>
          <a:stretch>
            <a:fillRect/>
          </a:stretch>
        </p:blipFill>
        <p:spPr>
          <a:xfrm>
            <a:off x="7181850" y="2805113"/>
            <a:ext cx="3009900" cy="2105025"/>
          </a:xfrm>
          <a:prstGeom prst="rect">
            <a:avLst/>
          </a:prstGeom>
        </p:spPr>
      </p:pic>
    </p:spTree>
    <p:extLst>
      <p:ext uri="{BB962C8B-B14F-4D97-AF65-F5344CB8AC3E}">
        <p14:creationId xmlns:p14="http://schemas.microsoft.com/office/powerpoint/2010/main" val="394183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Venues</a:t>
            </a:r>
          </a:p>
        </p:txBody>
      </p:sp>
      <p:sp>
        <p:nvSpPr>
          <p:cNvPr id="3" name="Content Placeholder 2"/>
          <p:cNvSpPr>
            <a:spLocks noGrp="1"/>
          </p:cNvSpPr>
          <p:nvPr>
            <p:ph sz="half" idx="1"/>
          </p:nvPr>
        </p:nvSpPr>
        <p:spPr/>
        <p:txBody>
          <a:bodyPr>
            <a:normAutofit lnSpcReduction="10000"/>
          </a:bodyPr>
          <a:lstStyle/>
          <a:p>
            <a:endParaRPr lang="en-US" dirty="0"/>
          </a:p>
          <a:p>
            <a:endParaRPr lang="en-US" dirty="0"/>
          </a:p>
          <a:p>
            <a:r>
              <a:rPr lang="en-US" dirty="0"/>
              <a:t>•</a:t>
            </a:r>
            <a:r>
              <a:rPr lang="en-US" b="1" dirty="0"/>
              <a:t>Data Source </a:t>
            </a:r>
            <a:endParaRPr lang="en-US" dirty="0"/>
          </a:p>
          <a:p>
            <a:r>
              <a:rPr lang="en-US" dirty="0"/>
              <a:t>Foursquare API</a:t>
            </a:r>
          </a:p>
          <a:p>
            <a:r>
              <a:rPr lang="en-US" dirty="0"/>
              <a:t>https://api.foursquare.com/v2/venues/explore?&amp;client_id={}&amp;client_secret={}&amp;v={}&amp;ll={},{}&amp;radius={}&amp;limit={}</a:t>
            </a:r>
          </a:p>
          <a:p>
            <a:r>
              <a:rPr lang="en-US" b="1" dirty="0"/>
              <a:t>Method </a:t>
            </a:r>
            <a:endParaRPr lang="en-US" dirty="0"/>
          </a:p>
          <a:p>
            <a:r>
              <a:rPr lang="en-US" dirty="0"/>
              <a:t>API call for each Zip Code using its latitude and longitude</a:t>
            </a:r>
          </a:p>
          <a:p>
            <a:r>
              <a:rPr lang="en-US" dirty="0"/>
              <a:t>Count the venues in the zip code</a:t>
            </a:r>
          </a:p>
        </p:txBody>
      </p:sp>
      <p:pic>
        <p:nvPicPr>
          <p:cNvPr id="5" name="Content Placeholder 4"/>
          <p:cNvPicPr>
            <a:picLocks noGrp="1" noChangeAspect="1"/>
          </p:cNvPicPr>
          <p:nvPr>
            <p:ph sz="half" idx="2"/>
          </p:nvPr>
        </p:nvPicPr>
        <p:blipFill>
          <a:blip r:embed="rId2"/>
          <a:stretch>
            <a:fillRect/>
          </a:stretch>
        </p:blipFill>
        <p:spPr>
          <a:xfrm>
            <a:off x="7167563" y="2814638"/>
            <a:ext cx="3038475" cy="2085975"/>
          </a:xfrm>
          <a:prstGeom prst="rect">
            <a:avLst/>
          </a:prstGeom>
        </p:spPr>
      </p:pic>
    </p:spTree>
    <p:extLst>
      <p:ext uri="{BB962C8B-B14F-4D97-AF65-F5344CB8AC3E}">
        <p14:creationId xmlns:p14="http://schemas.microsoft.com/office/powerpoint/2010/main" val="388195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r>
            <a:br>
              <a:rPr lang="en-US" dirty="0"/>
            </a:br>
            <a:r>
              <a:rPr lang="en-US" dirty="0"/>
              <a:t>Final Dataset</a:t>
            </a:r>
          </a:p>
        </p:txBody>
      </p:sp>
      <p:sp>
        <p:nvSpPr>
          <p:cNvPr id="6" name="Content Placeholder 5"/>
          <p:cNvSpPr>
            <a:spLocks noGrp="1"/>
          </p:cNvSpPr>
          <p:nvPr>
            <p:ph idx="1"/>
          </p:nvPr>
        </p:nvSpPr>
        <p:spPr>
          <a:xfrm>
            <a:off x="1097280" y="1845734"/>
            <a:ext cx="10781294" cy="4451549"/>
          </a:xfrm>
        </p:spPr>
        <p:txBody>
          <a:bodyPr/>
          <a:lstStyle/>
          <a:p>
            <a:r>
              <a:rPr lang="en-US" dirty="0" smtClean="0"/>
              <a:t>Merge all data:</a:t>
            </a:r>
          </a:p>
          <a:p>
            <a:endParaRPr lang="en-US" dirty="0"/>
          </a:p>
          <a:p>
            <a:endParaRPr lang="en-US" dirty="0" smtClean="0"/>
          </a:p>
          <a:p>
            <a:endParaRPr lang="en-US" dirty="0"/>
          </a:p>
          <a:p>
            <a:endParaRPr lang="en-US" dirty="0" smtClean="0"/>
          </a:p>
          <a:p>
            <a:r>
              <a:rPr lang="en-US" dirty="0" smtClean="0"/>
              <a:t>Normalize the data</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1714500" y="2314575"/>
            <a:ext cx="6049274" cy="1538620"/>
          </a:xfrm>
          <a:prstGeom prst="rect">
            <a:avLst/>
          </a:prstGeom>
        </p:spPr>
      </p:pic>
      <p:pic>
        <p:nvPicPr>
          <p:cNvPr id="8" name="Picture 7"/>
          <p:cNvPicPr>
            <a:picLocks noChangeAspect="1"/>
          </p:cNvPicPr>
          <p:nvPr/>
        </p:nvPicPr>
        <p:blipFill>
          <a:blip r:embed="rId3"/>
          <a:stretch>
            <a:fillRect/>
          </a:stretch>
        </p:blipFill>
        <p:spPr>
          <a:xfrm>
            <a:off x="1501535" y="4495087"/>
            <a:ext cx="6790608" cy="1396755"/>
          </a:xfrm>
          <a:prstGeom prst="rect">
            <a:avLst/>
          </a:prstGeom>
        </p:spPr>
      </p:pic>
    </p:spTree>
    <p:extLst>
      <p:ext uri="{BB962C8B-B14F-4D97-AF65-F5344CB8AC3E}">
        <p14:creationId xmlns:p14="http://schemas.microsoft.com/office/powerpoint/2010/main" val="20523837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TotalTime>
  <Words>857</Words>
  <Application>Microsoft Office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  Battle of Neighborhood</vt:lpstr>
      <vt:lpstr> Business Problem</vt:lpstr>
      <vt:lpstr>Data Used in Analysis</vt:lpstr>
      <vt:lpstr>Home Price Data</vt:lpstr>
      <vt:lpstr> Crime Data</vt:lpstr>
      <vt:lpstr> School Accountability Ratings </vt:lpstr>
      <vt:lpstr> Latitude and Longitudes of Zip Codes</vt:lpstr>
      <vt:lpstr> Venues</vt:lpstr>
      <vt:lpstr> Final Dataset</vt:lpstr>
      <vt:lpstr> Methodology</vt:lpstr>
      <vt:lpstr> Analyze Cluster 1</vt:lpstr>
      <vt:lpstr>Analyze Cluster 2</vt:lpstr>
      <vt:lpstr>Analyze Cluster 3</vt:lpstr>
      <vt:lpstr>Analyze Cluster 4</vt:lpstr>
      <vt:lpstr>Analyze Cluster 5</vt:lpstr>
      <vt:lpstr> 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Battle of Neighborhood</dc:title>
  <dc:creator>Mehul Sharma (ENU)</dc:creator>
  <cp:lastModifiedBy>Mehul Sharma (ENU)</cp:lastModifiedBy>
  <cp:revision>8</cp:revision>
  <dcterms:created xsi:type="dcterms:W3CDTF">2020-02-03T13:45:42Z</dcterms:created>
  <dcterms:modified xsi:type="dcterms:W3CDTF">2020-02-03T16:38:17Z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9bf4a9-87bd-4dbf-a36c-1db5158e5def_Enabled">
    <vt:lpwstr>True</vt:lpwstr>
  </property>
  <property fmtid="{D5CDD505-2E9C-101B-9397-08002B2CF9AE}" pid="3" name="MSIP_Label_569bf4a9-87bd-4dbf-a36c-1db5158e5def_SiteId">
    <vt:lpwstr>ea80952e-a476-42d4-aaf4-5457852b0f7e</vt:lpwstr>
  </property>
  <property fmtid="{D5CDD505-2E9C-101B-9397-08002B2CF9AE}" pid="4" name="MSIP_Label_569bf4a9-87bd-4dbf-a36c-1db5158e5def_Ref">
    <vt:lpwstr>https://api.informationprotection.azure.com/api/ea80952e-a476-42d4-aaf4-5457852b0f7e</vt:lpwstr>
  </property>
  <property fmtid="{D5CDD505-2E9C-101B-9397-08002B2CF9AE}" pid="5" name="MSIP_Label_569bf4a9-87bd-4dbf-a36c-1db5158e5def_Owner">
    <vt:lpwstr>Mehul.Sharma@bp.com</vt:lpwstr>
  </property>
  <property fmtid="{D5CDD505-2E9C-101B-9397-08002B2CF9AE}" pid="6" name="MSIP_Label_569bf4a9-87bd-4dbf-a36c-1db5158e5def_SetDate">
    <vt:lpwstr>2020-02-03T07:52:08.0522199-06:00</vt:lpwstr>
  </property>
  <property fmtid="{D5CDD505-2E9C-101B-9397-08002B2CF9AE}" pid="7" name="MSIP_Label_569bf4a9-87bd-4dbf-a36c-1db5158e5def_Name">
    <vt:lpwstr>General</vt:lpwstr>
  </property>
  <property fmtid="{D5CDD505-2E9C-101B-9397-08002B2CF9AE}" pid="8" name="MSIP_Label_569bf4a9-87bd-4dbf-a36c-1db5158e5def_Application">
    <vt:lpwstr>Microsoft Azure Information Protection</vt:lpwstr>
  </property>
  <property fmtid="{D5CDD505-2E9C-101B-9397-08002B2CF9AE}" pid="9" name="MSIP_Label_569bf4a9-87bd-4dbf-a36c-1db5158e5def_Extended_MSFT_Method">
    <vt:lpwstr>Manual</vt:lpwstr>
  </property>
  <property fmtid="{D5CDD505-2E9C-101B-9397-08002B2CF9AE}" pid="10" name="Sensitivity">
    <vt:lpwstr>General</vt:lpwstr>
  </property>
</Properties>
</file>