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2ae92522_6_1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2ae92522_6_14: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2ae92522_6_1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2ae92522_6_1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2ae92522_6_2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2ae92522_6_2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2ae92522_6_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2ae92522_6_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2ae92522_1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2ae92522_1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82ae92522_2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99" name="Google Shape;99;g582ae92522_2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2ae92522_4_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2ae92522_4_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2ae92522_5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2ae92522_5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1" name="Google Shape;61;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2.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1.png"/><Relationship Id="rId19" Type="http://schemas.openxmlformats.org/officeDocument/2006/relationships/slideLayout" Target="../slideLayouts/slideLayout11.xml"/><Relationship Id="rId6" Type="http://schemas.openxmlformats.org/officeDocument/2006/relationships/image" Target="../media/image8.png"/><Relationship Id="rId18" Type="http://schemas.openxmlformats.org/officeDocument/2006/relationships/slideLayout" Target="../slideLayouts/slideLayout10.xml"/><Relationship Id="rId7" Type="http://schemas.openxmlformats.org/officeDocument/2006/relationships/image" Target="../media/image4.png"/><Relationship Id="rId8"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35280"/>
            <a:ext cx="9143280" cy="6933600"/>
          </a:xfrm>
          <a:prstGeom prst="rect">
            <a:avLst/>
          </a:prstGeom>
          <a:noFill/>
          <a:ln>
            <a:noFill/>
          </a:ln>
        </p:spPr>
      </p:pic>
      <p:sp>
        <p:nvSpPr>
          <p:cNvPr id="7" name="Google Shape;7;p1"/>
          <p:cNvSpPr/>
          <p:nvPr/>
        </p:nvSpPr>
        <p:spPr>
          <a:xfrm>
            <a:off x="0" y="152280"/>
            <a:ext cx="1447200" cy="119952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179640" y="138600"/>
            <a:ext cx="867960" cy="971280"/>
          </a:xfrm>
          <a:prstGeom prst="rect">
            <a:avLst/>
          </a:prstGeom>
          <a:noFill/>
          <a:ln>
            <a:noFill/>
          </a:ln>
        </p:spPr>
      </p:pic>
      <p:pic>
        <p:nvPicPr>
          <p:cNvPr id="9" name="Google Shape;9;p1"/>
          <p:cNvPicPr preferRelativeResize="0"/>
          <p:nvPr/>
        </p:nvPicPr>
        <p:blipFill rotWithShape="1">
          <a:blip r:embed="rId3">
            <a:alphaModFix/>
          </a:blip>
          <a:srcRect b="0" l="0" r="0" t="0"/>
          <a:stretch/>
        </p:blipFill>
        <p:spPr>
          <a:xfrm>
            <a:off x="2702520" y="103320"/>
            <a:ext cx="1620360" cy="990000"/>
          </a:xfrm>
          <a:prstGeom prst="rect">
            <a:avLst/>
          </a:prstGeom>
          <a:noFill/>
          <a:ln>
            <a:noFill/>
          </a:ln>
        </p:spPr>
      </p:pic>
      <p:pic>
        <p:nvPicPr>
          <p:cNvPr id="10" name="Google Shape;10;p1"/>
          <p:cNvPicPr preferRelativeResize="0"/>
          <p:nvPr/>
        </p:nvPicPr>
        <p:blipFill rotWithShape="1">
          <a:blip r:embed="rId4">
            <a:alphaModFix/>
          </a:blip>
          <a:srcRect b="0" l="0" r="0" t="0"/>
          <a:stretch/>
        </p:blipFill>
        <p:spPr>
          <a:xfrm>
            <a:off x="4323600" y="106560"/>
            <a:ext cx="1619280" cy="987840"/>
          </a:xfrm>
          <a:prstGeom prst="rect">
            <a:avLst/>
          </a:prstGeom>
          <a:noFill/>
          <a:ln>
            <a:noFill/>
          </a:ln>
        </p:spPr>
      </p:pic>
      <p:pic>
        <p:nvPicPr>
          <p:cNvPr id="11" name="Google Shape;11;p1"/>
          <p:cNvPicPr preferRelativeResize="0"/>
          <p:nvPr/>
        </p:nvPicPr>
        <p:blipFill rotWithShape="1">
          <a:blip r:embed="rId5">
            <a:alphaModFix/>
          </a:blip>
          <a:srcRect b="0" l="0" r="0" t="0"/>
          <a:stretch/>
        </p:blipFill>
        <p:spPr>
          <a:xfrm>
            <a:off x="5923800" y="117000"/>
            <a:ext cx="1619280" cy="989280"/>
          </a:xfrm>
          <a:prstGeom prst="rect">
            <a:avLst/>
          </a:prstGeom>
          <a:noFill/>
          <a:ln>
            <a:noFill/>
          </a:ln>
        </p:spPr>
      </p:pic>
      <p:pic>
        <p:nvPicPr>
          <p:cNvPr id="12" name="Google Shape;12;p1"/>
          <p:cNvPicPr preferRelativeResize="0"/>
          <p:nvPr/>
        </p:nvPicPr>
        <p:blipFill rotWithShape="1">
          <a:blip r:embed="rId6">
            <a:alphaModFix/>
          </a:blip>
          <a:srcRect b="0" l="0" r="0" t="0"/>
          <a:stretch/>
        </p:blipFill>
        <p:spPr>
          <a:xfrm>
            <a:off x="7524000" y="111960"/>
            <a:ext cx="1619280" cy="989280"/>
          </a:xfrm>
          <a:prstGeom prst="rect">
            <a:avLst/>
          </a:prstGeom>
          <a:noFill/>
          <a:ln>
            <a:noFill/>
          </a:ln>
        </p:spPr>
      </p:pic>
      <p:pic>
        <p:nvPicPr>
          <p:cNvPr id="13" name="Google Shape;13;p1"/>
          <p:cNvPicPr preferRelativeResize="0"/>
          <p:nvPr/>
        </p:nvPicPr>
        <p:blipFill rotWithShape="1">
          <a:blip r:embed="rId7">
            <a:alphaModFix/>
          </a:blip>
          <a:srcRect b="0" l="0" r="0" t="0"/>
          <a:stretch/>
        </p:blipFill>
        <p:spPr>
          <a:xfrm>
            <a:off x="1219320" y="102240"/>
            <a:ext cx="1619280" cy="989280"/>
          </a:xfrm>
          <a:prstGeom prst="rect">
            <a:avLst/>
          </a:prstGeom>
          <a:noFill/>
          <a:ln>
            <a:noFill/>
          </a:ln>
        </p:spPr>
      </p:pic>
      <p:pic>
        <p:nvPicPr>
          <p:cNvPr id="14" name="Google Shape;14;p1"/>
          <p:cNvPicPr preferRelativeResize="0"/>
          <p:nvPr/>
        </p:nvPicPr>
        <p:blipFill rotWithShape="1">
          <a:blip r:embed="rId8">
            <a:alphaModFix/>
          </a:blip>
          <a:srcRect b="0" l="0" r="0" t="0"/>
          <a:stretch/>
        </p:blipFill>
        <p:spPr>
          <a:xfrm>
            <a:off x="7530120" y="1600200"/>
            <a:ext cx="1599480" cy="5126400"/>
          </a:xfrm>
          <a:prstGeom prst="rect">
            <a:avLst/>
          </a:prstGeom>
          <a:noFill/>
          <a:ln>
            <a:noFill/>
          </a:ln>
        </p:spPr>
      </p:pic>
      <p:sp>
        <p:nvSpPr>
          <p:cNvPr id="15" name="Google Shape;15;p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9"/>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p:nvPr/>
        </p:nvSpPr>
        <p:spPr>
          <a:xfrm>
            <a:off x="267480" y="1891800"/>
            <a:ext cx="8300160" cy="1131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none" cap="none" strike="noStrike">
                <a:solidFill>
                  <a:srgbClr val="FF0000"/>
                </a:solidFill>
                <a:latin typeface="Trebuchet MS"/>
                <a:ea typeface="Trebuchet MS"/>
                <a:cs typeface="Trebuchet MS"/>
                <a:sym typeface="Trebuchet MS"/>
              </a:rPr>
              <a:t>Final Mini Project Demonstration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68" name="Google Shape;68;p14"/>
          <p:cNvSpPr/>
          <p:nvPr/>
        </p:nvSpPr>
        <p:spPr>
          <a:xfrm>
            <a:off x="411480" y="3528000"/>
            <a:ext cx="8457480" cy="210528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Title     :  </a:t>
            </a:r>
            <a:r>
              <a:rPr lang="en-IN" sz="1800"/>
              <a:t>Department Research Component</a:t>
            </a:r>
            <a:r>
              <a:rPr b="0" i="0" lang="en-IN" sz="2000" u="none" cap="none" strike="noStrike">
                <a:solidFill>
                  <a:srgbClr val="0033CC"/>
                </a:solidFill>
                <a:latin typeface="Trebuchet MS"/>
                <a:ea typeface="Trebuchet MS"/>
                <a:cs typeface="Trebuchet MS"/>
                <a:sym typeface="Trebuchet MS"/>
              </a:rPr>
              <a:t>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IN" sz="2000">
                <a:solidFill>
                  <a:srgbClr val="0033CC"/>
                </a:solidFill>
                <a:latin typeface="Trebuchet MS"/>
                <a:ea typeface="Trebuchet MS"/>
                <a:cs typeface="Trebuchet MS"/>
                <a:sym typeface="Trebuchet MS"/>
              </a:rPr>
              <a:t>Team No.	:     </a:t>
            </a:r>
            <a:r>
              <a:rPr lang="en-IN" sz="2000">
                <a:solidFill>
                  <a:schemeClr val="dk1"/>
                </a:solidFill>
                <a:latin typeface="Trebuchet MS"/>
                <a:ea typeface="Trebuchet MS"/>
                <a:cs typeface="Trebuchet MS"/>
                <a:sym typeface="Trebuchet MS"/>
              </a:rPr>
              <a:t>1 Section G</a:t>
            </a:r>
            <a:r>
              <a:rPr b="0" i="0" lang="en-IN" sz="20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Guide	:   </a:t>
            </a:r>
            <a:r>
              <a:rPr b="0" i="0" lang="en-IN" sz="2000" u="none" cap="none" strike="noStrike">
                <a:solidFill>
                  <a:srgbClr val="0033CC"/>
                </a:solidFill>
                <a:latin typeface="Trebuchet MS"/>
                <a:ea typeface="Trebuchet MS"/>
                <a:cs typeface="Trebuchet MS"/>
                <a:sym typeface="Trebuchet MS"/>
              </a:rPr>
              <a:t>  </a:t>
            </a:r>
            <a:r>
              <a:rPr b="0" i="0" lang="en-IN" sz="2000" u="none" cap="none" strike="noStrike">
                <a:latin typeface="Trebuchet MS"/>
                <a:ea typeface="Trebuchet MS"/>
                <a:cs typeface="Trebuchet MS"/>
                <a:sym typeface="Trebuchet MS"/>
              </a:rPr>
              <a:t>Dr. Mamatha H.R.  </a:t>
            </a:r>
            <a:r>
              <a:rPr b="0" i="0" lang="en-IN" sz="20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Project Team 	: 	</a:t>
            </a:r>
            <a:r>
              <a:rPr b="0" i="0" lang="en-IN" sz="2000" u="none" cap="none" strike="noStrike">
                <a:latin typeface="Trebuchet MS"/>
                <a:ea typeface="Trebuchet MS"/>
                <a:cs typeface="Trebuchet MS"/>
                <a:sym typeface="Trebuchet MS"/>
              </a:rPr>
              <a:t>Mehul Thakral PES1201701122</a:t>
            </a:r>
            <a:endParaRPr b="0" i="0" sz="2000" u="none" cap="none" strike="noStrike">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IN" sz="2000">
                <a:latin typeface="Trebuchet MS"/>
                <a:ea typeface="Trebuchet MS"/>
                <a:cs typeface="Trebuchet MS"/>
                <a:sym typeface="Trebuchet MS"/>
              </a:rPr>
              <a:t>					Skanda VC PES1201700987</a:t>
            </a:r>
            <a:endParaRPr sz="2000">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IN" sz="2000">
                <a:latin typeface="Trebuchet MS"/>
                <a:ea typeface="Trebuchet MS"/>
                <a:cs typeface="Trebuchet MS"/>
                <a:sym typeface="Trebuchet MS"/>
              </a:rPr>
              <a:t>					Venkatesh K PES1201701626</a:t>
            </a:r>
            <a:endParaRPr sz="20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p:nvPr/>
        </p:nvSpPr>
        <p:spPr>
          <a:xfrm>
            <a:off x="2847600" y="3352680"/>
            <a:ext cx="2923200" cy="707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000" u="none" cap="none" strike="noStrike">
                <a:solidFill>
                  <a:srgbClr val="FF0000"/>
                </a:solidFill>
                <a:latin typeface="Trebuchet MS"/>
                <a:ea typeface="Trebuchet MS"/>
                <a:cs typeface="Trebuchet MS"/>
                <a:sym typeface="Trebuchet MS"/>
              </a:rPr>
              <a:t>Thank You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152400" y="1901600"/>
            <a:ext cx="8839201" cy="4205191"/>
          </a:xfrm>
          <a:prstGeom prst="rect">
            <a:avLst/>
          </a:prstGeom>
          <a:noFill/>
          <a:ln>
            <a:noFill/>
          </a:ln>
        </p:spPr>
      </p:pic>
      <p:sp>
        <p:nvSpPr>
          <p:cNvPr id="74" name="Google Shape;74;p15"/>
          <p:cNvSpPr txBox="1"/>
          <p:nvPr>
            <p:ph idx="4294967295" type="body"/>
          </p:nvPr>
        </p:nvSpPr>
        <p:spPr>
          <a:xfrm>
            <a:off x="457350" y="1131546"/>
            <a:ext cx="8229300" cy="630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IN"/>
              <a:t>	Research Overview </a:t>
            </a:r>
            <a:endParaRPr/>
          </a:p>
          <a:p>
            <a:pPr indent="0" lvl="0" marL="0" rtl="0" algn="ctr">
              <a:spcBef>
                <a:spcPts val="0"/>
              </a:spcBef>
              <a:spcAft>
                <a:spcPts val="0"/>
              </a:spcAft>
              <a:buNone/>
            </a:pPr>
            <a:r>
              <a:rPr lang="en-IN"/>
              <a:t>A overview of research activities in PES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208250" y="1984925"/>
            <a:ext cx="8839201" cy="42282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52400" y="1568425"/>
            <a:ext cx="8839202" cy="41823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1041175" y="1332725"/>
            <a:ext cx="6510900" cy="52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800">
                <a:solidFill>
                  <a:srgbClr val="0033CC"/>
                </a:solidFill>
                <a:latin typeface="Trebuchet MS"/>
                <a:ea typeface="Trebuchet MS"/>
                <a:cs typeface="Trebuchet MS"/>
                <a:sym typeface="Trebuchet MS"/>
              </a:rPr>
              <a:t>Google Scholar is a real world counterpart</a:t>
            </a:r>
            <a:endParaRPr sz="1800">
              <a:solidFill>
                <a:srgbClr val="0033CC"/>
              </a:solidFill>
              <a:latin typeface="Trebuchet MS"/>
              <a:ea typeface="Trebuchet MS"/>
              <a:cs typeface="Trebuchet MS"/>
              <a:sym typeface="Trebuchet MS"/>
            </a:endParaRPr>
          </a:p>
        </p:txBody>
      </p:sp>
      <p:pic>
        <p:nvPicPr>
          <p:cNvPr id="90" name="Google Shape;90;p18"/>
          <p:cNvPicPr preferRelativeResize="0"/>
          <p:nvPr/>
        </p:nvPicPr>
        <p:blipFill>
          <a:blip r:embed="rId3">
            <a:alphaModFix/>
          </a:blip>
          <a:stretch>
            <a:fillRect/>
          </a:stretch>
        </p:blipFill>
        <p:spPr>
          <a:xfrm>
            <a:off x="152400" y="2012825"/>
            <a:ext cx="8839199" cy="4491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457200" y="2111625"/>
            <a:ext cx="8229300" cy="347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		</a:t>
            </a:r>
            <a:endParaRPr/>
          </a:p>
          <a:p>
            <a:pPr indent="0" lvl="0" marL="0" rtl="0" algn="l">
              <a:spcBef>
                <a:spcPts val="0"/>
              </a:spcBef>
              <a:spcAft>
                <a:spcPts val="0"/>
              </a:spcAft>
              <a:buNone/>
            </a:pPr>
            <a:r>
              <a:rPr lang="en-IN"/>
              <a:t> 1.	Searching the Information of a project based on Faculty name,Domain name	 etc</a:t>
            </a:r>
            <a:endParaRPr/>
          </a:p>
          <a:p>
            <a:pPr indent="0" lvl="0" marL="0" rtl="0" algn="l">
              <a:spcBef>
                <a:spcPts val="0"/>
              </a:spcBef>
              <a:spcAft>
                <a:spcPts val="0"/>
              </a:spcAft>
              <a:buNone/>
            </a:pPr>
            <a:r>
              <a:rPr lang="en-IN"/>
              <a:t> 2.	Adding new details into the database by</a:t>
            </a:r>
            <a:endParaRPr/>
          </a:p>
          <a:p>
            <a:pPr indent="-317500" lvl="1" marL="914400" rtl="0" algn="l">
              <a:spcBef>
                <a:spcPts val="0"/>
              </a:spcBef>
              <a:spcAft>
                <a:spcPts val="0"/>
              </a:spcAft>
              <a:buSzPts val="1400"/>
              <a:buAutoNum type="alphaLcPeriod"/>
            </a:pPr>
            <a:r>
              <a:rPr lang="en-IN"/>
              <a:t>Publications</a:t>
            </a:r>
            <a:endParaRPr/>
          </a:p>
          <a:p>
            <a:pPr indent="-317500" lvl="1" marL="914400" rtl="0" algn="l">
              <a:spcBef>
                <a:spcPts val="0"/>
              </a:spcBef>
              <a:spcAft>
                <a:spcPts val="0"/>
              </a:spcAft>
              <a:buSzPts val="1400"/>
              <a:buAutoNum type="alphaLcPeriod"/>
            </a:pPr>
            <a:r>
              <a:rPr lang="en-IN"/>
              <a:t>Patents</a:t>
            </a:r>
            <a:endParaRPr/>
          </a:p>
          <a:p>
            <a:pPr indent="-317500" lvl="1" marL="914400" rtl="0" algn="l">
              <a:spcBef>
                <a:spcPts val="0"/>
              </a:spcBef>
              <a:spcAft>
                <a:spcPts val="0"/>
              </a:spcAft>
              <a:buSzPts val="1400"/>
              <a:buAutoNum type="alphaLcPeriod"/>
            </a:pPr>
            <a:r>
              <a:rPr lang="en-IN"/>
              <a:t>Proposals</a:t>
            </a:r>
            <a:endParaRPr/>
          </a:p>
          <a:p>
            <a:pPr indent="0" lvl="0" marL="0" rtl="0" algn="l">
              <a:spcBef>
                <a:spcPts val="0"/>
              </a:spcBef>
              <a:spcAft>
                <a:spcPts val="0"/>
              </a:spcAft>
              <a:buNone/>
            </a:pPr>
            <a:r>
              <a:rPr lang="en-IN"/>
              <a:t> </a:t>
            </a:r>
            <a:endParaRPr/>
          </a:p>
          <a:p>
            <a:pPr indent="0" lvl="0" marL="0" rtl="0" algn="l">
              <a:spcBef>
                <a:spcPts val="0"/>
              </a:spcBef>
              <a:spcAft>
                <a:spcPts val="0"/>
              </a:spcAft>
              <a:buNone/>
            </a:pPr>
            <a:r>
              <a:rPr lang="en-IN"/>
              <a:t> 3. 	Adding new project details through any text file.</a:t>
            </a:r>
            <a:endParaRPr/>
          </a:p>
          <a:p>
            <a:pPr indent="0" lvl="0" marL="0" rtl="0" algn="l">
              <a:spcBef>
                <a:spcPts val="0"/>
              </a:spcBef>
              <a:spcAft>
                <a:spcPts val="0"/>
              </a:spcAft>
              <a:buNone/>
            </a:pPr>
            <a:r>
              <a:rPr lang="en-IN"/>
              <a:t>	(Constraints should be taken care, Faculty names should be separated by ‘,’	 and the name of the project should be within “ “ .</a:t>
            </a:r>
            <a:endParaRPr/>
          </a:p>
          <a:p>
            <a:pPr indent="0" lvl="0" marL="0" rtl="0" algn="l">
              <a:spcBef>
                <a:spcPts val="0"/>
              </a:spcBef>
              <a:spcAft>
                <a:spcPts val="0"/>
              </a:spcAft>
              <a:buNone/>
            </a:pPr>
            <a:r>
              <a:rPr lang="en-IN"/>
              <a:t> </a:t>
            </a:r>
            <a:endParaRPr/>
          </a:p>
        </p:txBody>
      </p:sp>
      <p:sp>
        <p:nvSpPr>
          <p:cNvPr id="96" name="Google Shape;96;p19"/>
          <p:cNvSpPr txBox="1"/>
          <p:nvPr>
            <p:ph type="title"/>
          </p:nvPr>
        </p:nvSpPr>
        <p:spPr>
          <a:xfrm>
            <a:off x="647350" y="1782100"/>
            <a:ext cx="6350100" cy="557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	              </a:t>
            </a:r>
            <a:r>
              <a:rPr b="1" lang="en-IN" sz="2400">
                <a:solidFill>
                  <a:srgbClr val="FF0000"/>
                </a:solidFill>
              </a:rPr>
              <a:t>Features of the Project</a:t>
            </a:r>
            <a:endParaRPr b="1" sz="2400">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89025" y="2218675"/>
            <a:ext cx="8839199" cy="4244475"/>
          </a:xfrm>
          <a:prstGeom prst="rect">
            <a:avLst/>
          </a:prstGeom>
          <a:noFill/>
          <a:ln>
            <a:noFill/>
          </a:ln>
        </p:spPr>
      </p:pic>
      <p:sp>
        <p:nvSpPr>
          <p:cNvPr id="102" name="Google Shape;102;p20"/>
          <p:cNvSpPr txBox="1"/>
          <p:nvPr>
            <p:ph idx="1" type="subTitle"/>
          </p:nvPr>
        </p:nvSpPr>
        <p:spPr>
          <a:xfrm>
            <a:off x="457200" y="1604521"/>
            <a:ext cx="7896600" cy="448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				</a:t>
            </a:r>
            <a:r>
              <a:rPr b="1" lang="en-IN"/>
              <a:t>Searching by Faculty Name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457200" y="1604521"/>
            <a:ext cx="8229300" cy="63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			</a:t>
            </a:r>
            <a:r>
              <a:rPr b="1" lang="en-IN">
                <a:solidFill>
                  <a:srgbClr val="FF0000"/>
                </a:solidFill>
              </a:rPr>
              <a:t>View the Year wise Progress or </a:t>
            </a:r>
            <a:endParaRPr b="1">
              <a:solidFill>
                <a:srgbClr val="FF0000"/>
              </a:solidFill>
            </a:endParaRPr>
          </a:p>
          <a:p>
            <a:pPr indent="0" lvl="0" marL="1371600" rtl="0" algn="l">
              <a:spcBef>
                <a:spcPts val="0"/>
              </a:spcBef>
              <a:spcAft>
                <a:spcPts val="0"/>
              </a:spcAft>
              <a:buNone/>
            </a:pPr>
            <a:r>
              <a:rPr b="1" lang="en-IN">
                <a:solidFill>
                  <a:srgbClr val="FF0000"/>
                </a:solidFill>
              </a:rPr>
              <a:t>  Achievements of the Faculty</a:t>
            </a:r>
            <a:endParaRPr b="1">
              <a:solidFill>
                <a:srgbClr val="FF0000"/>
              </a:solidFill>
            </a:endParaRPr>
          </a:p>
        </p:txBody>
      </p:sp>
      <p:pic>
        <p:nvPicPr>
          <p:cNvPr id="108" name="Google Shape;108;p21"/>
          <p:cNvPicPr preferRelativeResize="0"/>
          <p:nvPr/>
        </p:nvPicPr>
        <p:blipFill>
          <a:blip r:embed="rId3">
            <a:alphaModFix/>
          </a:blip>
          <a:stretch>
            <a:fillRect/>
          </a:stretch>
        </p:blipFill>
        <p:spPr>
          <a:xfrm>
            <a:off x="126775" y="2382852"/>
            <a:ext cx="8834399" cy="422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57350" y="695725"/>
            <a:ext cx="82293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IN" sz="2400">
                <a:solidFill>
                  <a:srgbClr val="FF0000"/>
                </a:solidFill>
                <a:latin typeface="Trebuchet MS"/>
                <a:ea typeface="Trebuchet MS"/>
                <a:cs typeface="Trebuchet MS"/>
                <a:sym typeface="Trebuchet MS"/>
              </a:rPr>
              <a:t>Problems created and steps to solve the problem</a:t>
            </a:r>
            <a:r>
              <a:rPr lang="en-IN"/>
              <a:t>  </a:t>
            </a:r>
            <a:endParaRPr/>
          </a:p>
        </p:txBody>
      </p:sp>
      <p:sp>
        <p:nvSpPr>
          <p:cNvPr id="114" name="Google Shape;114;p22"/>
          <p:cNvSpPr txBox="1"/>
          <p:nvPr>
            <p:ph idx="1" type="body"/>
          </p:nvPr>
        </p:nvSpPr>
        <p:spPr>
          <a:xfrm>
            <a:off x="457350" y="2229245"/>
            <a:ext cx="8229300" cy="39774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b="1" lang="en-IN"/>
              <a:t>Scalabilty:	</a:t>
            </a:r>
            <a:r>
              <a:rPr lang="en-IN"/>
              <a:t>Since portal is placed on a normal server it suffers from lag to dynamically generate graphs in case of too many requests.So should be put on a commercial server.</a:t>
            </a:r>
            <a:endParaRPr/>
          </a:p>
          <a:p>
            <a:pPr indent="0" lvl="0" marL="457200" rtl="0" algn="l">
              <a:spcBef>
                <a:spcPts val="0"/>
              </a:spcBef>
              <a:spcAft>
                <a:spcPts val="0"/>
              </a:spcAft>
              <a:buNone/>
            </a:pPr>
            <a:r>
              <a:rPr lang="en-IN"/>
              <a:t>  </a:t>
            </a:r>
            <a:endParaRPr/>
          </a:p>
          <a:p>
            <a:pPr indent="-317500" lvl="0" marL="457200" rtl="0" algn="l">
              <a:spcBef>
                <a:spcPts val="0"/>
              </a:spcBef>
              <a:spcAft>
                <a:spcPts val="0"/>
              </a:spcAft>
              <a:buSzPts val="1400"/>
              <a:buChar char="●"/>
            </a:pPr>
            <a:r>
              <a:rPr b="1" lang="en-IN"/>
              <a:t>Concurrency: </a:t>
            </a:r>
            <a:r>
              <a:rPr lang="en-IN"/>
              <a:t>In case of a person being already logged in and simultaneously data used to generate the graph is changed by another person it causes write after read problem.Can be solved by assigning transaction ids and refreshing everytime some transaction happens.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