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93" r:id="rId7"/>
    <p:sldId id="285" r:id="rId8"/>
    <p:sldId id="287" r:id="rId9"/>
    <p:sldId id="292" r:id="rId10"/>
    <p:sldId id="289" r:id="rId11"/>
    <p:sldId id="290" r:id="rId12"/>
    <p:sldId id="291" r:id="rId13"/>
    <p:sldId id="284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F75AF3-FFD1-495F-83DD-1E2752AC1F20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同一种类型的图，</a:t>
            </a:r>
            <a:r>
              <a:rPr lang="en-US" altLang="zh-CN"/>
              <a:t>option</a:t>
            </a:r>
            <a:r>
              <a:rPr lang="zh-CN" altLang="en-US"/>
              <a:t>大体上相同，只是数据不相同而已，所以，相同类型的图可以 封装为一个函数。传入不同的数据即可</a:t>
            </a:r>
            <a:endParaRPr lang="zh-CN" altLang="en-US"/>
          </a:p>
          <a:p>
            <a:r>
              <a:rPr lang="zh-CN" altLang="en-US">
                <a:sym typeface="+mn-ea"/>
              </a:rPr>
              <a:t>不同类型的图 </a:t>
            </a:r>
            <a:r>
              <a:rPr lang="en-US" altLang="zh-CN">
                <a:sym typeface="+mn-ea"/>
              </a:rPr>
              <a:t>option</a:t>
            </a:r>
            <a:r>
              <a:rPr lang="zh-CN" altLang="en-US">
                <a:sym typeface="+mn-ea"/>
              </a:rPr>
              <a:t>的格式不同 ，所以就可以将每一种类型的图封装成一个函数，传入数据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函数的主体为 </a:t>
            </a:r>
            <a:r>
              <a:rPr lang="en-US" altLang="zh-CN">
                <a:sym typeface="+mn-ea"/>
              </a:rPr>
              <a:t>option</a:t>
            </a:r>
            <a:r>
              <a:rPr lang="zh-CN" altLang="en-US">
                <a:sym typeface="+mn-ea"/>
              </a:rPr>
              <a:t>框架，传入数据后个</a:t>
            </a:r>
            <a:r>
              <a:rPr lang="en-US" altLang="zh-CN">
                <a:sym typeface="+mn-ea"/>
              </a:rPr>
              <a:t>option</a:t>
            </a:r>
            <a:r>
              <a:rPr lang="zh-CN" altLang="en-US">
                <a:sym typeface="+mn-ea"/>
              </a:rPr>
              <a:t>一起组装成 完整的 </a:t>
            </a:r>
            <a:r>
              <a:rPr lang="en-US" altLang="zh-CN">
                <a:sym typeface="+mn-ea"/>
              </a:rPr>
              <a:t>option</a:t>
            </a:r>
            <a:r>
              <a:rPr lang="zh-CN" altLang="en-US">
                <a:sym typeface="+mn-ea"/>
              </a:rPr>
              <a:t>，然后返回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我们绘制一个图表的时候，在</a:t>
            </a:r>
            <a:r>
              <a:rPr lang="en-US" altLang="zh-CN"/>
              <a:t>dom</a:t>
            </a:r>
            <a:r>
              <a:rPr lang="zh-CN" altLang="en-US"/>
              <a:t>元素上需要有一个 </a:t>
            </a:r>
            <a:r>
              <a:rPr lang="en-US" altLang="zh-CN"/>
              <a:t>ID</a:t>
            </a:r>
            <a:r>
              <a:rPr lang="zh-CN" altLang="en-US"/>
              <a:t>才可以绘制成功，当一个页面上出现多个图的时候，我们又可以抽取出来一个不定因素，就是图的</a:t>
            </a:r>
            <a:r>
              <a:rPr lang="en-US" altLang="zh-CN"/>
              <a:t>ID</a:t>
            </a:r>
            <a:r>
              <a:rPr lang="zh-CN" altLang="en-US"/>
              <a:t>，总结一下儿，在一个页面种绘制多个图的时候，各个图之前会有几点区别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我们可以根据这个对象依次进行每个图的绘制，</a:t>
            </a:r>
            <a:r>
              <a:rPr lang="en-US" altLang="zh-CN"/>
              <a:t>key</a:t>
            </a:r>
            <a:r>
              <a:rPr lang="zh-CN" altLang="en-US"/>
              <a:t>作为</a:t>
            </a:r>
            <a:r>
              <a:rPr lang="en-US" altLang="zh-CN"/>
              <a:t>dom</a:t>
            </a:r>
            <a:r>
              <a:rPr lang="zh-CN" altLang="en-US"/>
              <a:t>元素</a:t>
            </a:r>
            <a:r>
              <a:rPr lang="en-US" altLang="zh-CN"/>
              <a:t>ID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写一个循环，循环这个对象进行数据的获取和图表的绘制，标红的部分就是获取 图表</a:t>
            </a:r>
            <a:r>
              <a:rPr lang="en-US" altLang="zh-CN"/>
              <a:t>option</a:t>
            </a:r>
            <a:r>
              <a:rPr lang="zh-CN" altLang="en-US"/>
              <a:t>的步骤 ，</a:t>
            </a:r>
            <a:r>
              <a:rPr lang="en-US" altLang="zh-CN"/>
              <a:t>getOptions</a:t>
            </a:r>
            <a:r>
              <a:rPr lang="zh-CN" altLang="en-US"/>
              <a:t>这个方法其实就是一个分类器，传个他图表数据和图表类型，返回完成的图表</a:t>
            </a:r>
            <a:r>
              <a:rPr lang="en-US" altLang="zh-CN"/>
              <a:t>option</a:t>
            </a:r>
            <a:r>
              <a:rPr lang="zh-CN" altLang="en-US"/>
              <a:t>就可以了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Anton\research\projects 2002\open tools\application phase\story\opent tools tab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29620" b="3334"/>
          <a:stretch>
            <a:fillRect/>
          </a:stretch>
        </p:blipFill>
        <p:spPr bwMode="auto">
          <a:xfrm>
            <a:off x="5756418" y="381000"/>
            <a:ext cx="6435582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454727"/>
            <a:ext cx="12192000" cy="3654137"/>
          </a:xfrm>
          <a:prstGeom prst="rect">
            <a:avLst/>
          </a:prstGeom>
          <a:solidFill>
            <a:srgbClr val="C00000">
              <a:alpha val="82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619" y="1974271"/>
            <a:ext cx="8177981" cy="1802970"/>
          </a:xfrm>
        </p:spPr>
        <p:txBody>
          <a:bodyPr anchor="ctr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619" y="3825275"/>
            <a:ext cx="8177981" cy="76214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1438507"/>
            <a:ext cx="10515601" cy="47829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7855"/>
            <a:ext cx="10515600" cy="1932710"/>
          </a:xfrm>
          <a:noFill/>
        </p:spPr>
        <p:txBody>
          <a:bodyPr anchor="ctr" anchorCtr="0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7218" y="3654282"/>
            <a:ext cx="6137564" cy="668337"/>
          </a:xfrm>
          <a:prstGeom prst="flowChartTerminator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0813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49281"/>
            <a:ext cx="10515600" cy="20813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825446" y="1538986"/>
            <a:ext cx="10528354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52793" y="1105731"/>
            <a:ext cx="6969542" cy="4521846"/>
            <a:chOff x="2451100" y="1965325"/>
            <a:chExt cx="4502150" cy="2921000"/>
          </a:xfrm>
        </p:grpSpPr>
        <p:sp>
          <p:nvSpPr>
            <p:cNvPr id="20" name="矩形 19"/>
            <p:cNvSpPr/>
            <p:nvPr>
              <p:custDataLst>
                <p:tags r:id="rId2"/>
              </p:custDataLst>
            </p:nvPr>
          </p:nvSpPr>
          <p:spPr>
            <a:xfrm rot="518391">
              <a:off x="2716213" y="4292600"/>
              <a:ext cx="3343275" cy="5937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3"/>
              </p:custDataLst>
            </p:nvPr>
          </p:nvSpPr>
          <p:spPr>
            <a:xfrm rot="21396991">
              <a:off x="3603625" y="3856038"/>
              <a:ext cx="3349625" cy="5937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4"/>
              </p:custDataLst>
            </p:nvPr>
          </p:nvSpPr>
          <p:spPr>
            <a:xfrm rot="225092">
              <a:off x="2533650" y="3036888"/>
              <a:ext cx="4332288" cy="72548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 rot="21197296">
              <a:off x="3028950" y="2097088"/>
              <a:ext cx="3341688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6"/>
              </p:custDataLst>
            </p:nvPr>
          </p:nvSpPr>
          <p:spPr>
            <a:xfrm rot="225092">
              <a:off x="2451100" y="2935288"/>
              <a:ext cx="4333875" cy="7239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altLang="zh-CN" sz="6000" dirty="0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7"/>
              </p:custDataLst>
            </p:nvPr>
          </p:nvSpPr>
          <p:spPr>
            <a:xfrm rot="21396991">
              <a:off x="3521075" y="3754438"/>
              <a:ext cx="3349625" cy="59372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25400" dist="12700" dir="189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8"/>
              </p:custDataLst>
            </p:nvPr>
          </p:nvSpPr>
          <p:spPr>
            <a:xfrm rot="518391">
              <a:off x="2652713" y="4221163"/>
              <a:ext cx="3344862" cy="592137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254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9"/>
              </p:custDataLst>
            </p:nvPr>
          </p:nvSpPr>
          <p:spPr>
            <a:xfrm rot="21197296">
              <a:off x="2941638" y="1965325"/>
              <a:ext cx="3343275" cy="725488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25400" dist="127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25131">
            <a:off x="2685194" y="2627956"/>
            <a:ext cx="6610325" cy="1043604"/>
          </a:xfrm>
        </p:spPr>
        <p:txBody>
          <a:bodyPr anchor="ctr" anchorCtr="0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29" name="内容占位符 28"/>
          <p:cNvSpPr>
            <a:spLocks noGrp="1"/>
          </p:cNvSpPr>
          <p:nvPr>
            <p:ph sz="quarter" idx="13" hasCustomPrompt="1"/>
          </p:nvPr>
        </p:nvSpPr>
        <p:spPr>
          <a:xfrm rot="21191307">
            <a:off x="3410948" y="1120821"/>
            <a:ext cx="5206584" cy="108527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sz="quarter" idx="14" hasCustomPrompt="1"/>
          </p:nvPr>
        </p:nvSpPr>
        <p:spPr>
          <a:xfrm rot="21392900">
            <a:off x="4297177" y="3900293"/>
            <a:ext cx="5251210" cy="86401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5" name="内容占位符 34"/>
          <p:cNvSpPr>
            <a:spLocks noGrp="1"/>
          </p:cNvSpPr>
          <p:nvPr>
            <p:ph sz="quarter" idx="15" hasCustomPrompt="1"/>
          </p:nvPr>
        </p:nvSpPr>
        <p:spPr>
          <a:xfrm rot="531126">
            <a:off x="2949192" y="4590787"/>
            <a:ext cx="5205215" cy="97607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Anton\research\projects 2002\open tools\application phase\story\opent tools 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b="3334"/>
          <a:stretch>
            <a:fillRect/>
          </a:stretch>
        </p:blipFill>
        <p:spPr bwMode="auto">
          <a:xfrm>
            <a:off x="7062592" y="4133002"/>
            <a:ext cx="5129408" cy="272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050656" y="4123426"/>
            <a:ext cx="5141344" cy="2734574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6E17-0EAA-4C1A-AA6C-38B746D2D3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2542-05E2-4396-BC4E-B109FEC18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9416"/>
            <a:ext cx="12192000" cy="983956"/>
          </a:xfrm>
          <a:prstGeom prst="rect">
            <a:avLst/>
          </a:prstGeom>
          <a:solidFill>
            <a:srgbClr val="C00000">
              <a:alpha val="82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409416"/>
            <a:ext cx="10515600" cy="983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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UAR</a:t>
            </a:r>
            <a:r>
              <a:rPr lang="zh-CN" altLang="en-US" dirty="0"/>
              <a:t>运营分析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从无到有，从复杂到简单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/>
          <p:nvPr>
            <p:ph type="body" sz="half" idx="2"/>
          </p:nvPr>
        </p:nvSpPr>
        <p:spPr>
          <a:xfrm>
            <a:off x="687070" y="708025"/>
            <a:ext cx="10758805" cy="5165725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这样封装好了之后，在前端添加一个图表就非常简单了，只需要在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panels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里边加一个对象就可以了，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后台返回对应数据基本上就可以展示出来了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然而并不是每一个图都是一个样子的，可能有一下儿区别，我们可以在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panels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中设置一个配置字段，将需要的修改的部分在里边配置。然后将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getOptions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中对应的方法中也改为可以配置的就可以了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en-US" altLang="zh-CN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付亚男</a:t>
            </a:r>
            <a:endParaRPr lang="zh-CN" altLang="en-US" smtClean="0"/>
          </a:p>
        </p:txBody>
      </p:sp>
      <p:sp>
        <p:nvSpPr>
          <p:cNvPr id="3" name="内容占位符 2"/>
          <p:cNvSpPr/>
          <p:nvPr>
            <p:ph sz="quarter" idx="14"/>
          </p:nvPr>
        </p:nvSpPr>
        <p:spPr/>
        <p:txBody>
          <a:bodyPr/>
          <a:p>
            <a:r>
              <a:rPr lang="zh-CN" altLang="en-US"/>
              <a:t>久其智通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主要过程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、分析原型设计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/>
          <p:nvPr>
            <p:ph type="body" sz="half" idx="2"/>
          </p:nvPr>
        </p:nvSpPr>
        <p:spPr>
          <a:xfrm>
            <a:off x="687070" y="596900"/>
            <a:ext cx="10758805" cy="8747760"/>
          </a:xfrm>
        </p:spPr>
        <p:txBody>
          <a:bodyPr>
            <a:normAutofit/>
          </a:bodyPr>
          <a:p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&lt;div id="main" style="width: 600px;height:400px;"&gt;&lt;/div&gt;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&lt;script type="text/javascript"&gt;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       // 基于准备好的dom，初始化echarts实例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  var myChart = echarts.init(document.getElementById('main'));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  </a:t>
            </a:r>
            <a:r>
              <a:rPr lang="en-US" altLang="zh-CN" sz="3200">
                <a:solidFill>
                  <a:schemeClr val="accent1"/>
                </a:solidFill>
                <a:sym typeface="+mn-ea"/>
              </a:rPr>
              <a:t>option</a:t>
            </a:r>
            <a:endParaRPr lang="en-US" altLang="zh-CN" sz="3200">
              <a:solidFill>
                <a:schemeClr val="accent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   // 使用刚指定的配置项和数据显示图表。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        myChart.setOption(option);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&lt;/script&gt;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endParaRPr lang="zh-CN" altLang="en-US" sz="1800"/>
          </a:p>
          <a:p>
            <a:endParaRPr lang="zh-CN" altLang="en-US" sz="1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/>
          <p:nvPr>
            <p:ph type="body" sz="half" idx="2"/>
          </p:nvPr>
        </p:nvSpPr>
        <p:spPr>
          <a:xfrm>
            <a:off x="687070" y="596900"/>
            <a:ext cx="10758805" cy="5403215"/>
          </a:xfrm>
        </p:spPr>
        <p:txBody>
          <a:bodyPr>
            <a:normAutofit lnSpcReduction="10000"/>
          </a:bodyPr>
          <a:p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function getBarOptions(data){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option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的主体结构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option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data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进行拼接，组成完成的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option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return option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function getLineOptions(data){ 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option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的主体结构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同上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function getPieOptions(data){ 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option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的主体结构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同上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这样就可以根据不同类型的图，调用不同的方法获取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option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endParaRPr lang="zh-CN" altLang="en-US" sz="1800"/>
          </a:p>
          <a:p>
            <a:endParaRPr lang="zh-CN" altLang="en-US" sz="1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/>
          <p:nvPr>
            <p:ph type="body" sz="half" idx="2"/>
          </p:nvPr>
        </p:nvSpPr>
        <p:spPr>
          <a:xfrm>
            <a:off x="687070" y="596900"/>
            <a:ext cx="10758805" cy="5403215"/>
          </a:xfrm>
        </p:spPr>
        <p:txBody>
          <a:bodyPr>
            <a:normAutofit/>
          </a:bodyPr>
          <a:p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&lt;div id="</a:t>
            </a:r>
            <a:r>
              <a:rPr lang="en-US" altLang="zh-CN" sz="3200">
                <a:solidFill>
                  <a:schemeClr val="accent1"/>
                </a:solidFill>
              </a:rPr>
              <a:t>XXX</a:t>
            </a:r>
            <a:r>
              <a:rPr lang="zh-CN" altLang="en-US" sz="1800">
                <a:solidFill>
                  <a:schemeClr val="tx1"/>
                </a:solidFill>
              </a:rPr>
              <a:t>" style="width: 600px;height:400px;"&gt;&lt;/div&gt;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&lt;script type="text/javascript"&gt;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       // 基于准备好的dom，初始化echarts实例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  var myChart = echarts.init(document.getElementById('</a:t>
            </a:r>
            <a:r>
              <a:rPr lang="en-US" altLang="zh-CN" sz="3200">
                <a:solidFill>
                  <a:schemeClr val="accent1"/>
                </a:solidFill>
                <a:sym typeface="+mn-ea"/>
              </a:rPr>
              <a:t>XXX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'));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  </a:t>
            </a:r>
            <a:r>
              <a:rPr lang="en-US" altLang="zh-CN" sz="3200">
                <a:solidFill>
                  <a:schemeClr val="accent1"/>
                </a:solidFill>
                <a:sym typeface="+mn-ea"/>
              </a:rPr>
              <a:t>option</a:t>
            </a:r>
            <a:endParaRPr lang="en-US" altLang="zh-CN" sz="3200">
              <a:solidFill>
                <a:schemeClr val="accent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   // 使用刚指定的配置项和数据显示图表。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        myChart.setOption(option);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&lt;/script&gt;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endParaRPr lang="zh-CN" altLang="en-US" sz="1800"/>
          </a:p>
          <a:p>
            <a:endParaRPr lang="zh-CN" altLang="en-US" sz="1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/>
          <p:nvPr>
            <p:ph type="body" sz="half" idx="2"/>
          </p:nvPr>
        </p:nvSpPr>
        <p:spPr>
          <a:xfrm>
            <a:off x="687070" y="596900"/>
            <a:ext cx="10758805" cy="5403215"/>
          </a:xfrm>
        </p:spPr>
        <p:txBody>
          <a:bodyPr>
            <a:normAutofit lnSpcReduction="10000"/>
          </a:bodyPr>
          <a:p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>
                    <a:lumMod val="50000"/>
                  </a:schemeClr>
                </a:solidFill>
              </a:rPr>
              <a:t>根据以上的思路总结下来</a:t>
            </a:r>
            <a:endParaRPr lang="zh-CN" altLang="en-US" sz="18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800">
                <a:solidFill>
                  <a:schemeClr val="tx1">
                    <a:lumMod val="50000"/>
                  </a:schemeClr>
                </a:solidFill>
              </a:rPr>
              <a:t>我们把每一个页面算作一个报告的话，报告中的每一个图算作一个面板</a:t>
            </a:r>
            <a:endParaRPr lang="zh-CN" altLang="en-US" sz="180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18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800">
                <a:solidFill>
                  <a:schemeClr val="tx1">
                    <a:lumMod val="50000"/>
                  </a:schemeClr>
                </a:solidFill>
              </a:rPr>
              <a:t>我们原型，我们可以提取主要的四点不同</a:t>
            </a:r>
            <a:endParaRPr lang="zh-CN" altLang="en-US" sz="180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18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1800">
                <a:solidFill>
                  <a:schemeClr val="accent1"/>
                </a:solidFill>
              </a:rPr>
              <a:t>1</a:t>
            </a:r>
            <a:r>
              <a:rPr lang="zh-CN" altLang="en-US" sz="1800">
                <a:solidFill>
                  <a:schemeClr val="accent1"/>
                </a:solidFill>
              </a:rPr>
              <a:t>、报告不同（如果有多个页面的话，还要区分页面的不同）</a:t>
            </a:r>
            <a:endParaRPr lang="zh-CN" altLang="en-US" sz="1800">
              <a:solidFill>
                <a:schemeClr val="accent1"/>
              </a:solidFill>
            </a:endParaRPr>
          </a:p>
          <a:p>
            <a:r>
              <a:rPr lang="en-US" altLang="zh-CN" sz="1800">
                <a:solidFill>
                  <a:schemeClr val="accent1"/>
                </a:solidFill>
              </a:rPr>
              <a:t>2</a:t>
            </a:r>
            <a:r>
              <a:rPr lang="zh-CN" altLang="en-US" sz="1800">
                <a:solidFill>
                  <a:schemeClr val="accent1"/>
                </a:solidFill>
              </a:rPr>
              <a:t>、面板不同（每一个图的</a:t>
            </a:r>
            <a:r>
              <a:rPr lang="en-US" altLang="zh-CN" sz="1800">
                <a:solidFill>
                  <a:schemeClr val="accent1"/>
                </a:solidFill>
              </a:rPr>
              <a:t>ID</a:t>
            </a:r>
            <a:r>
              <a:rPr lang="zh-CN" altLang="en-US" sz="1800">
                <a:solidFill>
                  <a:schemeClr val="accent1"/>
                </a:solidFill>
              </a:rPr>
              <a:t>）</a:t>
            </a:r>
            <a:endParaRPr lang="zh-CN" altLang="en-US" sz="1800">
              <a:solidFill>
                <a:schemeClr val="accent1"/>
              </a:solidFill>
            </a:endParaRPr>
          </a:p>
          <a:p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、类型不同（每一个图的类型）</a:t>
            </a:r>
            <a:endParaRPr lang="zh-CN" altLang="en-US" sz="1800">
              <a:solidFill>
                <a:schemeClr val="accent1"/>
              </a:solidFill>
            </a:endParaRPr>
          </a:p>
          <a:p>
            <a:r>
              <a:rPr lang="en-US" altLang="zh-CN" sz="1800">
                <a:solidFill>
                  <a:schemeClr val="accent1"/>
                </a:solidFill>
              </a:rPr>
              <a:t>4</a:t>
            </a:r>
            <a:r>
              <a:rPr lang="zh-CN" altLang="en-US" sz="1800">
                <a:solidFill>
                  <a:schemeClr val="accent1"/>
                </a:solidFill>
              </a:rPr>
              <a:t>、数据不同（每一个图的数据）</a:t>
            </a:r>
            <a:endParaRPr lang="en-US" altLang="zh-CN" sz="1800">
              <a:solidFill>
                <a:schemeClr val="accent1"/>
              </a:solidFill>
            </a:endParaRPr>
          </a:p>
          <a:p>
            <a:endParaRPr lang="zh-CN" altLang="en-US" sz="18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800">
                <a:solidFill>
                  <a:schemeClr val="tx1">
                    <a:lumMod val="50000"/>
                  </a:schemeClr>
                </a:solidFill>
              </a:rPr>
              <a:t>所以我们可以抽象出一个能表示这几点不同的对象，就是下面这种格式的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/>
          <p:nvPr>
            <p:ph type="body" sz="half" idx="2"/>
          </p:nvPr>
        </p:nvSpPr>
        <p:spPr>
          <a:xfrm>
            <a:off x="687070" y="596900"/>
            <a:ext cx="10758805" cy="5403215"/>
          </a:xfrm>
        </p:spPr>
        <p:txBody>
          <a:bodyPr>
            <a:normAutofit fontScale="90000" lnSpcReduction="20000"/>
          </a:bodyPr>
          <a:p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var report = “</a:t>
            </a:r>
            <a:r>
              <a:rPr lang="zh-CN" altLang="en-US" sz="1800">
                <a:solidFill>
                  <a:schemeClr val="tx1"/>
                </a:solidFill>
              </a:rPr>
              <a:t>报告名称</a:t>
            </a:r>
            <a:r>
              <a:rPr lang="en-US" altLang="zh-CN" sz="1800">
                <a:solidFill>
                  <a:schemeClr val="tx1"/>
                </a:solidFill>
              </a:rPr>
              <a:t>”;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var panels = {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“</a:t>
            </a:r>
            <a:r>
              <a:rPr lang="zh-CN" altLang="en-US" sz="1800">
                <a:solidFill>
                  <a:schemeClr val="tx1"/>
                </a:solidFill>
              </a:rPr>
              <a:t>面板</a:t>
            </a:r>
            <a:r>
              <a:rPr lang="en-US" altLang="zh-CN" sz="1800">
                <a:solidFill>
                  <a:schemeClr val="tx1"/>
                </a:solidFill>
              </a:rPr>
              <a:t>1</a:t>
            </a:r>
            <a:r>
              <a:rPr lang="zh-CN" altLang="en-US" sz="1800">
                <a:solidFill>
                  <a:schemeClr val="tx1"/>
                </a:solidFill>
              </a:rPr>
              <a:t>名称</a:t>
            </a:r>
            <a:r>
              <a:rPr lang="en-US" altLang="zh-CN" sz="1800">
                <a:solidFill>
                  <a:schemeClr val="tx1"/>
                </a:solidFill>
              </a:rPr>
              <a:t>”:{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   type : 'trend-lines',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   chart : null,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   options : null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},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面板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名称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”:{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  type : 'bar-simple',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  chart : null,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  options : null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}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...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}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因为面板名称不能重复，</a:t>
            </a:r>
            <a:r>
              <a:rPr lang="en-US" altLang="zh-CN" sz="1800">
                <a:solidFill>
                  <a:schemeClr val="tx1"/>
                </a:solidFill>
              </a:rPr>
              <a:t>domId</a:t>
            </a:r>
            <a:r>
              <a:rPr lang="zh-CN" altLang="en-US" sz="1800">
                <a:solidFill>
                  <a:schemeClr val="tx1"/>
                </a:solidFill>
              </a:rPr>
              <a:t>也不能重复，所以我们将面板名称作为 每个需要绘制的图的 </a:t>
            </a:r>
            <a:r>
              <a:rPr lang="en-US" altLang="zh-CN" sz="1800">
                <a:solidFill>
                  <a:schemeClr val="tx1"/>
                </a:solidFill>
              </a:rPr>
              <a:t>id </a:t>
            </a:r>
            <a:r>
              <a:rPr lang="zh-CN" altLang="en-US" sz="1800">
                <a:solidFill>
                  <a:schemeClr val="tx1"/>
                </a:solidFill>
              </a:rPr>
              <a:t>，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type </a:t>
            </a:r>
            <a:r>
              <a:rPr lang="zh-CN" altLang="en-US" sz="1800">
                <a:solidFill>
                  <a:schemeClr val="tx1"/>
                </a:solidFill>
              </a:rPr>
              <a:t>为每种图的类型</a:t>
            </a:r>
            <a:endParaRPr lang="zh-CN" altLang="en-US" sz="1800">
              <a:solidFill>
                <a:schemeClr val="tx1"/>
              </a:solidFill>
            </a:endParaRPr>
          </a:p>
          <a:p>
            <a:endParaRPr lang="en-US" altLang="zh-CN" sz="1800">
              <a:solidFill>
                <a:schemeClr val="tx1"/>
              </a:solidFill>
            </a:endParaRPr>
          </a:p>
          <a:p>
            <a:endParaRPr lang="zh-CN" altLang="en-US" sz="1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/>
          <p:nvPr>
            <p:ph type="body" sz="half" idx="2"/>
          </p:nvPr>
        </p:nvSpPr>
        <p:spPr>
          <a:xfrm>
            <a:off x="687070" y="152400"/>
            <a:ext cx="10758805" cy="6528435"/>
          </a:xfrm>
        </p:spPr>
        <p:txBody>
          <a:bodyPr>
            <a:normAutofit fontScale="90000" lnSpcReduction="10000"/>
          </a:bodyPr>
          <a:p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/>
              <a:t>如果我们想绘制这些图的话，就可以根据定义好的对象依次绘制</a:t>
            </a:r>
            <a:endParaRPr lang="zh-CN" altLang="en-US" sz="1800"/>
          </a:p>
          <a:p>
            <a:r>
              <a:rPr lang="zh-CN" altLang="en-US" sz="1800">
                <a:solidFill>
                  <a:schemeClr val="tx1"/>
                </a:solidFill>
              </a:rPr>
              <a:t>$.each(panels,function(key, value) {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   initPanel(key)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});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//</a:t>
            </a:r>
            <a:r>
              <a:rPr lang="zh-CN" altLang="en-US" sz="1800">
                <a:solidFill>
                  <a:schemeClr val="tx1"/>
                </a:solidFill>
              </a:rPr>
              <a:t>初始化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function initPanel(panel){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   var config = panels[panel];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   panels[panel].chart = echarts.init(document.getElementById(panel));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   //绘制一个初始图表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   </a:t>
            </a:r>
            <a:r>
              <a:rPr lang="zh-CN" altLang="en-US" sz="1800">
                <a:solidFill>
                  <a:schemeClr val="accent1"/>
                </a:solidFill>
              </a:rPr>
              <a:t>panels[panel].chart.options = getOptions(panels[panel],{});</a:t>
            </a:r>
            <a:endParaRPr lang="zh-CN" altLang="en-US" sz="1800">
              <a:solidFill>
                <a:schemeClr val="accent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   panels[panel].chart.setOption(panels[panel].chart.options);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   refreshPanel(panel);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}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重绘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function refreshPanel(panel){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 </a:t>
            </a:r>
            <a:r>
              <a:rPr lang="en-US" altLang="zh-CN" sz="1800">
                <a:solidFill>
                  <a:schemeClr val="tx1"/>
                </a:solidFill>
              </a:rPr>
              <a:t>  </a:t>
            </a:r>
            <a:r>
              <a:rPr lang="zh-CN" altLang="en-US" sz="1800">
                <a:solidFill>
                  <a:schemeClr val="tx1"/>
                </a:solidFill>
              </a:rPr>
              <a:t>后台请求来的对应的数据 </a:t>
            </a:r>
            <a:r>
              <a:rPr lang="en-US" altLang="zh-CN" sz="1800">
                <a:solidFill>
                  <a:schemeClr val="tx1"/>
                </a:solidFill>
              </a:rPr>
              <a:t>data   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   </a:t>
            </a:r>
            <a:r>
              <a:rPr lang="zh-CN" altLang="en-US" sz="1800">
                <a:solidFill>
                  <a:srgbClr val="FF0000"/>
                </a:solidFill>
              </a:rPr>
              <a:t>panels[panel].chart.options=getOptions(panels[panel] , 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data</a:t>
            </a:r>
            <a:r>
              <a:rPr lang="zh-CN" altLang="en-US" sz="1800">
                <a:solidFill>
                  <a:srgbClr val="FF0000"/>
                </a:solidFill>
              </a:rPr>
              <a:t>);</a:t>
            </a:r>
            <a:endParaRPr lang="zh-CN" altLang="en-US" sz="1800">
              <a:solidFill>
                <a:srgbClr val="FF0000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   panels[panel].chart.setOption(panels[panel].chart.options);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 }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/>
          <p:nvPr>
            <p:ph type="body" sz="half" idx="2"/>
          </p:nvPr>
        </p:nvSpPr>
        <p:spPr>
          <a:xfrm>
            <a:off x="716280" y="486410"/>
            <a:ext cx="10758805" cy="6250940"/>
          </a:xfrm>
        </p:spPr>
        <p:txBody>
          <a:bodyPr>
            <a:normAutofit fontScale="90000"/>
          </a:bodyPr>
          <a:p>
            <a:r>
              <a:rPr lang="zh-CN" altLang="en-US" sz="1800">
                <a:solidFill>
                  <a:schemeClr val="tx1"/>
                </a:solidFill>
              </a:rPr>
              <a:t>接下来就是图飚绘制的主要部分了，刚才看到有一个 </a:t>
            </a:r>
            <a:r>
              <a:rPr lang="en-US" altLang="zh-CN" sz="1800">
                <a:solidFill>
                  <a:schemeClr val="tx1"/>
                </a:solidFill>
              </a:rPr>
              <a:t>getOptions</a:t>
            </a:r>
            <a:r>
              <a:rPr lang="zh-CN" altLang="en-US" sz="1800">
                <a:solidFill>
                  <a:schemeClr val="tx1"/>
                </a:solidFill>
              </a:rPr>
              <a:t>方法，这个方法主要就是提供一些封装好的图表</a:t>
            </a:r>
            <a:r>
              <a:rPr lang="en-US" altLang="zh-CN" sz="1800">
                <a:solidFill>
                  <a:schemeClr val="tx1"/>
                </a:solidFill>
              </a:rPr>
              <a:t>option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function getOptions(config,data){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var type=config.type;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switch(type) {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  case 'bar-single':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    options = getSingleBarOpt(config,data);    break;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  case 'area-simple':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    options = getAreaSimpleOpt(config,data); break;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  case 'pie-single':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    options = getSinglePieOpt(config,data);     break; 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}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return options;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}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function getSingleBarOpt(config,data){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options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的主体结构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options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data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进行拼接，组成完成的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option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     return options;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endParaRPr lang="en-US" altLang="zh-CN" sz="1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54_29*i*0"/>
  <p:tag name="KSO_WM_TEMPLATE_CATEGORY" val="custom"/>
  <p:tag name="KSO_WM_TEMPLATE_INDEX" val="154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160438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38"/>
  <p:tag name="KSO_WM_UNIT_TYPE" val="a"/>
  <p:tag name="KSO_WM_UNIT_INDEX" val="1"/>
  <p:tag name="KSO_WM_UNIT_ID" val="custom16043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38"/>
  <p:tag name="KSO_WM_UNIT_TYPE" val="b"/>
  <p:tag name="KSO_WM_UNIT_INDEX" val="1"/>
  <p:tag name="KSO_WM_UNIT_ID" val="custom160438_1*b*1"/>
  <p:tag name="KSO_WM_UNIT_CLEAR" val="1"/>
  <p:tag name="KSO_WM_UNIT_LAYERLEVEL" val="1"/>
  <p:tag name="KSO_WM_UNIT_VALUE" val="62"/>
  <p:tag name="KSO_WM_UNIT_ISCONTENTSTITLE" val="0"/>
  <p:tag name="KSO_WM_UNIT_HIGHLIGHT" val="0"/>
  <p:tag name="KSO_WM_UNIT_COMPATIBLE" val="0"/>
  <p:tag name="KSO_WM_UNIT_PRESET_TEXT_INDEX" val="4"/>
  <p:tag name="KSO_WM_UNIT_PRESET_TEXT_LEN" val="36"/>
</p:tagLst>
</file>

<file path=ppt/tags/tag13.xml><?xml version="1.0" encoding="utf-8"?>
<p:tagLst xmlns:p="http://schemas.openxmlformats.org/presentationml/2006/main">
  <p:tag name="KSO_WM_TEMPLATE_THUMBS_INDEX" val="1、8、15、18、19、20、24、29"/>
  <p:tag name="KSO_WM_TEMPLATE_CATEGORY" val="custom"/>
  <p:tag name="KSO_WM_TEMPLATE_INDEX" val="160438"/>
  <p:tag name="KSO_WM_SLIDE_ID" val="custom16043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38"/>
  <p:tag name="KSO_WM_UNIT_TYPE" val="a"/>
  <p:tag name="KSO_WM_UNIT_INDEX" val="1"/>
  <p:tag name="KSO_WM_UNIT_ID" val="custom160438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38"/>
  <p:tag name="KSO_WM_UNIT_TYPE" val="f"/>
  <p:tag name="KSO_WM_UNIT_INDEX" val="1"/>
  <p:tag name="KSO_WM_UNIT_ID" val="custom16043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TEMPLATE_CATEGORY" val="custom"/>
  <p:tag name="KSO_WM_TEMPLATE_INDEX" val="160438"/>
  <p:tag name="KSO_WM_TAG_VERSION" val="1.0"/>
  <p:tag name="KSO_WM_SLIDE_ID" val="custom16043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7.xml><?xml version="1.0" encoding="utf-8"?>
<p:tagLst xmlns:p="http://schemas.openxmlformats.org/presentationml/2006/main">
  <p:tag name="KSO_WM_TEMPLATE_CATEGORY" val="custom"/>
  <p:tag name="KSO_WM_TEMPLATE_INDEX" val="160438"/>
  <p:tag name="KSO_WM_TAG_VERSION" val="1.0"/>
  <p:tag name="KSO_WM_SLIDE_ID" val="custom160438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8.xml><?xml version="1.0" encoding="utf-8"?>
<p:tagLst xmlns:p="http://schemas.openxmlformats.org/presentationml/2006/main">
  <p:tag name="KSO_WM_TEMPLATE_CATEGORY" val="custom"/>
  <p:tag name="KSO_WM_TEMPLATE_INDEX" val="160438"/>
  <p:tag name="KSO_WM_TAG_VERSION" val="1.0"/>
  <p:tag name="KSO_WM_SLIDE_ID" val="custom160438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9.xml><?xml version="1.0" encoding="utf-8"?>
<p:tagLst xmlns:p="http://schemas.openxmlformats.org/presentationml/2006/main">
  <p:tag name="KSO_WM_TEMPLATE_CATEGORY" val="custom"/>
  <p:tag name="KSO_WM_TEMPLATE_INDEX" val="160438"/>
  <p:tag name="KSO_WM_TAG_VERSION" val="1.0"/>
  <p:tag name="KSO_WM_SLIDE_ID" val="custom160438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54_29*i*1"/>
  <p:tag name="KSO_WM_TEMPLATE_CATEGORY" val="custom"/>
  <p:tag name="KSO_WM_TEMPLATE_INDEX" val="154"/>
</p:tagLst>
</file>

<file path=ppt/tags/tag20.xml><?xml version="1.0" encoding="utf-8"?>
<p:tagLst xmlns:p="http://schemas.openxmlformats.org/presentationml/2006/main">
  <p:tag name="KSO_WM_TEMPLATE_CATEGORY" val="custom"/>
  <p:tag name="KSO_WM_TEMPLATE_INDEX" val="160438"/>
  <p:tag name="KSO_WM_TAG_VERSION" val="1.0"/>
  <p:tag name="KSO_WM_SLIDE_ID" val="custom160438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1.xml><?xml version="1.0" encoding="utf-8"?>
<p:tagLst xmlns:p="http://schemas.openxmlformats.org/presentationml/2006/main">
  <p:tag name="KSO_WM_TEMPLATE_CATEGORY" val="custom"/>
  <p:tag name="KSO_WM_TEMPLATE_INDEX" val="160438"/>
  <p:tag name="KSO_WM_TAG_VERSION" val="1.0"/>
  <p:tag name="KSO_WM_SLIDE_ID" val="custom160438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2.xml><?xml version="1.0" encoding="utf-8"?>
<p:tagLst xmlns:p="http://schemas.openxmlformats.org/presentationml/2006/main">
  <p:tag name="KSO_WM_TEMPLATE_CATEGORY" val="custom"/>
  <p:tag name="KSO_WM_TEMPLATE_INDEX" val="160438"/>
  <p:tag name="KSO_WM_TAG_VERSION" val="1.0"/>
  <p:tag name="KSO_WM_SLIDE_ID" val="custom160438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3.xml><?xml version="1.0" encoding="utf-8"?>
<p:tagLst xmlns:p="http://schemas.openxmlformats.org/presentationml/2006/main">
  <p:tag name="KSO_WM_TEMPLATE_CATEGORY" val="custom"/>
  <p:tag name="KSO_WM_TEMPLATE_INDEX" val="160438"/>
  <p:tag name="KSO_WM_TAG_VERSION" val="1.0"/>
  <p:tag name="KSO_WM_SLIDE_ID" val="custom160438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4.xml><?xml version="1.0" encoding="utf-8"?>
<p:tagLst xmlns:p="http://schemas.openxmlformats.org/presentationml/2006/main">
  <p:tag name="KSO_WM_TEMPLATE_CATEGORY" val="custom"/>
  <p:tag name="KSO_WM_TEMPLATE_INDEX" val="160438"/>
  <p:tag name="KSO_WM_TAG_VERSION" val="1.0"/>
  <p:tag name="KSO_WM_SLIDE_ID" val="custom160438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38"/>
  <p:tag name="KSO_WM_UNIT_TYPE" val="a"/>
  <p:tag name="KSO_WM_UNIT_INDEX" val="1"/>
  <p:tag name="KSO_WM_UNIT_ID" val="custom160438_29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38"/>
  <p:tag name="KSO_WM_UNIT_TYPE" val="b"/>
  <p:tag name="KSO_WM_UNIT_INDEX" val="1"/>
  <p:tag name="KSO_WM_UNIT_ID" val="custom160438_29*b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END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38"/>
  <p:tag name="KSO_WM_UNIT_TYPE" val="b"/>
  <p:tag name="KSO_WM_UNIT_INDEX" val="3"/>
  <p:tag name="KSO_WM_UNIT_ID" val="custom160438_29*b*3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" val="@YourName"/>
</p:tagLst>
</file>

<file path=ppt/tags/tag28.xml><?xml version="1.0" encoding="utf-8"?>
<p:tagLst xmlns:p="http://schemas.openxmlformats.org/presentationml/2006/main">
  <p:tag name="KSO_WM_TEMPLATE_CATEGORY" val="custom"/>
  <p:tag name="KSO_WM_TEMPLATE_INDEX" val="160438"/>
  <p:tag name="KSO_WM_TAG_VERSION" val="1.0"/>
  <p:tag name="KSO_WM_SLIDE_ID" val="custom160438_29"/>
  <p:tag name="KSO_WM_SLIDE_INDEX" val="29"/>
  <p:tag name="KSO_WM_SLIDE_ITEM_CNT" val="4"/>
  <p:tag name="KSO_WM_SLIDE_LAYOUT" val="a_b"/>
  <p:tag name="KSO_WM_SLIDE_LAYOUT_CNT" val="1_3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54_29*i*2"/>
  <p:tag name="KSO_WM_TEMPLATE_CATEGORY" val="custom"/>
  <p:tag name="KSO_WM_TEMPLATE_INDEX" val="15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54_29*i*3"/>
  <p:tag name="KSO_WM_TEMPLATE_CATEGORY" val="custom"/>
  <p:tag name="KSO_WM_TEMPLATE_INDEX" val="15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54"/>
  <p:tag name="KSO_WM_UNIT_TYPE" val="f"/>
  <p:tag name="KSO_WM_UNIT_INDEX" val="2"/>
  <p:tag name="KSO_WM_UNIT_ID" val="custom154_29*f*2"/>
  <p:tag name="KSO_WM_UNIT_CLEAR" val="1"/>
  <p:tag name="KSO_WM_UNIT_LAYERLEVEL" val="1"/>
  <p:tag name="KSO_WM_UNIT_VALUE" val="7"/>
  <p:tag name="KSO_WM_UNIT_HIGHLIGHT" val="0"/>
  <p:tag name="KSO_WM_UNIT_COMPATIBLE" val="0"/>
  <p:tag name="KSO_WM_UNIT_PRESET_TEXT" val="THANKS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54"/>
  <p:tag name="KSO_WM_UNIT_TYPE" val="f"/>
  <p:tag name="KSO_WM_UNIT_INDEX" val="3"/>
  <p:tag name="KSO_WM_UNIT_ID" val="custom154_29*f*3"/>
  <p:tag name="KSO_WM_UNIT_CLEAR" val="1"/>
  <p:tag name="KSO_WM_UNIT_LAYERLEVEL" val="1"/>
  <p:tag name="KSO_WM_UNIT_VALUE" val="32"/>
  <p:tag name="KSO_WM_UNIT_HIGHLIGHT" val="0"/>
  <p:tag name="KSO_WM_UNIT_COMPATIBLE" val="0"/>
  <p:tag name="KSO_WM_UNIT_PRESET_TEXT" val="YourName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54"/>
  <p:tag name="KSO_WM_UNIT_TYPE" val="f"/>
  <p:tag name="KSO_WM_UNIT_INDEX" val="4"/>
  <p:tag name="KSO_WM_UNIT_ID" val="custom154_29*f*4"/>
  <p:tag name="KSO_WM_UNIT_CLEAR" val="1"/>
  <p:tag name="KSO_WM_UNIT_LAYERLEVEL" val="1"/>
  <p:tag name="KSO_WM_UNIT_VALUE" val="32"/>
  <p:tag name="KSO_WM_UNIT_HIGHLIGHT" val="0"/>
  <p:tag name="KSO_WM_UNIT_COMPATIBLE" val="0"/>
  <p:tag name="KSO_WM_UNIT_PRESET_TEXT" val="@YourName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54"/>
  <p:tag name="KSO_WM_UNIT_TYPE" val="f"/>
  <p:tag name="KSO_WM_UNIT_INDEX" val="1"/>
  <p:tag name="KSO_WM_UNIT_ID" val="custom154_29*f*1"/>
  <p:tag name="KSO_WM_UNIT_CLEAR" val="1"/>
  <p:tag name="KSO_WM_UNIT_LAYERLEVEL" val="1"/>
  <p:tag name="KSO_WM_UNIT_VALUE" val="5"/>
  <p:tag name="KSO_WM_UNIT_HIGHLIGHT" val="0"/>
  <p:tag name="KSO_WM_UNIT_COMPATIBLE" val="0"/>
  <p:tag name="KSO_WM_UNIT_PRESET_TEXT" val="END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438"/>
</p:tagLst>
</file>

<file path=ppt/theme/theme1.xml><?xml version="1.0" encoding="utf-8"?>
<a:theme xmlns:a="http://schemas.openxmlformats.org/drawingml/2006/main" name="A000120140530A99PPBG">
  <a:themeElements>
    <a:clrScheme name="160154.154">
      <a:dk1>
        <a:srgbClr val="696464"/>
      </a:dk1>
      <a:lt1>
        <a:sysClr val="window" lastClr="FFFFFF"/>
      </a:lt1>
      <a:dk2>
        <a:srgbClr val="696464"/>
      </a:dk2>
      <a:lt2>
        <a:srgbClr val="FFFFFF"/>
      </a:lt2>
      <a:accent1>
        <a:srgbClr val="E92100"/>
      </a:accent1>
      <a:accent2>
        <a:srgbClr val="F3C324"/>
      </a:accent2>
      <a:accent3>
        <a:srgbClr val="F66B16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2519</Words>
  <Application>WPS 演示</Application>
  <PresentationFormat>宽屏</PresentationFormat>
  <Paragraphs>134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黑体</vt:lpstr>
      <vt:lpstr>Arial Narrow</vt:lpstr>
      <vt:lpstr>微软雅黑</vt:lpstr>
      <vt:lpstr>Calibri</vt:lpstr>
      <vt:lpstr>Arial Unicode MS</vt:lpstr>
      <vt:lpstr>A000120140530A99PPBG</vt:lpstr>
      <vt:lpstr>UAR运营分析</vt:lpstr>
      <vt:lpstr>主要过程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fyn</dc:creator>
  <cp:lastModifiedBy>fyn</cp:lastModifiedBy>
  <cp:revision>76</cp:revision>
  <dcterms:created xsi:type="dcterms:W3CDTF">2017-08-02T07:42:00Z</dcterms:created>
  <dcterms:modified xsi:type="dcterms:W3CDTF">2017-08-04T05:10:01Z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