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80" r:id="rId4"/>
    <p:sldId id="284" r:id="rId5"/>
    <p:sldId id="281" r:id="rId6"/>
    <p:sldId id="282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CCBC"/>
    <a:srgbClr val="B7D0F9"/>
    <a:srgbClr val="DACCEA"/>
    <a:srgbClr val="C1A8DC"/>
    <a:srgbClr val="BB9FD9"/>
    <a:srgbClr val="A986D0"/>
    <a:srgbClr val="9265C3"/>
    <a:srgbClr val="76717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7282" autoAdjust="0"/>
  </p:normalViewPr>
  <p:slideViewPr>
    <p:cSldViewPr snapToGrid="0">
      <p:cViewPr varScale="1">
        <p:scale>
          <a:sx n="162" d="100"/>
          <a:sy n="162" d="100"/>
        </p:scale>
        <p:origin x="13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B6A1-5D13-4C08-9AE2-90A8859263CB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BFECF-E76B-48C9-8AA5-5DD16B05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5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BFECF-E76B-48C9-8AA5-5DD16B0507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2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0B5E0BC-425E-4ACE-9480-2F9A373E790E}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7C474D-45EF-47DF-9919-F39D20B5478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7D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33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E79FF6-6A20-448F-8E12-9E67D84E0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1FB7B4-392F-4FF1-AC51-F462D0B67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C1B83-7DAF-40A3-8431-C1782CA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1F69A-3C6E-497A-A673-834EA45B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F36B6-0F5A-449B-8509-A489DA80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94EC0F-24B9-4485-AB20-C33B010381F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7D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E9DD2C-FE37-4AF5-BFC2-F6C703CE38F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793F3C-BE0C-4C13-B056-EF2AC49F912B}"/>
              </a:ext>
            </a:extLst>
          </p:cNvPr>
          <p:cNvSpPr/>
          <p:nvPr userDrawn="1"/>
        </p:nvSpPr>
        <p:spPr>
          <a:xfrm>
            <a:off x="287594" y="287594"/>
            <a:ext cx="11570109" cy="62828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0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rgbClr val="DAC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0E8F3BA-6074-42F0-8D80-91394F9BAB01}"/>
              </a:ext>
            </a:extLst>
          </p:cNvPr>
          <p:cNvSpPr/>
          <p:nvPr userDrawn="1"/>
        </p:nvSpPr>
        <p:spPr>
          <a:xfrm>
            <a:off x="362309" y="276044"/>
            <a:ext cx="11455880" cy="6228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0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9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35117-3E44-4209-AD6C-D9DF88EF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19B7A-EDFF-4778-B57D-AC64378D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7C2D7-3B9D-4F22-8FF6-8059C130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98D56F-12E9-439B-824E-F1EFB2ED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86A2A4-B161-4D2C-9619-497F4743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DF2EF7-D183-4536-87CB-7E04F6E1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53B8AB-AD85-4F2F-AE32-5583088C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E299D-AD9B-4D4C-94F9-1CAADB2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13839-E1FB-4EA9-B472-539137F8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02CA6-247E-4D73-96CB-4D3E9662F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95EDB-0028-4FA6-88DE-6028E265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2326E-D507-4C3D-94B4-BC7220B2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71165-8419-4CAE-A29D-BE81783D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1C7A7-0436-43E4-BB5F-B91E68BD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D481ED-E4F2-4EF4-93D9-649C6F49C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7FED7-A4ED-4295-9227-2AEB1D66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ACFBE-03C9-4DE5-90AA-673A78FA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31D96-8A82-4CF7-9819-8C335B6C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733A0-54D5-48EF-AC30-05F5E593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941C9-DA63-4414-9544-99F89172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C5A9D-C78F-40DE-8043-A5B830DF4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328B8-A58B-452B-8493-79F3311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F778B-5C52-4297-8459-6FE5EBD4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99056-211F-45D7-8B3D-29AEE77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9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949145" y="1507525"/>
            <a:ext cx="6201167" cy="2144836"/>
            <a:chOff x="2973859" y="1507525"/>
            <a:chExt cx="6201167" cy="2144836"/>
          </a:xfrm>
        </p:grpSpPr>
        <p:sp>
          <p:nvSpPr>
            <p:cNvPr id="15" name="TextBox 14"/>
            <p:cNvSpPr txBox="1"/>
            <p:nvPr/>
          </p:nvSpPr>
          <p:spPr>
            <a:xfrm>
              <a:off x="3237364" y="2020527"/>
              <a:ext cx="593766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 smtClean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G</a:t>
              </a:r>
              <a:r>
                <a:rPr lang="en-US" altLang="ko-KR" sz="6600" dirty="0" smtClean="0">
                  <a:solidFill>
                    <a:srgbClr val="B7D0F9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a</a:t>
              </a:r>
              <a:r>
                <a:rPr lang="en-US" altLang="ko-KR" sz="6600" dirty="0" smtClean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me</a:t>
              </a:r>
              <a:r>
                <a:rPr lang="en-US" altLang="ko-KR" sz="6600" dirty="0" smtClean="0">
                  <a:solidFill>
                    <a:srgbClr val="FFCCBC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s</a:t>
              </a:r>
              <a:endParaRPr lang="ko-KR" altLang="en-US" sz="6600" dirty="0">
                <a:solidFill>
                  <a:srgbClr val="FFCCBC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16" name="1/2 액자 15"/>
            <p:cNvSpPr/>
            <p:nvPr/>
          </p:nvSpPr>
          <p:spPr>
            <a:xfrm>
              <a:off x="2973859" y="1507525"/>
              <a:ext cx="972065" cy="1622854"/>
            </a:xfrm>
            <a:prstGeom prst="halfFrame">
              <a:avLst>
                <a:gd name="adj1" fmla="val 2439"/>
                <a:gd name="adj2" fmla="val 28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1/2 액자 16"/>
            <p:cNvSpPr/>
            <p:nvPr/>
          </p:nvSpPr>
          <p:spPr>
            <a:xfrm rot="10800000">
              <a:off x="8114268" y="2141837"/>
              <a:ext cx="823303" cy="1510524"/>
            </a:xfrm>
            <a:prstGeom prst="halfFrame">
              <a:avLst>
                <a:gd name="adj1" fmla="val 2439"/>
                <a:gd name="adj2" fmla="val 28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716235" y="5898936"/>
            <a:ext cx="279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By Jingyu Kim</a:t>
            </a:r>
            <a:endParaRPr lang="ko-KR" altLang="en-US" sz="2400" dirty="0">
              <a:solidFill>
                <a:schemeClr val="bg1"/>
              </a:solidFill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716235" y="5898936"/>
            <a:ext cx="2791539" cy="521983"/>
            <a:chOff x="8716235" y="5898936"/>
            <a:chExt cx="2791539" cy="521983"/>
          </a:xfrm>
        </p:grpSpPr>
        <p:sp>
          <p:nvSpPr>
            <p:cNvPr id="26" name="1/2 액자 25"/>
            <p:cNvSpPr/>
            <p:nvPr/>
          </p:nvSpPr>
          <p:spPr>
            <a:xfrm>
              <a:off x="8716235" y="5898936"/>
              <a:ext cx="972065" cy="378699"/>
            </a:xfrm>
            <a:prstGeom prst="halfFrame">
              <a:avLst>
                <a:gd name="adj1" fmla="val 2439"/>
                <a:gd name="adj2" fmla="val 28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1/2 액자 26"/>
            <p:cNvSpPr/>
            <p:nvPr/>
          </p:nvSpPr>
          <p:spPr>
            <a:xfrm rot="10800000">
              <a:off x="10684471" y="6068433"/>
              <a:ext cx="823303" cy="352486"/>
            </a:xfrm>
            <a:prstGeom prst="halfFrame">
              <a:avLst>
                <a:gd name="adj1" fmla="val 2439"/>
                <a:gd name="adj2" fmla="val 28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8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아앙</a:t>
            </a:r>
            <a:r>
              <a:rPr lang="en-US" altLang="ko-KR" sz="2800" dirty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? </a:t>
            </a:r>
            <a:r>
              <a:rPr lang="ko-KR" altLang="en-US" sz="2800" dirty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정취이</a:t>
            </a:r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6777" y="1527933"/>
            <a:ext cx="101999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그래픽 및 시점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아트워크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사무적이며 차가운 느낌 계열을 주로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희망적인 부분에서만 밝은 느낌을 사용하여 대비 효과를 극대화 시키는 느낌으로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장르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시뮬레이션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카드 전략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플레이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783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631" y="483039"/>
            <a:ext cx="332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스몸비</a:t>
            </a:r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? </a:t>
            </a:r>
            <a:r>
              <a:rPr lang="ko-KR" altLang="en-US" sz="2800" dirty="0" err="1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뭥미</a:t>
            </a:r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? </a:t>
            </a:r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머니</a:t>
            </a:r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!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448081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7230660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6777" y="1527933"/>
            <a:ext cx="10199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로그라인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사회적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세계적으로 문제되는 스마트폰 문제를 해소하는 데 도움이 될 만한 게임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롤모델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Forest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12" y="3282259"/>
            <a:ext cx="3461344" cy="30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6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6777" y="1527933"/>
            <a:ext cx="1019998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그래픽 및 시점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2D + 2.5D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아트워크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IT </a:t>
            </a:r>
            <a:r>
              <a:rPr lang="ko-KR" altLang="en-US" dirty="0" smtClean="0"/>
              <a:t>계열의 파란색과 생활의 활력을 주는 식욕을 상징하는 빨간색 계열의 명도는 보통에 선명함이 높은 색상을 쓰면 어떨까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장르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시뮬레이션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방치</a:t>
            </a:r>
            <a:r>
              <a:rPr lang="en-US" altLang="ko-KR" dirty="0"/>
              <a:t> </a:t>
            </a:r>
            <a:r>
              <a:rPr lang="ko-KR" altLang="en-US" dirty="0" err="1" smtClean="0"/>
              <a:t>클릭커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플레이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터치 방식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사람이 움직일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핸드폰의 화면이 켜져 있거나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조작이 감지 될 경우 </a:t>
            </a:r>
            <a:r>
              <a:rPr lang="ko-KR" altLang="en-US" dirty="0" err="1" smtClean="0"/>
              <a:t>디메리트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움직일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핸드폰을 보지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걸음 혹은 몇 시간이 지나면 유저에게 </a:t>
            </a:r>
            <a:r>
              <a:rPr lang="ko-KR" altLang="en-US" dirty="0" err="1" smtClean="0"/>
              <a:t>메리트</a:t>
            </a:r>
            <a:r>
              <a:rPr lang="ko-KR" altLang="en-US" dirty="0" smtClean="0"/>
              <a:t> 발생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1631" y="483039"/>
            <a:ext cx="332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스몸비</a:t>
            </a:r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? </a:t>
            </a:r>
            <a:r>
              <a:rPr lang="ko-KR" altLang="en-US" sz="2800" dirty="0" err="1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뭥미</a:t>
            </a:r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? </a:t>
            </a:r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머니</a:t>
            </a:r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!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8" name="1/2 액자 7"/>
          <p:cNvSpPr/>
          <p:nvPr/>
        </p:nvSpPr>
        <p:spPr>
          <a:xfrm>
            <a:off x="4448081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1/2 액자 8"/>
          <p:cNvSpPr/>
          <p:nvPr/>
        </p:nvSpPr>
        <p:spPr>
          <a:xfrm rot="10800000">
            <a:off x="7230660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26777" y="1527933"/>
            <a:ext cx="10199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로그라인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천방지축 괴물들이 강제 노동 감옥에 갇혀서 노동을 해나가며  탈옥을 꿈꾸는 게임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롤모델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Monster </a:t>
            </a:r>
            <a:r>
              <a:rPr lang="en-US" altLang="ko-KR" dirty="0" smtClean="0"/>
              <a:t>Prom, </a:t>
            </a:r>
            <a:r>
              <a:rPr lang="ko-KR" altLang="en-US" dirty="0" smtClean="0"/>
              <a:t>몬스터 주식회사</a:t>
            </a:r>
            <a:r>
              <a:rPr lang="en-US" altLang="ko-KR" dirty="0"/>
              <a:t>, </a:t>
            </a:r>
            <a:r>
              <a:rPr lang="en-US" altLang="ko-KR" dirty="0" err="1"/>
              <a:t>factorio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63" y="3700739"/>
            <a:ext cx="3280042" cy="18450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3" y="3648959"/>
            <a:ext cx="3259548" cy="18414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94" y="3810338"/>
            <a:ext cx="3495526" cy="16258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1631" y="483039"/>
            <a:ext cx="332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Monster </a:t>
            </a:r>
            <a:r>
              <a:rPr lang="en-US" altLang="ko-KR" sz="2800" dirty="0" err="1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Pritory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" name="1/2 액자 10"/>
          <p:cNvSpPr/>
          <p:nvPr/>
        </p:nvSpPr>
        <p:spPr>
          <a:xfrm>
            <a:off x="4754846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1/2 액자 11"/>
          <p:cNvSpPr/>
          <p:nvPr/>
        </p:nvSpPr>
        <p:spPr>
          <a:xfrm rot="10800000">
            <a:off x="6988788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98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6777" y="1527933"/>
            <a:ext cx="10199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그래픽 및 시점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아트워크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moster</a:t>
            </a:r>
            <a:r>
              <a:rPr lang="en-US" altLang="ko-KR" dirty="0" smtClean="0"/>
              <a:t> prom</a:t>
            </a:r>
            <a:r>
              <a:rPr lang="ko-KR" altLang="en-US" dirty="0" smtClean="0"/>
              <a:t>처럼 알록달록하고 화려한 느낌으로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장르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시뮬레이션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육성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경쟁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플레이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마우스로 상호작용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몬스터를 통한 자동화 노동 시스템을 만들어 재화를 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통해 보스 몬스터를 꾸미며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보스 몬스터를 다른 유저들과 경쟁하며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뷰티</a:t>
            </a:r>
            <a:r>
              <a:rPr lang="ko-KR" altLang="en-US" dirty="0" smtClean="0"/>
              <a:t> 또는 능력 별 액션 전투로</a:t>
            </a:r>
            <a:r>
              <a:rPr lang="en-US" altLang="ko-KR" dirty="0" smtClean="0"/>
              <a:t>) SNS</a:t>
            </a:r>
            <a:r>
              <a:rPr lang="ko-KR" altLang="en-US" dirty="0" smtClean="0"/>
              <a:t>에 공유한다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631" y="483039"/>
            <a:ext cx="332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Monster </a:t>
            </a:r>
            <a:r>
              <a:rPr lang="en-US" altLang="ko-KR" sz="2800" dirty="0" err="1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Pritory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" name="1/2 액자 10"/>
          <p:cNvSpPr/>
          <p:nvPr/>
        </p:nvSpPr>
        <p:spPr>
          <a:xfrm>
            <a:off x="4754846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1/2 액자 11"/>
          <p:cNvSpPr/>
          <p:nvPr/>
        </p:nvSpPr>
        <p:spPr>
          <a:xfrm rot="10800000">
            <a:off x="6988788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3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15033" y="483039"/>
            <a:ext cx="186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뻔</a:t>
            </a:r>
            <a:r>
              <a:rPr lang="en-US" altLang="ko-KR" sz="2800" dirty="0" err="1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FunToon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5191396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292672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6777" y="1527933"/>
            <a:ext cx="10199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로그라인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동일한 그림을 보여주고 유저가 대사를 채우고 이를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에 공유하는 게임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롤모델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개복치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릴레이 소설류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60" y="2926080"/>
            <a:ext cx="1908575" cy="310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9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6777" y="1527933"/>
            <a:ext cx="10199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그래픽 및 시점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아트워크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다양한 컨셉의 아트가 많을 수록 좋다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장르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인터렉티브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카툰</a:t>
            </a:r>
            <a:r>
              <a:rPr lang="en-US" altLang="ko-KR" dirty="0" smtClean="0"/>
              <a:t>? SNG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플레이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키보드로 대사를 삽입하고 이를 </a:t>
            </a:r>
            <a:r>
              <a:rPr lang="en-US" altLang="ko-KR" dirty="0" err="1" smtClean="0"/>
              <a:t>sns</a:t>
            </a:r>
            <a:r>
              <a:rPr lang="ko-KR" altLang="en-US" dirty="0" smtClean="0"/>
              <a:t>에 공유하기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유저들은 동일한 장면을 보고 다양한 대사를 </a:t>
            </a:r>
            <a:r>
              <a:rPr lang="ko-KR" altLang="en-US" dirty="0" err="1" smtClean="0"/>
              <a:t>넣음으로서</a:t>
            </a:r>
            <a:r>
              <a:rPr lang="ko-KR" altLang="en-US" dirty="0" smtClean="0"/>
              <a:t> 웃긴 상황 연출 가능 및 자신이 좋아하는 유저의 다른 작품을 찾아보게 되는 식으로 </a:t>
            </a:r>
            <a:r>
              <a:rPr lang="ko-KR" altLang="en-US" dirty="0" err="1" smtClean="0"/>
              <a:t>넘어가느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드음ㄷㄱ흐ㅡㅇ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215033" y="483039"/>
            <a:ext cx="186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뻔</a:t>
            </a:r>
            <a:r>
              <a:rPr lang="en-US" altLang="ko-KR" sz="2800" dirty="0" err="1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FunToon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4" name="1/2 액자 13"/>
          <p:cNvSpPr/>
          <p:nvPr/>
        </p:nvSpPr>
        <p:spPr>
          <a:xfrm>
            <a:off x="5191396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1/2 액자 14"/>
          <p:cNvSpPr/>
          <p:nvPr/>
        </p:nvSpPr>
        <p:spPr>
          <a:xfrm rot="10800000">
            <a:off x="6292672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15033" y="483039"/>
            <a:ext cx="186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FaceChat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5191396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292672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6777" y="1527933"/>
            <a:ext cx="10199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로그라인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AR</a:t>
            </a:r>
            <a:r>
              <a:rPr lang="ko-KR" altLang="en-US" dirty="0" smtClean="0"/>
              <a:t>을 통한 채팅 게임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롤모델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싸이월드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포켓몬고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버츄얼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34" y="3610406"/>
            <a:ext cx="2937468" cy="22397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68" y="3803933"/>
            <a:ext cx="2999568" cy="16755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62" y="3520016"/>
            <a:ext cx="3990975" cy="224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0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6777" y="1527933"/>
            <a:ext cx="10199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그래픽 및 시점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아트워크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귀욤귀욤하게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장르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채팅</a:t>
            </a:r>
            <a:r>
              <a:rPr lang="en-US" altLang="ko-KR" dirty="0" smtClean="0"/>
              <a:t>, SNG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플레이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기존의 채팅보다는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이용하여 캐릭터가 화면에 보여지고 </a:t>
            </a:r>
            <a:r>
              <a:rPr lang="ko-KR" altLang="en-US" dirty="0" err="1" smtClean="0"/>
              <a:t>대화창이</a:t>
            </a:r>
            <a:r>
              <a:rPr lang="ko-KR" altLang="en-US" dirty="0" smtClean="0"/>
              <a:t> 올라오는 식으로 </a:t>
            </a:r>
            <a:r>
              <a:rPr lang="ko-KR" altLang="en-US" dirty="0" err="1" smtClean="0"/>
              <a:t>채팅한다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상대방의 표정이나 감정을 캐릭터의 얼굴이나 다양한 캐릭터로 표현 가능</a:t>
            </a:r>
            <a:r>
              <a:rPr lang="en-US" altLang="ko-KR" dirty="0" smtClean="0"/>
              <a:t>~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5033" y="483039"/>
            <a:ext cx="186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FaceChat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8" name="1/2 액자 7"/>
          <p:cNvSpPr/>
          <p:nvPr/>
        </p:nvSpPr>
        <p:spPr>
          <a:xfrm>
            <a:off x="5191396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1/2 액자 8"/>
          <p:cNvSpPr/>
          <p:nvPr/>
        </p:nvSpPr>
        <p:spPr>
          <a:xfrm rot="10800000">
            <a:off x="6292672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74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1948" y="524228"/>
            <a:ext cx="2685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rgbClr val="595959"/>
                </a:solidFill>
              </a:rPr>
              <a:t>L’appartement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598266" y="512554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926986" y="694962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6777" y="1527933"/>
            <a:ext cx="101999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로그라인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엇갈린 첫사랑에 대한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각</a:t>
            </a:r>
            <a:r>
              <a:rPr lang="en-US" altLang="ko-KR" dirty="0" smtClean="0"/>
              <a:t>(4</a:t>
            </a:r>
            <a:r>
              <a:rPr lang="ko-KR" altLang="en-US" dirty="0" smtClean="0"/>
              <a:t>각</a:t>
            </a:r>
            <a:r>
              <a:rPr lang="en-US" altLang="ko-KR" dirty="0" smtClean="0"/>
              <a:t>)</a:t>
            </a:r>
            <a:r>
              <a:rPr lang="ko-KR" altLang="en-US" dirty="0" smtClean="0"/>
              <a:t>관계에 대한 것을 플롯의 배치를 통해 미스터리 성을 띄게 만들어 </a:t>
            </a:r>
            <a:r>
              <a:rPr lang="ko-KR" altLang="en-US" dirty="0" err="1" smtClean="0"/>
              <a:t>인터렉티브성을</a:t>
            </a:r>
            <a:r>
              <a:rPr lang="ko-KR" altLang="en-US" dirty="0" smtClean="0"/>
              <a:t> 더한 게임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롤모델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라빠르망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플로렌스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58" y="3188371"/>
            <a:ext cx="2109461" cy="30270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02" y="3188371"/>
            <a:ext cx="1681796" cy="29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3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451" y="1900379"/>
            <a:ext cx="3533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</a:p>
          <a:p>
            <a:endParaRPr lang="en-US" altLang="ko-KR" dirty="0"/>
          </a:p>
          <a:p>
            <a:r>
              <a:rPr lang="en-US" altLang="ko-KR" dirty="0" smtClean="0"/>
              <a:t>3</a:t>
            </a:r>
          </a:p>
          <a:p>
            <a:endParaRPr lang="en-US" altLang="ko-KR" dirty="0"/>
          </a:p>
          <a:p>
            <a:r>
              <a:rPr lang="en-US" altLang="ko-KR" dirty="0" smtClean="0"/>
              <a:t>4</a:t>
            </a:r>
          </a:p>
          <a:p>
            <a:endParaRPr lang="en-US" altLang="ko-KR" dirty="0"/>
          </a:p>
          <a:p>
            <a:r>
              <a:rPr lang="en-US" altLang="ko-KR" dirty="0" smtClean="0"/>
              <a:t>5</a:t>
            </a:r>
          </a:p>
          <a:p>
            <a:endParaRPr lang="en-US" altLang="ko-KR" dirty="0"/>
          </a:p>
          <a:p>
            <a:r>
              <a:rPr lang="en-US" altLang="ko-KR" dirty="0" smtClean="0"/>
              <a:t>6</a:t>
            </a:r>
          </a:p>
          <a:p>
            <a:endParaRPr lang="en-US" altLang="ko-KR" dirty="0"/>
          </a:p>
          <a:p>
            <a:r>
              <a:rPr lang="en-US" altLang="ko-KR" dirty="0" smtClean="0"/>
              <a:t>7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31747" y="1946404"/>
            <a:ext cx="3533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</a:p>
          <a:p>
            <a:endParaRPr lang="en-US" altLang="ko-KR" dirty="0"/>
          </a:p>
          <a:p>
            <a:r>
              <a:rPr lang="en-US" altLang="ko-KR" dirty="0" smtClean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9164" y="483039"/>
            <a:ext cx="2392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</a:t>
            </a:r>
            <a:r>
              <a:rPr lang="en-US" altLang="ko-KR" sz="2800" dirty="0">
                <a:solidFill>
                  <a:srgbClr val="B7D0F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NTENT</a:t>
            </a:r>
            <a:r>
              <a:rPr lang="en-US" altLang="ko-KR" sz="2800" dirty="0">
                <a:solidFill>
                  <a:srgbClr val="FFCCBC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</a:t>
            </a:r>
            <a:endParaRPr lang="ko-KR" altLang="en-US" sz="2800" dirty="0">
              <a:solidFill>
                <a:srgbClr val="FFCCBC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5" name="1/2 액자 14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1/2 액자 15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35007" y="1662265"/>
            <a:ext cx="45719" cy="4201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300185" y="2057679"/>
            <a:ext cx="123568" cy="123568"/>
          </a:xfrm>
          <a:prstGeom prst="ellipse">
            <a:avLst/>
          </a:prstGeom>
          <a:solidFill>
            <a:srgbClr val="82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300185" y="3109099"/>
            <a:ext cx="123568" cy="123568"/>
          </a:xfrm>
          <a:prstGeom prst="ellipse">
            <a:avLst/>
          </a:prstGeom>
          <a:solidFill>
            <a:srgbClr val="82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300185" y="4162344"/>
            <a:ext cx="123568" cy="123568"/>
          </a:xfrm>
          <a:prstGeom prst="ellipse">
            <a:avLst/>
          </a:prstGeom>
          <a:solidFill>
            <a:srgbClr val="82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503858" y="2386162"/>
            <a:ext cx="24841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503858" y="2919560"/>
            <a:ext cx="24841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503858" y="3452958"/>
            <a:ext cx="24841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8031" y="1253190"/>
            <a:ext cx="432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브레인스토밍을</a:t>
            </a:r>
            <a:r>
              <a:rPr lang="ko-KR" altLang="en-US" dirty="0" smtClean="0"/>
              <a:t> 하기 위한 기본 자료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3858" y="1934797"/>
            <a:ext cx="9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You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858" y="2468195"/>
            <a:ext cx="196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Talk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03858" y="3001593"/>
            <a:ext cx="196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Comprachicos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03858" y="3534991"/>
            <a:ext cx="196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Growing…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2503858" y="3986356"/>
            <a:ext cx="24841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03858" y="4068389"/>
            <a:ext cx="196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아앙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정취이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2503858" y="4519754"/>
            <a:ext cx="24841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03858" y="4601787"/>
            <a:ext cx="231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스몸비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뭥미</a:t>
            </a:r>
            <a:r>
              <a:rPr lang="en-US" altLang="ko-KR" dirty="0" smtClean="0"/>
              <a:t>? </a:t>
            </a:r>
            <a:r>
              <a:rPr lang="ko-KR" altLang="en-US" dirty="0" smtClean="0"/>
              <a:t>머니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503858" y="5053155"/>
            <a:ext cx="24841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2300185" y="2635528"/>
            <a:ext cx="123568" cy="123568"/>
          </a:xfrm>
          <a:prstGeom prst="ellipse">
            <a:avLst/>
          </a:prstGeom>
          <a:solidFill>
            <a:srgbClr val="82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00185" y="3623471"/>
            <a:ext cx="123568" cy="123568"/>
          </a:xfrm>
          <a:prstGeom prst="ellipse">
            <a:avLst/>
          </a:prstGeom>
          <a:solidFill>
            <a:srgbClr val="82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300185" y="4676080"/>
            <a:ext cx="123568" cy="123568"/>
          </a:xfrm>
          <a:prstGeom prst="ellipse">
            <a:avLst/>
          </a:prstGeom>
          <a:solidFill>
            <a:srgbClr val="82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503858" y="5135188"/>
            <a:ext cx="231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ndalus" panose="02020603050405020304" pitchFamily="18" charset="-78"/>
                <a:cs typeface="Andalus" panose="02020603050405020304" pitchFamily="18" charset="-78"/>
              </a:rPr>
              <a:t>Monster </a:t>
            </a:r>
            <a:r>
              <a:rPr lang="en-US" altLang="ko-KR" dirty="0" err="1">
                <a:latin typeface="Andalus" panose="02020603050405020304" pitchFamily="18" charset="-78"/>
                <a:cs typeface="Andalus" panose="02020603050405020304" pitchFamily="18" charset="-78"/>
              </a:rPr>
              <a:t>Pritory</a:t>
            </a:r>
            <a:endParaRPr lang="ko-KR" alt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503858" y="5586556"/>
            <a:ext cx="24841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2300185" y="5269821"/>
            <a:ext cx="123568" cy="123568"/>
          </a:xfrm>
          <a:prstGeom prst="ellipse">
            <a:avLst/>
          </a:prstGeom>
          <a:solidFill>
            <a:srgbClr val="82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28022" y="1662265"/>
            <a:ext cx="45719" cy="4201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993200" y="2057679"/>
            <a:ext cx="123568" cy="123568"/>
          </a:xfrm>
          <a:prstGeom prst="ellipse">
            <a:avLst/>
          </a:prstGeom>
          <a:solidFill>
            <a:srgbClr val="82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6196873" y="2386162"/>
            <a:ext cx="24841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196873" y="2919560"/>
            <a:ext cx="24841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196872" y="1934797"/>
            <a:ext cx="146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뻔</a:t>
            </a:r>
            <a:r>
              <a:rPr lang="en-US" altLang="ko-KR" dirty="0" err="1" smtClean="0"/>
              <a:t>FunToon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196873" y="2468195"/>
            <a:ext cx="196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facechat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5993200" y="2635528"/>
            <a:ext cx="123568" cy="123568"/>
          </a:xfrm>
          <a:prstGeom prst="ellipse">
            <a:avLst/>
          </a:prstGeom>
          <a:solidFill>
            <a:srgbClr val="82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3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6777" y="1527933"/>
            <a:ext cx="10199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그래픽 및 시점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아트워크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인물의 감정 표현을 최대한 할 수 있는 부분만 자세하고 나머지는 대충 그려지는 느낌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장르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인터렉티브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스토리텔링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플레이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오브젝트 선택에 따른 플롯 내용이 다르고 이를 통해 유저가 알게 되는 </a:t>
            </a:r>
            <a:r>
              <a:rPr lang="ko-KR" altLang="en-US" dirty="0" err="1" smtClean="0"/>
              <a:t>스토리성이</a:t>
            </a:r>
            <a:r>
              <a:rPr lang="ko-KR" altLang="en-US" dirty="0" smtClean="0"/>
              <a:t> 다르게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이상향은 유저가 선택하는 오브젝트 선택 순서에 따라서 유저 별로 동일한 스토리를 다르게 해석하게 만드는 것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61948" y="524228"/>
            <a:ext cx="2685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rgbClr val="595959"/>
                </a:solidFill>
              </a:rPr>
              <a:t>L’appartement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" name="1/2 액자 10"/>
          <p:cNvSpPr/>
          <p:nvPr/>
        </p:nvSpPr>
        <p:spPr>
          <a:xfrm>
            <a:off x="4598266" y="512554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1/2 액자 11"/>
          <p:cNvSpPr/>
          <p:nvPr/>
        </p:nvSpPr>
        <p:spPr>
          <a:xfrm rot="10800000">
            <a:off x="6926986" y="694962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8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1948" y="524228"/>
            <a:ext cx="2685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rgbClr val="595959"/>
                </a:solidFill>
              </a:rPr>
              <a:t>Contect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598266" y="512554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926986" y="694962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6777" y="1527933"/>
            <a:ext cx="10199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로그라인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지적 장애인 아이들의 의사소통 능력을 키워주는 게임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롤모델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숭실대 </a:t>
            </a:r>
            <a:r>
              <a:rPr lang="ko-KR" altLang="en-US" dirty="0" err="1" smtClean="0"/>
              <a:t>주커스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07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1948" y="524228"/>
            <a:ext cx="2685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rgbClr val="595959"/>
                </a:solidFill>
              </a:rPr>
              <a:t>L’appartement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598266" y="512554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926986" y="694962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6777" y="1527933"/>
            <a:ext cx="10199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로그라인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사진을 </a:t>
            </a:r>
            <a:r>
              <a:rPr lang="ko-KR" altLang="en-US" dirty="0" err="1" smtClean="0"/>
              <a:t>찍음으로서</a:t>
            </a:r>
            <a:r>
              <a:rPr lang="ko-KR" altLang="en-US" dirty="0" smtClean="0"/>
              <a:t> 이야기를 풀어 나가는 게임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롤모델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매디슨</a:t>
            </a:r>
            <a:r>
              <a:rPr lang="en-US" altLang="ko-KR" dirty="0" smtClean="0"/>
              <a:t>, 11-11 memories retold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875" y="3667306"/>
            <a:ext cx="3847523" cy="21642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77" y="3667306"/>
            <a:ext cx="3757890" cy="21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50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6777" y="1527933"/>
            <a:ext cx="10199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그래픽 및 시점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아트워크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11-11 memories retold</a:t>
            </a:r>
            <a:r>
              <a:rPr lang="ko-KR" altLang="en-US" dirty="0" smtClean="0"/>
              <a:t>처럼 </a:t>
            </a:r>
            <a:r>
              <a:rPr lang="ko-KR" altLang="en-US" dirty="0" err="1" smtClean="0"/>
              <a:t>파스텔톤</a:t>
            </a:r>
            <a:r>
              <a:rPr lang="ko-KR" altLang="en-US" dirty="0" smtClean="0"/>
              <a:t> 유화 느낌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장르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인터렉티브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스토리텔링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플레이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훠ㅏ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61948" y="524228"/>
            <a:ext cx="2685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rgbClr val="595959"/>
                </a:solidFill>
              </a:rPr>
              <a:t>L’appartement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" name="1/2 액자 10"/>
          <p:cNvSpPr/>
          <p:nvPr/>
        </p:nvSpPr>
        <p:spPr>
          <a:xfrm>
            <a:off x="4598266" y="512554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1/2 액자 11"/>
          <p:cNvSpPr/>
          <p:nvPr/>
        </p:nvSpPr>
        <p:spPr>
          <a:xfrm rot="10800000">
            <a:off x="6926986" y="694962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7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To You</a:t>
            </a:r>
            <a:endParaRPr lang="ko-KR" altLang="en-US" sz="2800" dirty="0">
              <a:solidFill>
                <a:srgbClr val="FFCCBC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6777" y="1527933"/>
            <a:ext cx="101999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로그라인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정신을 잃고  쓰러졌던 패전한 병사가 외계행성에서 다양한 생명체들을 조우하며 힐링하는 게임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롤모델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로건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피아니스트</a:t>
            </a:r>
            <a:r>
              <a:rPr lang="en-US" altLang="ko-KR" dirty="0" smtClean="0"/>
              <a:t>, </a:t>
            </a:r>
            <a:r>
              <a:rPr lang="ko-KR" altLang="en-US" dirty="0"/>
              <a:t>저</a:t>
            </a:r>
            <a:r>
              <a:rPr lang="ko-KR" altLang="en-US" dirty="0" smtClean="0"/>
              <a:t>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압쥬 등과 같은 영화 및 게임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37" y="3802759"/>
            <a:ext cx="2475170" cy="137352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11" y="3802759"/>
            <a:ext cx="1714254" cy="257138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16" y="3802759"/>
            <a:ext cx="3226004" cy="18137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371" y="3802759"/>
            <a:ext cx="2385398" cy="13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To You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6777" y="1527933"/>
            <a:ext cx="101999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그래픽 및 시점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3D / 3</a:t>
            </a:r>
            <a:r>
              <a:rPr lang="ko-KR" altLang="en-US" dirty="0" smtClean="0"/>
              <a:t>인칭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저니나 압쥬와 같은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아트워크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화성의 느낌의 행성에서 또는 보라색과 초록색의 몽환적인 느낌 또는 회색의 기계 도시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장르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어드벤쳐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힐링</a:t>
            </a:r>
            <a:r>
              <a:rPr lang="ko-KR" altLang="en-US" dirty="0" smtClean="0"/>
              <a:t> 육성 생존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플레이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행성을 탐험하면서 다양한 생명체들을 만난다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만난 생명체들을 살릴지 죽일지 결정한다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197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Can Talk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6777" y="1527933"/>
            <a:ext cx="101999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로그라인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아픔을 딛고 성악가로 성공 하였지만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트라우마의 근본이었던 아버지의 죽음으로 목소리를 잃게 된 주인공이 성장하며 고통을 극복하는 게임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롤모델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그리스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림보</a:t>
            </a:r>
            <a:r>
              <a:rPr lang="ko-KR" altLang="en-US" dirty="0" smtClean="0"/>
              <a:t> 또는 플로렌스나 </a:t>
            </a:r>
            <a:r>
              <a:rPr lang="ko-KR" altLang="en-US" dirty="0" err="1" smtClean="0"/>
              <a:t>인터렉티브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카툰</a:t>
            </a:r>
            <a:r>
              <a:rPr lang="ko-KR" altLang="en-US" dirty="0" smtClean="0"/>
              <a:t> 장르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44" y="3697758"/>
            <a:ext cx="4117258" cy="23159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69" y="3697758"/>
            <a:ext cx="4249502" cy="23903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072" y="3267566"/>
            <a:ext cx="1543801" cy="27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6777" y="1527933"/>
            <a:ext cx="101999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그래픽 및 시점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2D / </a:t>
            </a:r>
            <a:r>
              <a:rPr lang="ko-KR" altLang="en-US" dirty="0" err="1" smtClean="0"/>
              <a:t>횡스크롤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아트워크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파스텔톤의</a:t>
            </a:r>
            <a:r>
              <a:rPr lang="ko-KR" altLang="en-US" dirty="0" smtClean="0"/>
              <a:t> 부드러움과 </a:t>
            </a:r>
            <a:r>
              <a:rPr lang="ko-KR" altLang="en-US" dirty="0" err="1" smtClean="0"/>
              <a:t>모노톤의</a:t>
            </a:r>
            <a:r>
              <a:rPr lang="ko-KR" altLang="en-US" dirty="0" smtClean="0"/>
              <a:t> 삭막함을 상황에 맞게 적용하고 화려하지 않고 심플한 연출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장르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어드벤쳐</a:t>
            </a:r>
            <a:r>
              <a:rPr lang="ko-KR" altLang="en-US" dirty="0" smtClean="0"/>
              <a:t> 퍼즐 </a:t>
            </a:r>
            <a:r>
              <a:rPr lang="ko-KR" altLang="en-US" dirty="0" err="1" smtClean="0"/>
              <a:t>인터렉티브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플레이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퍼즐을 해소하고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상황별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인터렉티브</a:t>
            </a:r>
            <a:r>
              <a:rPr lang="ko-KR" altLang="en-US" dirty="0" smtClean="0"/>
              <a:t> 요소를 유저가 스스로 익히게 만들어서 스테이지를 클리어해 나아가는 게임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Can Talk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644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Growing…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6777" y="1527933"/>
            <a:ext cx="101999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로그라인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어린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아이가 어른이 되어져 가면서 주변이 점점 작게 느껴지는 것을 시각적으로 표현해내는 게임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롤모델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Little </a:t>
            </a:r>
            <a:r>
              <a:rPr lang="en-US" altLang="ko-KR" dirty="0" smtClean="0"/>
              <a:t>Nightmares, </a:t>
            </a:r>
            <a:r>
              <a:rPr lang="ko-KR" altLang="en-US" dirty="0"/>
              <a:t>앨리스 </a:t>
            </a:r>
            <a:r>
              <a:rPr lang="ko-KR" altLang="en-US" dirty="0" err="1"/>
              <a:t>매드니스</a:t>
            </a:r>
            <a:r>
              <a:rPr lang="ko-KR" altLang="en-US" dirty="0"/>
              <a:t> </a:t>
            </a:r>
            <a:r>
              <a:rPr lang="ko-KR" altLang="en-US" dirty="0" err="1" smtClean="0"/>
              <a:t>리턴즈</a:t>
            </a:r>
            <a:r>
              <a:rPr lang="en-US" altLang="ko-KR" dirty="0" smtClean="0"/>
              <a:t>, A Story About My Uncle, Last Day of June.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" y="3861864"/>
            <a:ext cx="2764007" cy="15478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355" y="3861864"/>
            <a:ext cx="2703258" cy="15198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37" y="3854237"/>
            <a:ext cx="2715057" cy="15274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319" y="3854237"/>
            <a:ext cx="2303854" cy="19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9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Growing…</a:t>
            </a:r>
            <a:endParaRPr lang="ko-KR" altLang="en-US" sz="2800" dirty="0">
              <a:solidFill>
                <a:srgbClr val="FFCCBC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6777" y="1527933"/>
            <a:ext cx="101999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그래픽 및 시점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2D / 2.5D / 3D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아트워크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Last day of </a:t>
            </a:r>
            <a:r>
              <a:rPr lang="en-US" altLang="ko-KR" dirty="0" err="1" smtClean="0"/>
              <a:t>june</a:t>
            </a:r>
            <a:r>
              <a:rPr lang="ko-KR" altLang="en-US" dirty="0" smtClean="0"/>
              <a:t>의 요소와 </a:t>
            </a:r>
            <a:r>
              <a:rPr lang="ko-KR" altLang="en-US" dirty="0" err="1" smtClean="0"/>
              <a:t>모노톤이</a:t>
            </a:r>
            <a:r>
              <a:rPr lang="ko-KR" altLang="en-US" dirty="0" smtClean="0"/>
              <a:t>  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색감에서 감성적 포인트를 만들어 낸다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장르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어드벤쳐</a:t>
            </a:r>
            <a:r>
              <a:rPr lang="ko-KR" altLang="en-US" dirty="0" smtClean="0"/>
              <a:t> 퍼즐 </a:t>
            </a:r>
            <a:r>
              <a:rPr lang="ko-KR" altLang="en-US" dirty="0" err="1" smtClean="0"/>
              <a:t>인터렉티브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힐링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플레이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어린 아이일 때 깰 수 있는 퍼즐과 어른일 때 깰 수 있는 퍼즐 요소가 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유저는 어린 아이일 때와 어른일 때 </a:t>
            </a:r>
            <a:r>
              <a:rPr lang="ko-KR" altLang="en-US" dirty="0" err="1" smtClean="0"/>
              <a:t>왔다갔다</a:t>
            </a:r>
            <a:r>
              <a:rPr lang="ko-KR" altLang="en-US" dirty="0" smtClean="0"/>
              <a:t> 하면서 게임을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3313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아앙</a:t>
            </a:r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? </a:t>
            </a:r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정취이</a:t>
            </a:r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6777" y="1527933"/>
            <a:ext cx="101999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로그라인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정치에 관련된 게임으로 유저에게 하여금 투표 및 로비에 관한 정보를 쉽게 이해하게 만들어 주는 기능성 게임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뉴스 게임의 성향도 있는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롤모델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Voter Suppression Trail, </a:t>
            </a:r>
            <a:r>
              <a:rPr lang="en-US" altLang="ko-KR" dirty="0"/>
              <a:t>Endgame: </a:t>
            </a:r>
            <a:r>
              <a:rPr lang="en-US" altLang="ko-KR" dirty="0" smtClean="0"/>
              <a:t>Syria,</a:t>
            </a:r>
            <a:r>
              <a:rPr lang="ko-KR" altLang="en-US" dirty="0" smtClean="0"/>
              <a:t> </a:t>
            </a:r>
            <a:r>
              <a:rPr lang="en-US" altLang="ko-KR" dirty="0"/>
              <a:t>Darfur is Dying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A8871F-9598-4580-B0C6-5F9B746F7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990" y="3941142"/>
            <a:ext cx="2696045" cy="18883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08EE95-502B-453C-98F4-721CC471C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7" y="3941142"/>
            <a:ext cx="2931979" cy="16539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BA379B-C9BC-424A-99B6-A85F0904D93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31" y="3941142"/>
            <a:ext cx="3068402" cy="172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1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</TotalTime>
  <Words>130</Words>
  <Application>Microsoft Office PowerPoint</Application>
  <PresentationFormat>와이드스크린</PresentationFormat>
  <Paragraphs>113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Andalus</vt:lpstr>
      <vt:lpstr>맑은 고딕</vt:lpstr>
      <vt:lpstr>양재난초체M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장르분석</dc:title>
  <dc:creator>김 진규</dc:creator>
  <cp:lastModifiedBy>김 진규</cp:lastModifiedBy>
  <cp:revision>180</cp:revision>
  <dcterms:created xsi:type="dcterms:W3CDTF">2019-09-21T09:02:40Z</dcterms:created>
  <dcterms:modified xsi:type="dcterms:W3CDTF">2019-11-18T13:37:27Z</dcterms:modified>
  <cp:contentStatus/>
</cp:coreProperties>
</file>