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0" r:id="rId3"/>
    <p:sldId id="286" r:id="rId4"/>
    <p:sldId id="287" r:id="rId5"/>
    <p:sldId id="291" r:id="rId6"/>
    <p:sldId id="292" r:id="rId7"/>
    <p:sldId id="293" r:id="rId8"/>
    <p:sldId id="288" r:id="rId9"/>
    <p:sldId id="284" r:id="rId10"/>
    <p:sldId id="29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A986D0"/>
    <a:srgbClr val="FFFFFF"/>
    <a:srgbClr val="FFCCBC"/>
    <a:srgbClr val="B7D0F9"/>
    <a:srgbClr val="9265C3"/>
    <a:srgbClr val="FB8F8F"/>
    <a:srgbClr val="DACCEA"/>
    <a:srgbClr val="C1A8DC"/>
    <a:srgbClr val="BB9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7282" autoAdjust="0"/>
  </p:normalViewPr>
  <p:slideViewPr>
    <p:cSldViewPr snapToGrid="0">
      <p:cViewPr varScale="1">
        <p:scale>
          <a:sx n="162" d="100"/>
          <a:sy n="162" d="100"/>
        </p:scale>
        <p:origin x="138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11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6B6A1-5D13-4C08-9AE2-90A8859263CB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BFECF-E76B-48C9-8AA5-5DD16B050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50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0B5E0BC-425E-4ACE-9480-2F9A373E790E}"/>
              </a:ext>
            </a:extLst>
          </p:cNvPr>
          <p:cNvSpPr/>
          <p:nvPr userDrawn="1"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7C474D-45EF-47DF-9919-F39D20B5478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B7D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533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E79FF6-6A20-448F-8E12-9E67D84E0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1FB7B4-392F-4FF1-AC51-F462D0B67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EC1B83-7DAF-40A3-8431-C1782CA4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391D2F-E626-4D3F-B07A-6E73C601A25C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1F69A-3C6E-497A-A673-834EA45B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F36B6-0F5A-449B-8509-A489DA80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7D563-4EA2-462F-94F3-FDCEB25DD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60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94EC0F-24B9-4485-AB20-C33B010381F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B7D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E9DD2C-FE37-4AF5-BFC2-F6C703CE38F0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793F3C-BE0C-4C13-B056-EF2AC49F912B}"/>
              </a:ext>
            </a:extLst>
          </p:cNvPr>
          <p:cNvSpPr/>
          <p:nvPr userDrawn="1"/>
        </p:nvSpPr>
        <p:spPr>
          <a:xfrm>
            <a:off x="287594" y="287594"/>
            <a:ext cx="11570109" cy="62828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20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Pr>
        <a:solidFill>
          <a:srgbClr val="DAC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0E8F3BA-6074-42F0-8D80-91394F9BAB01}"/>
              </a:ext>
            </a:extLst>
          </p:cNvPr>
          <p:cNvSpPr/>
          <p:nvPr userDrawn="1"/>
        </p:nvSpPr>
        <p:spPr>
          <a:xfrm>
            <a:off x="362309" y="276044"/>
            <a:ext cx="11455880" cy="62282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60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AC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59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35117-3E44-4209-AD6C-D9DF88EF8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E19B7A-EDFF-4778-B57D-AC64378D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391D2F-E626-4D3F-B07A-6E73C601A25C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E7C2D7-3B9D-4F22-8FF6-8059C1303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98D56F-12E9-439B-824E-F1EFB2ED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7D563-4EA2-462F-94F3-FDCEB25DD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50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86A2A4-B161-4D2C-9619-497F4743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391D2F-E626-4D3F-B07A-6E73C601A25C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DF2EF7-D183-4536-87CB-7E04F6E1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53B8AB-AD85-4F2F-AE32-5583088C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7D563-4EA2-462F-94F3-FDCEB25DD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87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E299D-AD9B-4D4C-94F9-1CAADB20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D13839-E1FB-4EA9-B472-539137F8B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802CA6-247E-4D73-96CB-4D3E9662F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295EDB-0028-4FA6-88DE-6028E265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391D2F-E626-4D3F-B07A-6E73C601A25C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B2326E-D507-4C3D-94B4-BC7220B2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B71165-8419-4CAE-A29D-BE81783D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7D563-4EA2-462F-94F3-FDCEB25DD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20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1C7A7-0436-43E4-BB5F-B91E68BD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D481ED-E4F2-4EF4-93D9-649C6F49C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97FED7-A4ED-4295-9227-2AEB1D66E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CACFBE-03C9-4DE5-90AA-673A78FA2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391D2F-E626-4D3F-B07A-6E73C601A25C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631D96-8A82-4CF7-9819-8C335B6C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0733A0-54D5-48EF-AC30-05F5E593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7D563-4EA2-462F-94F3-FDCEB25DD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41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941C9-DA63-4414-9544-99F891726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4C5A9D-C78F-40DE-8043-A5B830DF4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328B8-A58B-452B-8493-79F3311F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391D2F-E626-4D3F-B07A-6E73C601A25C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F778B-5C52-4297-8459-6FE5EBD4B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99056-211F-45D7-8B3D-29AEE77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7D563-4EA2-462F-94F3-FDCEB25DD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50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690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2949145" y="1507525"/>
            <a:ext cx="6201167" cy="2144836"/>
            <a:chOff x="2973859" y="1507525"/>
            <a:chExt cx="6201167" cy="2144836"/>
          </a:xfrm>
        </p:grpSpPr>
        <p:sp>
          <p:nvSpPr>
            <p:cNvPr id="15" name="TextBox 14"/>
            <p:cNvSpPr txBox="1"/>
            <p:nvPr/>
          </p:nvSpPr>
          <p:spPr>
            <a:xfrm>
              <a:off x="3237364" y="2020527"/>
              <a:ext cx="593766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dirty="0" smtClean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h</a:t>
              </a:r>
              <a:r>
                <a:rPr lang="en-US" altLang="ko-KR" sz="6600" dirty="0" smtClean="0">
                  <a:solidFill>
                    <a:srgbClr val="B7D0F9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o</a:t>
              </a:r>
              <a:r>
                <a:rPr lang="en-US" altLang="ko-KR" sz="6600" dirty="0" smtClean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m</a:t>
              </a:r>
              <a:r>
                <a:rPr lang="en-US" altLang="ko-KR" sz="6600" dirty="0" smtClean="0">
                  <a:solidFill>
                    <a:srgbClr val="FFCCBC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e</a:t>
              </a:r>
              <a:endParaRPr lang="ko-KR" altLang="en-US" sz="6600" dirty="0">
                <a:solidFill>
                  <a:srgbClr val="FFCCBC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sp>
          <p:nvSpPr>
            <p:cNvPr id="16" name="1/2 액자 15"/>
            <p:cNvSpPr/>
            <p:nvPr/>
          </p:nvSpPr>
          <p:spPr>
            <a:xfrm>
              <a:off x="2973859" y="1507525"/>
              <a:ext cx="972065" cy="1622854"/>
            </a:xfrm>
            <a:prstGeom prst="halfFrame">
              <a:avLst>
                <a:gd name="adj1" fmla="val 2439"/>
                <a:gd name="adj2" fmla="val 284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1/2 액자 16"/>
            <p:cNvSpPr/>
            <p:nvPr/>
          </p:nvSpPr>
          <p:spPr>
            <a:xfrm rot="10800000">
              <a:off x="8114268" y="2141837"/>
              <a:ext cx="823303" cy="1510524"/>
            </a:xfrm>
            <a:prstGeom prst="halfFrame">
              <a:avLst>
                <a:gd name="adj1" fmla="val 2439"/>
                <a:gd name="adj2" fmla="val 284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716235" y="5898936"/>
            <a:ext cx="2791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양재난초체M" panose="02020603020101020101" pitchFamily="18" charset="-127"/>
                <a:ea typeface="양재난초체M" panose="02020603020101020101" pitchFamily="18" charset="-127"/>
              </a:rPr>
              <a:t>By</a:t>
            </a:r>
            <a:endParaRPr lang="ko-KR" altLang="en-US" sz="2400" dirty="0">
              <a:solidFill>
                <a:schemeClr val="bg1"/>
              </a:solidFill>
              <a:latin typeface="양재난초체M" panose="02020603020101020101" pitchFamily="18" charset="-127"/>
              <a:ea typeface="양재난초체M" panose="02020603020101020101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8716235" y="5898936"/>
            <a:ext cx="2791539" cy="521983"/>
            <a:chOff x="8716235" y="5898936"/>
            <a:chExt cx="2791539" cy="521983"/>
          </a:xfrm>
        </p:grpSpPr>
        <p:sp>
          <p:nvSpPr>
            <p:cNvPr id="26" name="1/2 액자 25"/>
            <p:cNvSpPr/>
            <p:nvPr/>
          </p:nvSpPr>
          <p:spPr>
            <a:xfrm>
              <a:off x="8716235" y="5898936"/>
              <a:ext cx="972065" cy="378699"/>
            </a:xfrm>
            <a:prstGeom prst="halfFrame">
              <a:avLst>
                <a:gd name="adj1" fmla="val 2439"/>
                <a:gd name="adj2" fmla="val 284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1/2 액자 26"/>
            <p:cNvSpPr/>
            <p:nvPr/>
          </p:nvSpPr>
          <p:spPr>
            <a:xfrm rot="10800000">
              <a:off x="10684471" y="6068433"/>
              <a:ext cx="823303" cy="352486"/>
            </a:xfrm>
            <a:prstGeom prst="halfFrame">
              <a:avLst>
                <a:gd name="adj1" fmla="val 2439"/>
                <a:gd name="adj2" fmla="val 284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87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19738" y="483039"/>
            <a:ext cx="2726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질문</a:t>
            </a:r>
            <a:r>
              <a:rPr lang="en-US" altLang="ko-KR" sz="2800" dirty="0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(</a:t>
            </a:r>
            <a:r>
              <a:rPr lang="ko-KR" altLang="en-US" sz="2800" dirty="0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본문 제외</a:t>
            </a:r>
            <a:r>
              <a:rPr lang="en-US" altLang="ko-KR" sz="2800" dirty="0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)</a:t>
            </a:r>
            <a:endParaRPr lang="ko-KR" altLang="en-US" sz="2800" dirty="0">
              <a:solidFill>
                <a:srgbClr val="595959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1/2 액자 2"/>
          <p:cNvSpPr/>
          <p:nvPr/>
        </p:nvSpPr>
        <p:spPr>
          <a:xfrm>
            <a:off x="4512973" y="471365"/>
            <a:ext cx="972065" cy="378699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1/2 액자 3"/>
          <p:cNvSpPr/>
          <p:nvPr/>
        </p:nvSpPr>
        <p:spPr>
          <a:xfrm rot="10800000">
            <a:off x="6994688" y="653773"/>
            <a:ext cx="823303" cy="352486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2815" y="2607514"/>
            <a:ext cx="11084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595959"/>
                </a:solidFill>
              </a:rPr>
              <a:t>오프닝의 구분 </a:t>
            </a:r>
            <a:r>
              <a:rPr lang="en-US" altLang="ko-KR" dirty="0">
                <a:solidFill>
                  <a:srgbClr val="595959"/>
                </a:solidFill>
              </a:rPr>
              <a:t>-</a:t>
            </a:r>
            <a:r>
              <a:rPr lang="en-US" altLang="ko-KR" dirty="0" smtClean="0">
                <a:solidFill>
                  <a:srgbClr val="595959"/>
                </a:solidFill>
              </a:rPr>
              <a:t> </a:t>
            </a:r>
            <a:r>
              <a:rPr lang="ko-KR" altLang="en-US" dirty="0" smtClean="0">
                <a:solidFill>
                  <a:srgbClr val="595959"/>
                </a:solidFill>
              </a:rPr>
              <a:t>장애인들을 차별하는 느낌이 나지 않게 만들려면 어떻게 해야 하나</a:t>
            </a:r>
            <a:r>
              <a:rPr lang="en-US" altLang="ko-KR" dirty="0" smtClean="0">
                <a:solidFill>
                  <a:srgbClr val="595959"/>
                </a:solidFill>
              </a:rPr>
              <a:t>?</a:t>
            </a:r>
            <a:br>
              <a:rPr lang="en-US" altLang="ko-KR" dirty="0" smtClean="0">
                <a:solidFill>
                  <a:srgbClr val="595959"/>
                </a:solidFill>
              </a:rPr>
            </a:br>
            <a:r>
              <a:rPr lang="en-US" altLang="ko-KR" dirty="0" smtClean="0">
                <a:solidFill>
                  <a:srgbClr val="595959"/>
                </a:solidFill>
              </a:rPr>
              <a:t>		- </a:t>
            </a:r>
            <a:r>
              <a:rPr lang="ko-KR" altLang="en-US" dirty="0" smtClean="0">
                <a:solidFill>
                  <a:srgbClr val="595959"/>
                </a:solidFill>
              </a:rPr>
              <a:t>없애야 하는 것인가</a:t>
            </a:r>
            <a:r>
              <a:rPr lang="en-US" altLang="ko-KR" dirty="0" smtClean="0">
                <a:solidFill>
                  <a:srgbClr val="595959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595959"/>
                </a:solidFill>
              </a:rPr>
              <a:t>사운드 녹음</a:t>
            </a:r>
            <a:r>
              <a:rPr lang="en-US" altLang="ko-KR" dirty="0" smtClean="0">
                <a:solidFill>
                  <a:srgbClr val="595959"/>
                </a:solidFill>
              </a:rPr>
              <a:t>	- </a:t>
            </a:r>
            <a:r>
              <a:rPr lang="ko-KR" altLang="en-US" dirty="0" smtClean="0">
                <a:solidFill>
                  <a:srgbClr val="595959"/>
                </a:solidFill>
              </a:rPr>
              <a:t>녹음을 하는 방법들은 무엇이 있는가</a:t>
            </a:r>
            <a:r>
              <a:rPr lang="en-US" altLang="ko-KR" dirty="0" smtClean="0">
                <a:solidFill>
                  <a:srgbClr val="595959"/>
                </a:solidFill>
              </a:rPr>
              <a:t>? </a:t>
            </a:r>
            <a:r>
              <a:rPr lang="ko-KR" altLang="en-US" dirty="0" smtClean="0">
                <a:solidFill>
                  <a:srgbClr val="595959"/>
                </a:solidFill>
              </a:rPr>
              <a:t>어떤 방법이 본 게임 제작에 맞겠는가</a:t>
            </a:r>
            <a:r>
              <a:rPr lang="en-US" altLang="ko-KR" dirty="0" smtClean="0">
                <a:solidFill>
                  <a:srgbClr val="595959"/>
                </a:solidFill>
              </a:rPr>
              <a:t>?</a:t>
            </a:r>
            <a:endParaRPr lang="ko-KR" alt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82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2474" y="483039"/>
            <a:ext cx="254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게임 소개</a:t>
            </a:r>
            <a:endParaRPr lang="ko-KR" altLang="en-US" sz="2800" dirty="0">
              <a:solidFill>
                <a:srgbClr val="595959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1/2 액자 2"/>
          <p:cNvSpPr/>
          <p:nvPr/>
        </p:nvSpPr>
        <p:spPr>
          <a:xfrm>
            <a:off x="4819738" y="471365"/>
            <a:ext cx="972065" cy="378699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1/2 액자 3"/>
          <p:cNvSpPr/>
          <p:nvPr/>
        </p:nvSpPr>
        <p:spPr>
          <a:xfrm rot="10800000">
            <a:off x="6723319" y="653773"/>
            <a:ext cx="823303" cy="352486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9496" y="2029377"/>
            <a:ext cx="9167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게임</a:t>
            </a:r>
            <a:r>
              <a:rPr lang="en-US" altLang="ko-KR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소녀의 스토리를 단색인 색감과 현실적인 사운드 묘사를 통해 소녀의 여행을 전달하는 게임이다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목적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장애인들과 일반인들이 모두 즐길 수 있는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느낄 수 있는 게임을 만드는 것이다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55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78705" y="1536081"/>
            <a:ext cx="2571399" cy="369332"/>
          </a:xfrm>
          <a:prstGeom prst="rect">
            <a:avLst/>
          </a:prstGeom>
          <a:ln>
            <a:solidFill>
              <a:srgbClr val="59595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소녀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집에서 나오다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en-US" altLang="ko-KR" dirty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92474" y="483039"/>
            <a:ext cx="254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플롯</a:t>
            </a:r>
            <a:endParaRPr lang="ko-KR" altLang="en-US" sz="2800" dirty="0">
              <a:solidFill>
                <a:srgbClr val="595959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4" name="1/2 액자 3"/>
          <p:cNvSpPr/>
          <p:nvPr/>
        </p:nvSpPr>
        <p:spPr>
          <a:xfrm>
            <a:off x="4819738" y="471365"/>
            <a:ext cx="972065" cy="378699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1/2 액자 4"/>
          <p:cNvSpPr/>
          <p:nvPr/>
        </p:nvSpPr>
        <p:spPr>
          <a:xfrm rot="10800000">
            <a:off x="6723319" y="653773"/>
            <a:ext cx="823303" cy="352486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45892" y="2287873"/>
            <a:ext cx="1437024" cy="369332"/>
          </a:xfrm>
          <a:prstGeom prst="rect">
            <a:avLst/>
          </a:prstGeom>
          <a:ln>
            <a:solidFill>
              <a:srgbClr val="59595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대중교통</a:t>
            </a:r>
            <a:endParaRPr lang="en-US" altLang="ko-KR" dirty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78704" y="3039665"/>
            <a:ext cx="2571399" cy="369332"/>
          </a:xfrm>
          <a:prstGeom prst="rect">
            <a:avLst/>
          </a:prstGeom>
          <a:ln>
            <a:solidFill>
              <a:srgbClr val="59595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소녀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산을 여행하다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en-US" altLang="ko-KR" dirty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45892" y="3791457"/>
            <a:ext cx="1437024" cy="369332"/>
          </a:xfrm>
          <a:prstGeom prst="rect">
            <a:avLst/>
          </a:prstGeom>
          <a:ln>
            <a:solidFill>
              <a:srgbClr val="59595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대중교통</a:t>
            </a:r>
            <a:endParaRPr lang="en-US" altLang="ko-KR" dirty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78704" y="4543249"/>
            <a:ext cx="2571399" cy="369332"/>
          </a:xfrm>
          <a:prstGeom prst="rect">
            <a:avLst/>
          </a:prstGeom>
          <a:ln>
            <a:solidFill>
              <a:srgbClr val="59595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소녀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바다를 여행하다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en-US" altLang="ko-KR" dirty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45891" y="5295041"/>
            <a:ext cx="1437024" cy="369332"/>
          </a:xfrm>
          <a:prstGeom prst="rect">
            <a:avLst/>
          </a:prstGeom>
          <a:ln>
            <a:solidFill>
              <a:srgbClr val="59595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대중교통</a:t>
            </a:r>
            <a:endParaRPr lang="en-US" altLang="ko-KR" dirty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32694" y="1536081"/>
            <a:ext cx="2571399" cy="369332"/>
          </a:xfrm>
          <a:prstGeom prst="rect">
            <a:avLst/>
          </a:prstGeom>
          <a:ln>
            <a:solidFill>
              <a:srgbClr val="59595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소녀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들판을 여행하다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en-US" altLang="ko-KR" dirty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699881" y="2287873"/>
            <a:ext cx="1437024" cy="369332"/>
          </a:xfrm>
          <a:prstGeom prst="rect">
            <a:avLst/>
          </a:prstGeom>
          <a:ln>
            <a:solidFill>
              <a:srgbClr val="59595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대중교통</a:t>
            </a:r>
            <a:endParaRPr lang="en-US" altLang="ko-KR" dirty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132694" y="3039665"/>
            <a:ext cx="2571399" cy="369332"/>
          </a:xfrm>
          <a:prstGeom prst="rect">
            <a:avLst/>
          </a:prstGeom>
          <a:ln>
            <a:solidFill>
              <a:srgbClr val="59595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소녀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꽃밭을 여행하다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en-US" altLang="ko-KR" dirty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699881" y="3791457"/>
            <a:ext cx="1437024" cy="369332"/>
          </a:xfrm>
          <a:prstGeom prst="rect">
            <a:avLst/>
          </a:prstGeom>
          <a:ln>
            <a:solidFill>
              <a:srgbClr val="59595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대중교통</a:t>
            </a:r>
            <a:endParaRPr lang="en-US" altLang="ko-KR" dirty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132693" y="4543249"/>
            <a:ext cx="2571399" cy="369332"/>
          </a:xfrm>
          <a:prstGeom prst="rect">
            <a:avLst/>
          </a:prstGeom>
          <a:ln>
            <a:solidFill>
              <a:srgbClr val="59595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소녀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도시로 돌아오다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en-US" altLang="ko-KR" dirty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699881" y="5295041"/>
            <a:ext cx="1437024" cy="369332"/>
          </a:xfrm>
          <a:prstGeom prst="rect">
            <a:avLst/>
          </a:prstGeom>
          <a:ln>
            <a:solidFill>
              <a:srgbClr val="59595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집</a:t>
            </a:r>
            <a:endParaRPr lang="en-US" altLang="ko-KR" dirty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19" name="직선 화살표 연결선 18"/>
          <p:cNvCxnSpPr>
            <a:stCxn id="2" idx="2"/>
            <a:endCxn id="7" idx="0"/>
          </p:cNvCxnSpPr>
          <p:nvPr/>
        </p:nvCxnSpPr>
        <p:spPr>
          <a:xfrm flipH="1">
            <a:off x="2564404" y="1905413"/>
            <a:ext cx="1" cy="382460"/>
          </a:xfrm>
          <a:prstGeom prst="straightConnector1">
            <a:avLst/>
          </a:prstGeom>
          <a:ln w="1905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" idx="2"/>
            <a:endCxn id="8" idx="0"/>
          </p:cNvCxnSpPr>
          <p:nvPr/>
        </p:nvCxnSpPr>
        <p:spPr>
          <a:xfrm>
            <a:off x="2564404" y="2657205"/>
            <a:ext cx="0" cy="382460"/>
          </a:xfrm>
          <a:prstGeom prst="straightConnector1">
            <a:avLst/>
          </a:prstGeom>
          <a:ln w="1905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8" idx="2"/>
            <a:endCxn id="9" idx="0"/>
          </p:cNvCxnSpPr>
          <p:nvPr/>
        </p:nvCxnSpPr>
        <p:spPr>
          <a:xfrm>
            <a:off x="2564404" y="3408997"/>
            <a:ext cx="0" cy="382460"/>
          </a:xfrm>
          <a:prstGeom prst="straightConnector1">
            <a:avLst/>
          </a:prstGeom>
          <a:ln w="1905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9" idx="2"/>
            <a:endCxn id="10" idx="0"/>
          </p:cNvCxnSpPr>
          <p:nvPr/>
        </p:nvCxnSpPr>
        <p:spPr>
          <a:xfrm>
            <a:off x="2564404" y="4160789"/>
            <a:ext cx="0" cy="382460"/>
          </a:xfrm>
          <a:prstGeom prst="straightConnector1">
            <a:avLst/>
          </a:prstGeom>
          <a:ln w="1905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0" idx="2"/>
            <a:endCxn id="11" idx="0"/>
          </p:cNvCxnSpPr>
          <p:nvPr/>
        </p:nvCxnSpPr>
        <p:spPr>
          <a:xfrm flipH="1">
            <a:off x="2564403" y="4912581"/>
            <a:ext cx="1" cy="382460"/>
          </a:xfrm>
          <a:prstGeom prst="straightConnector1">
            <a:avLst/>
          </a:prstGeom>
          <a:ln w="1905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1" idx="3"/>
            <a:endCxn id="12" idx="1"/>
          </p:cNvCxnSpPr>
          <p:nvPr/>
        </p:nvCxnSpPr>
        <p:spPr>
          <a:xfrm flipV="1">
            <a:off x="3282915" y="1720747"/>
            <a:ext cx="4849779" cy="3758960"/>
          </a:xfrm>
          <a:prstGeom prst="bentConnector3">
            <a:avLst>
              <a:gd name="adj1" fmla="val 55232"/>
            </a:avLst>
          </a:prstGeom>
          <a:ln w="1905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2" idx="2"/>
            <a:endCxn id="13" idx="0"/>
          </p:cNvCxnSpPr>
          <p:nvPr/>
        </p:nvCxnSpPr>
        <p:spPr>
          <a:xfrm flipH="1">
            <a:off x="9418393" y="1905413"/>
            <a:ext cx="1" cy="382460"/>
          </a:xfrm>
          <a:prstGeom prst="straightConnector1">
            <a:avLst/>
          </a:prstGeom>
          <a:ln w="1905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3" idx="2"/>
            <a:endCxn id="14" idx="0"/>
          </p:cNvCxnSpPr>
          <p:nvPr/>
        </p:nvCxnSpPr>
        <p:spPr>
          <a:xfrm>
            <a:off x="9418393" y="2657205"/>
            <a:ext cx="1" cy="382460"/>
          </a:xfrm>
          <a:prstGeom prst="straightConnector1">
            <a:avLst/>
          </a:prstGeom>
          <a:ln w="1905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4" idx="2"/>
            <a:endCxn id="15" idx="0"/>
          </p:cNvCxnSpPr>
          <p:nvPr/>
        </p:nvCxnSpPr>
        <p:spPr>
          <a:xfrm flipH="1">
            <a:off x="9418393" y="3408997"/>
            <a:ext cx="1" cy="382460"/>
          </a:xfrm>
          <a:prstGeom prst="straightConnector1">
            <a:avLst/>
          </a:prstGeom>
          <a:ln w="1905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5" idx="2"/>
            <a:endCxn id="16" idx="0"/>
          </p:cNvCxnSpPr>
          <p:nvPr/>
        </p:nvCxnSpPr>
        <p:spPr>
          <a:xfrm>
            <a:off x="9418393" y="4160789"/>
            <a:ext cx="0" cy="382460"/>
          </a:xfrm>
          <a:prstGeom prst="straightConnector1">
            <a:avLst/>
          </a:prstGeom>
          <a:ln w="1905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6" idx="2"/>
            <a:endCxn id="17" idx="0"/>
          </p:cNvCxnSpPr>
          <p:nvPr/>
        </p:nvCxnSpPr>
        <p:spPr>
          <a:xfrm>
            <a:off x="9418393" y="4912581"/>
            <a:ext cx="0" cy="382460"/>
          </a:xfrm>
          <a:prstGeom prst="straightConnector1">
            <a:avLst/>
          </a:prstGeom>
          <a:ln w="1905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878521" y="1936190"/>
            <a:ext cx="1549099" cy="307777"/>
          </a:xfrm>
          <a:prstGeom prst="rect">
            <a:avLst/>
          </a:prstGeom>
          <a:ln>
            <a:solidFill>
              <a:srgbClr val="59595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Sound_1</a:t>
            </a:r>
            <a:endParaRPr lang="en-US" altLang="ko-KR" sz="1400" dirty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879167" y="2709726"/>
            <a:ext cx="1549099" cy="307777"/>
          </a:xfrm>
          <a:prstGeom prst="rect">
            <a:avLst/>
          </a:prstGeom>
          <a:ln>
            <a:solidFill>
              <a:srgbClr val="59595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Sound_2</a:t>
            </a:r>
            <a:endParaRPr lang="en-US" altLang="ko-KR" sz="1400" dirty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872310" y="3452902"/>
            <a:ext cx="1549099" cy="307777"/>
          </a:xfrm>
          <a:prstGeom prst="rect">
            <a:avLst/>
          </a:prstGeom>
          <a:ln>
            <a:solidFill>
              <a:srgbClr val="59595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Sound_3</a:t>
            </a:r>
            <a:endParaRPr lang="en-US" altLang="ko-KR" sz="1400" dirty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879167" y="4195158"/>
            <a:ext cx="1549099" cy="307777"/>
          </a:xfrm>
          <a:prstGeom prst="rect">
            <a:avLst/>
          </a:prstGeom>
          <a:ln>
            <a:solidFill>
              <a:srgbClr val="59595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Sound_4</a:t>
            </a:r>
            <a:endParaRPr lang="en-US" altLang="ko-KR" sz="1400" dirty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879167" y="4956486"/>
            <a:ext cx="1549099" cy="307777"/>
          </a:xfrm>
          <a:prstGeom prst="rect">
            <a:avLst/>
          </a:prstGeom>
          <a:ln>
            <a:solidFill>
              <a:srgbClr val="59595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Sound_5</a:t>
            </a:r>
            <a:endParaRPr lang="en-US" altLang="ko-KR" sz="1400" dirty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412288" y="5543058"/>
            <a:ext cx="1549099" cy="307777"/>
          </a:xfrm>
          <a:prstGeom prst="rect">
            <a:avLst/>
          </a:prstGeom>
          <a:ln>
            <a:solidFill>
              <a:srgbClr val="59595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Sound_6</a:t>
            </a:r>
            <a:endParaRPr lang="en-US" altLang="ko-KR" sz="1400" dirty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302105" y="1949318"/>
            <a:ext cx="1549099" cy="307777"/>
          </a:xfrm>
          <a:prstGeom prst="rect">
            <a:avLst/>
          </a:prstGeom>
          <a:ln>
            <a:solidFill>
              <a:srgbClr val="59595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Sound_7</a:t>
            </a:r>
            <a:endParaRPr lang="en-US" altLang="ko-KR" sz="1400" dirty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307837" y="2686177"/>
            <a:ext cx="1549099" cy="307777"/>
          </a:xfrm>
          <a:prstGeom prst="rect">
            <a:avLst/>
          </a:prstGeom>
          <a:ln>
            <a:solidFill>
              <a:srgbClr val="59595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Sound_8</a:t>
            </a:r>
            <a:endParaRPr lang="en-US" altLang="ko-KR" sz="1400" dirty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02104" y="3446338"/>
            <a:ext cx="1549099" cy="307777"/>
          </a:xfrm>
          <a:prstGeom prst="rect">
            <a:avLst/>
          </a:prstGeom>
          <a:ln>
            <a:solidFill>
              <a:srgbClr val="59595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Sound_9</a:t>
            </a:r>
            <a:endParaRPr lang="en-US" altLang="ko-KR" sz="1400" dirty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302103" y="4195158"/>
            <a:ext cx="1549099" cy="307777"/>
          </a:xfrm>
          <a:prstGeom prst="rect">
            <a:avLst/>
          </a:prstGeom>
          <a:ln>
            <a:solidFill>
              <a:srgbClr val="59595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Sound_10</a:t>
            </a:r>
            <a:endParaRPr lang="en-US" altLang="ko-KR" sz="1400" dirty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302102" y="4943358"/>
            <a:ext cx="1549099" cy="307777"/>
          </a:xfrm>
          <a:prstGeom prst="rect">
            <a:avLst/>
          </a:prstGeom>
          <a:ln>
            <a:solidFill>
              <a:srgbClr val="59595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Sound_11</a:t>
            </a:r>
            <a:endParaRPr lang="en-US" altLang="ko-KR" sz="1400" dirty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643842" y="5778844"/>
            <a:ext cx="1549099" cy="307777"/>
          </a:xfrm>
          <a:prstGeom prst="rect">
            <a:avLst/>
          </a:prstGeom>
          <a:ln>
            <a:solidFill>
              <a:srgbClr val="59595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Sound_12</a:t>
            </a:r>
            <a:endParaRPr lang="en-US" altLang="ko-KR" sz="1400" dirty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432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2474" y="483039"/>
            <a:ext cx="254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텔링</a:t>
            </a:r>
            <a:r>
              <a:rPr lang="ko-KR" altLang="en-US" sz="2800" dirty="0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altLang="ko-KR" sz="2800" dirty="0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- </a:t>
            </a:r>
            <a:r>
              <a:rPr lang="ko-KR" altLang="en-US" sz="2800" dirty="0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시각</a:t>
            </a:r>
            <a:endParaRPr lang="ko-KR" altLang="en-US" sz="2800" dirty="0">
              <a:solidFill>
                <a:srgbClr val="595959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1/2 액자 2"/>
          <p:cNvSpPr/>
          <p:nvPr/>
        </p:nvSpPr>
        <p:spPr>
          <a:xfrm>
            <a:off x="4819738" y="471365"/>
            <a:ext cx="972065" cy="378699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1/2 액자 3"/>
          <p:cNvSpPr/>
          <p:nvPr/>
        </p:nvSpPr>
        <p:spPr>
          <a:xfrm rot="10800000">
            <a:off x="6723319" y="653773"/>
            <a:ext cx="823303" cy="352486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94594" y="1920356"/>
            <a:ext cx="30279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시각</a:t>
            </a:r>
            <a:r>
              <a:rPr lang="en-US" altLang="ko-KR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지역 및 소리의 상징성을 띄는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또는 온도와 감성을 공감 및 이해할 수 있는 색을 활용한다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In Game</a:t>
            </a:r>
            <a:r>
              <a:rPr lang="en-US" altLang="ko-KR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색만을 이용한다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Others</a:t>
            </a:r>
            <a:b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유화</a:t>
            </a:r>
            <a:endParaRPr lang="en-US" altLang="ko-KR" dirty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760" y="1136282"/>
            <a:ext cx="2838862" cy="18925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84" y="3835399"/>
            <a:ext cx="3150191" cy="179854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892" y="1255900"/>
            <a:ext cx="3105383" cy="177295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760" y="3672080"/>
            <a:ext cx="2743200" cy="209702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630995" y="3085880"/>
            <a:ext cx="298507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In Game, </a:t>
            </a:r>
            <a:r>
              <a:rPr lang="ko-KR" altLang="en-US" sz="900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꽃밭에서 자신을 찾아가는 소녀의 표현 예시</a:t>
            </a:r>
            <a:endParaRPr lang="en-US" altLang="ko-KR" dirty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64891" y="3085880"/>
            <a:ext cx="323237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In Game, </a:t>
            </a:r>
            <a:r>
              <a:rPr lang="ko-KR" altLang="en-US" sz="900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바다에서 공허함을 날려버리는 소녀의 표현 예시</a:t>
            </a:r>
            <a:endParaRPr lang="en-US" altLang="ko-KR" dirty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020084" y="5769104"/>
            <a:ext cx="31501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In Game, </a:t>
            </a:r>
            <a:r>
              <a:rPr lang="ko-KR" altLang="en-US" sz="900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산에서 해돋이를 맞이하는 소녀의 표현 예시</a:t>
            </a:r>
            <a:endParaRPr lang="en-US" altLang="ko-KR" dirty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76517" y="5870443"/>
            <a:ext cx="31339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Others, </a:t>
            </a:r>
            <a:r>
              <a:rPr lang="ko-KR" altLang="en-US" sz="900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산에서 해돋이를 맞이하는 소녀의 표현 예시</a:t>
            </a:r>
            <a:endParaRPr lang="en-US" altLang="ko-KR" dirty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621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448" y="5302763"/>
            <a:ext cx="308130" cy="50885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54013" y="5285064"/>
            <a:ext cx="308130" cy="50885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691585" y="1371394"/>
            <a:ext cx="86386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청각</a:t>
            </a:r>
            <a:r>
              <a:rPr lang="en-US" altLang="ko-KR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dirty="0" err="1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사운드스케이프</a:t>
            </a:r>
            <a:r>
              <a:rPr lang="en-US" altLang="ko-KR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+</a:t>
            </a:r>
            <a:r>
              <a:rPr lang="ko-KR" altLang="en-US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스테레오로 공간을 느낄 수 있게 만든다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Ex</a:t>
            </a:r>
            <a:b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왼쪽 귀에서는 종이 더 가까이 있게 들려지고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오른쪽에서는 개찰구 소리가 더 잘 들린다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en-US" altLang="ko-KR" dirty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92474" y="483039"/>
            <a:ext cx="254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텔링</a:t>
            </a:r>
            <a:r>
              <a:rPr lang="ko-KR" altLang="en-US" sz="2800" dirty="0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altLang="ko-KR" sz="2800" dirty="0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- </a:t>
            </a:r>
            <a:r>
              <a:rPr lang="ko-KR" altLang="en-US" sz="2800" dirty="0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청각</a:t>
            </a:r>
            <a:endParaRPr lang="ko-KR" altLang="en-US" sz="2800" dirty="0">
              <a:solidFill>
                <a:srgbClr val="595959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1/2 액자 2"/>
          <p:cNvSpPr/>
          <p:nvPr/>
        </p:nvSpPr>
        <p:spPr>
          <a:xfrm>
            <a:off x="4819738" y="471365"/>
            <a:ext cx="972065" cy="378699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1/2 액자 3"/>
          <p:cNvSpPr/>
          <p:nvPr/>
        </p:nvSpPr>
        <p:spPr>
          <a:xfrm rot="10800000">
            <a:off x="6723319" y="653773"/>
            <a:ext cx="823303" cy="352486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520266" y="4955460"/>
            <a:ext cx="1286059" cy="1286059"/>
          </a:xfrm>
          <a:prstGeom prst="ellipse">
            <a:avLst/>
          </a:prstGeom>
          <a:solidFill>
            <a:srgbClr val="DAC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743199" y="3542353"/>
            <a:ext cx="1215268" cy="625332"/>
          </a:xfrm>
          <a:prstGeom prst="roundRect">
            <a:avLst/>
          </a:prstGeom>
          <a:solidFill>
            <a:srgbClr val="FB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546622" y="3542353"/>
            <a:ext cx="1215268" cy="625332"/>
          </a:xfrm>
          <a:prstGeom prst="roundRect">
            <a:avLst/>
          </a:prstGeom>
          <a:solidFill>
            <a:srgbClr val="FB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개찰구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14" idx="2"/>
            <a:endCxn id="18" idx="3"/>
          </p:cNvCxnSpPr>
          <p:nvPr/>
        </p:nvCxnSpPr>
        <p:spPr>
          <a:xfrm>
            <a:off x="3350833" y="4167685"/>
            <a:ext cx="1903180" cy="1371807"/>
          </a:xfrm>
          <a:prstGeom prst="straightConnector1">
            <a:avLst/>
          </a:prstGeom>
          <a:ln w="38100">
            <a:solidFill>
              <a:srgbClr val="FB8F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2"/>
            <a:endCxn id="17" idx="1"/>
          </p:cNvCxnSpPr>
          <p:nvPr/>
        </p:nvCxnSpPr>
        <p:spPr>
          <a:xfrm>
            <a:off x="3350833" y="4167685"/>
            <a:ext cx="3413615" cy="1389506"/>
          </a:xfrm>
          <a:prstGeom prst="straightConnector1">
            <a:avLst/>
          </a:prstGeom>
          <a:ln>
            <a:solidFill>
              <a:srgbClr val="FB8F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5" idx="2"/>
            <a:endCxn id="17" idx="3"/>
          </p:cNvCxnSpPr>
          <p:nvPr/>
        </p:nvCxnSpPr>
        <p:spPr>
          <a:xfrm flipH="1">
            <a:off x="7072578" y="4167685"/>
            <a:ext cx="1081678" cy="1389506"/>
          </a:xfrm>
          <a:prstGeom prst="straightConnector1">
            <a:avLst/>
          </a:prstGeom>
          <a:ln w="38100">
            <a:solidFill>
              <a:srgbClr val="FB8F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5" idx="2"/>
            <a:endCxn id="18" idx="1"/>
          </p:cNvCxnSpPr>
          <p:nvPr/>
        </p:nvCxnSpPr>
        <p:spPr>
          <a:xfrm flipH="1">
            <a:off x="5562143" y="4167685"/>
            <a:ext cx="2592113" cy="1371807"/>
          </a:xfrm>
          <a:prstGeom prst="straightConnector1">
            <a:avLst/>
          </a:prstGeom>
          <a:ln>
            <a:solidFill>
              <a:srgbClr val="FB8F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91262" y="3189614"/>
            <a:ext cx="985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Left</a:t>
            </a:r>
            <a:endParaRPr lang="ko-KR" altLang="en-US" dirty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39261" y="3189613"/>
            <a:ext cx="985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Right</a:t>
            </a:r>
            <a:endParaRPr lang="ko-KR" altLang="en-US" dirty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17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774175" y="2651554"/>
            <a:ext cx="86386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촉각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진동 기능을 이용하여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특정 상황에 활용하여 감성 전달 및 조작의 긴장감 조성에 도움을 준다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en-US" altLang="ko-KR" dirty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92474" y="483039"/>
            <a:ext cx="254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텔링</a:t>
            </a:r>
            <a:r>
              <a:rPr lang="ko-KR" altLang="en-US" sz="2800" dirty="0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altLang="ko-KR" sz="2800" dirty="0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- </a:t>
            </a:r>
            <a:r>
              <a:rPr lang="ko-KR" altLang="en-US" sz="2800" dirty="0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촉각</a:t>
            </a:r>
            <a:endParaRPr lang="ko-KR" altLang="en-US" sz="2800" dirty="0">
              <a:solidFill>
                <a:srgbClr val="595959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1/2 액자 2"/>
          <p:cNvSpPr/>
          <p:nvPr/>
        </p:nvSpPr>
        <p:spPr>
          <a:xfrm>
            <a:off x="4819738" y="471365"/>
            <a:ext cx="972065" cy="378699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1/2 액자 3"/>
          <p:cNvSpPr/>
          <p:nvPr/>
        </p:nvSpPr>
        <p:spPr>
          <a:xfrm rot="10800000">
            <a:off x="6723319" y="653773"/>
            <a:ext cx="823303" cy="352486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72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2474" y="483039"/>
            <a:ext cx="254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순서도</a:t>
            </a:r>
            <a:endParaRPr lang="ko-KR" altLang="en-US" sz="2800" dirty="0">
              <a:solidFill>
                <a:srgbClr val="595959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1/2 액자 2"/>
          <p:cNvSpPr/>
          <p:nvPr/>
        </p:nvSpPr>
        <p:spPr>
          <a:xfrm>
            <a:off x="4819738" y="471365"/>
            <a:ext cx="972065" cy="378699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1/2 액자 3"/>
          <p:cNvSpPr/>
          <p:nvPr/>
        </p:nvSpPr>
        <p:spPr>
          <a:xfrm rot="10800000">
            <a:off x="6723319" y="653773"/>
            <a:ext cx="823303" cy="352486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21625" y="1256562"/>
            <a:ext cx="1003045" cy="418854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595959"/>
                </a:solidFill>
              </a:rPr>
              <a:t>초기화면</a:t>
            </a:r>
            <a:endParaRPr lang="ko-KR" altLang="en-US" sz="1100" dirty="0">
              <a:solidFill>
                <a:srgbClr val="595959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421625" y="2518533"/>
            <a:ext cx="1003045" cy="418854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595959"/>
                </a:solidFill>
              </a:rPr>
              <a:t>로딩 창</a:t>
            </a:r>
            <a:endParaRPr lang="ko-KR" altLang="en-US" sz="1100" dirty="0">
              <a:solidFill>
                <a:srgbClr val="595959"/>
              </a:solidFill>
            </a:endParaRPr>
          </a:p>
        </p:txBody>
      </p:sp>
      <p:sp>
        <p:nvSpPr>
          <p:cNvPr id="20" name="순서도: 판단 19"/>
          <p:cNvSpPr/>
          <p:nvPr/>
        </p:nvSpPr>
        <p:spPr>
          <a:xfrm>
            <a:off x="3173925" y="1845760"/>
            <a:ext cx="1498437" cy="507837"/>
          </a:xfrm>
          <a:prstGeom prst="flowChartDecision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595959"/>
                </a:solidFill>
              </a:rPr>
              <a:t>게임 시작을 눌렀는가</a:t>
            </a:r>
            <a:r>
              <a:rPr lang="en-US" altLang="ko-KR" sz="800" dirty="0" smtClean="0">
                <a:solidFill>
                  <a:srgbClr val="595959"/>
                </a:solidFill>
              </a:rPr>
              <a:t>?</a:t>
            </a:r>
            <a:endParaRPr lang="ko-KR" altLang="en-US" sz="800" dirty="0">
              <a:solidFill>
                <a:srgbClr val="595959"/>
              </a:solidFill>
            </a:endParaRPr>
          </a:p>
        </p:txBody>
      </p:sp>
      <p:cxnSp>
        <p:nvCxnSpPr>
          <p:cNvPr id="26" name="꺾인 연결선 25"/>
          <p:cNvCxnSpPr>
            <a:stCxn id="20" idx="3"/>
            <a:endCxn id="14" idx="3"/>
          </p:cNvCxnSpPr>
          <p:nvPr/>
        </p:nvCxnSpPr>
        <p:spPr>
          <a:xfrm flipH="1" flipV="1">
            <a:off x="4424670" y="1465989"/>
            <a:ext cx="247692" cy="633690"/>
          </a:xfrm>
          <a:prstGeom prst="bentConnector3">
            <a:avLst>
              <a:gd name="adj1" fmla="val -92292"/>
            </a:avLst>
          </a:prstGeom>
          <a:ln w="127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4" idx="2"/>
            <a:endCxn id="20" idx="0"/>
          </p:cNvCxnSpPr>
          <p:nvPr/>
        </p:nvCxnSpPr>
        <p:spPr>
          <a:xfrm flipH="1">
            <a:off x="3923144" y="1675416"/>
            <a:ext cx="4" cy="170344"/>
          </a:xfrm>
          <a:prstGeom prst="straightConnector1">
            <a:avLst/>
          </a:prstGeom>
          <a:ln w="127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0" idx="2"/>
            <a:endCxn id="29" idx="0"/>
          </p:cNvCxnSpPr>
          <p:nvPr/>
        </p:nvCxnSpPr>
        <p:spPr>
          <a:xfrm>
            <a:off x="3923144" y="2353597"/>
            <a:ext cx="4" cy="164936"/>
          </a:xfrm>
          <a:prstGeom prst="straightConnector1">
            <a:avLst/>
          </a:prstGeom>
          <a:ln w="127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421620" y="3102323"/>
            <a:ext cx="1003045" cy="418854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595959"/>
                </a:solidFill>
              </a:rPr>
              <a:t>산</a:t>
            </a:r>
            <a:endParaRPr lang="ko-KR" altLang="en-US" sz="1100" dirty="0">
              <a:solidFill>
                <a:srgbClr val="595959"/>
              </a:solidFill>
            </a:endParaRPr>
          </a:p>
        </p:txBody>
      </p:sp>
      <p:cxnSp>
        <p:nvCxnSpPr>
          <p:cNvPr id="41" name="직선 화살표 연결선 40"/>
          <p:cNvCxnSpPr>
            <a:stCxn id="29" idx="2"/>
            <a:endCxn id="40" idx="0"/>
          </p:cNvCxnSpPr>
          <p:nvPr/>
        </p:nvCxnSpPr>
        <p:spPr>
          <a:xfrm flipH="1">
            <a:off x="3923143" y="2937387"/>
            <a:ext cx="5" cy="164936"/>
          </a:xfrm>
          <a:prstGeom prst="straightConnector1">
            <a:avLst/>
          </a:prstGeom>
          <a:ln w="127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판단 43"/>
          <p:cNvSpPr/>
          <p:nvPr/>
        </p:nvSpPr>
        <p:spPr>
          <a:xfrm>
            <a:off x="3173925" y="3686113"/>
            <a:ext cx="1498437" cy="507837"/>
          </a:xfrm>
          <a:prstGeom prst="flowChartDecision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rgbClr val="595959"/>
                </a:solidFill>
              </a:rPr>
              <a:t>클리어</a:t>
            </a:r>
            <a:r>
              <a:rPr lang="ko-KR" altLang="en-US" sz="800" dirty="0" smtClean="0">
                <a:solidFill>
                  <a:srgbClr val="595959"/>
                </a:solidFill>
              </a:rPr>
              <a:t> 조건 만족했는가</a:t>
            </a:r>
            <a:r>
              <a:rPr lang="en-US" altLang="ko-KR" sz="800" dirty="0" smtClean="0">
                <a:solidFill>
                  <a:srgbClr val="595959"/>
                </a:solidFill>
              </a:rPr>
              <a:t>?</a:t>
            </a:r>
            <a:endParaRPr lang="ko-KR" altLang="en-US" sz="800" dirty="0">
              <a:solidFill>
                <a:srgbClr val="595959"/>
              </a:solidFill>
            </a:endParaRPr>
          </a:p>
        </p:txBody>
      </p:sp>
      <p:cxnSp>
        <p:nvCxnSpPr>
          <p:cNvPr id="45" name="직선 화살표 연결선 44"/>
          <p:cNvCxnSpPr>
            <a:stCxn id="40" idx="2"/>
            <a:endCxn id="44" idx="0"/>
          </p:cNvCxnSpPr>
          <p:nvPr/>
        </p:nvCxnSpPr>
        <p:spPr>
          <a:xfrm>
            <a:off x="3923143" y="3521177"/>
            <a:ext cx="1" cy="164936"/>
          </a:xfrm>
          <a:prstGeom prst="straightConnector1">
            <a:avLst/>
          </a:prstGeom>
          <a:ln w="127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44" idx="3"/>
            <a:endCxn id="52" idx="2"/>
          </p:cNvCxnSpPr>
          <p:nvPr/>
        </p:nvCxnSpPr>
        <p:spPr>
          <a:xfrm flipV="1">
            <a:off x="4672362" y="3521177"/>
            <a:ext cx="472176" cy="418855"/>
          </a:xfrm>
          <a:prstGeom prst="bentConnector2">
            <a:avLst/>
          </a:prstGeom>
          <a:ln w="127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643015" y="3102323"/>
            <a:ext cx="1003045" cy="418854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595959"/>
                </a:solidFill>
              </a:rPr>
              <a:t>로딩 창</a:t>
            </a:r>
            <a:endParaRPr lang="ko-KR" altLang="en-US" sz="1100" dirty="0">
              <a:solidFill>
                <a:srgbClr val="595959"/>
              </a:solidFill>
            </a:endParaRPr>
          </a:p>
        </p:txBody>
      </p:sp>
      <p:cxnSp>
        <p:nvCxnSpPr>
          <p:cNvPr id="55" name="직선 화살표 연결선 54"/>
          <p:cNvCxnSpPr>
            <a:stCxn id="52" idx="1"/>
            <a:endCxn id="40" idx="3"/>
          </p:cNvCxnSpPr>
          <p:nvPr/>
        </p:nvCxnSpPr>
        <p:spPr>
          <a:xfrm flipH="1">
            <a:off x="4424665" y="3311750"/>
            <a:ext cx="218350" cy="0"/>
          </a:xfrm>
          <a:prstGeom prst="straightConnector1">
            <a:avLst/>
          </a:prstGeom>
          <a:ln w="127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3421620" y="4358885"/>
            <a:ext cx="1003045" cy="418854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595959"/>
                </a:solidFill>
              </a:rPr>
              <a:t>바다</a:t>
            </a:r>
            <a:endParaRPr lang="ko-KR" altLang="en-US" sz="1100" dirty="0">
              <a:solidFill>
                <a:srgbClr val="595959"/>
              </a:solidFill>
            </a:endParaRPr>
          </a:p>
        </p:txBody>
      </p:sp>
      <p:cxnSp>
        <p:nvCxnSpPr>
          <p:cNvPr id="63" name="직선 화살표 연결선 62"/>
          <p:cNvCxnSpPr>
            <a:stCxn id="44" idx="2"/>
            <a:endCxn id="62" idx="0"/>
          </p:cNvCxnSpPr>
          <p:nvPr/>
        </p:nvCxnSpPr>
        <p:spPr>
          <a:xfrm flipH="1">
            <a:off x="3923143" y="4193950"/>
            <a:ext cx="1" cy="164935"/>
          </a:xfrm>
          <a:prstGeom prst="straightConnector1">
            <a:avLst/>
          </a:prstGeom>
          <a:ln w="127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순서도: 판단 66"/>
          <p:cNvSpPr/>
          <p:nvPr/>
        </p:nvSpPr>
        <p:spPr>
          <a:xfrm>
            <a:off x="3173925" y="4942674"/>
            <a:ext cx="1498437" cy="507837"/>
          </a:xfrm>
          <a:prstGeom prst="flowChartDecision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rgbClr val="595959"/>
                </a:solidFill>
              </a:rPr>
              <a:t>클리어</a:t>
            </a:r>
            <a:r>
              <a:rPr lang="ko-KR" altLang="en-US" sz="800" dirty="0" smtClean="0">
                <a:solidFill>
                  <a:srgbClr val="595959"/>
                </a:solidFill>
              </a:rPr>
              <a:t> 조건 만족했는가</a:t>
            </a:r>
            <a:r>
              <a:rPr lang="en-US" altLang="ko-KR" sz="800" dirty="0" smtClean="0">
                <a:solidFill>
                  <a:srgbClr val="595959"/>
                </a:solidFill>
              </a:rPr>
              <a:t>?</a:t>
            </a:r>
            <a:endParaRPr lang="ko-KR" altLang="en-US" sz="800" dirty="0">
              <a:solidFill>
                <a:srgbClr val="595959"/>
              </a:solidFill>
            </a:endParaRPr>
          </a:p>
        </p:txBody>
      </p:sp>
      <p:cxnSp>
        <p:nvCxnSpPr>
          <p:cNvPr id="68" name="직선 화살표 연결선 67"/>
          <p:cNvCxnSpPr>
            <a:stCxn id="62" idx="2"/>
            <a:endCxn id="67" idx="0"/>
          </p:cNvCxnSpPr>
          <p:nvPr/>
        </p:nvCxnSpPr>
        <p:spPr>
          <a:xfrm>
            <a:off x="3923143" y="4777739"/>
            <a:ext cx="1" cy="164935"/>
          </a:xfrm>
          <a:prstGeom prst="straightConnector1">
            <a:avLst/>
          </a:prstGeom>
          <a:ln w="127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67" idx="3"/>
            <a:endCxn id="72" idx="2"/>
          </p:cNvCxnSpPr>
          <p:nvPr/>
        </p:nvCxnSpPr>
        <p:spPr>
          <a:xfrm flipV="1">
            <a:off x="4672362" y="4777739"/>
            <a:ext cx="501523" cy="418854"/>
          </a:xfrm>
          <a:prstGeom prst="bentConnector2">
            <a:avLst/>
          </a:prstGeom>
          <a:ln w="127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4672362" y="4358885"/>
            <a:ext cx="1003045" cy="418854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595959"/>
                </a:solidFill>
              </a:rPr>
              <a:t>로딩 창</a:t>
            </a:r>
            <a:endParaRPr lang="ko-KR" altLang="en-US" sz="1100" dirty="0">
              <a:solidFill>
                <a:srgbClr val="595959"/>
              </a:solidFill>
            </a:endParaRPr>
          </a:p>
        </p:txBody>
      </p:sp>
      <p:cxnSp>
        <p:nvCxnSpPr>
          <p:cNvPr id="75" name="직선 화살표 연결선 74"/>
          <p:cNvCxnSpPr>
            <a:stCxn id="72" idx="1"/>
            <a:endCxn id="62" idx="3"/>
          </p:cNvCxnSpPr>
          <p:nvPr/>
        </p:nvCxnSpPr>
        <p:spPr>
          <a:xfrm flipH="1">
            <a:off x="4424665" y="4568312"/>
            <a:ext cx="247697" cy="0"/>
          </a:xfrm>
          <a:prstGeom prst="straightConnector1">
            <a:avLst/>
          </a:prstGeom>
          <a:ln w="127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293610" y="1256562"/>
            <a:ext cx="1003045" cy="418854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595959"/>
                </a:solidFill>
              </a:rPr>
              <a:t>들판</a:t>
            </a:r>
            <a:endParaRPr lang="ko-KR" altLang="en-US" sz="1100" dirty="0">
              <a:solidFill>
                <a:srgbClr val="595959"/>
              </a:solidFill>
            </a:endParaRPr>
          </a:p>
        </p:txBody>
      </p:sp>
      <p:sp>
        <p:nvSpPr>
          <p:cNvPr id="82" name="순서도: 판단 81"/>
          <p:cNvSpPr/>
          <p:nvPr/>
        </p:nvSpPr>
        <p:spPr>
          <a:xfrm>
            <a:off x="7045915" y="1845760"/>
            <a:ext cx="1498437" cy="507837"/>
          </a:xfrm>
          <a:prstGeom prst="flowChartDecision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rgbClr val="595959"/>
                </a:solidFill>
              </a:rPr>
              <a:t>클리어</a:t>
            </a:r>
            <a:r>
              <a:rPr lang="ko-KR" altLang="en-US" sz="800" dirty="0" smtClean="0">
                <a:solidFill>
                  <a:srgbClr val="595959"/>
                </a:solidFill>
              </a:rPr>
              <a:t> 조건 만족했는가</a:t>
            </a:r>
            <a:r>
              <a:rPr lang="en-US" altLang="ko-KR" sz="800" dirty="0" smtClean="0">
                <a:solidFill>
                  <a:srgbClr val="595959"/>
                </a:solidFill>
              </a:rPr>
              <a:t>?</a:t>
            </a:r>
            <a:endParaRPr lang="ko-KR" altLang="en-US" sz="800" dirty="0">
              <a:solidFill>
                <a:srgbClr val="595959"/>
              </a:solidFill>
            </a:endParaRPr>
          </a:p>
        </p:txBody>
      </p:sp>
      <p:cxnSp>
        <p:nvCxnSpPr>
          <p:cNvPr id="83" name="직선 화살표 연결선 82"/>
          <p:cNvCxnSpPr>
            <a:stCxn id="78" idx="2"/>
            <a:endCxn id="82" idx="0"/>
          </p:cNvCxnSpPr>
          <p:nvPr/>
        </p:nvCxnSpPr>
        <p:spPr>
          <a:xfrm>
            <a:off x="7795133" y="1675416"/>
            <a:ext cx="1" cy="170344"/>
          </a:xfrm>
          <a:prstGeom prst="straightConnector1">
            <a:avLst/>
          </a:prstGeom>
          <a:ln w="127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67" idx="2"/>
            <a:endCxn id="78" idx="1"/>
          </p:cNvCxnSpPr>
          <p:nvPr/>
        </p:nvCxnSpPr>
        <p:spPr>
          <a:xfrm rot="5400000" flipH="1" flipV="1">
            <a:off x="3616116" y="1773017"/>
            <a:ext cx="3984522" cy="3370466"/>
          </a:xfrm>
          <a:prstGeom prst="bentConnector4">
            <a:avLst>
              <a:gd name="adj1" fmla="val -5737"/>
              <a:gd name="adj2" fmla="val 69866"/>
            </a:avLst>
          </a:prstGeom>
          <a:ln w="127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82" idx="3"/>
            <a:endCxn id="109" idx="2"/>
          </p:cNvCxnSpPr>
          <p:nvPr/>
        </p:nvCxnSpPr>
        <p:spPr>
          <a:xfrm flipV="1">
            <a:off x="8544352" y="1675416"/>
            <a:ext cx="501523" cy="424263"/>
          </a:xfrm>
          <a:prstGeom prst="bentConnector2">
            <a:avLst/>
          </a:prstGeom>
          <a:ln w="127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8544352" y="1256562"/>
            <a:ext cx="1003045" cy="418854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595959"/>
                </a:solidFill>
              </a:rPr>
              <a:t>로딩 창</a:t>
            </a:r>
            <a:endParaRPr lang="ko-KR" altLang="en-US" sz="1100" dirty="0">
              <a:solidFill>
                <a:srgbClr val="595959"/>
              </a:solidFill>
            </a:endParaRPr>
          </a:p>
        </p:txBody>
      </p:sp>
      <p:cxnSp>
        <p:nvCxnSpPr>
          <p:cNvPr id="110" name="직선 화살표 연결선 109"/>
          <p:cNvCxnSpPr>
            <a:stCxn id="109" idx="1"/>
            <a:endCxn id="78" idx="3"/>
          </p:cNvCxnSpPr>
          <p:nvPr/>
        </p:nvCxnSpPr>
        <p:spPr>
          <a:xfrm flipH="1">
            <a:off x="8296655" y="1465989"/>
            <a:ext cx="247697" cy="0"/>
          </a:xfrm>
          <a:prstGeom prst="straightConnector1">
            <a:avLst/>
          </a:prstGeom>
          <a:ln w="127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7293605" y="2483136"/>
            <a:ext cx="1003045" cy="418854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595959"/>
                </a:solidFill>
              </a:rPr>
              <a:t>꽃밭</a:t>
            </a:r>
            <a:endParaRPr lang="ko-KR" altLang="en-US" sz="1100" dirty="0">
              <a:solidFill>
                <a:srgbClr val="595959"/>
              </a:solidFill>
            </a:endParaRPr>
          </a:p>
        </p:txBody>
      </p:sp>
      <p:sp>
        <p:nvSpPr>
          <p:cNvPr id="114" name="순서도: 판단 113"/>
          <p:cNvSpPr/>
          <p:nvPr/>
        </p:nvSpPr>
        <p:spPr>
          <a:xfrm>
            <a:off x="7045910" y="3072334"/>
            <a:ext cx="1498437" cy="507837"/>
          </a:xfrm>
          <a:prstGeom prst="flowChartDecision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rgbClr val="595959"/>
                </a:solidFill>
              </a:rPr>
              <a:t>클리어</a:t>
            </a:r>
            <a:r>
              <a:rPr lang="ko-KR" altLang="en-US" sz="800" dirty="0" smtClean="0">
                <a:solidFill>
                  <a:srgbClr val="595959"/>
                </a:solidFill>
              </a:rPr>
              <a:t> 조건 만족했는가</a:t>
            </a:r>
            <a:r>
              <a:rPr lang="en-US" altLang="ko-KR" sz="800" dirty="0" smtClean="0">
                <a:solidFill>
                  <a:srgbClr val="595959"/>
                </a:solidFill>
              </a:rPr>
              <a:t>?</a:t>
            </a:r>
            <a:endParaRPr lang="ko-KR" altLang="en-US" sz="800" dirty="0">
              <a:solidFill>
                <a:srgbClr val="595959"/>
              </a:solidFill>
            </a:endParaRPr>
          </a:p>
        </p:txBody>
      </p:sp>
      <p:cxnSp>
        <p:nvCxnSpPr>
          <p:cNvPr id="115" name="직선 화살표 연결선 114"/>
          <p:cNvCxnSpPr>
            <a:stCxn id="113" idx="2"/>
            <a:endCxn id="114" idx="0"/>
          </p:cNvCxnSpPr>
          <p:nvPr/>
        </p:nvCxnSpPr>
        <p:spPr>
          <a:xfrm>
            <a:off x="7795128" y="2901990"/>
            <a:ext cx="1" cy="170344"/>
          </a:xfrm>
          <a:prstGeom prst="straightConnector1">
            <a:avLst/>
          </a:prstGeom>
          <a:ln w="127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14" idx="3"/>
            <a:endCxn id="117" idx="2"/>
          </p:cNvCxnSpPr>
          <p:nvPr/>
        </p:nvCxnSpPr>
        <p:spPr>
          <a:xfrm flipV="1">
            <a:off x="8544347" y="2901990"/>
            <a:ext cx="501523" cy="424263"/>
          </a:xfrm>
          <a:prstGeom prst="bentConnector2">
            <a:avLst/>
          </a:prstGeom>
          <a:ln w="127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8544347" y="2483136"/>
            <a:ext cx="1003045" cy="418854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595959"/>
                </a:solidFill>
              </a:rPr>
              <a:t>로딩 창</a:t>
            </a:r>
            <a:endParaRPr lang="ko-KR" altLang="en-US" sz="1100" dirty="0">
              <a:solidFill>
                <a:srgbClr val="595959"/>
              </a:solidFill>
            </a:endParaRPr>
          </a:p>
        </p:txBody>
      </p:sp>
      <p:cxnSp>
        <p:nvCxnSpPr>
          <p:cNvPr id="118" name="직선 화살표 연결선 117"/>
          <p:cNvCxnSpPr>
            <a:stCxn id="117" idx="1"/>
            <a:endCxn id="113" idx="3"/>
          </p:cNvCxnSpPr>
          <p:nvPr/>
        </p:nvCxnSpPr>
        <p:spPr>
          <a:xfrm flipH="1">
            <a:off x="8296650" y="2692563"/>
            <a:ext cx="247697" cy="0"/>
          </a:xfrm>
          <a:prstGeom prst="straightConnector1">
            <a:avLst/>
          </a:prstGeom>
          <a:ln w="127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82" idx="2"/>
            <a:endCxn id="113" idx="0"/>
          </p:cNvCxnSpPr>
          <p:nvPr/>
        </p:nvCxnSpPr>
        <p:spPr>
          <a:xfrm flipH="1">
            <a:off x="7795128" y="2353597"/>
            <a:ext cx="6" cy="129539"/>
          </a:xfrm>
          <a:prstGeom prst="straightConnector1">
            <a:avLst/>
          </a:prstGeom>
          <a:ln w="127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7293605" y="3709710"/>
            <a:ext cx="1003045" cy="418854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595959"/>
                </a:solidFill>
              </a:rPr>
              <a:t>도시</a:t>
            </a:r>
            <a:endParaRPr lang="ko-KR" altLang="en-US" sz="1100" dirty="0">
              <a:solidFill>
                <a:srgbClr val="595959"/>
              </a:solidFill>
            </a:endParaRPr>
          </a:p>
        </p:txBody>
      </p:sp>
      <p:sp>
        <p:nvSpPr>
          <p:cNvPr id="123" name="순서도: 판단 122"/>
          <p:cNvSpPr/>
          <p:nvPr/>
        </p:nvSpPr>
        <p:spPr>
          <a:xfrm>
            <a:off x="7045910" y="4298908"/>
            <a:ext cx="1498437" cy="507837"/>
          </a:xfrm>
          <a:prstGeom prst="flowChartDecision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rgbClr val="595959"/>
                </a:solidFill>
              </a:rPr>
              <a:t>클리어</a:t>
            </a:r>
            <a:r>
              <a:rPr lang="ko-KR" altLang="en-US" sz="800" dirty="0" smtClean="0">
                <a:solidFill>
                  <a:srgbClr val="595959"/>
                </a:solidFill>
              </a:rPr>
              <a:t> 조건 만족했는가</a:t>
            </a:r>
            <a:r>
              <a:rPr lang="en-US" altLang="ko-KR" sz="800" dirty="0" smtClean="0">
                <a:solidFill>
                  <a:srgbClr val="595959"/>
                </a:solidFill>
              </a:rPr>
              <a:t>?</a:t>
            </a:r>
            <a:endParaRPr lang="ko-KR" altLang="en-US" sz="800" dirty="0">
              <a:solidFill>
                <a:srgbClr val="595959"/>
              </a:solidFill>
            </a:endParaRPr>
          </a:p>
        </p:txBody>
      </p:sp>
      <p:cxnSp>
        <p:nvCxnSpPr>
          <p:cNvPr id="124" name="직선 화살표 연결선 123"/>
          <p:cNvCxnSpPr>
            <a:stCxn id="122" idx="2"/>
            <a:endCxn id="123" idx="0"/>
          </p:cNvCxnSpPr>
          <p:nvPr/>
        </p:nvCxnSpPr>
        <p:spPr>
          <a:xfrm>
            <a:off x="7795128" y="4128564"/>
            <a:ext cx="1" cy="170344"/>
          </a:xfrm>
          <a:prstGeom prst="straightConnector1">
            <a:avLst/>
          </a:prstGeom>
          <a:ln w="127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114" idx="2"/>
            <a:endCxn id="122" idx="0"/>
          </p:cNvCxnSpPr>
          <p:nvPr/>
        </p:nvCxnSpPr>
        <p:spPr>
          <a:xfrm flipH="1">
            <a:off x="7795128" y="3580171"/>
            <a:ext cx="1" cy="129539"/>
          </a:xfrm>
          <a:prstGeom prst="straightConnector1">
            <a:avLst/>
          </a:prstGeom>
          <a:ln w="127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7293605" y="4935053"/>
            <a:ext cx="1003045" cy="418854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595959"/>
                </a:solidFill>
              </a:rPr>
              <a:t>엔딩</a:t>
            </a:r>
            <a:endParaRPr lang="ko-KR" altLang="en-US" sz="1100" dirty="0">
              <a:solidFill>
                <a:srgbClr val="595959"/>
              </a:solidFill>
            </a:endParaRPr>
          </a:p>
        </p:txBody>
      </p:sp>
      <p:cxnSp>
        <p:nvCxnSpPr>
          <p:cNvPr id="132" name="직선 화살표 연결선 131"/>
          <p:cNvCxnSpPr>
            <a:stCxn id="123" idx="2"/>
            <a:endCxn id="130" idx="0"/>
          </p:cNvCxnSpPr>
          <p:nvPr/>
        </p:nvCxnSpPr>
        <p:spPr>
          <a:xfrm flipH="1">
            <a:off x="7795128" y="4806745"/>
            <a:ext cx="1" cy="128308"/>
          </a:xfrm>
          <a:prstGeom prst="straightConnector1">
            <a:avLst/>
          </a:prstGeom>
          <a:ln w="127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>
            <a:stCxn id="130" idx="2"/>
            <a:endCxn id="14" idx="1"/>
          </p:cNvCxnSpPr>
          <p:nvPr/>
        </p:nvCxnSpPr>
        <p:spPr>
          <a:xfrm rot="5400000" flipH="1">
            <a:off x="3664418" y="1223197"/>
            <a:ext cx="3887918" cy="4373503"/>
          </a:xfrm>
          <a:prstGeom prst="bentConnector4">
            <a:avLst>
              <a:gd name="adj1" fmla="val -17260"/>
              <a:gd name="adj2" fmla="val 112376"/>
            </a:avLst>
          </a:prstGeom>
          <a:ln w="127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85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2474" y="483039"/>
            <a:ext cx="254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59595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스테이지</a:t>
            </a:r>
            <a:endParaRPr lang="ko-KR" altLang="en-US" sz="2800" dirty="0">
              <a:solidFill>
                <a:srgbClr val="595959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1/2 액자 2"/>
          <p:cNvSpPr/>
          <p:nvPr/>
        </p:nvSpPr>
        <p:spPr>
          <a:xfrm>
            <a:off x="4819738" y="471365"/>
            <a:ext cx="972065" cy="378699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1/2 액자 3"/>
          <p:cNvSpPr/>
          <p:nvPr/>
        </p:nvSpPr>
        <p:spPr>
          <a:xfrm rot="10800000">
            <a:off x="6723319" y="653773"/>
            <a:ext cx="823303" cy="352486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4453" y="3092534"/>
            <a:ext cx="51275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유저는 터치를 통해 한 걸음 씩 이동한다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움직임의 기본 단위는 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</a:t>
            </a: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걸음이다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r>
              <a:rPr lang="en-US" altLang="ko-KR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 </a:t>
            </a:r>
            <a:r>
              <a:rPr lang="ko-KR" altLang="en-US" dirty="0" err="1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스와이프</a:t>
            </a: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= 1 </a:t>
            </a: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걸음</a:t>
            </a:r>
            <a:endParaRPr lang="en-US" altLang="ko-KR" dirty="0" smtClean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벽에 부딪힐 때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부딪히는 소리와 함께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아픈 색깔이 화면에 등장한다</a:t>
            </a:r>
            <a: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br>
              <a:rPr lang="en-US" altLang="ko-KR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endParaRPr lang="en-US" altLang="ko-KR" dirty="0" smtClean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24268" y="1397762"/>
            <a:ext cx="4353202" cy="2114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736658" y="2362831"/>
            <a:ext cx="1261156" cy="11492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벽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808562" y="2362831"/>
            <a:ext cx="2268908" cy="11492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벽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8010204" y="2837658"/>
            <a:ext cx="773578" cy="67440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Start</a:t>
            </a:r>
            <a:endParaRPr lang="ko-KR" altLang="en-US" sz="1200" dirty="0"/>
          </a:p>
        </p:txBody>
      </p:sp>
      <p:sp>
        <p:nvSpPr>
          <p:cNvPr id="10" name="타원 9"/>
          <p:cNvSpPr/>
          <p:nvPr/>
        </p:nvSpPr>
        <p:spPr>
          <a:xfrm>
            <a:off x="6724268" y="1543095"/>
            <a:ext cx="773578" cy="67440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Point1</a:t>
            </a:r>
            <a:endParaRPr lang="ko-KR" altLang="en-US" sz="1200" dirty="0"/>
          </a:p>
        </p:txBody>
      </p:sp>
      <p:sp>
        <p:nvSpPr>
          <p:cNvPr id="11" name="타원 10"/>
          <p:cNvSpPr/>
          <p:nvPr/>
        </p:nvSpPr>
        <p:spPr>
          <a:xfrm>
            <a:off x="10205610" y="1583365"/>
            <a:ext cx="773578" cy="67440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Point2</a:t>
            </a:r>
            <a:endParaRPr lang="ko-KR" altLang="en-US" sz="1200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8396993" y="1920566"/>
            <a:ext cx="0" cy="91709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7497846" y="1920566"/>
            <a:ext cx="89914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8396993" y="1920566"/>
            <a:ext cx="167814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6570919" y="2379112"/>
            <a:ext cx="2674" cy="113294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47485" y="3258144"/>
            <a:ext cx="5014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5</a:t>
            </a:r>
            <a:r>
              <a:rPr lang="ko-KR" altLang="en-US" sz="1050" dirty="0" smtClean="0"/>
              <a:t>보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699035" y="3721137"/>
            <a:ext cx="5014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5</a:t>
            </a:r>
            <a:r>
              <a:rPr lang="ko-KR" altLang="en-US" sz="1050" dirty="0" smtClean="0"/>
              <a:t>보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6723319" y="3657393"/>
            <a:ext cx="1247879" cy="706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 flipV="1">
            <a:off x="8808564" y="3686737"/>
            <a:ext cx="2268906" cy="1092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795094" y="3721137"/>
            <a:ext cx="5014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10</a:t>
            </a:r>
            <a:r>
              <a:rPr lang="ko-KR" altLang="en-US" sz="1050" dirty="0" smtClean="0"/>
              <a:t>보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723319" y="4178131"/>
            <a:ext cx="4342900" cy="21321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6454202" y="4205155"/>
            <a:ext cx="2274336" cy="2113417"/>
          </a:xfrm>
          <a:prstGeom prst="ellipse">
            <a:avLst/>
          </a:prstGeom>
          <a:solidFill>
            <a:srgbClr val="FB8F8F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736658" y="6304002"/>
            <a:ext cx="29664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(Ex, </a:t>
            </a:r>
            <a:r>
              <a:rPr lang="ko-KR" altLang="en-US" sz="1200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왼쪽으로 </a:t>
            </a:r>
            <a:r>
              <a:rPr lang="ko-KR" altLang="en-US" sz="1200" dirty="0" err="1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스와이프</a:t>
            </a:r>
            <a:r>
              <a:rPr lang="en-US" altLang="ko-KR" sz="1200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왼쪽이 벽일 때</a:t>
            </a:r>
            <a:r>
              <a:rPr lang="en-US" altLang="ko-KR" sz="1200" dirty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4752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16132" y="547463"/>
            <a:ext cx="2726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스테이지 사운드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리스트업</a:t>
            </a:r>
            <a:endParaRPr lang="ko-KR" altLang="en-US" sz="2800" dirty="0">
              <a:solidFill>
                <a:srgbClr val="FFCCBC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1/2 액자 2"/>
          <p:cNvSpPr/>
          <p:nvPr/>
        </p:nvSpPr>
        <p:spPr>
          <a:xfrm>
            <a:off x="4512973" y="471365"/>
            <a:ext cx="972065" cy="378699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1/2 액자 3"/>
          <p:cNvSpPr/>
          <p:nvPr/>
        </p:nvSpPr>
        <p:spPr>
          <a:xfrm rot="10800000">
            <a:off x="6994688" y="653773"/>
            <a:ext cx="823303" cy="352486"/>
          </a:xfrm>
          <a:prstGeom prst="halfFrame">
            <a:avLst>
              <a:gd name="adj1" fmla="val 2439"/>
              <a:gd name="adj2" fmla="val 28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4036" y="1716711"/>
            <a:ext cx="1119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595959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스테이지</a:t>
            </a:r>
            <a:endParaRPr lang="ko-KR" altLang="en-US" dirty="0">
              <a:solidFill>
                <a:srgbClr val="595959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1904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3702</TotalTime>
  <Words>206</Words>
  <Application>Microsoft Office PowerPoint</Application>
  <PresentationFormat>와이드스크린</PresentationFormat>
  <Paragraphs>89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Andalus</vt:lpstr>
      <vt:lpstr>HY엽서L</vt:lpstr>
      <vt:lpstr>맑은 고딕</vt:lpstr>
      <vt:lpstr>양재난초체M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장르분석</dc:title>
  <dc:creator>김 진규</dc:creator>
  <cp:lastModifiedBy>김 진규</cp:lastModifiedBy>
  <cp:revision>200</cp:revision>
  <dcterms:created xsi:type="dcterms:W3CDTF">2019-09-21T09:02:40Z</dcterms:created>
  <dcterms:modified xsi:type="dcterms:W3CDTF">2019-12-12T13:53:40Z</dcterms:modified>
  <cp:contentStatus/>
</cp:coreProperties>
</file>