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5" r:id="rId2"/>
    <p:sldId id="257" r:id="rId3"/>
    <p:sldId id="266" r:id="rId4"/>
    <p:sldId id="269" r:id="rId5"/>
    <p:sldId id="278" r:id="rId6"/>
    <p:sldId id="261" r:id="rId7"/>
    <p:sldId id="263" r:id="rId8"/>
    <p:sldId id="270" r:id="rId9"/>
    <p:sldId id="273" r:id="rId10"/>
    <p:sldId id="276" r:id="rId11"/>
    <p:sldId id="265" r:id="rId12"/>
    <p:sldId id="268" r:id="rId13"/>
    <p:sldId id="277" r:id="rId14"/>
  </p:sldIdLst>
  <p:sldSz cx="11887200" cy="8229600"/>
  <p:notesSz cx="118872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37" autoAdjust="0"/>
  </p:normalViewPr>
  <p:slideViewPr>
    <p:cSldViewPr>
      <p:cViewPr varScale="1">
        <p:scale>
          <a:sx n="65" d="100"/>
          <a:sy n="65" d="100"/>
        </p:scale>
        <p:origin x="139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51438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732588" y="0"/>
            <a:ext cx="5151437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75C3B-7155-4E7C-A012-9536A926EB4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0" y="1028700"/>
            <a:ext cx="40132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89038" y="3960813"/>
            <a:ext cx="9509125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5151438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32588" y="7816850"/>
            <a:ext cx="5151437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D0599-91D4-4BB4-A134-BFC9C1B35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D0599-91D4-4BB4-A134-BFC9C1B35B3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551176"/>
            <a:ext cx="1010412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608576"/>
            <a:ext cx="832104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892808"/>
            <a:ext cx="5170932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892808"/>
            <a:ext cx="5170932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87200" cy="8229600"/>
          </a:xfrm>
          <a:custGeom>
            <a:avLst/>
            <a:gdLst/>
            <a:ahLst/>
            <a:cxnLst/>
            <a:rect l="l" t="t" r="r" b="b"/>
            <a:pathLst>
              <a:path w="11887200" h="8229600">
                <a:moveTo>
                  <a:pt x="11887200" y="0"/>
                </a:moveTo>
                <a:lnTo>
                  <a:pt x="0" y="0"/>
                </a:lnTo>
                <a:lnTo>
                  <a:pt x="0" y="8229600"/>
                </a:lnTo>
                <a:lnTo>
                  <a:pt x="11887200" y="8229600"/>
                </a:lnTo>
                <a:lnTo>
                  <a:pt x="118872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5950" y="1771650"/>
            <a:ext cx="8426450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69509" y="7727044"/>
            <a:ext cx="19481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47243"/>
            <a:ext cx="1051560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IN" sz="2400" spc="195" dirty="0">
                <a:latin typeface="Bookman Old Style" panose="02050604050505020204" pitchFamily="18" charset="0"/>
              </a:rPr>
              <a:t>Nature Inspired Based Selection For Prediction Of Customers Churn Rate-A Machine Learning Approach</a:t>
            </a:r>
            <a:endParaRPr sz="2400" dirty="0">
              <a:latin typeface="Bookman Old Style" panose="020506040505050202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4514" y="1597532"/>
            <a:ext cx="2516886" cy="709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4795">
              <a:lnSpc>
                <a:spcPct val="101200"/>
              </a:lnSpc>
              <a:spcBef>
                <a:spcPts val="95"/>
              </a:spcBef>
            </a:pPr>
            <a:r>
              <a:rPr sz="2300" b="1" spc="150" dirty="0">
                <a:latin typeface="Bookman Old Style" panose="02050604050505020204" pitchFamily="18" charset="0"/>
                <a:cs typeface="Cambria"/>
              </a:rPr>
              <a:t>Project</a:t>
            </a:r>
            <a:r>
              <a:rPr sz="2300" b="1" spc="30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300" b="1" spc="135" dirty="0">
                <a:latin typeface="Bookman Old Style" panose="02050604050505020204" pitchFamily="18" charset="0"/>
                <a:cs typeface="Cambria"/>
              </a:rPr>
              <a:t>III </a:t>
            </a:r>
            <a:r>
              <a:rPr sz="2300" b="1" spc="14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300" b="1" spc="-30" dirty="0">
                <a:latin typeface="Bookman Old Style" panose="02050604050505020204" pitchFamily="18" charset="0"/>
                <a:cs typeface="Cambria"/>
              </a:rPr>
              <a:t>(</a:t>
            </a:r>
            <a:r>
              <a:rPr sz="2300" b="1" spc="-55" dirty="0">
                <a:latin typeface="Bookman Old Style" panose="02050604050505020204" pitchFamily="18" charset="0"/>
                <a:cs typeface="Cambria"/>
              </a:rPr>
              <a:t>P</a:t>
            </a:r>
            <a:r>
              <a:rPr sz="2300" b="1" spc="285" dirty="0">
                <a:latin typeface="Bookman Old Style" panose="02050604050505020204" pitchFamily="18" charset="0"/>
                <a:cs typeface="Cambria"/>
              </a:rPr>
              <a:t>ROJCS801)</a:t>
            </a:r>
            <a:endParaRPr sz="2300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2456" y="2851785"/>
            <a:ext cx="7115050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0585" marR="5080" indent="-858519" algn="ctr">
              <a:lnSpc>
                <a:spcPct val="100000"/>
              </a:lnSpc>
              <a:spcBef>
                <a:spcPts val="105"/>
              </a:spcBef>
            </a:pPr>
            <a:r>
              <a:rPr sz="2000" b="1" spc="125" dirty="0">
                <a:latin typeface="Bookman Old Style" panose="02050604050505020204" pitchFamily="18" charset="0"/>
                <a:cs typeface="Cambria"/>
              </a:rPr>
              <a:t>In</a:t>
            </a:r>
            <a:r>
              <a:rPr sz="2000" b="1" spc="21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85" dirty="0">
                <a:latin typeface="Bookman Old Style" panose="02050604050505020204" pitchFamily="18" charset="0"/>
                <a:cs typeface="Cambria"/>
              </a:rPr>
              <a:t>partial</a:t>
            </a:r>
            <a:r>
              <a:rPr sz="2000" b="1" spc="229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20" dirty="0">
                <a:latin typeface="Bookman Old Style" panose="02050604050505020204" pitchFamily="18" charset="0"/>
                <a:cs typeface="Cambria"/>
              </a:rPr>
              <a:t>fulfilment</a:t>
            </a:r>
            <a:r>
              <a:rPr sz="2000" b="1" spc="21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sz="2000" b="1" spc="229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55" dirty="0" err="1">
                <a:latin typeface="Bookman Old Style" panose="02050604050505020204" pitchFamily="18" charset="0"/>
                <a:cs typeface="Cambria"/>
              </a:rPr>
              <a:t>th</a:t>
            </a:r>
            <a:r>
              <a:rPr lang="en-IN" sz="2000" b="1" spc="155" dirty="0">
                <a:latin typeface="Bookman Old Style" panose="02050604050505020204" pitchFamily="18" charset="0"/>
                <a:cs typeface="Cambria"/>
              </a:rPr>
              <a:t>e </a:t>
            </a:r>
            <a:r>
              <a:rPr sz="2000" b="1" spc="95" dirty="0">
                <a:latin typeface="Bookman Old Style" panose="02050604050505020204" pitchFamily="18" charset="0"/>
                <a:cs typeface="Cambria"/>
              </a:rPr>
              <a:t>Deg</a:t>
            </a:r>
            <a:r>
              <a:rPr lang="en-IN" sz="2000" b="1" spc="95" dirty="0" err="1">
                <a:latin typeface="Bookman Old Style" panose="02050604050505020204" pitchFamily="18" charset="0"/>
                <a:cs typeface="Cambria"/>
              </a:rPr>
              <a:t>ree</a:t>
            </a:r>
            <a:r>
              <a:rPr lang="en-IN" sz="2000" b="1" spc="23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00" dirty="0">
                <a:latin typeface="Bookman Old Style" panose="02050604050505020204" pitchFamily="18" charset="0"/>
                <a:cs typeface="Cambria"/>
              </a:rPr>
              <a:t>of </a:t>
            </a:r>
            <a:r>
              <a:rPr lang="en-IN" sz="2000" b="1" spc="-425" dirty="0">
                <a:latin typeface="Bookman Old Style" panose="02050604050505020204" pitchFamily="18" charset="0"/>
                <a:cs typeface="Cambria"/>
              </a:rPr>
              <a:t> </a:t>
            </a:r>
          </a:p>
          <a:p>
            <a:pPr marL="870585" marR="5080" indent="-858519" algn="ctr">
              <a:lnSpc>
                <a:spcPct val="100000"/>
              </a:lnSpc>
              <a:spcBef>
                <a:spcPts val="105"/>
              </a:spcBef>
            </a:pPr>
            <a:r>
              <a:rPr lang="en-IN" sz="2000" b="1" spc="-425" dirty="0">
                <a:latin typeface="Bookman Old Style" panose="02050604050505020204" pitchFamily="18" charset="0"/>
                <a:cs typeface="Cambria"/>
              </a:rPr>
              <a:t>    </a:t>
            </a:r>
            <a:r>
              <a:rPr lang="en-IN" sz="2000" b="1" spc="110" dirty="0">
                <a:latin typeface="Bookman Old Style" panose="02050604050505020204" pitchFamily="18" charset="0"/>
                <a:cs typeface="Cambria"/>
              </a:rPr>
              <a:t>Bachelor</a:t>
            </a:r>
            <a:r>
              <a:rPr lang="en-IN" sz="2000" b="1" spc="19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30" dirty="0">
                <a:latin typeface="Bookman Old Style" panose="02050604050505020204" pitchFamily="18" charset="0"/>
                <a:cs typeface="Cambria"/>
              </a:rPr>
              <a:t>Technology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sz="2000" b="1" spc="130" dirty="0">
                <a:latin typeface="Bookman Old Style" panose="02050604050505020204" pitchFamily="18" charset="0"/>
                <a:cs typeface="Cambria"/>
              </a:rPr>
              <a:t>In</a:t>
            </a:r>
            <a:endParaRPr lang="en-IN" sz="2000" b="1" spc="13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Department 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of CSE(IOTCSBT)</a:t>
            </a:r>
          </a:p>
          <a:p>
            <a:pPr marR="71120" algn="ctr">
              <a:lnSpc>
                <a:spcPts val="2375"/>
              </a:lnSpc>
            </a:pPr>
            <a:r>
              <a:rPr lang="en-IN" sz="2000" b="1" spc="145" dirty="0">
                <a:latin typeface="Cambria"/>
                <a:cs typeface="Cambria"/>
              </a:rPr>
              <a:t> Submitted </a:t>
            </a:r>
            <a:r>
              <a:rPr lang="en-IN" sz="2000" b="1" spc="210" dirty="0">
                <a:latin typeface="Cambria"/>
                <a:cs typeface="Cambria"/>
              </a:rPr>
              <a:t> </a:t>
            </a:r>
            <a:r>
              <a:rPr lang="en-IN" sz="2000" b="1" spc="100" dirty="0">
                <a:latin typeface="Cambria"/>
                <a:cs typeface="Cambria"/>
              </a:rPr>
              <a:t>by: </a:t>
            </a:r>
            <a:endParaRPr lang="en-IN" sz="2000" b="1" spc="225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Rajesh Burnwal 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(22021002017003)</a:t>
            </a:r>
          </a:p>
          <a:p>
            <a:pPr marR="71120" algn="ctr">
              <a:lnSpc>
                <a:spcPts val="2375"/>
              </a:lnSpc>
            </a:pP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Mehwish </a:t>
            </a:r>
            <a:r>
              <a:rPr lang="en-IN" sz="2000" b="1" spc="150" dirty="0" err="1">
                <a:latin typeface="Bookman Old Style" panose="02050604050505020204" pitchFamily="18" charset="0"/>
                <a:cs typeface="Cambria"/>
              </a:rPr>
              <a:t>Tanweer</a:t>
            </a: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(22021002017011)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endParaRPr sz="2000" dirty="0">
              <a:latin typeface="Bookman Old Style" panose="02050604050505020204" pitchFamily="18" charset="0"/>
              <a:cs typeface="Cambria"/>
            </a:endParaRPr>
          </a:p>
          <a:p>
            <a:pPr marR="2364105" algn="ctr">
              <a:spcBef>
                <a:spcPts val="10"/>
              </a:spcBef>
            </a:pPr>
            <a:r>
              <a:rPr lang="en-IN" sz="2000" b="1" spc="145" dirty="0">
                <a:latin typeface="Cambria"/>
                <a:cs typeface="Cambria"/>
              </a:rPr>
              <a:t>                  </a:t>
            </a:r>
            <a:endParaRPr lang="en-IN" sz="2000" b="1" spc="25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5330" y="5638291"/>
            <a:ext cx="7816470" cy="1931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2515" marR="1978660" indent="-542925" algn="ctr">
              <a:spcBef>
                <a:spcPts val="100"/>
              </a:spcBef>
            </a:pPr>
            <a:r>
              <a:rPr lang="en-IN" sz="2000" b="1" spc="90" dirty="0">
                <a:latin typeface="Bookman Old Style" panose="02050604050505020204" pitchFamily="18" charset="0"/>
                <a:cs typeface="Cambria"/>
              </a:rPr>
              <a:t>Under</a:t>
            </a:r>
            <a:r>
              <a:rPr lang="en-IN" sz="2000" b="1" spc="19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55" dirty="0">
                <a:latin typeface="Bookman Old Style" panose="02050604050505020204" pitchFamily="18" charset="0"/>
                <a:cs typeface="Cambria"/>
              </a:rPr>
              <a:t>the</a:t>
            </a:r>
            <a:r>
              <a:rPr lang="en-IN" sz="2000" b="1" spc="21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40" dirty="0">
                <a:latin typeface="Bookman Old Style" panose="02050604050505020204" pitchFamily="18" charset="0"/>
                <a:cs typeface="Cambria"/>
              </a:rPr>
              <a:t>Guidance of </a:t>
            </a:r>
            <a:endParaRPr lang="en-IN" sz="2000" b="1" spc="85" dirty="0">
              <a:latin typeface="Bookman Old Style" panose="02050604050505020204" pitchFamily="18" charset="0"/>
              <a:cs typeface="Cambria"/>
            </a:endParaRPr>
          </a:p>
          <a:p>
            <a:pPr marL="2342515" marR="1978660" indent="-542925">
              <a:lnSpc>
                <a:spcPct val="100000"/>
              </a:lnSpc>
              <a:spcBef>
                <a:spcPts val="100"/>
              </a:spcBef>
            </a:pPr>
            <a:r>
              <a:rPr lang="en-IN" sz="2000" b="1" spc="85" dirty="0">
                <a:latin typeface="Bookman Old Style" panose="02050604050505020204" pitchFamily="18" charset="0"/>
                <a:cs typeface="Cambria"/>
              </a:rPr>
              <a:t>Prof. Rabi Narayan Behera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Bookman Old Style" panose="02050604050505020204" pitchFamily="18" charset="0"/>
              <a:cs typeface="Cambria"/>
            </a:endParaRPr>
          </a:p>
          <a:p>
            <a:pPr marL="3046095" marR="5080" indent="-3033395">
              <a:lnSpc>
                <a:spcPct val="100000"/>
              </a:lnSpc>
            </a:pPr>
            <a:r>
              <a:rPr sz="2000" b="1" spc="135" dirty="0">
                <a:latin typeface="Bookman Old Style" panose="02050604050505020204" pitchFamily="18" charset="0"/>
                <a:cs typeface="Cambria"/>
              </a:rPr>
              <a:t>Institute</a:t>
            </a:r>
            <a:r>
              <a:rPr sz="2000" b="1" spc="24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sz="2000" b="1" spc="23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20" dirty="0">
                <a:latin typeface="Bookman Old Style" panose="02050604050505020204" pitchFamily="18" charset="0"/>
                <a:cs typeface="Cambria"/>
              </a:rPr>
              <a:t>Engineering</a:t>
            </a:r>
            <a:r>
              <a:rPr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10" dirty="0">
                <a:latin typeface="Bookman Old Style" panose="02050604050505020204" pitchFamily="18" charset="0"/>
                <a:cs typeface="Cambria"/>
              </a:rPr>
              <a:t>and</a:t>
            </a:r>
            <a:r>
              <a:rPr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45" dirty="0">
                <a:latin typeface="Bookman Old Style" panose="02050604050505020204" pitchFamily="18" charset="0"/>
                <a:cs typeface="Cambria"/>
              </a:rPr>
              <a:t>Management,</a:t>
            </a:r>
            <a:r>
              <a:rPr sz="2000" b="1" spc="20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30" dirty="0">
                <a:latin typeface="Bookman Old Style" panose="02050604050505020204" pitchFamily="18" charset="0"/>
                <a:cs typeface="Cambria"/>
              </a:rPr>
              <a:t>Kolkata </a:t>
            </a:r>
            <a:r>
              <a:rPr sz="2000" b="1" spc="-4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30" dirty="0">
                <a:latin typeface="Bookman Old Style" panose="02050604050505020204" pitchFamily="18" charset="0"/>
                <a:cs typeface="Cambria"/>
              </a:rPr>
              <a:t>2024</a:t>
            </a:r>
            <a:endParaRPr sz="2000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1</a:t>
            </a:fld>
            <a:endParaRPr spc="9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087" y="762000"/>
            <a:ext cx="7160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Comparison</a:t>
            </a:r>
            <a:r>
              <a:rPr spc="250" dirty="0"/>
              <a:t> </a:t>
            </a:r>
            <a:r>
              <a:rPr spc="135" dirty="0"/>
              <a:t>with</a:t>
            </a:r>
            <a:r>
              <a:rPr spc="275" dirty="0"/>
              <a:t> </a:t>
            </a:r>
            <a:r>
              <a:rPr lang="en-US" spc="150" dirty="0"/>
              <a:t>E</a:t>
            </a:r>
            <a:r>
              <a:rPr spc="150" dirty="0"/>
              <a:t>xisting</a:t>
            </a:r>
            <a:r>
              <a:rPr spc="225" dirty="0"/>
              <a:t> </a:t>
            </a:r>
            <a:r>
              <a:rPr lang="en-US" spc="85" dirty="0"/>
              <a:t>W</a:t>
            </a:r>
            <a:r>
              <a:rPr spc="85" dirty="0"/>
              <a:t>orks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10</a:t>
            </a:fld>
            <a:endParaRPr spc="9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46683"/>
              </p:ext>
            </p:extLst>
          </p:nvPr>
        </p:nvGraphicFramePr>
        <p:xfrm>
          <a:off x="685800" y="1881010"/>
          <a:ext cx="10138876" cy="5586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5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01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8384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 processing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08279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Feature Extraction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spc="150" dirty="0">
                          <a:solidFill>
                            <a:srgbClr val="001F5F"/>
                          </a:solidFill>
                          <a:latin typeface="Cambria"/>
                          <a:ea typeface="Cambria" panose="02040503050406030204" pitchFamily="18" charset="0"/>
                          <a:cs typeface="Trebuchet MS"/>
                        </a:rPr>
                        <a:t> Model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0256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Accuracy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1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My</a:t>
                      </a:r>
                      <a:r>
                        <a:rPr sz="14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Work</a:t>
                      </a:r>
                      <a:endParaRPr sz="1400" dirty="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Used the comparison between feature extraction algo for better accuracy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data cleaning, normalization, and handling missing values.,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Cuckoo Search, Firefly &amp; Grey wolf Algorithms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Support Vector Machine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87%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03. C. Zhenhai and Liu. Wei</a:t>
                      </a:r>
                      <a:endParaRPr sz="1400" dirty="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Used the comparison of two dataset for better accuracy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Data Handling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Not Used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Logistic Regression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76.52%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04. Dong, T., Shang, W., Zhu, H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classifier based on an improved feature weighting algorithm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data cleaning, normalization, and handling missing values.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feature weighting algorithm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Naïve Bayesian 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80.67%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71830"/>
                  </a:ext>
                </a:extLst>
              </a:tr>
              <a:tr h="1069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06.</a:t>
                      </a:r>
                      <a:r>
                        <a:rPr lang="nl-NL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Rodan A, Faris H, Alsakran J, Al-Kadi O 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Find best SVM Parameter using Grid Search in cross validation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data normalization, encoding categorical variables, and feature scaling.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Not used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Support Vector Machine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79.56%</a:t>
                      </a:r>
                      <a:endParaRPr sz="14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15940"/>
                  </a:ext>
                </a:extLst>
              </a:tr>
            </a:tbl>
          </a:graphicData>
        </a:graphic>
      </p:graphicFrame>
      <p:sp>
        <p:nvSpPr>
          <p:cNvPr id="8" name="object 13">
            <a:extLst>
              <a:ext uri="{FF2B5EF4-FFF2-40B4-BE49-F238E27FC236}">
                <a16:creationId xmlns:a16="http://schemas.microsoft.com/office/drawing/2014/main" id="{09D4684E-7989-4B77-00C9-77F91244353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67054"/>
            <a:ext cx="637946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Conclusion</a:t>
            </a:r>
            <a:r>
              <a:rPr spc="355" dirty="0"/>
              <a:t> </a:t>
            </a:r>
            <a:r>
              <a:rPr lang="en-US" spc="145" dirty="0"/>
              <a:t>A</a:t>
            </a:r>
            <a:r>
              <a:rPr spc="145" dirty="0"/>
              <a:t>nd</a:t>
            </a:r>
            <a:r>
              <a:rPr spc="320" dirty="0"/>
              <a:t> </a:t>
            </a:r>
            <a:r>
              <a:rPr lang="en-US" spc="145" dirty="0"/>
              <a:t>F</a:t>
            </a:r>
            <a:r>
              <a:rPr spc="145" dirty="0"/>
              <a:t>uture</a:t>
            </a:r>
            <a:r>
              <a:rPr spc="325" dirty="0"/>
              <a:t> </a:t>
            </a:r>
            <a:r>
              <a:rPr lang="en-US" spc="95" dirty="0"/>
              <a:t>W</a:t>
            </a:r>
            <a:r>
              <a:rPr spc="95" dirty="0"/>
              <a:t>orks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7172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11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947013" y="4827185"/>
            <a:ext cx="9818395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10" dirty="0">
                <a:solidFill>
                  <a:srgbClr val="001F5F"/>
                </a:solidFill>
                <a:latin typeface="Cambria"/>
                <a:cs typeface="Cambria"/>
              </a:rPr>
              <a:t>Future Work</a:t>
            </a:r>
            <a:r>
              <a:rPr lang="en-IN" sz="2400" b="1" spc="6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Our study paves the way for refining feature optimization methods in sentiment analysis.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Integration of advanced algorithms is suggested for improved analysis.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Expansion of analysis to include multi-modal data sources is recommended.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EAE73-875F-77C1-1C7D-0540942F8FB2}"/>
              </a:ext>
            </a:extLst>
          </p:cNvPr>
          <p:cNvSpPr txBox="1"/>
          <p:nvPr/>
        </p:nvSpPr>
        <p:spPr>
          <a:xfrm>
            <a:off x="947013" y="1524000"/>
            <a:ext cx="95463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spc="110" dirty="0">
                <a:solidFill>
                  <a:srgbClr val="001F5F"/>
                </a:solidFill>
                <a:latin typeface="Cambria"/>
                <a:cs typeface="Cambria"/>
              </a:rPr>
              <a:t>Conclusion</a:t>
            </a:r>
            <a:r>
              <a:rPr lang="en-IN" sz="2400" b="1" spc="6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Our study has highlighted the effectiveness of nature-inspired algorithms,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Cuckoo Search consistently outperforms Firefly Algorithm (FA) and Grey Wolf Optimizer (GWO) in optimizing Support Vector Machine (SVM) models.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Superior accuracy and precision are demonstrated by Cuckoo Search in churn prediction.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Ensures Cuckoo Search as a highly effective optimization for telecom churn prediction with SVM model.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464819"/>
            <a:ext cx="261747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960" y="554481"/>
            <a:ext cx="2177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5" dirty="0"/>
              <a:t>References: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564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12</a:t>
            </a:fld>
            <a:endParaRPr spc="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5457E-4B7C-8545-71BC-1634D1A7C608}"/>
              </a:ext>
            </a:extLst>
          </p:cNvPr>
          <p:cNvSpPr txBox="1"/>
          <p:nvPr/>
        </p:nvSpPr>
        <p:spPr>
          <a:xfrm>
            <a:off x="691697" y="1479180"/>
            <a:ext cx="101561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Brându¸soiu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I.,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Toderean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G.,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Beleiu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H.: Methods for churn prediction in the pre-paid mobile telecommunications industry. In: 2016 International conference on communications (COMM), pp. 97–100. IEEE (2016)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Y. Xiao, C. He and J. Xiao, "Study on Customer Churn Prediction Methods Based on Multiple Classifiers Combination", 2009 Third International Symposium on Intelligent Information Technology Application, 2009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C.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Zhenhai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Liu. Wei, "Logistic Regression Model and Its Application", Journal of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Yanbian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University(Natural Science Edition), vol. 38, no. 01, pp. 28-32, 2012.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Dong, T., Shang, W., Zhu, H.: Naïve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classifier based on the improved feature weighting algorithm. In: International Conference on Computer Science and Information Engineering, pp. 142– 147. Springer (2011)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Y. Xiao, C. He and J. Xiao, "Study on Customer Churn Prediction Methods Based on Multiple Classifiers Combination", 2009 Third International Symposium on Intelligent Information Technology Application, 2009.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A, Faris H,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Alsakran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J, Al-Kadi O (2014) A support vector machine approach for churn prediction in telecom industry. International journal on information 17(8):3961–3970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Ullah, B. Raza, A. K. Malik, M. Imran, S. U. Islam and S. W. Kim, "A Churn Prediction Model Using Random Forest: Analysis of Machine Learning Techniques for Churn Prediction and Factor Identification in Telecom Sector", IEEE Access, vol.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698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5ABACE41-1BA7-1BFE-CB51-88502AA61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01096B-1FCC-D1F7-8FEA-0976D6BE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49421"/>
              </p:ext>
            </p:extLst>
          </p:nvPr>
        </p:nvGraphicFramePr>
        <p:xfrm>
          <a:off x="1371600" y="1676401"/>
          <a:ext cx="9343008" cy="54101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2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Topic</a:t>
                      </a:r>
                      <a:r>
                        <a:rPr lang="en-IN" sz="2000" b="1" spc="12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2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Slide</a:t>
                      </a:r>
                      <a:r>
                        <a:rPr sz="2000" b="1" spc="18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sz="2000" b="1" spc="114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No:</a:t>
                      </a:r>
                      <a:endParaRPr sz="2000">
                        <a:solidFill>
                          <a:schemeClr val="tx2">
                            <a:lumMod val="75000"/>
                          </a:schemeClr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Introduction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Proposed Work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3400868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Flow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Result and Analysis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Comparison With Existing Work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169537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Conclusion and future works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References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866897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564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2</a:t>
            </a:fld>
            <a:endParaRPr spc="9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6696" y="797814"/>
            <a:ext cx="520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35" dirty="0"/>
              <a:t>Content</a:t>
            </a:r>
            <a:r>
              <a:rPr sz="2800" spc="340" dirty="0"/>
              <a:t> </a:t>
            </a:r>
            <a:r>
              <a:rPr sz="2800" spc="140" dirty="0"/>
              <a:t>of</a:t>
            </a:r>
            <a:r>
              <a:rPr sz="2800" spc="305" dirty="0"/>
              <a:t> </a:t>
            </a:r>
            <a:r>
              <a:rPr sz="2800" spc="204" dirty="0"/>
              <a:t>the</a:t>
            </a:r>
            <a:r>
              <a:rPr sz="2800" spc="310" dirty="0"/>
              <a:t> </a:t>
            </a:r>
            <a:r>
              <a:rPr sz="2800" spc="155" dirty="0"/>
              <a:t>Presentation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554481"/>
            <a:ext cx="33528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165" dirty="0"/>
              <a:t>Introduction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7934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3</a:t>
            </a:fld>
            <a:endParaRPr spc="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5457E-4B7C-8545-71BC-1634D1A7C608}"/>
              </a:ext>
            </a:extLst>
          </p:cNvPr>
          <p:cNvSpPr txBox="1"/>
          <p:nvPr/>
        </p:nvSpPr>
        <p:spPr>
          <a:xfrm>
            <a:off x="861332" y="1669464"/>
            <a:ext cx="101561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lang="en-US" sz="2400" b="1" spc="70" dirty="0">
                <a:solidFill>
                  <a:srgbClr val="001F5F"/>
                </a:solidFill>
                <a:latin typeface="Cambria"/>
                <a:cs typeface="Cambria"/>
              </a:rPr>
              <a:t>Problem</a:t>
            </a:r>
            <a:r>
              <a:rPr lang="en-US" sz="2400" b="1" spc="1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400" b="1" spc="140" dirty="0">
                <a:solidFill>
                  <a:srgbClr val="001F5F"/>
                </a:solidFill>
                <a:latin typeface="Cambria"/>
                <a:cs typeface="Cambria"/>
              </a:rPr>
              <a:t>Statement: 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2400" b="1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/>
                <a:cs typeface="Cambria"/>
              </a:rPr>
              <a:t>Despite improvements in machine learning, telecom churn prediction lacks effective feature selection methods.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/>
                <a:cs typeface="Cambria"/>
              </a:rPr>
              <a:t>Current approaches fails in identifying most relevant features from vast datasets.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/>
                <a:cs typeface="Cambria"/>
              </a:rPr>
              <a:t>Resulting in poor predictions and limited actionable insights for organizations. 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/>
                <a:cs typeface="Cambria"/>
              </a:rPr>
              <a:t>Fixing this gap is crucial for making better churn predictions.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Cambria"/>
                <a:cs typeface="Cambria"/>
              </a:rPr>
              <a:t>Better models with special ways to pick features help make smarter decisions and keep customers around.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dirty="0"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mbria"/>
              <a:cs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632332"/>
            <a:ext cx="44958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Proposed Work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7172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4</a:t>
            </a:fld>
            <a:endParaRPr spc="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5457E-4B7C-8545-71BC-1634D1A7C608}"/>
              </a:ext>
            </a:extLst>
          </p:cNvPr>
          <p:cNvSpPr txBox="1"/>
          <p:nvPr/>
        </p:nvSpPr>
        <p:spPr>
          <a:xfrm>
            <a:off x="892829" y="1669464"/>
            <a:ext cx="10156171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latin typeface="Cambria"/>
                <a:cs typeface="Cambria"/>
              </a:rPr>
              <a:t>The aims of this project are in two fold</a:t>
            </a:r>
            <a:endParaRPr lang="en-IN" sz="1800" b="1" spc="6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Firstly,</a:t>
            </a: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Propose and implement a nature-inspired feature selection method for telecom churn prediction.</a:t>
            </a: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Evaluate the effectiveness of three distinct nature-inspired algorithms - Cuckoo Search Algorithm (CS), Firefly Algorithm (FA), and Grey Wolf Optimizer (GWO).</a:t>
            </a:r>
          </a:p>
          <a:p>
            <a:pPr marL="90805">
              <a:lnSpc>
                <a:spcPct val="100000"/>
              </a:lnSpc>
              <a:spcBef>
                <a:spcPts val="300"/>
              </a:spcBef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Secondly,</a:t>
            </a: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Selection of  classification model Support Vector Machine(SVM)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as the base classifier for churn prediction.</a:t>
            </a: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Apply optimization algorithms (CS, FA, GWO) to enhance SVM parameters.</a:t>
            </a: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Improve predictive accuracy and robustness of SVM.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433705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Through rigorous experimentation and analysis, contribute valuable insights.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21E-DC41-C988-4007-AA5CAD3C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5073016" cy="492443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84727"/>
              </p:ext>
            </p:extLst>
          </p:nvPr>
        </p:nvGraphicFramePr>
        <p:xfrm>
          <a:off x="533400" y="1992849"/>
          <a:ext cx="108204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1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15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Software</a:t>
                      </a:r>
                      <a:r>
                        <a:rPr sz="2150" spc="1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Specification: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Operating System : Windows, Mac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Backend: Python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Integrated Development Environment (IDE): </a:t>
                      </a:r>
                      <a:r>
                        <a:rPr lang="en-US" sz="2100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Jupyter</a:t>
                      </a:r>
                      <a:r>
                        <a:rPr lang="en-US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Notebook  or PyCharm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150" spc="1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Hardware</a:t>
                      </a:r>
                      <a:r>
                        <a:rPr sz="2150" spc="1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Specification:</a:t>
                      </a:r>
                      <a:endParaRPr sz="2150" dirty="0">
                        <a:latin typeface="Cambria"/>
                        <a:cs typeface="Cambri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Processor: Intel i3 or above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RAM: 4GB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Hard Disk:16 GB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b="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lang="en-IN" sz="21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100" b="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Connection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3D28624E-356D-16B0-77CB-119922F92E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88509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22021002017011</a:t>
            </a:r>
            <a:r>
              <a:rPr spc="-5" dirty="0"/>
              <a:t>)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535DCAA7-7845-372D-6EC6-04D0D437137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7B4F71AF-EE97-786B-A851-237091DDB77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5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7493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984" y="644779"/>
            <a:ext cx="39312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Data</a:t>
            </a:r>
            <a:r>
              <a:rPr spc="250" dirty="0"/>
              <a:t> </a:t>
            </a:r>
            <a:r>
              <a:rPr spc="140" dirty="0"/>
              <a:t>Flow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6410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6</a:t>
            </a:fld>
            <a:endParaRPr spc="9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90C00-2E1B-3442-6087-AB6CC026D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8001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563702"/>
            <a:ext cx="48444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1510665" algn="l"/>
                <a:tab pos="2422525" algn="l"/>
              </a:tabLst>
            </a:pPr>
            <a:r>
              <a:rPr spc="225" dirty="0"/>
              <a:t>Result	</a:t>
            </a:r>
            <a:r>
              <a:rPr spc="175" dirty="0"/>
              <a:t>and	</a:t>
            </a:r>
            <a:r>
              <a:rPr spc="185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4124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7</a:t>
            </a:fld>
            <a:endParaRPr spc="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F84C-5DE7-792A-089D-8001D9A86CE1}"/>
              </a:ext>
            </a:extLst>
          </p:cNvPr>
          <p:cNvSpPr txBox="1"/>
          <p:nvPr/>
        </p:nvSpPr>
        <p:spPr>
          <a:xfrm>
            <a:off x="381000" y="1432431"/>
            <a:ext cx="454050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r>
              <a:rPr lang="en-US" sz="2000" spc="-5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x-none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eature optimization is yielding promising results in several key areas,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x-none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accuracy, reliability, and feasibility. </a:t>
            </a:r>
            <a:endParaRPr lang="en-IN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3E100-50EB-16B3-7B6A-8872A770EA5D}"/>
              </a:ext>
            </a:extLst>
          </p:cNvPr>
          <p:cNvSpPr txBox="1"/>
          <p:nvPr/>
        </p:nvSpPr>
        <p:spPr>
          <a:xfrm>
            <a:off x="381000" y="4582918"/>
            <a:ext cx="4844415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tabLst>
                <a:tab pos="182880" algn="l"/>
                <a:tab pos="457200" algn="l"/>
              </a:tabLst>
            </a:pPr>
            <a:r>
              <a:rPr lang="en-US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Before </a:t>
            </a:r>
            <a:r>
              <a:rPr lang="en-US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applying feature selection, the models were </a:t>
            </a:r>
            <a:r>
              <a:rPr lang="en-US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trained</a:t>
            </a:r>
            <a:r>
              <a:rPr lang="en-US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features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 the dataset.  But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fter applying feature selection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nature based feature extraction algorithm, the models were only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trained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on the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selected features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tabLst>
                <a:tab pos="182880" algn="l"/>
                <a:tab pos="457200" algn="l"/>
              </a:tabLst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4E25-E8F5-3CE3-C75D-5C34924AF1B4}"/>
              </a:ext>
            </a:extLst>
          </p:cNvPr>
          <p:cNvSpPr txBox="1"/>
          <p:nvPr/>
        </p:nvSpPr>
        <p:spPr>
          <a:xfrm>
            <a:off x="5943598" y="6923778"/>
            <a:ext cx="4953000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6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 </a:t>
            </a:r>
            <a:r>
              <a:rPr lang="en-US" sz="1600" b="1" spc="-5" dirty="0">
                <a:latin typeface="Cambria" panose="02040503050406030204" pitchFamily="18" charset="0"/>
                <a:ea typeface="Cambria" panose="02040503050406030204" pitchFamily="18" charset="0"/>
              </a:rPr>
              <a:t>Of SVM After feature Extraction.</a:t>
            </a:r>
            <a:endParaRPr lang="en-IN" sz="1600" b="1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519A5-FA8E-1803-CB5A-84CA1F16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76" y="1578378"/>
            <a:ext cx="4540503" cy="20792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EEC9E9-4EB8-447F-5B56-A1D748ED1C98}"/>
              </a:ext>
            </a:extLst>
          </p:cNvPr>
          <p:cNvSpPr txBox="1"/>
          <p:nvPr/>
        </p:nvSpPr>
        <p:spPr>
          <a:xfrm>
            <a:off x="5915375" y="3712357"/>
            <a:ext cx="454050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6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 </a:t>
            </a:r>
            <a:r>
              <a:rPr lang="en-US" sz="1600" b="1" spc="-5" dirty="0">
                <a:latin typeface="Cambria" panose="02040503050406030204" pitchFamily="18" charset="0"/>
                <a:ea typeface="Cambria" panose="02040503050406030204" pitchFamily="18" charset="0"/>
              </a:rPr>
              <a:t>Of SVM before feature Extraction.</a:t>
            </a:r>
            <a:endParaRPr lang="en-IN" sz="1600" b="1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6F34E-BEEE-1266-DC75-8C883050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4126069"/>
            <a:ext cx="4540503" cy="2731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682879"/>
            <a:ext cx="98183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Comparison Of </a:t>
            </a:r>
            <a:r>
              <a:rPr lang="en-US" dirty="0"/>
              <a:t>Overall Result And Accuracy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4886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8</a:t>
            </a:fld>
            <a:endParaRPr spc="9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B9AFE4-D1FA-16AD-2B30-1A8860478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70752"/>
              </p:ext>
            </p:extLst>
          </p:nvPr>
        </p:nvGraphicFramePr>
        <p:xfrm>
          <a:off x="685798" y="1752600"/>
          <a:ext cx="10515599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128">
                  <a:extLst>
                    <a:ext uri="{9D8B030D-6E8A-4147-A177-3AD203B41FA5}">
                      <a16:colId xmlns:a16="http://schemas.microsoft.com/office/drawing/2014/main" val="2901163003"/>
                    </a:ext>
                  </a:extLst>
                </a:gridCol>
                <a:gridCol w="1076102">
                  <a:extLst>
                    <a:ext uri="{9D8B030D-6E8A-4147-A177-3AD203B41FA5}">
                      <a16:colId xmlns:a16="http://schemas.microsoft.com/office/drawing/2014/main" val="1018290938"/>
                    </a:ext>
                  </a:extLst>
                </a:gridCol>
                <a:gridCol w="1076102">
                  <a:extLst>
                    <a:ext uri="{9D8B030D-6E8A-4147-A177-3AD203B41FA5}">
                      <a16:colId xmlns:a16="http://schemas.microsoft.com/office/drawing/2014/main" val="2219452374"/>
                    </a:ext>
                  </a:extLst>
                </a:gridCol>
                <a:gridCol w="1505599">
                  <a:extLst>
                    <a:ext uri="{9D8B030D-6E8A-4147-A177-3AD203B41FA5}">
                      <a16:colId xmlns:a16="http://schemas.microsoft.com/office/drawing/2014/main" val="4147263273"/>
                    </a:ext>
                  </a:extLst>
                </a:gridCol>
                <a:gridCol w="1504420">
                  <a:extLst>
                    <a:ext uri="{9D8B030D-6E8A-4147-A177-3AD203B41FA5}">
                      <a16:colId xmlns:a16="http://schemas.microsoft.com/office/drawing/2014/main" val="1113804617"/>
                    </a:ext>
                  </a:extLst>
                </a:gridCol>
                <a:gridCol w="1673151">
                  <a:extLst>
                    <a:ext uri="{9D8B030D-6E8A-4147-A177-3AD203B41FA5}">
                      <a16:colId xmlns:a16="http://schemas.microsoft.com/office/drawing/2014/main" val="3117109680"/>
                    </a:ext>
                  </a:extLst>
                </a:gridCol>
                <a:gridCol w="1367547">
                  <a:extLst>
                    <a:ext uri="{9D8B030D-6E8A-4147-A177-3AD203B41FA5}">
                      <a16:colId xmlns:a16="http://schemas.microsoft.com/office/drawing/2014/main" val="3994573348"/>
                    </a:ext>
                  </a:extLst>
                </a:gridCol>
                <a:gridCol w="1308550">
                  <a:extLst>
                    <a:ext uri="{9D8B030D-6E8A-4147-A177-3AD203B41FA5}">
                      <a16:colId xmlns:a16="http://schemas.microsoft.com/office/drawing/2014/main" val="1933076809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NO. OF  ITERATIONS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(BEFORE)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NO. OF NATURE BASED FEATURES (AFTER)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NO. OF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CUCKOO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  ALGORITHM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FIREFLY ALGORITHM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GREYWOLF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792475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73.674%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73.754%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73.68%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73.677%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171266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73.674%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74.95%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73.8%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73.9%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914182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73.674%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76.879%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75.967%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75.386%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03739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73.674%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80.359%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77.213%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76.916%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759219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73.674%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80.871%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79.516%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78.945%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84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1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969509" y="7727044"/>
            <a:ext cx="3564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Mehwish </a:t>
            </a:r>
            <a:r>
              <a:rPr lang="en-US" spc="95" dirty="0" err="1"/>
              <a:t>Tanweer</a:t>
            </a:r>
            <a:r>
              <a:rPr lang="en-US" spc="95" dirty="0"/>
              <a:t>(22021002017011)</a:t>
            </a:r>
            <a:endParaRPr lang="en-US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9</a:t>
            </a:fld>
            <a:endParaRPr spc="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F84C-5DE7-792A-089D-8001D9A86CE1}"/>
              </a:ext>
            </a:extLst>
          </p:cNvPr>
          <p:cNvSpPr txBox="1"/>
          <p:nvPr/>
        </p:nvSpPr>
        <p:spPr>
          <a:xfrm>
            <a:off x="228600" y="1417655"/>
            <a:ext cx="454050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Predicting the </a:t>
            </a:r>
            <a:r>
              <a:rPr lang="en-US" sz="20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churn rate 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 categorizing it into </a:t>
            </a:r>
            <a:r>
              <a:rPr lang="en-US" sz="20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or low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en-US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r>
              <a:rPr lang="en-US" sz="2000" b="1" spc="-5" dirty="0">
                <a:latin typeface="Cambria" panose="02040503050406030204" pitchFamily="18" charset="0"/>
                <a:ea typeface="Cambria" panose="02040503050406030204" pitchFamily="18" charset="0"/>
              </a:rPr>
              <a:t>Overall churn prediction</a:t>
            </a:r>
            <a:r>
              <a:rPr lang="en-US" sz="2000" spc="-5" dirty="0">
                <a:latin typeface="Cambria" panose="02040503050406030204" pitchFamily="18" charset="0"/>
                <a:ea typeface="Cambria" panose="02040503050406030204" pitchFamily="18" charset="0"/>
              </a:rPr>
              <a:t> of the dataset, No Churn indicating the number of people expected to stay and churn represents the Number Of people to leave.</a:t>
            </a:r>
            <a:endParaRPr lang="en-US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en-IN" sz="2000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4E25-E8F5-3CE3-C75D-5C34924AF1B4}"/>
              </a:ext>
            </a:extLst>
          </p:cNvPr>
          <p:cNvSpPr txBox="1"/>
          <p:nvPr/>
        </p:nvSpPr>
        <p:spPr>
          <a:xfrm>
            <a:off x="5943598" y="6923778"/>
            <a:ext cx="4953000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600" b="1" spc="-5" dirty="0">
                <a:latin typeface="Cambria" panose="02040503050406030204" pitchFamily="18" charset="0"/>
                <a:ea typeface="Cambria" panose="02040503050406030204" pitchFamily="18" charset="0"/>
              </a:rPr>
              <a:t>Overall Churn </a:t>
            </a:r>
            <a:endParaRPr lang="en-IN" sz="1600" b="1" spc="-5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EC9E9-4EB8-447F-5B56-A1D748ED1C98}"/>
              </a:ext>
            </a:extLst>
          </p:cNvPr>
          <p:cNvSpPr txBox="1"/>
          <p:nvPr/>
        </p:nvSpPr>
        <p:spPr>
          <a:xfrm>
            <a:off x="5915375" y="3712357"/>
            <a:ext cx="454050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6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Churn Rate Prediction of a Customer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A6D6B-167A-921F-68D5-A69DDAF7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74" y="1432431"/>
            <a:ext cx="4799233" cy="2225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8709E0-02C9-F927-6F6C-C69E1CF6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8" y="4093542"/>
            <a:ext cx="4771009" cy="2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1209</Words>
  <Application>Microsoft Office PowerPoint</Application>
  <PresentationFormat>Custom</PresentationFormat>
  <Paragraphs>232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Courier New</vt:lpstr>
      <vt:lpstr>Times New Roman</vt:lpstr>
      <vt:lpstr>Wingdings</vt:lpstr>
      <vt:lpstr>Office Theme</vt:lpstr>
      <vt:lpstr>Nature Inspired Based Selection For Prediction Of Customers Churn Rate-A Machine Learning Approach</vt:lpstr>
      <vt:lpstr>Content of the Presentation</vt:lpstr>
      <vt:lpstr>Introduction</vt:lpstr>
      <vt:lpstr>Proposed Work</vt:lpstr>
      <vt:lpstr>Requirements</vt:lpstr>
      <vt:lpstr>Data Flow</vt:lpstr>
      <vt:lpstr>Result and Analysis</vt:lpstr>
      <vt:lpstr>Comparison Of Overall Result And Accuracy</vt:lpstr>
      <vt:lpstr>PowerPoint Presentation</vt:lpstr>
      <vt:lpstr>Comparison with Existing Works</vt:lpstr>
      <vt:lpstr>Conclusion And Future Works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Sanchita Ghosh</dc:creator>
  <cp:lastModifiedBy>MEHWISH TANWEER</cp:lastModifiedBy>
  <cp:revision>22</cp:revision>
  <dcterms:created xsi:type="dcterms:W3CDTF">2024-04-28T02:22:49Z</dcterms:created>
  <dcterms:modified xsi:type="dcterms:W3CDTF">2024-04-29T06:45:24Z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2024-04-28T00:00:00Z</vt:filetime>
  </property>
</Properties>
</file>