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8288000" cy="10287000"/>
  <p:notesSz cx="6858000" cy="9144000"/>
  <p:embeddedFontLst>
    <p:embeddedFont>
      <p:font typeface="Alata" panose="020B0604020202020204" charset="0"/>
      <p:regular r:id="rId53"/>
    </p:embeddedFont>
    <p:embeddedFont>
      <p:font typeface="Bernoru" panose="020B0604020202020204" charset="0"/>
      <p:regular r:id="rId54"/>
    </p:embeddedFont>
    <p:embeddedFont>
      <p:font typeface="Canva Sans" panose="020B0604020202020204" charset="0"/>
      <p:regular r:id="rId55"/>
    </p:embeddedFont>
    <p:embeddedFont>
      <p:font typeface="Canva Sans Bold" panose="020B0604020202020204" charset="0"/>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2" d="100"/>
          <a:sy n="52" d="100"/>
        </p:scale>
        <p:origin x="85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EH MIHYAR" userId="c48b0d61-4368-41b8-bc9f-b51f0681f3fa" providerId="ADAL" clId="{00166B49-9636-4C85-88DA-489EE482A587}"/>
    <pc:docChg chg="undo custSel modSld">
      <pc:chgData name="ZAINEH MIHYAR" userId="c48b0d61-4368-41b8-bc9f-b51f0681f3fa" providerId="ADAL" clId="{00166B49-9636-4C85-88DA-489EE482A587}" dt="2025-06-10T10:18:52.545" v="25" actId="20577"/>
      <pc:docMkLst>
        <pc:docMk/>
      </pc:docMkLst>
      <pc:sldChg chg="modSp mod">
        <pc:chgData name="ZAINEH MIHYAR" userId="c48b0d61-4368-41b8-bc9f-b51f0681f3fa" providerId="ADAL" clId="{00166B49-9636-4C85-88DA-489EE482A587}" dt="2025-06-10T10:18:52.545" v="25" actId="20577"/>
        <pc:sldMkLst>
          <pc:docMk/>
          <pc:sldMk cId="0" sldId="259"/>
        </pc:sldMkLst>
        <pc:spChg chg="mod">
          <ac:chgData name="ZAINEH MIHYAR" userId="c48b0d61-4368-41b8-bc9f-b51f0681f3fa" providerId="ADAL" clId="{00166B49-9636-4C85-88DA-489EE482A587}" dt="2025-06-10T10:18:52.545" v="25" actId="20577"/>
          <ac:spMkLst>
            <pc:docMk/>
            <pc:sldMk cId="0" sldId="259"/>
            <ac:spMk id="27" creationId="{00000000-0000-0000-0000-000000000000}"/>
          </ac:spMkLst>
        </pc:spChg>
      </pc:sldChg>
      <pc:sldChg chg="addSp delSp modSp mod">
        <pc:chgData name="ZAINEH MIHYAR" userId="c48b0d61-4368-41b8-bc9f-b51f0681f3fa" providerId="ADAL" clId="{00166B49-9636-4C85-88DA-489EE482A587}" dt="2025-06-10T10:16:05.243" v="4" actId="1076"/>
        <pc:sldMkLst>
          <pc:docMk/>
          <pc:sldMk cId="0" sldId="265"/>
        </pc:sldMkLst>
        <pc:spChg chg="del">
          <ac:chgData name="ZAINEH MIHYAR" userId="c48b0d61-4368-41b8-bc9f-b51f0681f3fa" providerId="ADAL" clId="{00166B49-9636-4C85-88DA-489EE482A587}" dt="2025-06-10T10:15:48.589" v="0" actId="478"/>
          <ac:spMkLst>
            <pc:docMk/>
            <pc:sldMk cId="0" sldId="265"/>
            <ac:spMk id="3" creationId="{00000000-0000-0000-0000-000000000000}"/>
          </ac:spMkLst>
        </pc:spChg>
        <pc:picChg chg="add mod">
          <ac:chgData name="ZAINEH MIHYAR" userId="c48b0d61-4368-41b8-bc9f-b51f0681f3fa" providerId="ADAL" clId="{00166B49-9636-4C85-88DA-489EE482A587}" dt="2025-06-10T10:16:05.243" v="4" actId="1076"/>
          <ac:picMkLst>
            <pc:docMk/>
            <pc:sldMk cId="0" sldId="265"/>
            <ac:picMk id="7" creationId="{00AF5CA7-E704-2FF0-AE5D-D4FD12A00707}"/>
          </ac:picMkLst>
        </pc:picChg>
      </pc:sldChg>
      <pc:sldChg chg="modSp mod">
        <pc:chgData name="ZAINEH MIHYAR" userId="c48b0d61-4368-41b8-bc9f-b51f0681f3fa" providerId="ADAL" clId="{00166B49-9636-4C85-88DA-489EE482A587}" dt="2025-06-10T10:18:22.038" v="14" actId="2711"/>
        <pc:sldMkLst>
          <pc:docMk/>
          <pc:sldMk cId="0" sldId="271"/>
        </pc:sldMkLst>
        <pc:spChg chg="mod">
          <ac:chgData name="ZAINEH MIHYAR" userId="c48b0d61-4368-41b8-bc9f-b51f0681f3fa" providerId="ADAL" clId="{00166B49-9636-4C85-88DA-489EE482A587}" dt="2025-06-10T10:18:22.038" v="14" actId="2711"/>
          <ac:spMkLst>
            <pc:docMk/>
            <pc:sldMk cId="0" sldId="271"/>
            <ac:spMk id="19" creationId="{00000000-0000-0000-0000-000000000000}"/>
          </ac:spMkLst>
        </pc:spChg>
      </pc:sldChg>
      <pc:sldChg chg="modSp mod">
        <pc:chgData name="ZAINEH MIHYAR" userId="c48b0d61-4368-41b8-bc9f-b51f0681f3fa" providerId="ADAL" clId="{00166B49-9636-4C85-88DA-489EE482A587}" dt="2025-06-10T10:18:11.695" v="13" actId="2711"/>
        <pc:sldMkLst>
          <pc:docMk/>
          <pc:sldMk cId="0" sldId="274"/>
        </pc:sldMkLst>
        <pc:spChg chg="mod">
          <ac:chgData name="ZAINEH MIHYAR" userId="c48b0d61-4368-41b8-bc9f-b51f0681f3fa" providerId="ADAL" clId="{00166B49-9636-4C85-88DA-489EE482A587}" dt="2025-06-10T10:18:11.695" v="13" actId="2711"/>
          <ac:spMkLst>
            <pc:docMk/>
            <pc:sldMk cId="0" sldId="274"/>
            <ac:spMk id="19" creationId="{00000000-0000-0000-0000-000000000000}"/>
          </ac:spMkLst>
        </pc:spChg>
      </pc:sldChg>
      <pc:sldChg chg="modSp mod">
        <pc:chgData name="ZAINEH MIHYAR" userId="c48b0d61-4368-41b8-bc9f-b51f0681f3fa" providerId="ADAL" clId="{00166B49-9636-4C85-88DA-489EE482A587}" dt="2025-06-10T10:17:59.077" v="12" actId="2711"/>
        <pc:sldMkLst>
          <pc:docMk/>
          <pc:sldMk cId="0" sldId="276"/>
        </pc:sldMkLst>
        <pc:spChg chg="mod">
          <ac:chgData name="ZAINEH MIHYAR" userId="c48b0d61-4368-41b8-bc9f-b51f0681f3fa" providerId="ADAL" clId="{00166B49-9636-4C85-88DA-489EE482A587}" dt="2025-06-10T10:16:28.562" v="6" actId="20577"/>
          <ac:spMkLst>
            <pc:docMk/>
            <pc:sldMk cId="0" sldId="276"/>
            <ac:spMk id="21" creationId="{00000000-0000-0000-0000-000000000000}"/>
          </ac:spMkLst>
        </pc:spChg>
        <pc:spChg chg="mod">
          <ac:chgData name="ZAINEH MIHYAR" userId="c48b0d61-4368-41b8-bc9f-b51f0681f3fa" providerId="ADAL" clId="{00166B49-9636-4C85-88DA-489EE482A587}" dt="2025-06-10T10:17:59.077" v="12" actId="2711"/>
          <ac:spMkLst>
            <pc:docMk/>
            <pc:sldMk cId="0" sldId="276"/>
            <ac:spMk id="22" creationId="{00000000-0000-0000-0000-000000000000}"/>
          </ac:spMkLst>
        </pc:spChg>
      </pc:sldChg>
      <pc:sldChg chg="modSp mod">
        <pc:chgData name="ZAINEH MIHYAR" userId="c48b0d61-4368-41b8-bc9f-b51f0681f3fa" providerId="ADAL" clId="{00166B49-9636-4C85-88DA-489EE482A587}" dt="2025-06-10T10:17:49.806" v="11" actId="2711"/>
        <pc:sldMkLst>
          <pc:docMk/>
          <pc:sldMk cId="0" sldId="281"/>
        </pc:sldMkLst>
        <pc:spChg chg="mod">
          <ac:chgData name="ZAINEH MIHYAR" userId="c48b0d61-4368-41b8-bc9f-b51f0681f3fa" providerId="ADAL" clId="{00166B49-9636-4C85-88DA-489EE482A587}" dt="2025-06-10T10:17:49.806" v="11" actId="2711"/>
          <ac:spMkLst>
            <pc:docMk/>
            <pc:sldMk cId="0" sldId="281"/>
            <ac:spMk id="28" creationId="{00000000-0000-0000-0000-000000000000}"/>
          </ac:spMkLst>
        </pc:spChg>
      </pc:sldChg>
      <pc:sldChg chg="modSp mod">
        <pc:chgData name="ZAINEH MIHYAR" userId="c48b0d61-4368-41b8-bc9f-b51f0681f3fa" providerId="ADAL" clId="{00166B49-9636-4C85-88DA-489EE482A587}" dt="2025-06-10T10:17:11.854" v="7" actId="2711"/>
        <pc:sldMkLst>
          <pc:docMk/>
          <pc:sldMk cId="0" sldId="293"/>
        </pc:sldMkLst>
        <pc:spChg chg="mod">
          <ac:chgData name="ZAINEH MIHYAR" userId="c48b0d61-4368-41b8-bc9f-b51f0681f3fa" providerId="ADAL" clId="{00166B49-9636-4C85-88DA-489EE482A587}" dt="2025-06-10T10:17:11.854" v="7" actId="2711"/>
          <ac:spMkLst>
            <pc:docMk/>
            <pc:sldMk cId="0" sldId="29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10-Jun-25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6.sv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6.sv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6.sv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4.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6.sv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14.sv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1.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8.svg"/><Relationship Id="rId7" Type="http://schemas.openxmlformats.org/officeDocument/2006/relationships/image" Target="../media/image41.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1.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41.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9.sv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3973336" flipH="1">
            <a:off x="16635788" y="3443037"/>
            <a:ext cx="1689234" cy="3120987"/>
          </a:xfrm>
          <a:custGeom>
            <a:avLst/>
            <a:gdLst/>
            <a:ahLst/>
            <a:cxnLst/>
            <a:rect l="l" t="t" r="r" b="b"/>
            <a:pathLst>
              <a:path w="1689234" h="3120987">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15264036" y="7533131"/>
            <a:ext cx="3311802" cy="3067557"/>
          </a:xfrm>
          <a:custGeom>
            <a:avLst/>
            <a:gdLst/>
            <a:ahLst/>
            <a:cxnLst/>
            <a:rect l="l" t="t" r="r" b="b"/>
            <a:pathLst>
              <a:path w="3311802" h="3067557">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39074" flipH="1">
            <a:off x="12699038" y="8732525"/>
            <a:ext cx="1725885" cy="2524146"/>
          </a:xfrm>
          <a:custGeom>
            <a:avLst/>
            <a:gdLst/>
            <a:ahLst/>
            <a:cxnLst/>
            <a:rect l="l" t="t" r="r" b="b"/>
            <a:pathLst>
              <a:path w="1725885" h="2524146">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90566" flipH="1">
            <a:off x="15399726" y="1231222"/>
            <a:ext cx="2576564" cy="2286701"/>
          </a:xfrm>
          <a:custGeom>
            <a:avLst/>
            <a:gdLst/>
            <a:ahLst/>
            <a:cxnLst/>
            <a:rect l="l" t="t" r="r" b="b"/>
            <a:pathLst>
              <a:path w="2576564" h="2286701">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AutoShape 6"/>
          <p:cNvSpPr/>
          <p:nvPr/>
        </p:nvSpPr>
        <p:spPr>
          <a:xfrm>
            <a:off x="3709350" y="6223329"/>
            <a:ext cx="10869299" cy="0"/>
          </a:xfrm>
          <a:prstGeom prst="line">
            <a:avLst/>
          </a:prstGeom>
          <a:ln w="38100" cap="flat">
            <a:solidFill>
              <a:srgbClr val="BFD8EF"/>
            </a:solidFill>
            <a:prstDash val="solid"/>
            <a:headEnd type="none" w="sm" len="sm"/>
            <a:tailEnd type="none" w="sm" len="sm"/>
          </a:ln>
        </p:spPr>
        <p:txBody>
          <a:bodyPr/>
          <a:lstStyle/>
          <a:p>
            <a:endParaRPr lang="en-US"/>
          </a:p>
        </p:txBody>
      </p:sp>
      <p:sp>
        <p:nvSpPr>
          <p:cNvPr id="7" name="Freeform 7"/>
          <p:cNvSpPr/>
          <p:nvPr/>
        </p:nvSpPr>
        <p:spPr>
          <a:xfrm rot="611243">
            <a:off x="-2304746" y="2380416"/>
            <a:ext cx="6414107" cy="12701203"/>
          </a:xfrm>
          <a:custGeom>
            <a:avLst/>
            <a:gdLst/>
            <a:ahLst/>
            <a:cxnLst/>
            <a:rect l="l" t="t" r="r" b="b"/>
            <a:pathLst>
              <a:path w="6414107" h="12701203">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8" name="Group 8"/>
          <p:cNvGrpSpPr/>
          <p:nvPr/>
        </p:nvGrpSpPr>
        <p:grpSpPr>
          <a:xfrm>
            <a:off x="1458786" y="7872963"/>
            <a:ext cx="441456" cy="44145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8791720" y="8632888"/>
            <a:ext cx="704559" cy="704559"/>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2627919" y="1028700"/>
            <a:ext cx="704559" cy="704559"/>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3597082" y="1028700"/>
            <a:ext cx="704559" cy="704559"/>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0" name="Group 20"/>
          <p:cNvGrpSpPr/>
          <p:nvPr/>
        </p:nvGrpSpPr>
        <p:grpSpPr>
          <a:xfrm>
            <a:off x="15491103" y="6876963"/>
            <a:ext cx="441456" cy="441456"/>
            <a:chOff x="0" y="0"/>
            <a:chExt cx="812800" cy="812800"/>
          </a:xfrm>
        </p:grpSpPr>
        <p:sp>
          <p:nvSpPr>
            <p:cNvPr id="21" name="Freeform 2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2" name="TextBox 2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3" name="TextBox 23"/>
          <p:cNvSpPr txBox="1"/>
          <p:nvPr/>
        </p:nvSpPr>
        <p:spPr>
          <a:xfrm>
            <a:off x="3163500" y="936045"/>
            <a:ext cx="12327604" cy="5061574"/>
          </a:xfrm>
          <a:prstGeom prst="rect">
            <a:avLst/>
          </a:prstGeom>
        </p:spPr>
        <p:txBody>
          <a:bodyPr lIns="0" tIns="0" rIns="0" bIns="0" rtlCol="0" anchor="t">
            <a:spAutoFit/>
          </a:bodyPr>
          <a:lstStyle/>
          <a:p>
            <a:pPr algn="ctr">
              <a:lnSpc>
                <a:spcPts val="13440"/>
              </a:lnSpc>
              <a:spcBef>
                <a:spcPct val="0"/>
              </a:spcBef>
            </a:pPr>
            <a:r>
              <a:rPr lang="en-US" sz="9600">
                <a:solidFill>
                  <a:srgbClr val="5A739E"/>
                </a:solidFill>
                <a:latin typeface="Bernoru"/>
                <a:ea typeface="Bernoru"/>
                <a:cs typeface="Bernoru"/>
                <a:sym typeface="Bernoru"/>
              </a:rPr>
              <a:t>NATURAL LANGUAGE</a:t>
            </a:r>
          </a:p>
          <a:p>
            <a:pPr algn="ctr">
              <a:lnSpc>
                <a:spcPts val="13440"/>
              </a:lnSpc>
              <a:spcBef>
                <a:spcPct val="0"/>
              </a:spcBef>
            </a:pPr>
            <a:r>
              <a:rPr lang="en-US" sz="9600">
                <a:solidFill>
                  <a:srgbClr val="5A739E"/>
                </a:solidFill>
                <a:latin typeface="Bernoru"/>
                <a:ea typeface="Bernoru"/>
                <a:cs typeface="Bernoru"/>
                <a:sym typeface="Bernoru"/>
              </a:rPr>
              <a:t>PROCESSING</a:t>
            </a:r>
          </a:p>
        </p:txBody>
      </p:sp>
      <p:sp>
        <p:nvSpPr>
          <p:cNvPr id="24" name="TextBox 24"/>
          <p:cNvSpPr txBox="1"/>
          <p:nvPr/>
        </p:nvSpPr>
        <p:spPr>
          <a:xfrm>
            <a:off x="5182021" y="6611653"/>
            <a:ext cx="3502972" cy="60642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PROJECT BY:</a:t>
            </a:r>
          </a:p>
        </p:txBody>
      </p:sp>
      <p:sp>
        <p:nvSpPr>
          <p:cNvPr id="25" name="TextBox 25"/>
          <p:cNvSpPr txBox="1"/>
          <p:nvPr/>
        </p:nvSpPr>
        <p:spPr>
          <a:xfrm>
            <a:off x="8649890" y="6621178"/>
            <a:ext cx="5651751" cy="596900"/>
          </a:xfrm>
          <a:prstGeom prst="rect">
            <a:avLst/>
          </a:prstGeom>
        </p:spPr>
        <p:txBody>
          <a:bodyPr lIns="0" tIns="0" rIns="0" bIns="0" rtlCol="0" anchor="t">
            <a:spAutoFit/>
          </a:bodyPr>
          <a:lstStyle/>
          <a:p>
            <a:pPr algn="l">
              <a:lnSpc>
                <a:spcPts val="4899"/>
              </a:lnSpc>
            </a:pPr>
            <a:r>
              <a:rPr lang="en-US" sz="3499">
                <a:solidFill>
                  <a:srgbClr val="6B87AF"/>
                </a:solidFill>
                <a:latin typeface="Alata"/>
                <a:ea typeface="Alata"/>
                <a:cs typeface="Alata"/>
                <a:sym typeface="Alata"/>
              </a:rPr>
              <a:t>ZAINEH MIHYAR 22110203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a:off x="233206" y="296746"/>
            <a:ext cx="5149051" cy="4357921"/>
          </a:xfrm>
          <a:custGeom>
            <a:avLst/>
            <a:gdLst/>
            <a:ahLst/>
            <a:cxnLst/>
            <a:rect l="l" t="t" r="r" b="b"/>
            <a:pathLst>
              <a:path w="5149051" h="4357921">
                <a:moveTo>
                  <a:pt x="0" y="0"/>
                </a:moveTo>
                <a:lnTo>
                  <a:pt x="5149052" y="0"/>
                </a:lnTo>
                <a:lnTo>
                  <a:pt x="5149052" y="4357921"/>
                </a:lnTo>
                <a:lnTo>
                  <a:pt x="0" y="4357921"/>
                </a:lnTo>
                <a:lnTo>
                  <a:pt x="0" y="0"/>
                </a:lnTo>
                <a:close/>
              </a:path>
            </a:pathLst>
          </a:custGeom>
          <a:blipFill>
            <a:blip r:embed="rId2"/>
            <a:stretch>
              <a:fillRect/>
            </a:stretch>
          </a:blipFill>
        </p:spPr>
        <p:txBody>
          <a:bodyPr/>
          <a:lstStyle/>
          <a:p>
            <a:endParaRPr lang="en-US"/>
          </a:p>
        </p:txBody>
      </p:sp>
      <p:sp>
        <p:nvSpPr>
          <p:cNvPr id="4" name="Freeform 4"/>
          <p:cNvSpPr/>
          <p:nvPr/>
        </p:nvSpPr>
        <p:spPr>
          <a:xfrm>
            <a:off x="6072103" y="296746"/>
            <a:ext cx="6368636" cy="4553574"/>
          </a:xfrm>
          <a:custGeom>
            <a:avLst/>
            <a:gdLst/>
            <a:ahLst/>
            <a:cxnLst/>
            <a:rect l="l" t="t" r="r" b="b"/>
            <a:pathLst>
              <a:path w="6368636" h="4553574">
                <a:moveTo>
                  <a:pt x="0" y="0"/>
                </a:moveTo>
                <a:lnTo>
                  <a:pt x="6368636" y="0"/>
                </a:lnTo>
                <a:lnTo>
                  <a:pt x="6368636" y="4553574"/>
                </a:lnTo>
                <a:lnTo>
                  <a:pt x="0" y="4553574"/>
                </a:lnTo>
                <a:lnTo>
                  <a:pt x="0" y="0"/>
                </a:lnTo>
                <a:close/>
              </a:path>
            </a:pathLst>
          </a:custGeom>
          <a:blipFill>
            <a:blip r:embed="rId3"/>
            <a:stretch>
              <a:fillRect/>
            </a:stretch>
          </a:blipFill>
        </p:spPr>
        <p:txBody>
          <a:bodyPr/>
          <a:lstStyle/>
          <a:p>
            <a:endParaRPr lang="en-US"/>
          </a:p>
        </p:txBody>
      </p:sp>
      <p:sp>
        <p:nvSpPr>
          <p:cNvPr id="5" name="Freeform 5"/>
          <p:cNvSpPr/>
          <p:nvPr/>
        </p:nvSpPr>
        <p:spPr>
          <a:xfrm>
            <a:off x="4564723" y="5143500"/>
            <a:ext cx="5847803" cy="4700172"/>
          </a:xfrm>
          <a:custGeom>
            <a:avLst/>
            <a:gdLst/>
            <a:ahLst/>
            <a:cxnLst/>
            <a:rect l="l" t="t" r="r" b="b"/>
            <a:pathLst>
              <a:path w="5847803" h="4700172">
                <a:moveTo>
                  <a:pt x="0" y="0"/>
                </a:moveTo>
                <a:lnTo>
                  <a:pt x="5847803" y="0"/>
                </a:lnTo>
                <a:lnTo>
                  <a:pt x="5847803" y="4700172"/>
                </a:lnTo>
                <a:lnTo>
                  <a:pt x="0" y="4700172"/>
                </a:lnTo>
                <a:lnTo>
                  <a:pt x="0" y="0"/>
                </a:lnTo>
                <a:close/>
              </a:path>
            </a:pathLst>
          </a:custGeom>
          <a:blipFill>
            <a:blip r:embed="rId4"/>
            <a:stretch>
              <a:fillRect/>
            </a:stretch>
          </a:blipFill>
        </p:spPr>
        <p:txBody>
          <a:bodyPr/>
          <a:lstStyle/>
          <a:p>
            <a:endParaRPr lang="en-US"/>
          </a:p>
        </p:txBody>
      </p:sp>
      <p:pic>
        <p:nvPicPr>
          <p:cNvPr id="7" name="Picture 6">
            <a:extLst>
              <a:ext uri="{FF2B5EF4-FFF2-40B4-BE49-F238E27FC236}">
                <a16:creationId xmlns:a16="http://schemas.microsoft.com/office/drawing/2014/main" id="{00AF5CA7-E704-2FF0-AE5D-D4FD12A00707}"/>
              </a:ext>
            </a:extLst>
          </p:cNvPr>
          <p:cNvPicPr>
            <a:picLocks noChangeAspect="1"/>
          </p:cNvPicPr>
          <p:nvPr/>
        </p:nvPicPr>
        <p:blipFill>
          <a:blip r:embed="rId5"/>
          <a:stretch>
            <a:fillRect/>
          </a:stretch>
        </p:blipFill>
        <p:spPr>
          <a:xfrm>
            <a:off x="13030200" y="440590"/>
            <a:ext cx="4682308" cy="84281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5012204"/>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465811"/>
            <a:ext cx="12734149" cy="245110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DROPPING IRRELEVANT  ROWS</a:t>
            </a:r>
          </a:p>
        </p:txBody>
      </p:sp>
      <p:sp>
        <p:nvSpPr>
          <p:cNvPr id="28" name="TextBox 28"/>
          <p:cNvSpPr txBox="1"/>
          <p:nvPr/>
        </p:nvSpPr>
        <p:spPr>
          <a:xfrm>
            <a:off x="4641509" y="5559697"/>
            <a:ext cx="9004981" cy="19767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I dropped duplicated rows, and then manually scanned the dataset to see if there were irrelevant rows.</a:t>
            </a:r>
          </a:p>
          <a:p>
            <a:pPr algn="ctr">
              <a:lnSpc>
                <a:spcPts val="3919"/>
              </a:lnSpc>
            </a:pPr>
            <a:r>
              <a:rPr lang="en-US" sz="2799">
                <a:solidFill>
                  <a:srgbClr val="6B87AF"/>
                </a:solidFill>
                <a:latin typeface="Alata"/>
                <a:ea typeface="Alata"/>
                <a:cs typeface="Alata"/>
                <a:sym typeface="Alata"/>
              </a:rPr>
              <a:t>Cleaning noise improves embedding quality and focuses the model on medical information.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a:off x="-1039653" y="-1005064"/>
            <a:ext cx="3534260" cy="3534260"/>
          </a:xfrm>
          <a:custGeom>
            <a:avLst/>
            <a:gdLst/>
            <a:ahLst/>
            <a:cxnLst/>
            <a:rect l="l" t="t" r="r" b="b"/>
            <a:pathLst>
              <a:path w="3534260" h="3534260">
                <a:moveTo>
                  <a:pt x="0" y="0"/>
                </a:moveTo>
                <a:lnTo>
                  <a:pt x="3534259" y="0"/>
                </a:lnTo>
                <a:lnTo>
                  <a:pt x="3534259" y="3534259"/>
                </a:lnTo>
                <a:lnTo>
                  <a:pt x="0" y="3534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621214">
            <a:off x="16358916" y="8235009"/>
            <a:ext cx="2772251" cy="2772251"/>
          </a:xfrm>
          <a:custGeom>
            <a:avLst/>
            <a:gdLst/>
            <a:ahLst/>
            <a:cxnLst/>
            <a:rect l="l" t="t" r="r" b="b"/>
            <a:pathLst>
              <a:path w="2772251" h="2772251">
                <a:moveTo>
                  <a:pt x="0" y="0"/>
                </a:moveTo>
                <a:lnTo>
                  <a:pt x="2772250" y="0"/>
                </a:lnTo>
                <a:lnTo>
                  <a:pt x="2772250" y="2772251"/>
                </a:lnTo>
                <a:lnTo>
                  <a:pt x="0" y="27722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2825985">
            <a:off x="15767781" y="387128"/>
            <a:ext cx="749874" cy="749874"/>
          </a:xfrm>
          <a:custGeom>
            <a:avLst/>
            <a:gdLst/>
            <a:ahLst/>
            <a:cxnLst/>
            <a:rect l="l" t="t" r="r" b="b"/>
            <a:pathLst>
              <a:path w="749874" h="749874">
                <a:moveTo>
                  <a:pt x="0" y="0"/>
                </a:moveTo>
                <a:lnTo>
                  <a:pt x="749874" y="0"/>
                </a:lnTo>
                <a:lnTo>
                  <a:pt x="749874" y="749875"/>
                </a:lnTo>
                <a:lnTo>
                  <a:pt x="0" y="7498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2825985">
            <a:off x="1872103" y="9246197"/>
            <a:ext cx="749874" cy="749874"/>
          </a:xfrm>
          <a:custGeom>
            <a:avLst/>
            <a:gdLst/>
            <a:ahLst/>
            <a:cxnLst/>
            <a:rect l="l" t="t" r="r" b="b"/>
            <a:pathLst>
              <a:path w="749874" h="749874">
                <a:moveTo>
                  <a:pt x="0" y="0"/>
                </a:moveTo>
                <a:lnTo>
                  <a:pt x="749874" y="0"/>
                </a:lnTo>
                <a:lnTo>
                  <a:pt x="749874" y="749874"/>
                </a:lnTo>
                <a:lnTo>
                  <a:pt x="0" y="7498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2825985">
            <a:off x="14711828" y="9246197"/>
            <a:ext cx="749874" cy="749874"/>
          </a:xfrm>
          <a:custGeom>
            <a:avLst/>
            <a:gdLst/>
            <a:ahLst/>
            <a:cxnLst/>
            <a:rect l="l" t="t" r="r" b="b"/>
            <a:pathLst>
              <a:path w="749874" h="749874">
                <a:moveTo>
                  <a:pt x="0" y="0"/>
                </a:moveTo>
                <a:lnTo>
                  <a:pt x="749874" y="0"/>
                </a:lnTo>
                <a:lnTo>
                  <a:pt x="749874" y="749874"/>
                </a:lnTo>
                <a:lnTo>
                  <a:pt x="0" y="7498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825985">
            <a:off x="123878" y="3729914"/>
            <a:ext cx="749874" cy="749874"/>
          </a:xfrm>
          <a:custGeom>
            <a:avLst/>
            <a:gdLst/>
            <a:ahLst/>
            <a:cxnLst/>
            <a:rect l="l" t="t" r="r" b="b"/>
            <a:pathLst>
              <a:path w="749874" h="749874">
                <a:moveTo>
                  <a:pt x="0" y="0"/>
                </a:moveTo>
                <a:lnTo>
                  <a:pt x="749874" y="0"/>
                </a:lnTo>
                <a:lnTo>
                  <a:pt x="749874" y="749874"/>
                </a:lnTo>
                <a:lnTo>
                  <a:pt x="0" y="7498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142376">
            <a:off x="17327209" y="565778"/>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629543" flipH="1">
            <a:off x="-553935" y="8150393"/>
            <a:ext cx="1506090" cy="978958"/>
          </a:xfrm>
          <a:custGeom>
            <a:avLst/>
            <a:gdLst/>
            <a:ahLst/>
            <a:cxnLst/>
            <a:rect l="l" t="t" r="r" b="b"/>
            <a:pathLst>
              <a:path w="1506090" h="978958">
                <a:moveTo>
                  <a:pt x="1506090" y="0"/>
                </a:moveTo>
                <a:lnTo>
                  <a:pt x="0" y="0"/>
                </a:lnTo>
                <a:lnTo>
                  <a:pt x="0" y="978958"/>
                </a:lnTo>
                <a:lnTo>
                  <a:pt x="1506090" y="978958"/>
                </a:lnTo>
                <a:lnTo>
                  <a:pt x="150609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3549037" y="834628"/>
            <a:ext cx="11301259" cy="1907087"/>
          </a:xfrm>
          <a:custGeom>
            <a:avLst/>
            <a:gdLst/>
            <a:ahLst/>
            <a:cxnLst/>
            <a:rect l="l" t="t" r="r" b="b"/>
            <a:pathLst>
              <a:path w="11301259" h="1907087">
                <a:moveTo>
                  <a:pt x="0" y="0"/>
                </a:moveTo>
                <a:lnTo>
                  <a:pt x="11301259" y="0"/>
                </a:lnTo>
                <a:lnTo>
                  <a:pt x="11301259" y="1907088"/>
                </a:lnTo>
                <a:lnTo>
                  <a:pt x="0" y="1907088"/>
                </a:lnTo>
                <a:lnTo>
                  <a:pt x="0" y="0"/>
                </a:lnTo>
                <a:close/>
              </a:path>
            </a:pathLst>
          </a:custGeom>
          <a:blipFill>
            <a:blip r:embed="rId8"/>
            <a:stretch>
              <a:fillRect/>
            </a:stretch>
          </a:blipFill>
        </p:spPr>
        <p:txBody>
          <a:bodyPr/>
          <a:lstStyle/>
          <a:p>
            <a:endParaRPr lang="en-US"/>
          </a:p>
        </p:txBody>
      </p:sp>
      <p:sp>
        <p:nvSpPr>
          <p:cNvPr id="11" name="Freeform 11"/>
          <p:cNvSpPr/>
          <p:nvPr/>
        </p:nvSpPr>
        <p:spPr>
          <a:xfrm>
            <a:off x="3549037" y="3204797"/>
            <a:ext cx="11301259" cy="3489264"/>
          </a:xfrm>
          <a:custGeom>
            <a:avLst/>
            <a:gdLst/>
            <a:ahLst/>
            <a:cxnLst/>
            <a:rect l="l" t="t" r="r" b="b"/>
            <a:pathLst>
              <a:path w="11301259" h="3489264">
                <a:moveTo>
                  <a:pt x="0" y="0"/>
                </a:moveTo>
                <a:lnTo>
                  <a:pt x="11301259" y="0"/>
                </a:lnTo>
                <a:lnTo>
                  <a:pt x="11301259" y="3489263"/>
                </a:lnTo>
                <a:lnTo>
                  <a:pt x="0" y="3489263"/>
                </a:lnTo>
                <a:lnTo>
                  <a:pt x="0" y="0"/>
                </a:lnTo>
                <a:close/>
              </a:path>
            </a:pathLst>
          </a:custGeom>
          <a:blipFill>
            <a:blip r:embed="rId9"/>
            <a:stretch>
              <a:fillRect/>
            </a:stretch>
          </a:blipFill>
        </p:spPr>
        <p:txBody>
          <a:bodyPr/>
          <a:lstStyle/>
          <a:p>
            <a:endParaRPr lang="en-US"/>
          </a:p>
        </p:txBody>
      </p:sp>
      <p:sp>
        <p:nvSpPr>
          <p:cNvPr id="12" name="Freeform 12"/>
          <p:cNvSpPr/>
          <p:nvPr/>
        </p:nvSpPr>
        <p:spPr>
          <a:xfrm>
            <a:off x="3549037" y="7160785"/>
            <a:ext cx="11301259" cy="1031240"/>
          </a:xfrm>
          <a:custGeom>
            <a:avLst/>
            <a:gdLst/>
            <a:ahLst/>
            <a:cxnLst/>
            <a:rect l="l" t="t" r="r" b="b"/>
            <a:pathLst>
              <a:path w="11301259" h="1031240">
                <a:moveTo>
                  <a:pt x="0" y="0"/>
                </a:moveTo>
                <a:lnTo>
                  <a:pt x="11301259" y="0"/>
                </a:lnTo>
                <a:lnTo>
                  <a:pt x="11301259" y="1031240"/>
                </a:lnTo>
                <a:lnTo>
                  <a:pt x="0" y="1031240"/>
                </a:lnTo>
                <a:lnTo>
                  <a:pt x="0" y="0"/>
                </a:lnTo>
                <a:close/>
              </a:path>
            </a:pathLst>
          </a:custGeom>
          <a:blipFill>
            <a:blip r:embed="rId10"/>
            <a:stretch>
              <a:fillRect/>
            </a:stretch>
          </a:blipFill>
        </p:spPr>
        <p:txBody>
          <a:bodyPr/>
          <a:lstStyle/>
          <a:p>
            <a:endParaRPr lang="en-US"/>
          </a:p>
        </p:txBody>
      </p:sp>
      <p:sp>
        <p:nvSpPr>
          <p:cNvPr id="13" name="Freeform 13"/>
          <p:cNvSpPr/>
          <p:nvPr/>
        </p:nvSpPr>
        <p:spPr>
          <a:xfrm>
            <a:off x="3539463" y="8445800"/>
            <a:ext cx="11310833" cy="1006571"/>
          </a:xfrm>
          <a:custGeom>
            <a:avLst/>
            <a:gdLst/>
            <a:ahLst/>
            <a:cxnLst/>
            <a:rect l="l" t="t" r="r" b="b"/>
            <a:pathLst>
              <a:path w="11310833" h="1006571">
                <a:moveTo>
                  <a:pt x="0" y="0"/>
                </a:moveTo>
                <a:lnTo>
                  <a:pt x="11310833" y="0"/>
                </a:lnTo>
                <a:lnTo>
                  <a:pt x="11310833" y="1006572"/>
                </a:lnTo>
                <a:lnTo>
                  <a:pt x="0" y="1006572"/>
                </a:lnTo>
                <a:lnTo>
                  <a:pt x="0" y="0"/>
                </a:lnTo>
                <a:close/>
              </a:path>
            </a:pathLst>
          </a:custGeom>
          <a:blipFill>
            <a:blip r:embed="rId11"/>
            <a:stretch>
              <a:fillRect t="-1364" b="-1364"/>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5012204"/>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3485030"/>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PREPROCESSING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TextBox 2"/>
          <p:cNvSpPr txBox="1"/>
          <p:nvPr/>
        </p:nvSpPr>
        <p:spPr>
          <a:xfrm>
            <a:off x="1295816" y="876300"/>
            <a:ext cx="10869299"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TRANSLATION</a:t>
            </a:r>
          </a:p>
        </p:txBody>
      </p:sp>
      <p:sp>
        <p:nvSpPr>
          <p:cNvPr id="3" name="AutoShape 3"/>
          <p:cNvSpPr/>
          <p:nvPr/>
        </p:nvSpPr>
        <p:spPr>
          <a:xfrm flipV="1">
            <a:off x="1295816" y="2490444"/>
            <a:ext cx="10399669"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4" name="Group 4"/>
          <p:cNvGrpSpPr/>
          <p:nvPr/>
        </p:nvGrpSpPr>
        <p:grpSpPr>
          <a:xfrm>
            <a:off x="15686454" y="1977728"/>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8650334" y="554904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266147" y="3298441"/>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3814372" y="9793334"/>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6760885" y="8785594"/>
            <a:ext cx="493666" cy="493666"/>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Freeform 19"/>
          <p:cNvSpPr/>
          <p:nvPr/>
        </p:nvSpPr>
        <p:spPr>
          <a:xfrm rot="-2430051">
            <a:off x="12473221" y="592675"/>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Freeform 20"/>
          <p:cNvSpPr/>
          <p:nvPr/>
        </p:nvSpPr>
        <p:spPr>
          <a:xfrm rot="-4384760">
            <a:off x="11277743" y="946848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4626862">
            <a:off x="97845" y="5608728"/>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6812936">
            <a:off x="17373456" y="5041951"/>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8373435">
            <a:off x="16940633" y="-18966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1814381">
            <a:off x="765010" y="924700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131811">
            <a:off x="-83887" y="-33561"/>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TextBox 26"/>
          <p:cNvSpPr txBox="1"/>
          <p:nvPr/>
        </p:nvSpPr>
        <p:spPr>
          <a:xfrm>
            <a:off x="1445198" y="3007553"/>
            <a:ext cx="15562520" cy="19767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The project aimed to use Arabic-language data for embedding and model training. However, the dataset included multilingual inputs, including English and French. Since users may submit questions in any of these languages, dropping non-Arabic rows was not an option, since we want the model to handle other languages. </a:t>
            </a:r>
          </a:p>
        </p:txBody>
      </p:sp>
      <p:sp>
        <p:nvSpPr>
          <p:cNvPr id="27" name="TextBox 27"/>
          <p:cNvSpPr txBox="1"/>
          <p:nvPr/>
        </p:nvSpPr>
        <p:spPr>
          <a:xfrm>
            <a:off x="1445198" y="5799189"/>
            <a:ext cx="15562520" cy="24720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One solution was to detect the language of each sentence and then apply language-specific preprocessing: using English stop words and stemmers for English sentences, and Arabic stemmers and stop words for Arabic ones. However, this approach is not scalable, especially as unexpected languages may appear in the data, making it difficult to maintain language-specific pipelines and increasing the system complexity and maintenance overhead.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TextBox 2"/>
          <p:cNvSpPr txBox="1"/>
          <p:nvPr/>
        </p:nvSpPr>
        <p:spPr>
          <a:xfrm>
            <a:off x="1295816" y="876300"/>
            <a:ext cx="10869299"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TRANSLATION</a:t>
            </a:r>
          </a:p>
        </p:txBody>
      </p:sp>
      <p:sp>
        <p:nvSpPr>
          <p:cNvPr id="3" name="AutoShape 3"/>
          <p:cNvSpPr/>
          <p:nvPr/>
        </p:nvSpPr>
        <p:spPr>
          <a:xfrm flipV="1">
            <a:off x="1295816" y="2490444"/>
            <a:ext cx="10399669"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4" name="Group 4"/>
          <p:cNvGrpSpPr/>
          <p:nvPr/>
        </p:nvGrpSpPr>
        <p:grpSpPr>
          <a:xfrm>
            <a:off x="15686454" y="1977728"/>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8650334" y="554904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266147" y="3298441"/>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3814372" y="9793334"/>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6760885" y="8785594"/>
            <a:ext cx="493666" cy="493666"/>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Freeform 19"/>
          <p:cNvSpPr/>
          <p:nvPr/>
        </p:nvSpPr>
        <p:spPr>
          <a:xfrm rot="-2430051">
            <a:off x="12473221" y="592675"/>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Freeform 20"/>
          <p:cNvSpPr/>
          <p:nvPr/>
        </p:nvSpPr>
        <p:spPr>
          <a:xfrm rot="-4384760">
            <a:off x="11277743" y="946848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4626862">
            <a:off x="97845" y="5608728"/>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6812936">
            <a:off x="17373456" y="5041951"/>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8373435">
            <a:off x="16940633" y="-18966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1814381">
            <a:off x="765010" y="924700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131811">
            <a:off x="-83887" y="-33561"/>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TextBox 26"/>
          <p:cNvSpPr txBox="1"/>
          <p:nvPr/>
        </p:nvSpPr>
        <p:spPr>
          <a:xfrm>
            <a:off x="759813" y="2823819"/>
            <a:ext cx="17015486" cy="3462655"/>
          </a:xfrm>
          <a:prstGeom prst="rect">
            <a:avLst/>
          </a:prstGeom>
        </p:spPr>
        <p:txBody>
          <a:bodyPr lIns="0" tIns="0" rIns="0" bIns="0" rtlCol="0" anchor="t">
            <a:spAutoFit/>
          </a:bodyPr>
          <a:lstStyle/>
          <a:p>
            <a:pPr marL="0" lvl="0" indent="0" algn="ctr">
              <a:lnSpc>
                <a:spcPts val="3919"/>
              </a:lnSpc>
              <a:spcBef>
                <a:spcPct val="0"/>
              </a:spcBef>
            </a:pPr>
            <a:r>
              <a:rPr lang="en-US" sz="2799" u="none" strike="noStrike">
                <a:solidFill>
                  <a:srgbClr val="6B87AF"/>
                </a:solidFill>
                <a:latin typeface="Alata"/>
                <a:ea typeface="Alata"/>
                <a:cs typeface="Alata"/>
                <a:sym typeface="Alata"/>
              </a:rPr>
              <a:t>To address this challenge, a more scalable solution was implemented: a code that detects non-Arabic words within a sentence and automatically translates them to Arabic. This approach preserves the original semantic content of the question while aligning it with the expected language format of the model, ensures all inputs are in a consistent language (Arabic), which is critical for models trained on Arabic embeddings and allows the use of a single, Arabic-optimized pipeline for tokenization, stemming, and embedding, significantly simplifying preprocessing.</a:t>
            </a:r>
          </a:p>
          <a:p>
            <a:pPr marL="0" lvl="0" indent="0" algn="ctr">
              <a:lnSpc>
                <a:spcPts val="3919"/>
              </a:lnSpc>
              <a:spcBef>
                <a:spcPct val="0"/>
              </a:spcBef>
            </a:pPr>
            <a:endParaRPr lang="en-US" sz="2799" u="none" strike="noStrike">
              <a:solidFill>
                <a:srgbClr val="6B87AF"/>
              </a:solidFill>
              <a:latin typeface="Alata"/>
              <a:ea typeface="Alata"/>
              <a:cs typeface="Alata"/>
              <a:sym typeface="Alata"/>
            </a:endParaRPr>
          </a:p>
        </p:txBody>
      </p:sp>
      <p:sp>
        <p:nvSpPr>
          <p:cNvPr id="27" name="TextBox 27"/>
          <p:cNvSpPr txBox="1"/>
          <p:nvPr/>
        </p:nvSpPr>
        <p:spPr>
          <a:xfrm>
            <a:off x="759813" y="6707827"/>
            <a:ext cx="17015486" cy="24720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Translation improves model performance by reducing noise and language mismatches during embedding, it handles multilingual data without manual language classification or multiple pipelines, it retains more usable data compared to dropping multilingual rows, and in a healthcare application, retaining and correctly interpreting multilingual user queries is crucial for inclusivity and reliability.</a:t>
            </a:r>
          </a:p>
          <a:p>
            <a:pPr marL="0" lvl="0" indent="0" algn="ctr">
              <a:lnSpc>
                <a:spcPts val="3919"/>
              </a:lnSpc>
              <a:spcBef>
                <a:spcPct val="0"/>
              </a:spcBef>
            </a:pPr>
            <a:endParaRPr lang="en-US" sz="2799">
              <a:solidFill>
                <a:srgbClr val="6B87AF"/>
              </a:solidFill>
              <a:latin typeface="Alata"/>
              <a:ea typeface="Alata"/>
              <a:cs typeface="Alata"/>
              <a:sym typeface="Alat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6824009" y="4622399"/>
            <a:ext cx="8963834"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flipH="1">
            <a:off x="-103876" y="2368231"/>
            <a:ext cx="6055727" cy="10277098"/>
          </a:xfrm>
          <a:custGeom>
            <a:avLst/>
            <a:gdLst/>
            <a:ahLst/>
            <a:cxnLst/>
            <a:rect l="l" t="t" r="r" b="b"/>
            <a:pathLst>
              <a:path w="6055727" h="10277098">
                <a:moveTo>
                  <a:pt x="6055727" y="0"/>
                </a:moveTo>
                <a:lnTo>
                  <a:pt x="0" y="0"/>
                </a:lnTo>
                <a:lnTo>
                  <a:pt x="0" y="10277098"/>
                </a:lnTo>
                <a:lnTo>
                  <a:pt x="6055727" y="10277098"/>
                </a:lnTo>
                <a:lnTo>
                  <a:pt x="605572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296003" y="1028700"/>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5744691" y="906371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6296003" y="8764634"/>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661305" y="835500"/>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6824009" y="1882325"/>
            <a:ext cx="9718827" cy="245110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ARABIC CHARACTER NORMALIZATION</a:t>
            </a:r>
          </a:p>
        </p:txBody>
      </p:sp>
      <p:sp>
        <p:nvSpPr>
          <p:cNvPr id="19" name="TextBox 19"/>
          <p:cNvSpPr txBox="1"/>
          <p:nvPr/>
        </p:nvSpPr>
        <p:spPr>
          <a:xfrm>
            <a:off x="6824009" y="4841474"/>
            <a:ext cx="8687065" cy="3462655"/>
          </a:xfrm>
          <a:prstGeom prst="rect">
            <a:avLst/>
          </a:prstGeom>
        </p:spPr>
        <p:txBody>
          <a:bodyPr lIns="0" tIns="0" rIns="0" bIns="0" rtlCol="0" anchor="t">
            <a:spAutoFit/>
          </a:bodyPr>
          <a:lstStyle/>
          <a:p>
            <a:pPr algn="l">
              <a:lnSpc>
                <a:spcPts val="3919"/>
              </a:lnSpc>
            </a:pPr>
            <a:r>
              <a:rPr lang="en-US" sz="2799" dirty="0">
                <a:solidFill>
                  <a:srgbClr val="6B87AF"/>
                </a:solidFill>
                <a:latin typeface="Alata"/>
                <a:ea typeface="Alata"/>
                <a:cs typeface="Alata"/>
                <a:sym typeface="Alata"/>
              </a:rPr>
              <a:t>Arabic words often have multiple surface forms. For example</a:t>
            </a:r>
            <a:r>
              <a:rPr lang="en-US" sz="2799" dirty="0">
                <a:solidFill>
                  <a:srgbClr val="6B87AF"/>
                </a:solidFill>
                <a:latin typeface="Alata"/>
                <a:ea typeface="Alata"/>
                <a:cs typeface="+mj-cs"/>
                <a:sym typeface="Alata"/>
              </a:rPr>
              <a:t>, "</a:t>
            </a:r>
            <a:r>
              <a:rPr lang="ar-EG" sz="2799" dirty="0">
                <a:solidFill>
                  <a:srgbClr val="6B87AF"/>
                </a:solidFill>
                <a:latin typeface="Alata"/>
                <a:ea typeface="Alata"/>
                <a:cs typeface="+mj-cs"/>
                <a:sym typeface="Alata"/>
                <a:rtl/>
              </a:rPr>
              <a:t>إلم</a:t>
            </a:r>
            <a:r>
              <a:rPr lang="en-US" sz="2799" dirty="0">
                <a:solidFill>
                  <a:srgbClr val="6B87AF"/>
                </a:solidFill>
                <a:latin typeface="Alata"/>
                <a:ea typeface="Alata"/>
                <a:cs typeface="+mj-cs"/>
                <a:sym typeface="Alata"/>
              </a:rPr>
              <a:t>" and "</a:t>
            </a:r>
            <a:r>
              <a:rPr lang="ar-EG" sz="2799" dirty="0">
                <a:solidFill>
                  <a:srgbClr val="6B87AF"/>
                </a:solidFill>
                <a:latin typeface="Alata"/>
                <a:ea typeface="Alata"/>
                <a:cs typeface="+mj-cs"/>
                <a:sym typeface="Alata"/>
                <a:rtl/>
              </a:rPr>
              <a:t>الم</a:t>
            </a:r>
            <a:r>
              <a:rPr lang="en-US" sz="2799" dirty="0">
                <a:solidFill>
                  <a:srgbClr val="6B87AF"/>
                </a:solidFill>
                <a:latin typeface="Alata"/>
                <a:ea typeface="Alata"/>
                <a:cs typeface="+mj-cs"/>
                <a:sym typeface="Alata"/>
              </a:rPr>
              <a:t>"</a:t>
            </a:r>
            <a:r>
              <a:rPr lang="en-US" sz="2799" dirty="0">
                <a:solidFill>
                  <a:srgbClr val="6B87AF"/>
                </a:solidFill>
                <a:latin typeface="Alata"/>
                <a:ea typeface="Alata"/>
                <a:cs typeface="Alata"/>
                <a:sym typeface="Alata"/>
              </a:rPr>
              <a:t> may represent the same word. Normalizing these ensures token consistency.</a:t>
            </a:r>
          </a:p>
          <a:p>
            <a:pPr marL="604518" lvl="1" indent="-302259" algn="l">
              <a:lnSpc>
                <a:spcPts val="3919"/>
              </a:lnSpc>
              <a:buFont typeface="Arial"/>
              <a:buChar char="•"/>
            </a:pPr>
            <a:r>
              <a:rPr lang="en-US" sz="2799" dirty="0">
                <a:solidFill>
                  <a:srgbClr val="6B87AF"/>
                </a:solidFill>
                <a:latin typeface="Alata"/>
                <a:ea typeface="Alata"/>
                <a:cs typeface="Alata"/>
                <a:sym typeface="Alata"/>
              </a:rPr>
              <a:t>Reduces vocabulary size.</a:t>
            </a:r>
          </a:p>
          <a:p>
            <a:pPr marL="604518" lvl="1" indent="-302259" algn="l">
              <a:lnSpc>
                <a:spcPts val="3919"/>
              </a:lnSpc>
              <a:buFont typeface="Arial"/>
              <a:buChar char="•"/>
            </a:pPr>
            <a:r>
              <a:rPr lang="en-US" sz="2799" dirty="0">
                <a:solidFill>
                  <a:srgbClr val="6B87AF"/>
                </a:solidFill>
                <a:latin typeface="Alata"/>
                <a:ea typeface="Alata"/>
                <a:cs typeface="Alata"/>
                <a:sym typeface="Alata"/>
              </a:rPr>
              <a:t>Improves classification accuracy by avoiding feature sparsity.</a:t>
            </a:r>
          </a:p>
          <a:p>
            <a:pPr algn="l">
              <a:lnSpc>
                <a:spcPts val="3919"/>
              </a:lnSpc>
            </a:pPr>
            <a:endParaRPr lang="en-US" sz="2799" dirty="0">
              <a:solidFill>
                <a:srgbClr val="6B87AF"/>
              </a:solidFill>
              <a:latin typeface="Alata"/>
              <a:ea typeface="Alata"/>
              <a:cs typeface="Alata"/>
              <a:sym typeface="Alata"/>
            </a:endParaRPr>
          </a:p>
        </p:txBody>
      </p:sp>
      <p:sp>
        <p:nvSpPr>
          <p:cNvPr id="20" name="Freeform 20"/>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1" name="Freeform 21"/>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6824009" y="4622399"/>
            <a:ext cx="8963834"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flipH="1">
            <a:off x="-103876" y="2368231"/>
            <a:ext cx="6055727" cy="10277098"/>
          </a:xfrm>
          <a:custGeom>
            <a:avLst/>
            <a:gdLst/>
            <a:ahLst/>
            <a:cxnLst/>
            <a:rect l="l" t="t" r="r" b="b"/>
            <a:pathLst>
              <a:path w="6055727" h="10277098">
                <a:moveTo>
                  <a:pt x="6055727" y="0"/>
                </a:moveTo>
                <a:lnTo>
                  <a:pt x="0" y="0"/>
                </a:lnTo>
                <a:lnTo>
                  <a:pt x="0" y="10277098"/>
                </a:lnTo>
                <a:lnTo>
                  <a:pt x="6055727" y="10277098"/>
                </a:lnTo>
                <a:lnTo>
                  <a:pt x="605572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296003" y="1028700"/>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5744691" y="906371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6296003" y="8764634"/>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661305" y="835500"/>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6824009" y="3123799"/>
            <a:ext cx="9718827"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REMOVING HARAKAT</a:t>
            </a:r>
          </a:p>
        </p:txBody>
      </p:sp>
      <p:sp>
        <p:nvSpPr>
          <p:cNvPr id="19" name="TextBox 19"/>
          <p:cNvSpPr txBox="1"/>
          <p:nvPr/>
        </p:nvSpPr>
        <p:spPr>
          <a:xfrm>
            <a:off x="6824009" y="4841474"/>
            <a:ext cx="8687065" cy="19767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Harakat are optional diacritics in Arabic that change pronunciation but rarely affect meaning in standard written text. So removing it makes the input clearer and more standardized. </a:t>
            </a:r>
          </a:p>
        </p:txBody>
      </p:sp>
      <p:sp>
        <p:nvSpPr>
          <p:cNvPr id="20" name="Freeform 20"/>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1" name="Freeform 21"/>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6824009" y="4622399"/>
            <a:ext cx="8963834"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flipH="1">
            <a:off x="-103876" y="2368231"/>
            <a:ext cx="6055727" cy="10277098"/>
          </a:xfrm>
          <a:custGeom>
            <a:avLst/>
            <a:gdLst/>
            <a:ahLst/>
            <a:cxnLst/>
            <a:rect l="l" t="t" r="r" b="b"/>
            <a:pathLst>
              <a:path w="6055727" h="10277098">
                <a:moveTo>
                  <a:pt x="6055727" y="0"/>
                </a:moveTo>
                <a:lnTo>
                  <a:pt x="0" y="0"/>
                </a:lnTo>
                <a:lnTo>
                  <a:pt x="0" y="10277098"/>
                </a:lnTo>
                <a:lnTo>
                  <a:pt x="6055727" y="10277098"/>
                </a:lnTo>
                <a:lnTo>
                  <a:pt x="605572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296003" y="1028700"/>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5744691" y="906371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6296003" y="8764634"/>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661305" y="835500"/>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6824009" y="3409549"/>
            <a:ext cx="10435291"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REMOVING NUMBERS</a:t>
            </a:r>
          </a:p>
        </p:txBody>
      </p:sp>
      <p:sp>
        <p:nvSpPr>
          <p:cNvPr id="19" name="TextBox 19"/>
          <p:cNvSpPr txBox="1"/>
          <p:nvPr/>
        </p:nvSpPr>
        <p:spPr>
          <a:xfrm>
            <a:off x="6824009" y="4841474"/>
            <a:ext cx="8687065" cy="14814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 Numbers are often irrelevant. Prevents meaningless tokens (like IDs, phone numbers) from affecting model predictions.</a:t>
            </a:r>
          </a:p>
        </p:txBody>
      </p:sp>
      <p:sp>
        <p:nvSpPr>
          <p:cNvPr id="20" name="Freeform 20"/>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1" name="Freeform 21"/>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6824009" y="4622399"/>
            <a:ext cx="8963834"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flipH="1">
            <a:off x="-103876" y="2368231"/>
            <a:ext cx="6055727" cy="10277098"/>
          </a:xfrm>
          <a:custGeom>
            <a:avLst/>
            <a:gdLst/>
            <a:ahLst/>
            <a:cxnLst/>
            <a:rect l="l" t="t" r="r" b="b"/>
            <a:pathLst>
              <a:path w="6055727" h="10277098">
                <a:moveTo>
                  <a:pt x="6055727" y="0"/>
                </a:moveTo>
                <a:lnTo>
                  <a:pt x="0" y="0"/>
                </a:lnTo>
                <a:lnTo>
                  <a:pt x="0" y="10277098"/>
                </a:lnTo>
                <a:lnTo>
                  <a:pt x="6055727" y="10277098"/>
                </a:lnTo>
                <a:lnTo>
                  <a:pt x="605572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296003" y="1028700"/>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5744691" y="906371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6296003" y="8764634"/>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661305" y="835500"/>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6661305" y="2034725"/>
            <a:ext cx="10435291" cy="245110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REMOVING ENGLISH LETTERS AND WORDS</a:t>
            </a:r>
          </a:p>
        </p:txBody>
      </p:sp>
      <p:sp>
        <p:nvSpPr>
          <p:cNvPr id="19" name="TextBox 19"/>
          <p:cNvSpPr txBox="1"/>
          <p:nvPr/>
        </p:nvSpPr>
        <p:spPr>
          <a:xfrm>
            <a:off x="6661305" y="4931817"/>
            <a:ext cx="8687065" cy="1976755"/>
          </a:xfrm>
          <a:prstGeom prst="rect">
            <a:avLst/>
          </a:prstGeom>
        </p:spPr>
        <p:txBody>
          <a:bodyPr lIns="0" tIns="0" rIns="0" bIns="0" rtlCol="0" anchor="t">
            <a:spAutoFit/>
          </a:bodyPr>
          <a:lstStyle/>
          <a:p>
            <a:pPr algn="l">
              <a:lnSpc>
                <a:spcPts val="3919"/>
              </a:lnSpc>
            </a:pPr>
            <a:r>
              <a:rPr lang="en-US" sz="2799" dirty="0">
                <a:solidFill>
                  <a:srgbClr val="6B87AF"/>
                </a:solidFill>
                <a:latin typeface="Alata"/>
                <a:ea typeface="Alata"/>
                <a:cs typeface="Alata"/>
                <a:sym typeface="Alata"/>
              </a:rPr>
              <a:t>Although translated sentences may still contain mixed Arabic-English words </a:t>
            </a:r>
            <a:r>
              <a:rPr lang="en-US" sz="2799" dirty="0">
                <a:solidFill>
                  <a:srgbClr val="6B87AF"/>
                </a:solidFill>
                <a:latin typeface="Alata"/>
                <a:ea typeface="Alata"/>
                <a:cs typeface="+mj-cs"/>
                <a:sym typeface="Alata"/>
              </a:rPr>
              <a:t>(“</a:t>
            </a:r>
            <a:r>
              <a:rPr lang="ar-EG" sz="2799" dirty="0">
                <a:solidFill>
                  <a:srgbClr val="6B87AF"/>
                </a:solidFill>
                <a:latin typeface="Alata"/>
                <a:ea typeface="Alata"/>
                <a:cs typeface="+mj-cs"/>
                <a:sym typeface="Alata"/>
                <a:rtl/>
              </a:rPr>
              <a:t>سيكب</a:t>
            </a:r>
            <a:r>
              <a:rPr lang="en-US" sz="2799" dirty="0">
                <a:solidFill>
                  <a:srgbClr val="6B87AF"/>
                </a:solidFill>
                <a:latin typeface="Alata"/>
                <a:ea typeface="Alata"/>
                <a:cs typeface="+mj-cs"/>
                <a:sym typeface="Alata"/>
              </a:rPr>
              <a:t>w”</a:t>
            </a:r>
            <a:r>
              <a:rPr lang="en-US" sz="2799" dirty="0">
                <a:solidFill>
                  <a:srgbClr val="6B87AF"/>
                </a:solidFill>
                <a:latin typeface="Alata"/>
                <a:ea typeface="Alata"/>
                <a:cs typeface="Alata"/>
                <a:sym typeface="Alata"/>
              </a:rPr>
              <a:t>), this occurs due to translation limitations with slang or domain-specific terms.</a:t>
            </a:r>
          </a:p>
        </p:txBody>
      </p:sp>
      <p:sp>
        <p:nvSpPr>
          <p:cNvPr id="20" name="Freeform 20"/>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1" name="Freeform 21"/>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TextBox 2"/>
          <p:cNvSpPr txBox="1"/>
          <p:nvPr/>
        </p:nvSpPr>
        <p:spPr>
          <a:xfrm>
            <a:off x="1295816" y="876300"/>
            <a:ext cx="10869299"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TABLE OF CONTENT</a:t>
            </a:r>
          </a:p>
        </p:txBody>
      </p:sp>
      <p:sp>
        <p:nvSpPr>
          <p:cNvPr id="3" name="AutoShape 3"/>
          <p:cNvSpPr/>
          <p:nvPr/>
        </p:nvSpPr>
        <p:spPr>
          <a:xfrm flipV="1">
            <a:off x="1295816" y="2490444"/>
            <a:ext cx="10399669"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4" name="Group 4"/>
          <p:cNvGrpSpPr/>
          <p:nvPr/>
        </p:nvGrpSpPr>
        <p:grpSpPr>
          <a:xfrm>
            <a:off x="15686454" y="1977728"/>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8650334" y="554904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266147" y="3298441"/>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3814372" y="9793334"/>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6760885" y="8785594"/>
            <a:ext cx="493666" cy="493666"/>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Freeform 19"/>
          <p:cNvSpPr/>
          <p:nvPr/>
        </p:nvSpPr>
        <p:spPr>
          <a:xfrm>
            <a:off x="1713105" y="3229075"/>
            <a:ext cx="2101267" cy="2101267"/>
          </a:xfrm>
          <a:custGeom>
            <a:avLst/>
            <a:gdLst/>
            <a:ahLst/>
            <a:cxnLst/>
            <a:rect l="l" t="t" r="r" b="b"/>
            <a:pathLst>
              <a:path w="2101267" h="2101267">
                <a:moveTo>
                  <a:pt x="0" y="0"/>
                </a:moveTo>
                <a:lnTo>
                  <a:pt x="2101267" y="0"/>
                </a:lnTo>
                <a:lnTo>
                  <a:pt x="2101267" y="2101267"/>
                </a:lnTo>
                <a:lnTo>
                  <a:pt x="0" y="2101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Freeform 20"/>
          <p:cNvSpPr/>
          <p:nvPr/>
        </p:nvSpPr>
        <p:spPr>
          <a:xfrm>
            <a:off x="9761905" y="3229075"/>
            <a:ext cx="2101267" cy="2101267"/>
          </a:xfrm>
          <a:custGeom>
            <a:avLst/>
            <a:gdLst/>
            <a:ahLst/>
            <a:cxnLst/>
            <a:rect l="l" t="t" r="r" b="b"/>
            <a:pathLst>
              <a:path w="2101267" h="2101267">
                <a:moveTo>
                  <a:pt x="0" y="0"/>
                </a:moveTo>
                <a:lnTo>
                  <a:pt x="2101267" y="0"/>
                </a:lnTo>
                <a:lnTo>
                  <a:pt x="2101267" y="2101267"/>
                </a:lnTo>
                <a:lnTo>
                  <a:pt x="0" y="2101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a:off x="1713105" y="6778142"/>
            <a:ext cx="2101267" cy="2101267"/>
          </a:xfrm>
          <a:custGeom>
            <a:avLst/>
            <a:gdLst/>
            <a:ahLst/>
            <a:cxnLst/>
            <a:rect l="l" t="t" r="r" b="b"/>
            <a:pathLst>
              <a:path w="2101267" h="2101267">
                <a:moveTo>
                  <a:pt x="0" y="0"/>
                </a:moveTo>
                <a:lnTo>
                  <a:pt x="2101267" y="0"/>
                </a:lnTo>
                <a:lnTo>
                  <a:pt x="2101267" y="2101266"/>
                </a:lnTo>
                <a:lnTo>
                  <a:pt x="0" y="2101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a:off x="9761905" y="6778142"/>
            <a:ext cx="2101267" cy="2101267"/>
          </a:xfrm>
          <a:custGeom>
            <a:avLst/>
            <a:gdLst/>
            <a:ahLst/>
            <a:cxnLst/>
            <a:rect l="l" t="t" r="r" b="b"/>
            <a:pathLst>
              <a:path w="2101267" h="2101267">
                <a:moveTo>
                  <a:pt x="0" y="0"/>
                </a:moveTo>
                <a:lnTo>
                  <a:pt x="2101267" y="0"/>
                </a:lnTo>
                <a:lnTo>
                  <a:pt x="2101267" y="2101266"/>
                </a:lnTo>
                <a:lnTo>
                  <a:pt x="0" y="2101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Freeform 23"/>
          <p:cNvSpPr/>
          <p:nvPr/>
        </p:nvSpPr>
        <p:spPr>
          <a:xfrm rot="-2430051">
            <a:off x="12473221" y="592675"/>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4" name="Freeform 24"/>
          <p:cNvSpPr/>
          <p:nvPr/>
        </p:nvSpPr>
        <p:spPr>
          <a:xfrm rot="-4384760">
            <a:off x="11277743" y="946848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5" name="Freeform 25"/>
          <p:cNvSpPr/>
          <p:nvPr/>
        </p:nvSpPr>
        <p:spPr>
          <a:xfrm rot="4626862">
            <a:off x="97845" y="5608728"/>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6" name="Freeform 26"/>
          <p:cNvSpPr/>
          <p:nvPr/>
        </p:nvSpPr>
        <p:spPr>
          <a:xfrm rot="-6812936">
            <a:off x="17373456" y="5041951"/>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7" name="Freeform 27"/>
          <p:cNvSpPr/>
          <p:nvPr/>
        </p:nvSpPr>
        <p:spPr>
          <a:xfrm rot="-8373435">
            <a:off x="16940633" y="-18966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8" name="Freeform 28"/>
          <p:cNvSpPr/>
          <p:nvPr/>
        </p:nvSpPr>
        <p:spPr>
          <a:xfrm rot="1814381">
            <a:off x="765010" y="924700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29" name="Freeform 29"/>
          <p:cNvSpPr/>
          <p:nvPr/>
        </p:nvSpPr>
        <p:spPr>
          <a:xfrm rot="-1131811">
            <a:off x="-83887" y="-33561"/>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30" name="TextBox 30"/>
          <p:cNvSpPr txBox="1"/>
          <p:nvPr/>
        </p:nvSpPr>
        <p:spPr>
          <a:xfrm>
            <a:off x="1966331" y="3578033"/>
            <a:ext cx="1594815" cy="1212850"/>
          </a:xfrm>
          <a:prstGeom prst="rect">
            <a:avLst/>
          </a:prstGeom>
        </p:spPr>
        <p:txBody>
          <a:bodyPr lIns="0" tIns="0" rIns="0" bIns="0" rtlCol="0" anchor="t">
            <a:spAutoFit/>
          </a:bodyPr>
          <a:lstStyle/>
          <a:p>
            <a:pPr algn="ctr">
              <a:lnSpc>
                <a:spcPts val="9800"/>
              </a:lnSpc>
              <a:spcBef>
                <a:spcPct val="0"/>
              </a:spcBef>
            </a:pPr>
            <a:r>
              <a:rPr lang="en-US" sz="7000">
                <a:solidFill>
                  <a:srgbClr val="FAFCFF"/>
                </a:solidFill>
                <a:latin typeface="Bernoru"/>
                <a:ea typeface="Bernoru"/>
                <a:cs typeface="Bernoru"/>
                <a:sym typeface="Bernoru"/>
              </a:rPr>
              <a:t>01</a:t>
            </a:r>
          </a:p>
        </p:txBody>
      </p:sp>
      <p:sp>
        <p:nvSpPr>
          <p:cNvPr id="31" name="TextBox 31"/>
          <p:cNvSpPr txBox="1"/>
          <p:nvPr/>
        </p:nvSpPr>
        <p:spPr>
          <a:xfrm>
            <a:off x="10015131" y="3578033"/>
            <a:ext cx="1594815" cy="1212850"/>
          </a:xfrm>
          <a:prstGeom prst="rect">
            <a:avLst/>
          </a:prstGeom>
        </p:spPr>
        <p:txBody>
          <a:bodyPr lIns="0" tIns="0" rIns="0" bIns="0" rtlCol="0" anchor="t">
            <a:spAutoFit/>
          </a:bodyPr>
          <a:lstStyle/>
          <a:p>
            <a:pPr algn="ctr">
              <a:lnSpc>
                <a:spcPts val="9800"/>
              </a:lnSpc>
              <a:spcBef>
                <a:spcPct val="0"/>
              </a:spcBef>
            </a:pPr>
            <a:r>
              <a:rPr lang="en-US" sz="7000">
                <a:solidFill>
                  <a:srgbClr val="FAFCFF"/>
                </a:solidFill>
                <a:latin typeface="Bernoru"/>
                <a:ea typeface="Bernoru"/>
                <a:cs typeface="Bernoru"/>
                <a:sym typeface="Bernoru"/>
              </a:rPr>
              <a:t>02</a:t>
            </a:r>
          </a:p>
        </p:txBody>
      </p:sp>
      <p:sp>
        <p:nvSpPr>
          <p:cNvPr id="32" name="TextBox 32"/>
          <p:cNvSpPr txBox="1"/>
          <p:nvPr/>
        </p:nvSpPr>
        <p:spPr>
          <a:xfrm>
            <a:off x="1966331" y="7123486"/>
            <a:ext cx="1594815" cy="1212850"/>
          </a:xfrm>
          <a:prstGeom prst="rect">
            <a:avLst/>
          </a:prstGeom>
        </p:spPr>
        <p:txBody>
          <a:bodyPr lIns="0" tIns="0" rIns="0" bIns="0" rtlCol="0" anchor="t">
            <a:spAutoFit/>
          </a:bodyPr>
          <a:lstStyle/>
          <a:p>
            <a:pPr algn="ctr">
              <a:lnSpc>
                <a:spcPts val="9800"/>
              </a:lnSpc>
              <a:spcBef>
                <a:spcPct val="0"/>
              </a:spcBef>
            </a:pPr>
            <a:r>
              <a:rPr lang="en-US" sz="7000">
                <a:solidFill>
                  <a:srgbClr val="FAFCFF"/>
                </a:solidFill>
                <a:latin typeface="Bernoru"/>
                <a:ea typeface="Bernoru"/>
                <a:cs typeface="Bernoru"/>
                <a:sym typeface="Bernoru"/>
              </a:rPr>
              <a:t>03</a:t>
            </a:r>
          </a:p>
        </p:txBody>
      </p:sp>
      <p:sp>
        <p:nvSpPr>
          <p:cNvPr id="33" name="TextBox 33"/>
          <p:cNvSpPr txBox="1"/>
          <p:nvPr/>
        </p:nvSpPr>
        <p:spPr>
          <a:xfrm>
            <a:off x="10015131" y="7100970"/>
            <a:ext cx="1594815" cy="1212850"/>
          </a:xfrm>
          <a:prstGeom prst="rect">
            <a:avLst/>
          </a:prstGeom>
        </p:spPr>
        <p:txBody>
          <a:bodyPr lIns="0" tIns="0" rIns="0" bIns="0" rtlCol="0" anchor="t">
            <a:spAutoFit/>
          </a:bodyPr>
          <a:lstStyle/>
          <a:p>
            <a:pPr algn="ctr">
              <a:lnSpc>
                <a:spcPts val="9800"/>
              </a:lnSpc>
              <a:spcBef>
                <a:spcPct val="0"/>
              </a:spcBef>
            </a:pPr>
            <a:r>
              <a:rPr lang="en-US" sz="7000">
                <a:solidFill>
                  <a:srgbClr val="FAFCFF"/>
                </a:solidFill>
                <a:latin typeface="Bernoru"/>
                <a:ea typeface="Bernoru"/>
                <a:cs typeface="Bernoru"/>
                <a:sym typeface="Bernoru"/>
              </a:rPr>
              <a:t>04</a:t>
            </a:r>
          </a:p>
        </p:txBody>
      </p:sp>
      <p:sp>
        <p:nvSpPr>
          <p:cNvPr id="34" name="TextBox 34"/>
          <p:cNvSpPr txBox="1"/>
          <p:nvPr/>
        </p:nvSpPr>
        <p:spPr>
          <a:xfrm>
            <a:off x="4073915" y="3715908"/>
            <a:ext cx="4454549" cy="1225550"/>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UNDERSTAND THE DATA</a:t>
            </a:r>
          </a:p>
        </p:txBody>
      </p:sp>
      <p:sp>
        <p:nvSpPr>
          <p:cNvPr id="35" name="TextBox 35"/>
          <p:cNvSpPr txBox="1"/>
          <p:nvPr/>
        </p:nvSpPr>
        <p:spPr>
          <a:xfrm>
            <a:off x="12178246" y="3634615"/>
            <a:ext cx="4454549" cy="1225550"/>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PREPROCESSING STEPS</a:t>
            </a:r>
          </a:p>
        </p:txBody>
      </p:sp>
      <p:sp>
        <p:nvSpPr>
          <p:cNvPr id="36" name="TextBox 36"/>
          <p:cNvSpPr txBox="1"/>
          <p:nvPr/>
        </p:nvSpPr>
        <p:spPr>
          <a:xfrm>
            <a:off x="4073915" y="7034733"/>
            <a:ext cx="4454549" cy="184467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WORD REPRESENTATION TECHNIQUES </a:t>
            </a:r>
          </a:p>
        </p:txBody>
      </p:sp>
      <p:sp>
        <p:nvSpPr>
          <p:cNvPr id="37" name="TextBox 37"/>
          <p:cNvSpPr txBox="1"/>
          <p:nvPr/>
        </p:nvSpPr>
        <p:spPr>
          <a:xfrm>
            <a:off x="12084754" y="7034733"/>
            <a:ext cx="4454549" cy="1225550"/>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TRADITIONAL &amp; NEURAL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6824009" y="4622399"/>
            <a:ext cx="8963834"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flipH="1">
            <a:off x="-103876" y="2368231"/>
            <a:ext cx="6055727" cy="10277098"/>
          </a:xfrm>
          <a:custGeom>
            <a:avLst/>
            <a:gdLst/>
            <a:ahLst/>
            <a:cxnLst/>
            <a:rect l="l" t="t" r="r" b="b"/>
            <a:pathLst>
              <a:path w="6055727" h="10277098">
                <a:moveTo>
                  <a:pt x="6055727" y="0"/>
                </a:moveTo>
                <a:lnTo>
                  <a:pt x="0" y="0"/>
                </a:lnTo>
                <a:lnTo>
                  <a:pt x="0" y="10277098"/>
                </a:lnTo>
                <a:lnTo>
                  <a:pt x="6055727" y="10277098"/>
                </a:lnTo>
                <a:lnTo>
                  <a:pt x="605572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6296003" y="1028700"/>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5744691" y="9063712"/>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6296003" y="8764634"/>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661305" y="835500"/>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TextBox 18"/>
          <p:cNvSpPr txBox="1"/>
          <p:nvPr/>
        </p:nvSpPr>
        <p:spPr>
          <a:xfrm>
            <a:off x="6824009" y="3409549"/>
            <a:ext cx="10435291"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TOKENIZATION</a:t>
            </a:r>
          </a:p>
        </p:txBody>
      </p:sp>
      <p:sp>
        <p:nvSpPr>
          <p:cNvPr id="19" name="TextBox 19"/>
          <p:cNvSpPr txBox="1"/>
          <p:nvPr/>
        </p:nvSpPr>
        <p:spPr>
          <a:xfrm>
            <a:off x="6661305" y="4931817"/>
            <a:ext cx="8687065" cy="24720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Tokenization breaks text into words, which are the input units for most NLP models. Important for downstream tasks (embedding, classification), and allows selective stopword removal and stemming.</a:t>
            </a:r>
          </a:p>
          <a:p>
            <a:pPr algn="l">
              <a:lnSpc>
                <a:spcPts val="3919"/>
              </a:lnSpc>
            </a:pPr>
            <a:endParaRPr lang="en-US" sz="2799">
              <a:solidFill>
                <a:srgbClr val="6B87AF"/>
              </a:solidFill>
              <a:latin typeface="Alata"/>
              <a:ea typeface="Alata"/>
              <a:cs typeface="Alata"/>
              <a:sym typeface="Alata"/>
            </a:endParaRPr>
          </a:p>
        </p:txBody>
      </p:sp>
      <p:sp>
        <p:nvSpPr>
          <p:cNvPr id="20" name="Freeform 20"/>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21" name="Freeform 21"/>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a:off x="584207" y="3336031"/>
            <a:ext cx="10344374"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6296003" y="1028700"/>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5744691" y="9063712"/>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6296003" y="8764634"/>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6661305" y="835500"/>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a:off x="584207" y="1082334"/>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rot="-5863956">
            <a:off x="10969611" y="912716"/>
            <a:ext cx="888986" cy="725635"/>
          </a:xfrm>
          <a:custGeom>
            <a:avLst/>
            <a:gdLst/>
            <a:ahLst/>
            <a:cxnLst/>
            <a:rect l="l" t="t" r="r" b="b"/>
            <a:pathLst>
              <a:path w="888986" h="725635">
                <a:moveTo>
                  <a:pt x="0" y="0"/>
                </a:moveTo>
                <a:lnTo>
                  <a:pt x="888986" y="0"/>
                </a:lnTo>
                <a:lnTo>
                  <a:pt x="888986" y="725635"/>
                </a:lnTo>
                <a:lnTo>
                  <a:pt x="0" y="7256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rot="-2430051">
            <a:off x="10159294" y="909799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18" name="Freeform 18"/>
          <p:cNvSpPr/>
          <p:nvPr/>
        </p:nvSpPr>
        <p:spPr>
          <a:xfrm rot="-10594664">
            <a:off x="17726965" y="5013214"/>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19" name="Freeform 19"/>
          <p:cNvSpPr/>
          <p:nvPr/>
        </p:nvSpPr>
        <p:spPr>
          <a:xfrm>
            <a:off x="4028263" y="7895830"/>
            <a:ext cx="10231474" cy="692968"/>
          </a:xfrm>
          <a:custGeom>
            <a:avLst/>
            <a:gdLst/>
            <a:ahLst/>
            <a:cxnLst/>
            <a:rect l="l" t="t" r="r" b="b"/>
            <a:pathLst>
              <a:path w="10231474" h="692968">
                <a:moveTo>
                  <a:pt x="0" y="0"/>
                </a:moveTo>
                <a:lnTo>
                  <a:pt x="10231474" y="0"/>
                </a:lnTo>
                <a:lnTo>
                  <a:pt x="10231474" y="692969"/>
                </a:lnTo>
                <a:lnTo>
                  <a:pt x="0" y="692969"/>
                </a:lnTo>
                <a:lnTo>
                  <a:pt x="0" y="0"/>
                </a:lnTo>
                <a:close/>
              </a:path>
            </a:pathLst>
          </a:custGeom>
          <a:blipFill>
            <a:blip r:embed="rId6"/>
            <a:stretch>
              <a:fillRect/>
            </a:stretch>
          </a:blipFill>
        </p:spPr>
        <p:txBody>
          <a:bodyPr/>
          <a:lstStyle/>
          <a:p>
            <a:endParaRPr lang="en-US"/>
          </a:p>
        </p:txBody>
      </p:sp>
      <p:sp>
        <p:nvSpPr>
          <p:cNvPr id="20" name="TextBox 20"/>
          <p:cNvSpPr txBox="1"/>
          <p:nvPr/>
        </p:nvSpPr>
        <p:spPr>
          <a:xfrm>
            <a:off x="584207" y="2123181"/>
            <a:ext cx="10435291"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STOPWORD REMOVAL</a:t>
            </a:r>
          </a:p>
        </p:txBody>
      </p:sp>
      <p:sp>
        <p:nvSpPr>
          <p:cNvPr id="21" name="TextBox 21"/>
          <p:cNvSpPr txBox="1"/>
          <p:nvPr/>
        </p:nvSpPr>
        <p:spPr>
          <a:xfrm>
            <a:off x="584207" y="3423525"/>
            <a:ext cx="8687065" cy="3957955"/>
          </a:xfrm>
          <a:prstGeom prst="rect">
            <a:avLst/>
          </a:prstGeom>
        </p:spPr>
        <p:txBody>
          <a:bodyPr lIns="0" tIns="0" rIns="0" bIns="0" rtlCol="0" anchor="t">
            <a:spAutoFit/>
          </a:bodyPr>
          <a:lstStyle/>
          <a:p>
            <a:pPr algn="l">
              <a:lnSpc>
                <a:spcPts val="3919"/>
              </a:lnSpc>
            </a:pPr>
            <a:r>
              <a:rPr lang="en-US" sz="2799" dirty="0" err="1">
                <a:solidFill>
                  <a:srgbClr val="6B87AF"/>
                </a:solidFill>
                <a:latin typeface="Alata"/>
                <a:ea typeface="Alata"/>
                <a:cs typeface="Alata"/>
                <a:sym typeface="Alata"/>
              </a:rPr>
              <a:t>Stopwords</a:t>
            </a:r>
            <a:r>
              <a:rPr lang="en-US" sz="2799" dirty="0">
                <a:solidFill>
                  <a:srgbClr val="6B87AF"/>
                </a:solidFill>
                <a:latin typeface="Alata"/>
                <a:ea typeface="Alata"/>
                <a:cs typeface="Alata"/>
                <a:sym typeface="Alata"/>
              </a:rPr>
              <a:t> are high-frequency words with low semantic value. I created a custom </a:t>
            </a:r>
            <a:r>
              <a:rPr lang="en-US" sz="2799" dirty="0" err="1">
                <a:solidFill>
                  <a:srgbClr val="6B87AF"/>
                </a:solidFill>
                <a:latin typeface="Alata"/>
                <a:ea typeface="Alata"/>
                <a:cs typeface="Alata"/>
                <a:sym typeface="Alata"/>
              </a:rPr>
              <a:t>stopward</a:t>
            </a:r>
            <a:r>
              <a:rPr lang="en-US" sz="2799" dirty="0">
                <a:solidFill>
                  <a:srgbClr val="6B87AF"/>
                </a:solidFill>
                <a:latin typeface="Alata"/>
                <a:ea typeface="Alata"/>
                <a:cs typeface="Alata"/>
                <a:sym typeface="Alata"/>
              </a:rPr>
              <a:t> list, for words that are frequent but semantically uninformative. Removing them improves model focus on informative words, and helps reduce dimensionality and sparsity in traditional ML models.</a:t>
            </a:r>
          </a:p>
          <a:p>
            <a:pPr algn="l">
              <a:lnSpc>
                <a:spcPts val="3919"/>
              </a:lnSpc>
            </a:pPr>
            <a:endParaRPr lang="en-US" sz="2799" dirty="0">
              <a:solidFill>
                <a:srgbClr val="6B87AF"/>
              </a:solidFill>
              <a:latin typeface="Alata"/>
              <a:ea typeface="Alata"/>
              <a:cs typeface="Alata"/>
              <a:sym typeface="Alata"/>
            </a:endParaRPr>
          </a:p>
          <a:p>
            <a:pPr algn="l">
              <a:lnSpc>
                <a:spcPts val="3919"/>
              </a:lnSpc>
            </a:pPr>
            <a:endParaRPr lang="en-US" sz="2799" dirty="0">
              <a:solidFill>
                <a:srgbClr val="6B87AF"/>
              </a:solidFill>
              <a:latin typeface="Alata"/>
              <a:ea typeface="Alata"/>
              <a:cs typeface="Alata"/>
              <a:sym typeface="Alata"/>
            </a:endParaRPr>
          </a:p>
        </p:txBody>
      </p:sp>
      <p:sp>
        <p:nvSpPr>
          <p:cNvPr id="22" name="TextBox 22"/>
          <p:cNvSpPr txBox="1"/>
          <p:nvPr/>
        </p:nvSpPr>
        <p:spPr>
          <a:xfrm>
            <a:off x="10081413" y="3423525"/>
            <a:ext cx="8153693" cy="4948555"/>
          </a:xfrm>
          <a:prstGeom prst="rect">
            <a:avLst/>
          </a:prstGeom>
        </p:spPr>
        <p:txBody>
          <a:bodyPr lIns="0" tIns="0" rIns="0" bIns="0" rtlCol="0" anchor="t">
            <a:spAutoFit/>
          </a:bodyPr>
          <a:lstStyle/>
          <a:p>
            <a:pPr algn="l">
              <a:lnSpc>
                <a:spcPts val="3919"/>
              </a:lnSpc>
            </a:pPr>
            <a:r>
              <a:rPr lang="en-US" sz="2799" dirty="0">
                <a:solidFill>
                  <a:srgbClr val="6B87AF"/>
                </a:solidFill>
                <a:latin typeface="Alata"/>
                <a:ea typeface="Alata"/>
                <a:cs typeface="Alata"/>
                <a:sym typeface="Alata"/>
              </a:rPr>
              <a:t>(“</a:t>
            </a:r>
            <a:r>
              <a:rPr lang="ar-EG" sz="2799" dirty="0">
                <a:solidFill>
                  <a:srgbClr val="6B87AF"/>
                </a:solidFill>
                <a:latin typeface="Alata"/>
                <a:ea typeface="Alata"/>
                <a:cs typeface="+mj-cs"/>
                <a:sym typeface="Alata"/>
                <a:rtl/>
              </a:rPr>
              <a:t>السلام عليكم</a:t>
            </a:r>
            <a:r>
              <a:rPr lang="en-US" sz="2799" dirty="0">
                <a:solidFill>
                  <a:srgbClr val="6B87AF"/>
                </a:solidFill>
                <a:latin typeface="Alata"/>
                <a:ea typeface="Alata"/>
                <a:cs typeface="Alata"/>
                <a:sym typeface="Alata"/>
              </a:rPr>
              <a:t>”) They do not contribute to the medical meaning of the question. Keeping them would increase noise and make embeddings focus on irrelevant context. “</a:t>
            </a:r>
            <a:r>
              <a:rPr lang="en-US" sz="2799" dirty="0" err="1">
                <a:solidFill>
                  <a:srgbClr val="6B87AF"/>
                </a:solidFill>
                <a:latin typeface="Alata"/>
                <a:ea typeface="Alata"/>
                <a:cs typeface="Alata"/>
                <a:sym typeface="Alata"/>
              </a:rPr>
              <a:t>Tawuniya</a:t>
            </a:r>
            <a:r>
              <a:rPr lang="en-US" sz="2799" dirty="0">
                <a:solidFill>
                  <a:srgbClr val="6B87AF"/>
                </a:solidFill>
                <a:latin typeface="Alata"/>
                <a:ea typeface="Alata"/>
                <a:cs typeface="Alata"/>
                <a:sym typeface="Alata"/>
              </a:rPr>
              <a:t>” is an insurance company It does not help with classifying the medical specialty of a question. Its presence across many samples can bias the model without adding useful information.</a:t>
            </a:r>
          </a:p>
          <a:p>
            <a:pPr algn="l">
              <a:lnSpc>
                <a:spcPts val="3919"/>
              </a:lnSpc>
            </a:pPr>
            <a:endParaRPr lang="en-US" sz="2799" dirty="0">
              <a:solidFill>
                <a:srgbClr val="6B87AF"/>
              </a:solidFill>
              <a:latin typeface="Alata"/>
              <a:ea typeface="Alata"/>
              <a:cs typeface="Alata"/>
              <a:sym typeface="Alata"/>
            </a:endParaRPr>
          </a:p>
          <a:p>
            <a:pPr algn="l">
              <a:lnSpc>
                <a:spcPts val="3919"/>
              </a:lnSpc>
            </a:pPr>
            <a:endParaRPr lang="en-US" sz="2799" dirty="0">
              <a:solidFill>
                <a:srgbClr val="6B87AF"/>
              </a:solidFill>
              <a:latin typeface="Alata"/>
              <a:ea typeface="Alata"/>
              <a:cs typeface="Alata"/>
              <a:sym typeface="Alat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38620" y="2343466"/>
            <a:ext cx="11048861"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rot="871121">
            <a:off x="-148297" y="453447"/>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42376">
            <a:off x="17259300" y="1235706"/>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02918">
            <a:off x="16630510" y="5315257"/>
            <a:ext cx="2190180" cy="5961301"/>
          </a:xfrm>
          <a:custGeom>
            <a:avLst/>
            <a:gdLst/>
            <a:ahLst/>
            <a:cxnLst/>
            <a:rect l="l" t="t" r="r" b="b"/>
            <a:pathLst>
              <a:path w="2190180" h="5961301">
                <a:moveTo>
                  <a:pt x="0" y="0"/>
                </a:moveTo>
                <a:lnTo>
                  <a:pt x="2190180" y="0"/>
                </a:lnTo>
                <a:lnTo>
                  <a:pt x="2190180" y="5961301"/>
                </a:lnTo>
                <a:lnTo>
                  <a:pt x="0" y="59613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308082">
            <a:off x="-441196" y="5366783"/>
            <a:ext cx="1274017" cy="5960316"/>
          </a:xfrm>
          <a:custGeom>
            <a:avLst/>
            <a:gdLst/>
            <a:ahLst/>
            <a:cxnLst/>
            <a:rect l="l" t="t" r="r" b="b"/>
            <a:pathLst>
              <a:path w="1274017" h="5960316">
                <a:moveTo>
                  <a:pt x="0" y="0"/>
                </a:moveTo>
                <a:lnTo>
                  <a:pt x="1274018" y="0"/>
                </a:lnTo>
                <a:lnTo>
                  <a:pt x="1274018" y="5960315"/>
                </a:lnTo>
                <a:lnTo>
                  <a:pt x="0" y="596031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7" name="TextBox 7"/>
          <p:cNvSpPr txBox="1"/>
          <p:nvPr/>
        </p:nvSpPr>
        <p:spPr>
          <a:xfrm>
            <a:off x="2776925" y="876300"/>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STEMMING</a:t>
            </a:r>
          </a:p>
        </p:txBody>
      </p:sp>
      <p:grpSp>
        <p:nvGrpSpPr>
          <p:cNvPr id="8" name="Group 8"/>
          <p:cNvGrpSpPr/>
          <p:nvPr/>
        </p:nvGrpSpPr>
        <p:grpSpPr>
          <a:xfrm>
            <a:off x="1369387" y="8771121"/>
            <a:ext cx="1028700" cy="1028700"/>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5511075" y="-112331"/>
            <a:ext cx="1028700" cy="1028700"/>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688013" y="2920686"/>
            <a:ext cx="681375" cy="68137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7290112" y="3774634"/>
            <a:ext cx="681375" cy="681375"/>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TextBox 20"/>
          <p:cNvSpPr txBox="1"/>
          <p:nvPr/>
        </p:nvSpPr>
        <p:spPr>
          <a:xfrm>
            <a:off x="3013875" y="2641920"/>
            <a:ext cx="12106922" cy="5939155"/>
          </a:xfrm>
          <a:prstGeom prst="rect">
            <a:avLst/>
          </a:prstGeom>
        </p:spPr>
        <p:txBody>
          <a:bodyPr lIns="0" tIns="0" rIns="0" bIns="0" rtlCol="0" anchor="t">
            <a:spAutoFit/>
          </a:bodyPr>
          <a:lstStyle/>
          <a:p>
            <a:pPr algn="l">
              <a:lnSpc>
                <a:spcPts val="3919"/>
              </a:lnSpc>
            </a:pPr>
            <a:r>
              <a:rPr lang="en-US" sz="2799" u="sng">
                <a:solidFill>
                  <a:srgbClr val="6B87AF"/>
                </a:solidFill>
                <a:latin typeface="Alata"/>
                <a:ea typeface="Alata"/>
                <a:cs typeface="Alata"/>
                <a:sym typeface="Alata"/>
              </a:rPr>
              <a:t>Why stemming instead of lemmatization?</a:t>
            </a:r>
          </a:p>
          <a:p>
            <a:pPr algn="l">
              <a:lnSpc>
                <a:spcPts val="3919"/>
              </a:lnSpc>
            </a:pPr>
            <a:r>
              <a:rPr lang="en-US" sz="2799">
                <a:solidFill>
                  <a:srgbClr val="6B87AF"/>
                </a:solidFill>
                <a:latin typeface="Alata"/>
                <a:ea typeface="Alata"/>
                <a:cs typeface="Alata"/>
                <a:sym typeface="Alata"/>
              </a:rPr>
              <a:t>Lemmatization aims to return the dictionary form of a word, while stemming reduces words to their root or base form. Lemmatization is more useful when exact word meanings are needed (e.g., in translation or question answering). I chose stemming because:</a:t>
            </a:r>
          </a:p>
          <a:p>
            <a:pPr marL="604518" lvl="1" indent="-302259" algn="l">
              <a:lnSpc>
                <a:spcPts val="3919"/>
              </a:lnSpc>
              <a:buFont typeface="Arial"/>
              <a:buChar char="•"/>
            </a:pPr>
            <a:r>
              <a:rPr lang="en-US" sz="2799">
                <a:solidFill>
                  <a:srgbClr val="6B87AF"/>
                </a:solidFill>
                <a:latin typeface="Alata"/>
                <a:ea typeface="Alata"/>
                <a:cs typeface="Alata"/>
                <a:sym typeface="Alata"/>
              </a:rPr>
              <a:t>In the classification task, the focus is on capturing general patterns across different word forms, not the exact dictionary form.</a:t>
            </a:r>
          </a:p>
          <a:p>
            <a:pPr marL="604518" lvl="1" indent="-302259" algn="l">
              <a:lnSpc>
                <a:spcPts val="3919"/>
              </a:lnSpc>
              <a:buFont typeface="Arial"/>
              <a:buChar char="•"/>
            </a:pPr>
            <a:r>
              <a:rPr lang="en-US" sz="2799">
                <a:solidFill>
                  <a:srgbClr val="6B87AF"/>
                </a:solidFill>
                <a:latin typeface="Alata"/>
                <a:ea typeface="Alata"/>
                <a:cs typeface="Alata"/>
                <a:sym typeface="Alata"/>
              </a:rPr>
              <a:t>Lemmatization tools for Arabic are limited, slower, or less accurate in handling noisy, short-form medical queries.</a:t>
            </a:r>
          </a:p>
          <a:p>
            <a:pPr marL="604518" lvl="1" indent="-302259" algn="l">
              <a:lnSpc>
                <a:spcPts val="3919"/>
              </a:lnSpc>
              <a:buFont typeface="Arial"/>
              <a:buChar char="•"/>
            </a:pPr>
            <a:r>
              <a:rPr lang="en-US" sz="2799">
                <a:solidFill>
                  <a:srgbClr val="6B87AF"/>
                </a:solidFill>
                <a:latin typeface="Alata"/>
                <a:ea typeface="Alata"/>
                <a:cs typeface="Alata"/>
                <a:sym typeface="Alata"/>
              </a:rPr>
              <a:t>Stemming provides faster, lightweight, and reliable results for large-scale text classification.</a:t>
            </a:r>
          </a:p>
          <a:p>
            <a:pPr algn="l">
              <a:lnSpc>
                <a:spcPts val="3919"/>
              </a:lnSpc>
            </a:pPr>
            <a:endParaRPr lang="en-US" sz="2799">
              <a:solidFill>
                <a:srgbClr val="6B87AF"/>
              </a:solidFill>
              <a:latin typeface="Alata"/>
              <a:ea typeface="Alata"/>
              <a:cs typeface="Alata"/>
              <a:sym typeface="Alat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38620" y="2343466"/>
            <a:ext cx="11048861"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rot="871121">
            <a:off x="-148297" y="453447"/>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42376">
            <a:off x="17259300" y="1235706"/>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02918">
            <a:off x="16630510" y="5315257"/>
            <a:ext cx="2190180" cy="5961301"/>
          </a:xfrm>
          <a:custGeom>
            <a:avLst/>
            <a:gdLst/>
            <a:ahLst/>
            <a:cxnLst/>
            <a:rect l="l" t="t" r="r" b="b"/>
            <a:pathLst>
              <a:path w="2190180" h="5961301">
                <a:moveTo>
                  <a:pt x="0" y="0"/>
                </a:moveTo>
                <a:lnTo>
                  <a:pt x="2190180" y="0"/>
                </a:lnTo>
                <a:lnTo>
                  <a:pt x="2190180" y="5961301"/>
                </a:lnTo>
                <a:lnTo>
                  <a:pt x="0" y="59613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308082">
            <a:off x="-441196" y="5366783"/>
            <a:ext cx="1274017" cy="5960316"/>
          </a:xfrm>
          <a:custGeom>
            <a:avLst/>
            <a:gdLst/>
            <a:ahLst/>
            <a:cxnLst/>
            <a:rect l="l" t="t" r="r" b="b"/>
            <a:pathLst>
              <a:path w="1274017" h="5960316">
                <a:moveTo>
                  <a:pt x="0" y="0"/>
                </a:moveTo>
                <a:lnTo>
                  <a:pt x="1274018" y="0"/>
                </a:lnTo>
                <a:lnTo>
                  <a:pt x="1274018" y="5960315"/>
                </a:lnTo>
                <a:lnTo>
                  <a:pt x="0" y="596031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grpSp>
        <p:nvGrpSpPr>
          <p:cNvPr id="7" name="Group 7"/>
          <p:cNvGrpSpPr/>
          <p:nvPr/>
        </p:nvGrpSpPr>
        <p:grpSpPr>
          <a:xfrm>
            <a:off x="1369387" y="8771121"/>
            <a:ext cx="1028700" cy="1028700"/>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5511075" y="-112331"/>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88013" y="2920686"/>
            <a:ext cx="681375" cy="681375"/>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7290112" y="3774634"/>
            <a:ext cx="681375" cy="681375"/>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3876803" y="4276876"/>
            <a:ext cx="4152058" cy="2089709"/>
            <a:chOff x="0" y="0"/>
            <a:chExt cx="5536077" cy="2786279"/>
          </a:xfrm>
        </p:grpSpPr>
        <p:grpSp>
          <p:nvGrpSpPr>
            <p:cNvPr id="20" name="Group 20"/>
            <p:cNvGrpSpPr/>
            <p:nvPr/>
          </p:nvGrpSpPr>
          <p:grpSpPr>
            <a:xfrm>
              <a:off x="433947" y="0"/>
              <a:ext cx="4668182" cy="1584156"/>
              <a:chOff x="0" y="0"/>
              <a:chExt cx="1380733" cy="468554"/>
            </a:xfrm>
          </p:grpSpPr>
          <p:sp>
            <p:nvSpPr>
              <p:cNvPr id="21" name="Freeform 21"/>
              <p:cNvSpPr/>
              <p:nvPr/>
            </p:nvSpPr>
            <p:spPr>
              <a:xfrm>
                <a:off x="0" y="0"/>
                <a:ext cx="1380733" cy="468554"/>
              </a:xfrm>
              <a:custGeom>
                <a:avLst/>
                <a:gdLst/>
                <a:ahLst/>
                <a:cxnLst/>
                <a:rect l="l" t="t" r="r" b="b"/>
                <a:pathLst>
                  <a:path w="1380733" h="468554">
                    <a:moveTo>
                      <a:pt x="85653" y="0"/>
                    </a:moveTo>
                    <a:lnTo>
                      <a:pt x="1295081" y="0"/>
                    </a:lnTo>
                    <a:cubicBezTo>
                      <a:pt x="1317797" y="0"/>
                      <a:pt x="1339583" y="9024"/>
                      <a:pt x="1355646" y="25087"/>
                    </a:cubicBezTo>
                    <a:cubicBezTo>
                      <a:pt x="1371709" y="41150"/>
                      <a:pt x="1380733" y="62936"/>
                      <a:pt x="1380733" y="85653"/>
                    </a:cubicBezTo>
                    <a:lnTo>
                      <a:pt x="1380733" y="382902"/>
                    </a:lnTo>
                    <a:cubicBezTo>
                      <a:pt x="1380733" y="430206"/>
                      <a:pt x="1342385" y="468554"/>
                      <a:pt x="1295081" y="468554"/>
                    </a:cubicBezTo>
                    <a:lnTo>
                      <a:pt x="85653" y="468554"/>
                    </a:lnTo>
                    <a:cubicBezTo>
                      <a:pt x="38348" y="468554"/>
                      <a:pt x="0" y="430206"/>
                      <a:pt x="0" y="382902"/>
                    </a:cubicBezTo>
                    <a:lnTo>
                      <a:pt x="0" y="85653"/>
                    </a:lnTo>
                    <a:cubicBezTo>
                      <a:pt x="0" y="38348"/>
                      <a:pt x="38348" y="0"/>
                      <a:pt x="85653" y="0"/>
                    </a:cubicBezTo>
                    <a:close/>
                  </a:path>
                </a:pathLst>
              </a:custGeom>
              <a:solidFill>
                <a:srgbClr val="5A739E"/>
              </a:solidFill>
            </p:spPr>
            <p:txBody>
              <a:bodyPr/>
              <a:lstStyle/>
              <a:p>
                <a:endParaRPr lang="en-US"/>
              </a:p>
            </p:txBody>
          </p:sp>
          <p:sp>
            <p:nvSpPr>
              <p:cNvPr id="22" name="TextBox 22"/>
              <p:cNvSpPr txBox="1"/>
              <p:nvPr/>
            </p:nvSpPr>
            <p:spPr>
              <a:xfrm>
                <a:off x="0" y="-38100"/>
                <a:ext cx="1380733" cy="506654"/>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701386" y="322571"/>
              <a:ext cx="4133304" cy="875732"/>
            </a:xfrm>
            <a:prstGeom prst="rect">
              <a:avLst/>
            </a:prstGeom>
          </p:spPr>
          <p:txBody>
            <a:bodyPr lIns="0" tIns="0" rIns="0" bIns="0" rtlCol="0" anchor="t">
              <a:spAutoFit/>
            </a:bodyPr>
            <a:lstStyle/>
            <a:p>
              <a:pPr algn="ctr">
                <a:lnSpc>
                  <a:spcPts val="5516"/>
                </a:lnSpc>
              </a:pPr>
              <a:r>
                <a:rPr lang="en-US" sz="3940">
                  <a:solidFill>
                    <a:srgbClr val="FAFCFF"/>
                  </a:solidFill>
                  <a:latin typeface="Alata"/>
                  <a:ea typeface="Alata"/>
                  <a:cs typeface="Alata"/>
                  <a:sym typeface="Alata"/>
                </a:rPr>
                <a:t>FARASA</a:t>
              </a:r>
            </a:p>
          </p:txBody>
        </p:sp>
        <p:sp>
          <p:nvSpPr>
            <p:cNvPr id="24" name="TextBox 24"/>
            <p:cNvSpPr txBox="1"/>
            <p:nvPr/>
          </p:nvSpPr>
          <p:spPr>
            <a:xfrm>
              <a:off x="0" y="1851393"/>
              <a:ext cx="5536077" cy="934886"/>
            </a:xfrm>
            <a:prstGeom prst="rect">
              <a:avLst/>
            </a:prstGeom>
          </p:spPr>
          <p:txBody>
            <a:bodyPr lIns="0" tIns="0" rIns="0" bIns="0" rtlCol="0" anchor="t">
              <a:spAutoFit/>
            </a:bodyPr>
            <a:lstStyle/>
            <a:p>
              <a:pPr algn="ctr">
                <a:lnSpc>
                  <a:spcPts val="2898"/>
                </a:lnSpc>
              </a:pPr>
              <a:r>
                <a:rPr lang="en-US" sz="2070">
                  <a:solidFill>
                    <a:srgbClr val="6B87AF"/>
                  </a:solidFill>
                  <a:latin typeface="Alata"/>
                  <a:ea typeface="Alata"/>
                  <a:cs typeface="Alata"/>
                  <a:sym typeface="Alata"/>
                </a:rPr>
                <a:t>Farasa, the model achieved accuracy = 0.80</a:t>
              </a:r>
            </a:p>
          </p:txBody>
        </p:sp>
      </p:grpSp>
      <p:grpSp>
        <p:nvGrpSpPr>
          <p:cNvPr id="25" name="Group 25"/>
          <p:cNvGrpSpPr/>
          <p:nvPr/>
        </p:nvGrpSpPr>
        <p:grpSpPr>
          <a:xfrm>
            <a:off x="10374590" y="4150751"/>
            <a:ext cx="4569792" cy="2341960"/>
            <a:chOff x="0" y="0"/>
            <a:chExt cx="6093056" cy="3122613"/>
          </a:xfrm>
        </p:grpSpPr>
        <p:grpSp>
          <p:nvGrpSpPr>
            <p:cNvPr id="26" name="Group 26"/>
            <p:cNvGrpSpPr/>
            <p:nvPr/>
          </p:nvGrpSpPr>
          <p:grpSpPr>
            <a:xfrm>
              <a:off x="149376" y="0"/>
              <a:ext cx="5137844" cy="1743537"/>
              <a:chOff x="0" y="0"/>
              <a:chExt cx="1380733" cy="468554"/>
            </a:xfrm>
          </p:grpSpPr>
          <p:sp>
            <p:nvSpPr>
              <p:cNvPr id="27" name="Freeform 27"/>
              <p:cNvSpPr/>
              <p:nvPr/>
            </p:nvSpPr>
            <p:spPr>
              <a:xfrm>
                <a:off x="0" y="0"/>
                <a:ext cx="1380733" cy="468554"/>
              </a:xfrm>
              <a:custGeom>
                <a:avLst/>
                <a:gdLst/>
                <a:ahLst/>
                <a:cxnLst/>
                <a:rect l="l" t="t" r="r" b="b"/>
                <a:pathLst>
                  <a:path w="1380733" h="468554">
                    <a:moveTo>
                      <a:pt x="85653" y="0"/>
                    </a:moveTo>
                    <a:lnTo>
                      <a:pt x="1295081" y="0"/>
                    </a:lnTo>
                    <a:cubicBezTo>
                      <a:pt x="1317797" y="0"/>
                      <a:pt x="1339583" y="9024"/>
                      <a:pt x="1355646" y="25087"/>
                    </a:cubicBezTo>
                    <a:cubicBezTo>
                      <a:pt x="1371709" y="41150"/>
                      <a:pt x="1380733" y="62936"/>
                      <a:pt x="1380733" y="85653"/>
                    </a:cubicBezTo>
                    <a:lnTo>
                      <a:pt x="1380733" y="382902"/>
                    </a:lnTo>
                    <a:cubicBezTo>
                      <a:pt x="1380733" y="430206"/>
                      <a:pt x="1342385" y="468554"/>
                      <a:pt x="1295081" y="468554"/>
                    </a:cubicBezTo>
                    <a:lnTo>
                      <a:pt x="85653" y="468554"/>
                    </a:lnTo>
                    <a:cubicBezTo>
                      <a:pt x="38348" y="468554"/>
                      <a:pt x="0" y="430206"/>
                      <a:pt x="0" y="382902"/>
                    </a:cubicBezTo>
                    <a:lnTo>
                      <a:pt x="0" y="85653"/>
                    </a:lnTo>
                    <a:cubicBezTo>
                      <a:pt x="0" y="38348"/>
                      <a:pt x="38348" y="0"/>
                      <a:pt x="85653" y="0"/>
                    </a:cubicBezTo>
                    <a:close/>
                  </a:path>
                </a:pathLst>
              </a:custGeom>
              <a:solidFill>
                <a:srgbClr val="5A739E"/>
              </a:solidFill>
            </p:spPr>
            <p:txBody>
              <a:bodyPr/>
              <a:lstStyle/>
              <a:p>
                <a:endParaRPr lang="en-US"/>
              </a:p>
            </p:txBody>
          </p:sp>
          <p:sp>
            <p:nvSpPr>
              <p:cNvPr id="28" name="TextBox 28"/>
              <p:cNvSpPr txBox="1"/>
              <p:nvPr/>
            </p:nvSpPr>
            <p:spPr>
              <a:xfrm>
                <a:off x="0" y="-38100"/>
                <a:ext cx="1380733" cy="506654"/>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535287" y="345004"/>
              <a:ext cx="4366022" cy="956170"/>
            </a:xfrm>
            <a:prstGeom prst="rect">
              <a:avLst/>
            </a:prstGeom>
          </p:spPr>
          <p:txBody>
            <a:bodyPr lIns="0" tIns="0" rIns="0" bIns="0" rtlCol="0" anchor="t">
              <a:spAutoFit/>
            </a:bodyPr>
            <a:lstStyle/>
            <a:p>
              <a:pPr marL="0" lvl="1" indent="0" algn="ctr">
                <a:lnSpc>
                  <a:spcPts val="6071"/>
                </a:lnSpc>
                <a:spcBef>
                  <a:spcPct val="0"/>
                </a:spcBef>
              </a:pPr>
              <a:r>
                <a:rPr lang="en-US" sz="4336">
                  <a:solidFill>
                    <a:srgbClr val="FAFCFF"/>
                  </a:solidFill>
                  <a:latin typeface="Alata"/>
                  <a:ea typeface="Alata"/>
                  <a:cs typeface="Alata"/>
                  <a:sym typeface="Alata"/>
                </a:rPr>
                <a:t>IRIS</a:t>
              </a:r>
            </a:p>
          </p:txBody>
        </p:sp>
        <p:sp>
          <p:nvSpPr>
            <p:cNvPr id="30" name="TextBox 30"/>
            <p:cNvSpPr txBox="1"/>
            <p:nvPr/>
          </p:nvSpPr>
          <p:spPr>
            <a:xfrm>
              <a:off x="0" y="2097503"/>
              <a:ext cx="6093056" cy="1025111"/>
            </a:xfrm>
            <a:prstGeom prst="rect">
              <a:avLst/>
            </a:prstGeom>
          </p:spPr>
          <p:txBody>
            <a:bodyPr lIns="0" tIns="0" rIns="0" bIns="0" rtlCol="0" anchor="t">
              <a:spAutoFit/>
            </a:bodyPr>
            <a:lstStyle/>
            <a:p>
              <a:pPr algn="ctr">
                <a:lnSpc>
                  <a:spcPts val="3190"/>
                </a:lnSpc>
              </a:pPr>
              <a:r>
                <a:rPr lang="en-US" sz="2278">
                  <a:solidFill>
                    <a:srgbClr val="6B87AF"/>
                  </a:solidFill>
                  <a:latin typeface="Alata"/>
                  <a:ea typeface="Alata"/>
                  <a:cs typeface="Alata"/>
                  <a:sym typeface="Alata"/>
                </a:rPr>
                <a:t>ISRI, the model dropped slightly to accuracy = 0.79</a:t>
              </a:r>
            </a:p>
          </p:txBody>
        </p:sp>
      </p:grpSp>
      <p:sp>
        <p:nvSpPr>
          <p:cNvPr id="31" name="Freeform 31"/>
          <p:cNvSpPr/>
          <p:nvPr/>
        </p:nvSpPr>
        <p:spPr>
          <a:xfrm>
            <a:off x="2398087" y="6666372"/>
            <a:ext cx="6745913" cy="2916668"/>
          </a:xfrm>
          <a:custGeom>
            <a:avLst/>
            <a:gdLst/>
            <a:ahLst/>
            <a:cxnLst/>
            <a:rect l="l" t="t" r="r" b="b"/>
            <a:pathLst>
              <a:path w="6745913" h="2916668">
                <a:moveTo>
                  <a:pt x="0" y="0"/>
                </a:moveTo>
                <a:lnTo>
                  <a:pt x="6745913" y="0"/>
                </a:lnTo>
                <a:lnTo>
                  <a:pt x="6745913" y="2916668"/>
                </a:lnTo>
                <a:lnTo>
                  <a:pt x="0" y="2916668"/>
                </a:lnTo>
                <a:lnTo>
                  <a:pt x="0" y="0"/>
                </a:lnTo>
                <a:close/>
              </a:path>
            </a:pathLst>
          </a:custGeom>
          <a:blipFill>
            <a:blip r:embed="rId8"/>
            <a:stretch>
              <a:fillRect/>
            </a:stretch>
          </a:blipFill>
        </p:spPr>
        <p:txBody>
          <a:bodyPr/>
          <a:lstStyle/>
          <a:p>
            <a:endParaRPr lang="en-US"/>
          </a:p>
        </p:txBody>
      </p:sp>
      <p:sp>
        <p:nvSpPr>
          <p:cNvPr id="32" name="Freeform 32"/>
          <p:cNvSpPr/>
          <p:nvPr/>
        </p:nvSpPr>
        <p:spPr>
          <a:xfrm>
            <a:off x="9387804" y="6604711"/>
            <a:ext cx="6740848" cy="3039990"/>
          </a:xfrm>
          <a:custGeom>
            <a:avLst/>
            <a:gdLst/>
            <a:ahLst/>
            <a:cxnLst/>
            <a:rect l="l" t="t" r="r" b="b"/>
            <a:pathLst>
              <a:path w="6740848" h="3039990">
                <a:moveTo>
                  <a:pt x="0" y="0"/>
                </a:moveTo>
                <a:lnTo>
                  <a:pt x="6740848" y="0"/>
                </a:lnTo>
                <a:lnTo>
                  <a:pt x="6740848" y="3039990"/>
                </a:lnTo>
                <a:lnTo>
                  <a:pt x="0" y="3039990"/>
                </a:lnTo>
                <a:lnTo>
                  <a:pt x="0" y="0"/>
                </a:lnTo>
                <a:close/>
              </a:path>
            </a:pathLst>
          </a:custGeom>
          <a:blipFill>
            <a:blip r:embed="rId9"/>
            <a:stretch>
              <a:fillRect/>
            </a:stretch>
          </a:blipFill>
        </p:spPr>
        <p:txBody>
          <a:bodyPr/>
          <a:lstStyle/>
          <a:p>
            <a:endParaRPr lang="en-US"/>
          </a:p>
        </p:txBody>
      </p:sp>
      <p:sp>
        <p:nvSpPr>
          <p:cNvPr id="33" name="TextBox 33"/>
          <p:cNvSpPr txBox="1"/>
          <p:nvPr/>
        </p:nvSpPr>
        <p:spPr>
          <a:xfrm>
            <a:off x="2776925" y="876300"/>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STEMMERS</a:t>
            </a:r>
          </a:p>
        </p:txBody>
      </p:sp>
      <p:sp>
        <p:nvSpPr>
          <p:cNvPr id="34" name="TextBox 34"/>
          <p:cNvSpPr txBox="1"/>
          <p:nvPr/>
        </p:nvSpPr>
        <p:spPr>
          <a:xfrm>
            <a:off x="4068721" y="2651445"/>
            <a:ext cx="9417369" cy="1064260"/>
          </a:xfrm>
          <a:prstGeom prst="rect">
            <a:avLst/>
          </a:prstGeom>
        </p:spPr>
        <p:txBody>
          <a:bodyPr lIns="0" tIns="0" rIns="0" bIns="0" rtlCol="0" anchor="t">
            <a:spAutoFit/>
          </a:bodyPr>
          <a:lstStyle/>
          <a:p>
            <a:pPr algn="ctr">
              <a:lnSpc>
                <a:spcPts val="4339"/>
              </a:lnSpc>
            </a:pPr>
            <a:r>
              <a:rPr lang="en-US" sz="3099">
                <a:solidFill>
                  <a:srgbClr val="6B87AF"/>
                </a:solidFill>
                <a:latin typeface="Alata"/>
                <a:ea typeface="Alata"/>
                <a:cs typeface="Alata"/>
                <a:sym typeface="Alata"/>
              </a:rPr>
              <a:t>I compared 2 Arabic stemmers Farasa and Iris stemmers.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641423"/>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114995"/>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FARASA STEMMER</a:t>
            </a:r>
          </a:p>
        </p:txBody>
      </p:sp>
      <p:sp>
        <p:nvSpPr>
          <p:cNvPr id="28" name="TextBox 28"/>
          <p:cNvSpPr txBox="1"/>
          <p:nvPr/>
        </p:nvSpPr>
        <p:spPr>
          <a:xfrm>
            <a:off x="3534740" y="3758561"/>
            <a:ext cx="12106922" cy="4948555"/>
          </a:xfrm>
          <a:prstGeom prst="rect">
            <a:avLst/>
          </a:prstGeom>
        </p:spPr>
        <p:txBody>
          <a:bodyPr lIns="0" tIns="0" rIns="0" bIns="0" rtlCol="0" anchor="t">
            <a:spAutoFit/>
          </a:bodyPr>
          <a:lstStyle/>
          <a:p>
            <a:pPr algn="l">
              <a:lnSpc>
                <a:spcPts val="3919"/>
              </a:lnSpc>
            </a:pPr>
            <a:r>
              <a:rPr lang="en-US" sz="2799" u="sng">
                <a:solidFill>
                  <a:srgbClr val="6B87AF"/>
                </a:solidFill>
                <a:latin typeface="Alata"/>
                <a:ea typeface="Alata"/>
                <a:cs typeface="Alata"/>
                <a:sym typeface="Alata"/>
              </a:rPr>
              <a:t>How does Farasa work?</a:t>
            </a:r>
          </a:p>
          <a:p>
            <a:pPr algn="l">
              <a:lnSpc>
                <a:spcPts val="3919"/>
              </a:lnSpc>
            </a:pPr>
            <a:r>
              <a:rPr lang="en-US" sz="2799">
                <a:solidFill>
                  <a:srgbClr val="6B87AF"/>
                </a:solidFill>
                <a:latin typeface="Alata"/>
                <a:ea typeface="Alata"/>
                <a:cs typeface="Alata"/>
                <a:sym typeface="Alata"/>
              </a:rPr>
              <a:t>Removes affixes (prefixes, suffixes) based on Arabic morphological rules. It uses a trained model to identify root-like forms while avoiding over-stemming. It retains more semantic meaning compared to ISRI, which sometimes strips too much and damages interpretability.</a:t>
            </a:r>
          </a:p>
          <a:p>
            <a:pPr algn="l">
              <a:lnSpc>
                <a:spcPts val="3919"/>
              </a:lnSpc>
            </a:pPr>
            <a:r>
              <a:rPr lang="en-US" sz="2799" u="sng">
                <a:solidFill>
                  <a:srgbClr val="6B87AF"/>
                </a:solidFill>
                <a:latin typeface="Alata"/>
                <a:ea typeface="Alata"/>
                <a:cs typeface="Alata"/>
                <a:sym typeface="Alata"/>
              </a:rPr>
              <a:t>Why Farasa is a better choice?</a:t>
            </a:r>
          </a:p>
          <a:p>
            <a:pPr algn="l">
              <a:lnSpc>
                <a:spcPts val="3919"/>
              </a:lnSpc>
            </a:pPr>
            <a:r>
              <a:rPr lang="en-US" sz="2799">
                <a:solidFill>
                  <a:srgbClr val="6B87AF"/>
                </a:solidFill>
                <a:latin typeface="Alata"/>
                <a:ea typeface="Alata"/>
                <a:cs typeface="Alata"/>
                <a:sym typeface="Alata"/>
              </a:rPr>
              <a:t>It has better accuracy, it handles modern standard Arabic and dialectal variations better, and avoids under- or over-stemming which can distort medical keywords.</a:t>
            </a:r>
          </a:p>
          <a:p>
            <a:pPr algn="l">
              <a:lnSpc>
                <a:spcPts val="3919"/>
              </a:lnSpc>
            </a:pPr>
            <a:endParaRPr lang="en-US" sz="2799">
              <a:solidFill>
                <a:srgbClr val="6B87AF"/>
              </a:solidFill>
              <a:latin typeface="Alata"/>
              <a:ea typeface="Alata"/>
              <a:cs typeface="Alata"/>
              <a:sym typeface="Alat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2649561"/>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aphicFrame>
        <p:nvGraphicFramePr>
          <p:cNvPr id="27" name="Table 27"/>
          <p:cNvGraphicFramePr>
            <a:graphicFrameLocks noGrp="1"/>
          </p:cNvGraphicFramePr>
          <p:nvPr/>
        </p:nvGraphicFramePr>
        <p:xfrm>
          <a:off x="1211908" y="3100342"/>
          <a:ext cx="15841743" cy="6363605"/>
        </p:xfrm>
        <a:graphic>
          <a:graphicData uri="http://schemas.openxmlformats.org/drawingml/2006/table">
            <a:tbl>
              <a:tblPr/>
              <a:tblGrid>
                <a:gridCol w="5280581">
                  <a:extLst>
                    <a:ext uri="{9D8B030D-6E8A-4147-A177-3AD203B41FA5}">
                      <a16:colId xmlns:a16="http://schemas.microsoft.com/office/drawing/2014/main" val="20000"/>
                    </a:ext>
                  </a:extLst>
                </a:gridCol>
                <a:gridCol w="5280581">
                  <a:extLst>
                    <a:ext uri="{9D8B030D-6E8A-4147-A177-3AD203B41FA5}">
                      <a16:colId xmlns:a16="http://schemas.microsoft.com/office/drawing/2014/main" val="20001"/>
                    </a:ext>
                  </a:extLst>
                </a:gridCol>
                <a:gridCol w="5280581">
                  <a:extLst>
                    <a:ext uri="{9D8B030D-6E8A-4147-A177-3AD203B41FA5}">
                      <a16:colId xmlns:a16="http://schemas.microsoft.com/office/drawing/2014/main" val="20002"/>
                    </a:ext>
                  </a:extLst>
                </a:gridCol>
              </a:tblGrid>
              <a:tr h="804919">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Feature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Farasa Stemmer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ISRI Stemmer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extLst>
                  <a:ext uri="{0D108BD9-81ED-4DB2-BD59-A6C34878D82A}">
                    <a16:rowId xmlns:a16="http://schemas.microsoft.com/office/drawing/2014/main" val="10000"/>
                  </a:ext>
                </a:extLst>
              </a:tr>
              <a:tr h="820051">
                <a:tc>
                  <a:txBody>
                    <a:bodyPr/>
                    <a:lstStyle/>
                    <a:p>
                      <a:pPr algn="ctr">
                        <a:lnSpc>
                          <a:spcPts val="2659"/>
                        </a:lnSpc>
                        <a:defRPr/>
                      </a:pPr>
                      <a:r>
                        <a:rPr lang="en-US" sz="1899">
                          <a:solidFill>
                            <a:srgbClr val="000000"/>
                          </a:solidFill>
                          <a:latin typeface="Canva Sans"/>
                          <a:ea typeface="Canva Sans"/>
                          <a:cs typeface="Canva Sans"/>
                          <a:sym typeface="Canva Sans"/>
                        </a:rPr>
                        <a:t>Type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Statistical + rule-based hybrid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Rule-based (from NLTK)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1"/>
                  </a:ext>
                </a:extLst>
              </a:tr>
              <a:tr h="804919">
                <a:tc>
                  <a:txBody>
                    <a:bodyPr/>
                    <a:lstStyle/>
                    <a:p>
                      <a:pPr algn="ctr">
                        <a:lnSpc>
                          <a:spcPts val="2659"/>
                        </a:lnSpc>
                        <a:defRPr/>
                      </a:pPr>
                      <a:r>
                        <a:rPr lang="en-US" sz="1899">
                          <a:solidFill>
                            <a:srgbClr val="000000"/>
                          </a:solidFill>
                          <a:latin typeface="Canva Sans"/>
                          <a:ea typeface="Canva Sans"/>
                          <a:cs typeface="Canva Sans"/>
                          <a:sym typeface="Canva Sans"/>
                        </a:rPr>
                        <a:t>Accuracy (F1-score)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0.79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2"/>
                  </a:ext>
                </a:extLst>
              </a:tr>
              <a:tr h="820051">
                <a:tc>
                  <a:txBody>
                    <a:bodyPr/>
                    <a:lstStyle/>
                    <a:p>
                      <a:pPr algn="ctr">
                        <a:lnSpc>
                          <a:spcPts val="2659"/>
                        </a:lnSpc>
                        <a:defRPr/>
                      </a:pPr>
                      <a:r>
                        <a:rPr lang="en-US" sz="1899">
                          <a:solidFill>
                            <a:srgbClr val="000000"/>
                          </a:solidFill>
                          <a:latin typeface="Canva Sans"/>
                          <a:ea typeface="Canva Sans"/>
                          <a:cs typeface="Canva Sans"/>
                          <a:sym typeface="Canva Sans"/>
                        </a:rPr>
                        <a:t>Handling of Prefixes/Suffixes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More precise and context-aware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Simple pattern stripping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3"/>
                  </a:ext>
                </a:extLst>
              </a:tr>
              <a:tr h="804919">
                <a:tc>
                  <a:txBody>
                    <a:bodyPr/>
                    <a:lstStyle/>
                    <a:p>
                      <a:pPr algn="ctr">
                        <a:lnSpc>
                          <a:spcPts val="2659"/>
                        </a:lnSpc>
                        <a:defRPr/>
                      </a:pPr>
                      <a:r>
                        <a:rPr lang="en-US" sz="1899">
                          <a:solidFill>
                            <a:srgbClr val="000000"/>
                          </a:solidFill>
                          <a:latin typeface="Canva Sans"/>
                          <a:ea typeface="Canva Sans"/>
                          <a:cs typeface="Canva Sans"/>
                          <a:sym typeface="Canva Sans"/>
                        </a:rPr>
                        <a:t>Speed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Slower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Very fast but less accurate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4"/>
                  </a:ext>
                </a:extLst>
              </a:tr>
              <a:tr h="1140302">
                <a:tc>
                  <a:txBody>
                    <a:bodyPr/>
                    <a:lstStyle/>
                    <a:p>
                      <a:pPr algn="ctr">
                        <a:lnSpc>
                          <a:spcPts val="2659"/>
                        </a:lnSpc>
                        <a:defRPr/>
                      </a:pPr>
                      <a:r>
                        <a:rPr lang="en-US" sz="1899">
                          <a:solidFill>
                            <a:srgbClr val="000000"/>
                          </a:solidFill>
                          <a:latin typeface="Canva Sans"/>
                          <a:ea typeface="Canva Sans"/>
                          <a:cs typeface="Canva Sans"/>
                          <a:sym typeface="Canva Sans"/>
                        </a:rPr>
                        <a:t>Preserves Semantic Meaning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High (retains meaningful root forms)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Lower (may strip too much and lose context)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5"/>
                  </a:ext>
                </a:extLst>
              </a:tr>
              <a:tr h="1168444">
                <a:tc>
                  <a:txBody>
                    <a:bodyPr/>
                    <a:lstStyle/>
                    <a:p>
                      <a:pPr algn="ctr">
                        <a:lnSpc>
                          <a:spcPts val="2659"/>
                        </a:lnSpc>
                        <a:defRPr/>
                      </a:pPr>
                      <a:r>
                        <a:rPr lang="en-US" sz="1899">
                          <a:solidFill>
                            <a:srgbClr val="000000"/>
                          </a:solidFill>
                          <a:latin typeface="Canva Sans"/>
                          <a:ea typeface="Canva Sans"/>
                          <a:cs typeface="Canva Sans"/>
                          <a:sym typeface="Canva Sans"/>
                        </a:rPr>
                        <a:t>Best Use Case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Text classification, sentiment analysis, search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Quick prototyping, educational use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6"/>
                  </a:ext>
                </a:extLst>
              </a:tr>
            </a:tbl>
          </a:graphicData>
        </a:graphic>
      </p:graphicFrame>
      <p:sp>
        <p:nvSpPr>
          <p:cNvPr id="28" name="TextBox 28"/>
          <p:cNvSpPr txBox="1"/>
          <p:nvPr/>
        </p:nvSpPr>
        <p:spPr>
          <a:xfrm>
            <a:off x="2776925" y="1123133"/>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STEMMERS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PREPROCESSING</a:t>
            </a:r>
          </a:p>
        </p:txBody>
      </p:sp>
      <p:sp>
        <p:nvSpPr>
          <p:cNvPr id="28" name="TextBox 28"/>
          <p:cNvSpPr txBox="1"/>
          <p:nvPr/>
        </p:nvSpPr>
        <p:spPr>
          <a:xfrm>
            <a:off x="3619570" y="4157345"/>
            <a:ext cx="11003905" cy="1481455"/>
          </a:xfrm>
          <a:prstGeom prst="rect">
            <a:avLst/>
          </a:prstGeom>
        </p:spPr>
        <p:txBody>
          <a:bodyPr lIns="0" tIns="0" rIns="0" bIns="0" rtlCol="0" anchor="t">
            <a:spAutoFit/>
          </a:bodyPr>
          <a:lstStyle/>
          <a:p>
            <a:pPr algn="l">
              <a:lnSpc>
                <a:spcPts val="3919"/>
              </a:lnSpc>
            </a:pPr>
            <a:r>
              <a:rPr lang="en-US" sz="2799" dirty="0">
                <a:solidFill>
                  <a:srgbClr val="6B87AF"/>
                </a:solidFill>
                <a:latin typeface="Alata"/>
                <a:ea typeface="Alata"/>
                <a:cs typeface="Alata"/>
                <a:sym typeface="Alata"/>
              </a:rPr>
              <a:t>Now finally after stemming I did one last thing, which I found the most frequent words in the corpus, and removed them because they act like </a:t>
            </a:r>
            <a:r>
              <a:rPr lang="en-US" sz="2799" dirty="0" err="1">
                <a:solidFill>
                  <a:srgbClr val="6B87AF"/>
                </a:solidFill>
                <a:latin typeface="Alata"/>
                <a:ea typeface="Alata"/>
                <a:cs typeface="Alata"/>
                <a:sym typeface="Alata"/>
              </a:rPr>
              <a:t>stopwords</a:t>
            </a:r>
            <a:r>
              <a:rPr lang="en-US" sz="2799" dirty="0">
                <a:solidFill>
                  <a:srgbClr val="6B87AF"/>
                </a:solidFill>
                <a:latin typeface="Alata"/>
                <a:ea typeface="Alata"/>
                <a:cs typeface="Alata"/>
                <a:sym typeface="Alata"/>
              </a:rPr>
              <a:t>) </a:t>
            </a:r>
            <a:r>
              <a:rPr lang="en-US" sz="2799" dirty="0">
                <a:solidFill>
                  <a:srgbClr val="6B87AF"/>
                </a:solidFill>
                <a:latin typeface="Alata"/>
                <a:ea typeface="Alata"/>
                <a:cs typeface="+mj-cs"/>
                <a:sym typeface="Alata"/>
              </a:rPr>
              <a:t>(</a:t>
            </a:r>
            <a:r>
              <a:rPr lang="ar-EG" sz="2799" dirty="0">
                <a:solidFill>
                  <a:srgbClr val="6B87AF"/>
                </a:solidFill>
                <a:latin typeface="Alata"/>
                <a:ea typeface="Alata"/>
                <a:cs typeface="+mj-cs"/>
                <a:sym typeface="Alata"/>
                <a:rtl/>
              </a:rPr>
              <a:t>دكتور, طبيب,علاج</a:t>
            </a:r>
            <a:r>
              <a:rPr lang="en-US" sz="2799" dirty="0">
                <a:solidFill>
                  <a:srgbClr val="6B87AF"/>
                </a:solidFill>
                <a:latin typeface="Alata"/>
                <a:ea typeface="Alata"/>
                <a:cs typeface="+mj-cs"/>
                <a:sym typeface="Alata"/>
              </a:rPr>
              <a:t>).</a:t>
            </a:r>
          </a:p>
        </p:txBody>
      </p:sp>
      <p:sp>
        <p:nvSpPr>
          <p:cNvPr id="29" name="TextBox 29"/>
          <p:cNvSpPr txBox="1"/>
          <p:nvPr/>
        </p:nvSpPr>
        <p:spPr>
          <a:xfrm>
            <a:off x="3619570" y="5987411"/>
            <a:ext cx="11003905" cy="4908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Then, I label encoded the target column from 0-4.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Freeform 27"/>
          <p:cNvSpPr/>
          <p:nvPr/>
        </p:nvSpPr>
        <p:spPr>
          <a:xfrm>
            <a:off x="6195581" y="5596461"/>
            <a:ext cx="2948419" cy="4290777"/>
          </a:xfrm>
          <a:custGeom>
            <a:avLst/>
            <a:gdLst/>
            <a:ahLst/>
            <a:cxnLst/>
            <a:rect l="l" t="t" r="r" b="b"/>
            <a:pathLst>
              <a:path w="2948419" h="4290777">
                <a:moveTo>
                  <a:pt x="0" y="0"/>
                </a:moveTo>
                <a:lnTo>
                  <a:pt x="2948419" y="0"/>
                </a:lnTo>
                <a:lnTo>
                  <a:pt x="2948419" y="4290777"/>
                </a:lnTo>
                <a:lnTo>
                  <a:pt x="0" y="4290777"/>
                </a:lnTo>
                <a:lnTo>
                  <a:pt x="0" y="0"/>
                </a:lnTo>
                <a:close/>
              </a:path>
            </a:pathLst>
          </a:custGeom>
          <a:blipFill>
            <a:blip r:embed="rId4"/>
            <a:stretch>
              <a:fillRect l="-8084" r="-8991" b="-1807"/>
            </a:stretch>
          </a:blipFill>
        </p:spPr>
        <p:txBody>
          <a:bodyPr/>
          <a:lstStyle/>
          <a:p>
            <a:endParaRPr lang="en-US"/>
          </a:p>
        </p:txBody>
      </p:sp>
      <p:sp>
        <p:nvSpPr>
          <p:cNvPr id="28" name="Freeform 28"/>
          <p:cNvSpPr/>
          <p:nvPr/>
        </p:nvSpPr>
        <p:spPr>
          <a:xfrm>
            <a:off x="10540466" y="5408487"/>
            <a:ext cx="2797255" cy="4478751"/>
          </a:xfrm>
          <a:custGeom>
            <a:avLst/>
            <a:gdLst/>
            <a:ahLst/>
            <a:cxnLst/>
            <a:rect l="l" t="t" r="r" b="b"/>
            <a:pathLst>
              <a:path w="2797255" h="4478751">
                <a:moveTo>
                  <a:pt x="0" y="0"/>
                </a:moveTo>
                <a:lnTo>
                  <a:pt x="2797255" y="0"/>
                </a:lnTo>
                <a:lnTo>
                  <a:pt x="2797255" y="4478751"/>
                </a:lnTo>
                <a:lnTo>
                  <a:pt x="0" y="4478751"/>
                </a:lnTo>
                <a:lnTo>
                  <a:pt x="0" y="0"/>
                </a:lnTo>
                <a:close/>
              </a:path>
            </a:pathLst>
          </a:custGeom>
          <a:blipFill>
            <a:blip r:embed="rId5"/>
            <a:stretch>
              <a:fillRect/>
            </a:stretch>
          </a:blipFill>
        </p:spPr>
        <p:txBody>
          <a:bodyPr/>
          <a:lstStyle/>
          <a:p>
            <a:endParaRPr lang="en-US"/>
          </a:p>
        </p:txBody>
      </p:sp>
      <p:sp>
        <p:nvSpPr>
          <p:cNvPr id="29" name="TextBox 29"/>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BALANCE DATA</a:t>
            </a:r>
          </a:p>
        </p:txBody>
      </p:sp>
      <p:sp>
        <p:nvSpPr>
          <p:cNvPr id="30" name="TextBox 30"/>
          <p:cNvSpPr txBox="1"/>
          <p:nvPr/>
        </p:nvSpPr>
        <p:spPr>
          <a:xfrm>
            <a:off x="2196082" y="4166897"/>
            <a:ext cx="13895836" cy="9861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Since the data was unbalanced and after dropping rows its also still unbalanced so I found the least target and made all other classes the same number of rows.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3973336" flipH="1">
            <a:off x="16635788" y="3443037"/>
            <a:ext cx="1689234" cy="3120987"/>
          </a:xfrm>
          <a:custGeom>
            <a:avLst/>
            <a:gdLst/>
            <a:ahLst/>
            <a:cxnLst/>
            <a:rect l="l" t="t" r="r" b="b"/>
            <a:pathLst>
              <a:path w="1689234" h="3120987">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15264036" y="7533131"/>
            <a:ext cx="3311802" cy="3067557"/>
          </a:xfrm>
          <a:custGeom>
            <a:avLst/>
            <a:gdLst/>
            <a:ahLst/>
            <a:cxnLst/>
            <a:rect l="l" t="t" r="r" b="b"/>
            <a:pathLst>
              <a:path w="3311802" h="3067557">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39074" flipH="1">
            <a:off x="12699038" y="8732525"/>
            <a:ext cx="1725885" cy="2524146"/>
          </a:xfrm>
          <a:custGeom>
            <a:avLst/>
            <a:gdLst/>
            <a:ahLst/>
            <a:cxnLst/>
            <a:rect l="l" t="t" r="r" b="b"/>
            <a:pathLst>
              <a:path w="1725885" h="2524146">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90566" flipH="1">
            <a:off x="15399726" y="1231222"/>
            <a:ext cx="2576564" cy="2286701"/>
          </a:xfrm>
          <a:custGeom>
            <a:avLst/>
            <a:gdLst/>
            <a:ahLst/>
            <a:cxnLst/>
            <a:rect l="l" t="t" r="r" b="b"/>
            <a:pathLst>
              <a:path w="2576564" h="2286701">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611243">
            <a:off x="-2304746" y="2380416"/>
            <a:ext cx="6414107" cy="12701203"/>
          </a:xfrm>
          <a:custGeom>
            <a:avLst/>
            <a:gdLst/>
            <a:ahLst/>
            <a:cxnLst/>
            <a:rect l="l" t="t" r="r" b="b"/>
            <a:pathLst>
              <a:path w="6414107" h="12701203">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1458786" y="7872963"/>
            <a:ext cx="441456" cy="44145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8791720" y="8632888"/>
            <a:ext cx="704559" cy="704559"/>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2627919" y="1028700"/>
            <a:ext cx="704559" cy="704559"/>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3597082" y="1028700"/>
            <a:ext cx="704559" cy="704559"/>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491103" y="6876963"/>
            <a:ext cx="441456" cy="441456"/>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TextBox 22"/>
          <p:cNvSpPr txBox="1"/>
          <p:nvPr/>
        </p:nvSpPr>
        <p:spPr>
          <a:xfrm>
            <a:off x="2980198" y="2650399"/>
            <a:ext cx="12731633" cy="4752975"/>
          </a:xfrm>
          <a:prstGeom prst="rect">
            <a:avLst/>
          </a:prstGeom>
        </p:spPr>
        <p:txBody>
          <a:bodyPr lIns="0" tIns="0" rIns="0" bIns="0" rtlCol="0" anchor="t">
            <a:spAutoFit/>
          </a:bodyPr>
          <a:lstStyle/>
          <a:p>
            <a:pPr algn="ctr">
              <a:lnSpc>
                <a:spcPts val="12599"/>
              </a:lnSpc>
              <a:spcBef>
                <a:spcPct val="0"/>
              </a:spcBef>
            </a:pPr>
            <a:r>
              <a:rPr lang="en-US" sz="9000">
                <a:solidFill>
                  <a:srgbClr val="5A739E"/>
                </a:solidFill>
                <a:latin typeface="Bernoru"/>
                <a:ea typeface="Bernoru"/>
                <a:cs typeface="Bernoru"/>
                <a:sym typeface="Bernoru"/>
              </a:rPr>
              <a:t>WORD REPRESENTATION TECHNIQUES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38620" y="2343466"/>
            <a:ext cx="11048861"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rot="871121">
            <a:off x="-148297" y="453447"/>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42376">
            <a:off x="17259300" y="1235706"/>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02918">
            <a:off x="17700638" y="9308068"/>
            <a:ext cx="2190180" cy="5961301"/>
          </a:xfrm>
          <a:custGeom>
            <a:avLst/>
            <a:gdLst/>
            <a:ahLst/>
            <a:cxnLst/>
            <a:rect l="l" t="t" r="r" b="b"/>
            <a:pathLst>
              <a:path w="2190180" h="5961301">
                <a:moveTo>
                  <a:pt x="0" y="0"/>
                </a:moveTo>
                <a:lnTo>
                  <a:pt x="2190181" y="0"/>
                </a:lnTo>
                <a:lnTo>
                  <a:pt x="2190181" y="5961301"/>
                </a:lnTo>
                <a:lnTo>
                  <a:pt x="0" y="59613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308082">
            <a:off x="-637009" y="7306842"/>
            <a:ext cx="1274017" cy="5960316"/>
          </a:xfrm>
          <a:custGeom>
            <a:avLst/>
            <a:gdLst/>
            <a:ahLst/>
            <a:cxnLst/>
            <a:rect l="l" t="t" r="r" b="b"/>
            <a:pathLst>
              <a:path w="1274017" h="5960316">
                <a:moveTo>
                  <a:pt x="0" y="0"/>
                </a:moveTo>
                <a:lnTo>
                  <a:pt x="1274018" y="0"/>
                </a:lnTo>
                <a:lnTo>
                  <a:pt x="1274018" y="5960316"/>
                </a:lnTo>
                <a:lnTo>
                  <a:pt x="0" y="596031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7" name="TextBox 7"/>
          <p:cNvSpPr txBox="1"/>
          <p:nvPr/>
        </p:nvSpPr>
        <p:spPr>
          <a:xfrm>
            <a:off x="3001974" y="1214440"/>
            <a:ext cx="12734149" cy="863600"/>
          </a:xfrm>
          <a:prstGeom prst="rect">
            <a:avLst/>
          </a:prstGeom>
        </p:spPr>
        <p:txBody>
          <a:bodyPr lIns="0" tIns="0" rIns="0" bIns="0" rtlCol="0" anchor="t">
            <a:spAutoFit/>
          </a:bodyPr>
          <a:lstStyle/>
          <a:p>
            <a:pPr algn="ctr">
              <a:lnSpc>
                <a:spcPts val="7000"/>
              </a:lnSpc>
              <a:spcBef>
                <a:spcPct val="0"/>
              </a:spcBef>
            </a:pPr>
            <a:r>
              <a:rPr lang="en-US" sz="5000">
                <a:solidFill>
                  <a:srgbClr val="5A739E"/>
                </a:solidFill>
                <a:latin typeface="Bernoru"/>
                <a:ea typeface="Bernoru"/>
                <a:cs typeface="Bernoru"/>
                <a:sym typeface="Bernoru"/>
              </a:rPr>
              <a:t>WORD REPRESENTATION TECHNIQUES </a:t>
            </a:r>
          </a:p>
        </p:txBody>
      </p:sp>
      <p:grpSp>
        <p:nvGrpSpPr>
          <p:cNvPr id="8" name="Group 8"/>
          <p:cNvGrpSpPr/>
          <p:nvPr/>
        </p:nvGrpSpPr>
        <p:grpSpPr>
          <a:xfrm>
            <a:off x="2643300" y="2591315"/>
            <a:ext cx="4490347" cy="1099567"/>
            <a:chOff x="0" y="0"/>
            <a:chExt cx="5987129" cy="1466089"/>
          </a:xfrm>
        </p:grpSpPr>
        <p:grpSp>
          <p:nvGrpSpPr>
            <p:cNvPr id="9" name="Group 9"/>
            <p:cNvGrpSpPr/>
            <p:nvPr/>
          </p:nvGrpSpPr>
          <p:grpSpPr>
            <a:xfrm>
              <a:off x="0" y="0"/>
              <a:ext cx="5987129" cy="1466089"/>
              <a:chOff x="0" y="0"/>
              <a:chExt cx="1380733" cy="338105"/>
            </a:xfrm>
          </p:grpSpPr>
          <p:sp>
            <p:nvSpPr>
              <p:cNvPr id="10" name="Freeform 10"/>
              <p:cNvSpPr/>
              <p:nvPr/>
            </p:nvSpPr>
            <p:spPr>
              <a:xfrm>
                <a:off x="0" y="0"/>
                <a:ext cx="1380733" cy="338105"/>
              </a:xfrm>
              <a:custGeom>
                <a:avLst/>
                <a:gdLst/>
                <a:ahLst/>
                <a:cxnLst/>
                <a:rect l="l" t="t" r="r" b="b"/>
                <a:pathLst>
                  <a:path w="1380733" h="338105">
                    <a:moveTo>
                      <a:pt x="85653" y="0"/>
                    </a:moveTo>
                    <a:lnTo>
                      <a:pt x="1295081" y="0"/>
                    </a:lnTo>
                    <a:cubicBezTo>
                      <a:pt x="1317797" y="0"/>
                      <a:pt x="1339583" y="9024"/>
                      <a:pt x="1355646" y="25087"/>
                    </a:cubicBezTo>
                    <a:cubicBezTo>
                      <a:pt x="1371709" y="41150"/>
                      <a:pt x="1380733" y="62936"/>
                      <a:pt x="1380733" y="85653"/>
                    </a:cubicBezTo>
                    <a:lnTo>
                      <a:pt x="1380733" y="252452"/>
                    </a:lnTo>
                    <a:cubicBezTo>
                      <a:pt x="1380733" y="299757"/>
                      <a:pt x="1342385" y="338105"/>
                      <a:pt x="1295081" y="338105"/>
                    </a:cubicBezTo>
                    <a:lnTo>
                      <a:pt x="85653" y="338105"/>
                    </a:lnTo>
                    <a:cubicBezTo>
                      <a:pt x="38348" y="338105"/>
                      <a:pt x="0" y="299757"/>
                      <a:pt x="0" y="252452"/>
                    </a:cubicBezTo>
                    <a:lnTo>
                      <a:pt x="0" y="85653"/>
                    </a:lnTo>
                    <a:cubicBezTo>
                      <a:pt x="0" y="38348"/>
                      <a:pt x="38348" y="0"/>
                      <a:pt x="85653" y="0"/>
                    </a:cubicBezTo>
                    <a:close/>
                  </a:path>
                </a:pathLst>
              </a:custGeom>
              <a:solidFill>
                <a:srgbClr val="5A739E"/>
              </a:solidFill>
            </p:spPr>
            <p:txBody>
              <a:bodyPr/>
              <a:lstStyle/>
              <a:p>
                <a:endParaRPr lang="en-US"/>
              </a:p>
            </p:txBody>
          </p:sp>
          <p:sp>
            <p:nvSpPr>
              <p:cNvPr id="11" name="TextBox 11"/>
              <p:cNvSpPr txBox="1"/>
              <p:nvPr/>
            </p:nvSpPr>
            <p:spPr>
              <a:xfrm>
                <a:off x="0" y="-38100"/>
                <a:ext cx="1380733" cy="37620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43001" y="463814"/>
              <a:ext cx="5301126" cy="532057"/>
            </a:xfrm>
            <a:prstGeom prst="rect">
              <a:avLst/>
            </a:prstGeom>
          </p:spPr>
          <p:txBody>
            <a:bodyPr lIns="0" tIns="0" rIns="0" bIns="0" rtlCol="0" anchor="t">
              <a:spAutoFit/>
            </a:bodyPr>
            <a:lstStyle/>
            <a:p>
              <a:pPr algn="ctr">
                <a:lnSpc>
                  <a:spcPts val="3357"/>
                </a:lnSpc>
              </a:pPr>
              <a:r>
                <a:rPr lang="en-US" sz="2398">
                  <a:solidFill>
                    <a:srgbClr val="FAFCFF"/>
                  </a:solidFill>
                  <a:latin typeface="Alata"/>
                  <a:ea typeface="Alata"/>
                  <a:cs typeface="Alata"/>
                  <a:sym typeface="Alata"/>
                </a:rPr>
                <a:t>SKIP-GRAM</a:t>
              </a:r>
            </a:p>
          </p:txBody>
        </p:sp>
      </p:grpSp>
      <p:grpSp>
        <p:nvGrpSpPr>
          <p:cNvPr id="13" name="Group 13"/>
          <p:cNvGrpSpPr/>
          <p:nvPr/>
        </p:nvGrpSpPr>
        <p:grpSpPr>
          <a:xfrm>
            <a:off x="1369387" y="8771121"/>
            <a:ext cx="1028700" cy="1028700"/>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5511075" y="-112331"/>
            <a:ext cx="1028700" cy="1028700"/>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688013" y="2920686"/>
            <a:ext cx="681375" cy="681375"/>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17290112" y="3774634"/>
            <a:ext cx="681375" cy="681375"/>
            <a:chOff x="0" y="0"/>
            <a:chExt cx="812800" cy="812800"/>
          </a:xfrm>
        </p:grpSpPr>
        <p:sp>
          <p:nvSpPr>
            <p:cNvPr id="23" name="Freeform 2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4" name="TextBox 2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5" name="TextBox 25"/>
          <p:cNvSpPr txBox="1"/>
          <p:nvPr/>
        </p:nvSpPr>
        <p:spPr>
          <a:xfrm>
            <a:off x="563891" y="3852807"/>
            <a:ext cx="8511054" cy="5939155"/>
          </a:xfrm>
          <a:prstGeom prst="rect">
            <a:avLst/>
          </a:prstGeom>
        </p:spPr>
        <p:txBody>
          <a:bodyPr lIns="0" tIns="0" rIns="0" bIns="0" rtlCol="0" anchor="t">
            <a:spAutoFit/>
          </a:bodyPr>
          <a:lstStyle/>
          <a:p>
            <a:pPr marL="0" lvl="1" indent="0" algn="ctr">
              <a:lnSpc>
                <a:spcPts val="3919"/>
              </a:lnSpc>
              <a:spcBef>
                <a:spcPct val="0"/>
              </a:spcBef>
            </a:pPr>
            <a:r>
              <a:rPr lang="en-US" sz="2799">
                <a:solidFill>
                  <a:srgbClr val="6B87AF"/>
                </a:solidFill>
                <a:latin typeface="Alata"/>
                <a:ea typeface="Alata"/>
                <a:cs typeface="Alata"/>
                <a:sym typeface="Alata"/>
              </a:rPr>
              <a:t>Skip-g</a:t>
            </a:r>
            <a:r>
              <a:rPr lang="en-US" sz="2799" u="none" strike="noStrike">
                <a:solidFill>
                  <a:srgbClr val="6B87AF"/>
                </a:solidFill>
                <a:latin typeface="Alata"/>
                <a:ea typeface="Alata"/>
                <a:cs typeface="Alata"/>
                <a:sym typeface="Alata"/>
              </a:rPr>
              <a:t>ram is a traditional word embedding technique that learns to predict surrounding context words given a single target word. It produces static word vectors and is especially effective for capturing semantic relationships in rare or specific terms—a useful trait for medical applications. In the project, Skip-gram with the LSTM achieved the highest accuracy (0.90) among all embedding types, because of word-focused embeddings which worked well with sequence models. However, it is slower to train than CBOW and less robust to noise or out-of-vocabulary tokens.</a:t>
            </a:r>
          </a:p>
        </p:txBody>
      </p:sp>
      <p:sp>
        <p:nvSpPr>
          <p:cNvPr id="26" name="TextBox 26"/>
          <p:cNvSpPr txBox="1"/>
          <p:nvPr/>
        </p:nvSpPr>
        <p:spPr>
          <a:xfrm>
            <a:off x="9460433" y="3852807"/>
            <a:ext cx="8511054" cy="5443855"/>
          </a:xfrm>
          <a:prstGeom prst="rect">
            <a:avLst/>
          </a:prstGeom>
        </p:spPr>
        <p:txBody>
          <a:bodyPr lIns="0" tIns="0" rIns="0" bIns="0" rtlCol="0" anchor="t">
            <a:spAutoFit/>
          </a:bodyPr>
          <a:lstStyle/>
          <a:p>
            <a:pPr algn="ctr">
              <a:lnSpc>
                <a:spcPts val="3919"/>
              </a:lnSpc>
              <a:spcBef>
                <a:spcPct val="0"/>
              </a:spcBef>
            </a:pPr>
            <a:r>
              <a:rPr lang="en-US" sz="2799">
                <a:solidFill>
                  <a:srgbClr val="6B87AF"/>
                </a:solidFill>
                <a:latin typeface="Alata"/>
                <a:ea typeface="Alata"/>
                <a:cs typeface="Alata"/>
                <a:sym typeface="Alata"/>
              </a:rPr>
              <a:t>CBOW pr</a:t>
            </a:r>
            <a:r>
              <a:rPr lang="en-US" sz="2799" u="none" strike="noStrike">
                <a:solidFill>
                  <a:srgbClr val="6B87AF"/>
                </a:solidFill>
                <a:latin typeface="Alata"/>
                <a:ea typeface="Alata"/>
                <a:cs typeface="Alata"/>
                <a:sym typeface="Alata"/>
              </a:rPr>
              <a:t>edicts a target word based on its surrounding context words, creating embeddings by averaging context vectors. This makes it computationally efficient and good at handling frequent terms. In the project, CBOW performed strongly with logistic regression (accuracy 0.89) but slightly underperformed Skip-gram when combined with LSTM. Its smoothed representations are beneficial for traditional models, but they lose token-level detail, making CBOW less effective for deep sequential architectures like RNNs.</a:t>
            </a:r>
          </a:p>
        </p:txBody>
      </p:sp>
      <p:grpSp>
        <p:nvGrpSpPr>
          <p:cNvPr id="27" name="Group 27"/>
          <p:cNvGrpSpPr/>
          <p:nvPr/>
        </p:nvGrpSpPr>
        <p:grpSpPr>
          <a:xfrm>
            <a:off x="11245776" y="2610166"/>
            <a:ext cx="4490347" cy="1099567"/>
            <a:chOff x="0" y="0"/>
            <a:chExt cx="5987129" cy="1466089"/>
          </a:xfrm>
        </p:grpSpPr>
        <p:grpSp>
          <p:nvGrpSpPr>
            <p:cNvPr id="28" name="Group 28"/>
            <p:cNvGrpSpPr/>
            <p:nvPr/>
          </p:nvGrpSpPr>
          <p:grpSpPr>
            <a:xfrm>
              <a:off x="0" y="0"/>
              <a:ext cx="5987129" cy="1466089"/>
              <a:chOff x="0" y="0"/>
              <a:chExt cx="1380733" cy="338105"/>
            </a:xfrm>
          </p:grpSpPr>
          <p:sp>
            <p:nvSpPr>
              <p:cNvPr id="29" name="Freeform 29"/>
              <p:cNvSpPr/>
              <p:nvPr/>
            </p:nvSpPr>
            <p:spPr>
              <a:xfrm>
                <a:off x="0" y="0"/>
                <a:ext cx="1380733" cy="338105"/>
              </a:xfrm>
              <a:custGeom>
                <a:avLst/>
                <a:gdLst/>
                <a:ahLst/>
                <a:cxnLst/>
                <a:rect l="l" t="t" r="r" b="b"/>
                <a:pathLst>
                  <a:path w="1380733" h="338105">
                    <a:moveTo>
                      <a:pt x="85653" y="0"/>
                    </a:moveTo>
                    <a:lnTo>
                      <a:pt x="1295081" y="0"/>
                    </a:lnTo>
                    <a:cubicBezTo>
                      <a:pt x="1317797" y="0"/>
                      <a:pt x="1339583" y="9024"/>
                      <a:pt x="1355646" y="25087"/>
                    </a:cubicBezTo>
                    <a:cubicBezTo>
                      <a:pt x="1371709" y="41150"/>
                      <a:pt x="1380733" y="62936"/>
                      <a:pt x="1380733" y="85653"/>
                    </a:cubicBezTo>
                    <a:lnTo>
                      <a:pt x="1380733" y="252452"/>
                    </a:lnTo>
                    <a:cubicBezTo>
                      <a:pt x="1380733" y="299757"/>
                      <a:pt x="1342385" y="338105"/>
                      <a:pt x="1295081" y="338105"/>
                    </a:cubicBezTo>
                    <a:lnTo>
                      <a:pt x="85653" y="338105"/>
                    </a:lnTo>
                    <a:cubicBezTo>
                      <a:pt x="38348" y="338105"/>
                      <a:pt x="0" y="299757"/>
                      <a:pt x="0" y="252452"/>
                    </a:cubicBezTo>
                    <a:lnTo>
                      <a:pt x="0" y="85653"/>
                    </a:lnTo>
                    <a:cubicBezTo>
                      <a:pt x="0" y="38348"/>
                      <a:pt x="38348" y="0"/>
                      <a:pt x="85653" y="0"/>
                    </a:cubicBezTo>
                    <a:close/>
                  </a:path>
                </a:pathLst>
              </a:custGeom>
              <a:solidFill>
                <a:srgbClr val="5A739E"/>
              </a:solidFill>
            </p:spPr>
            <p:txBody>
              <a:bodyPr/>
              <a:lstStyle/>
              <a:p>
                <a:endParaRPr lang="en-US"/>
              </a:p>
            </p:txBody>
          </p:sp>
          <p:sp>
            <p:nvSpPr>
              <p:cNvPr id="30" name="TextBox 30"/>
              <p:cNvSpPr txBox="1"/>
              <p:nvPr/>
            </p:nvSpPr>
            <p:spPr>
              <a:xfrm>
                <a:off x="0" y="-38100"/>
                <a:ext cx="1380733" cy="37620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343001" y="463814"/>
              <a:ext cx="5301126" cy="532057"/>
            </a:xfrm>
            <a:prstGeom prst="rect">
              <a:avLst/>
            </a:prstGeom>
          </p:spPr>
          <p:txBody>
            <a:bodyPr lIns="0" tIns="0" rIns="0" bIns="0" rtlCol="0" anchor="t">
              <a:spAutoFit/>
            </a:bodyPr>
            <a:lstStyle/>
            <a:p>
              <a:pPr algn="ctr">
                <a:lnSpc>
                  <a:spcPts val="3357"/>
                </a:lnSpc>
              </a:pPr>
              <a:r>
                <a:rPr lang="en-US" sz="2398">
                  <a:solidFill>
                    <a:srgbClr val="FAFCFF"/>
                  </a:solidFill>
                  <a:latin typeface="Alata"/>
                  <a:ea typeface="Alata"/>
                  <a:cs typeface="Alata"/>
                  <a:sym typeface="Alata"/>
                </a:rPr>
                <a:t>CBOW</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528646" y="781867"/>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7053652" y="6761477"/>
            <a:ext cx="411295" cy="411295"/>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1939093" y="9258300"/>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Freeform 17"/>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8" name="Freeform 18"/>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9" name="Freeform 19"/>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Freeform 20"/>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aphicFrame>
        <p:nvGraphicFramePr>
          <p:cNvPr id="23" name="Table 23"/>
          <p:cNvGraphicFramePr>
            <a:graphicFrameLocks noGrp="1"/>
          </p:cNvGraphicFramePr>
          <p:nvPr/>
        </p:nvGraphicFramePr>
        <p:xfrm>
          <a:off x="7989425" y="582444"/>
          <a:ext cx="9769475" cy="9122109"/>
        </p:xfrm>
        <a:graphic>
          <a:graphicData uri="http://schemas.openxmlformats.org/drawingml/2006/table">
            <a:tbl>
              <a:tblPr/>
              <a:tblGrid>
                <a:gridCol w="1976312">
                  <a:extLst>
                    <a:ext uri="{9D8B030D-6E8A-4147-A177-3AD203B41FA5}">
                      <a16:colId xmlns:a16="http://schemas.microsoft.com/office/drawing/2014/main" val="20000"/>
                    </a:ext>
                  </a:extLst>
                </a:gridCol>
                <a:gridCol w="2433216">
                  <a:extLst>
                    <a:ext uri="{9D8B030D-6E8A-4147-A177-3AD203B41FA5}">
                      <a16:colId xmlns:a16="http://schemas.microsoft.com/office/drawing/2014/main" val="20001"/>
                    </a:ext>
                  </a:extLst>
                </a:gridCol>
                <a:gridCol w="5359947">
                  <a:extLst>
                    <a:ext uri="{9D8B030D-6E8A-4147-A177-3AD203B41FA5}">
                      <a16:colId xmlns:a16="http://schemas.microsoft.com/office/drawing/2014/main" val="20002"/>
                    </a:ext>
                  </a:extLst>
                </a:gridCol>
              </a:tblGrid>
              <a:tr h="951237">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specialty_id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A739E"/>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name_ar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A739E"/>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question_body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A739E"/>
                    </a:solidFill>
                  </a:tcPr>
                </a:tc>
                <a:extLst>
                  <a:ext uri="{0D108BD9-81ED-4DB2-BD59-A6C34878D82A}">
                    <a16:rowId xmlns:a16="http://schemas.microsoft.com/office/drawing/2014/main" val="10000"/>
                  </a:ext>
                </a:extLst>
              </a:tr>
              <a:tr h="951237">
                <a:tc>
                  <a:txBody>
                    <a:bodyPr/>
                    <a:lstStyle/>
                    <a:p>
                      <a:pPr algn="ctr">
                        <a:lnSpc>
                          <a:spcPts val="2659"/>
                        </a:lnSpc>
                        <a:defRPr/>
                      </a:pPr>
                      <a:r>
                        <a:rPr lang="en-US" sz="1899">
                          <a:solidFill>
                            <a:srgbClr val="000000"/>
                          </a:solidFill>
                          <a:latin typeface="Canva Sans"/>
                          <a:ea typeface="Canva Sans"/>
                          <a:cs typeface="Canva Sans"/>
                          <a:sym typeface="Canva Sans"/>
                        </a:rPr>
                        <a:t>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طب 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استشاره 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1"/>
                  </a:ext>
                </a:extLst>
              </a:tr>
              <a:tr h="1138229">
                <a:tc>
                  <a:txBody>
                    <a:bodyPr/>
                    <a:lstStyle/>
                    <a:p>
                      <a:pPr algn="ctr">
                        <a:lnSpc>
                          <a:spcPts val="2659"/>
                        </a:lnSpc>
                        <a:defRPr/>
                      </a:pPr>
                      <a:r>
                        <a:rPr lang="en-US" sz="1899">
                          <a:solidFill>
                            <a:srgbClr val="000000"/>
                          </a:solidFill>
                          <a:latin typeface="Canva Sans"/>
                          <a:ea typeface="Canva Sans"/>
                          <a:cs typeface="Canva Sans"/>
                          <a:sym typeface="Canva Sans"/>
                        </a:rPr>
                        <a:t>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جراحة العظام والمفاصل</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عندي نقص فيتامين د هل ممكن استخدم معه كالسيوم</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2"/>
                  </a:ext>
                </a:extLst>
              </a:tr>
              <a:tr h="1138229">
                <a:tc>
                  <a:txBody>
                    <a:bodyPr/>
                    <a:lstStyle/>
                    <a:p>
                      <a:pPr algn="ctr">
                        <a:lnSpc>
                          <a:spcPts val="2659"/>
                        </a:lnSpc>
                        <a:defRPr/>
                      </a:pPr>
                      <a:r>
                        <a:rPr lang="en-US" sz="1899">
                          <a:solidFill>
                            <a:srgbClr val="000000"/>
                          </a:solidFill>
                          <a:latin typeface="Canva Sans"/>
                          <a:ea typeface="Canva Sans"/>
                          <a:cs typeface="Canva Sans"/>
                          <a:sym typeface="Canva Sans"/>
                        </a:rPr>
                        <a:t>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جراحة العظام والمفاصل</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ألم بالكتف الايسر من فترة</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3"/>
                  </a:ext>
                </a:extLst>
              </a:tr>
              <a:tr h="951237">
                <a:tc>
                  <a:txBody>
                    <a:bodyPr/>
                    <a:lstStyle/>
                    <a:p>
                      <a:pPr algn="ctr">
                        <a:lnSpc>
                          <a:spcPts val="2659"/>
                        </a:lnSpc>
                        <a:defRPr/>
                      </a:pPr>
                      <a:r>
                        <a:rPr lang="en-US" sz="1899">
                          <a:solidFill>
                            <a:srgbClr val="000000"/>
                          </a:solidFill>
                          <a:latin typeface="Canva Sans"/>
                          <a:ea typeface="Canva Sans"/>
                          <a:cs typeface="Canva Sans"/>
                          <a:sym typeface="Canva Sans"/>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4"/>
                  </a:ext>
                </a:extLst>
              </a:tr>
              <a:tr h="951237">
                <a:tc>
                  <a:txBody>
                    <a:bodyPr/>
                    <a:lstStyle/>
                    <a:p>
                      <a:pPr algn="ctr">
                        <a:lnSpc>
                          <a:spcPts val="2659"/>
                        </a:lnSpc>
                        <a:defRPr/>
                      </a:pPr>
                      <a:r>
                        <a:rPr lang="en-US" sz="1899">
                          <a:solidFill>
                            <a:srgbClr val="000000"/>
                          </a:solidFill>
                          <a:latin typeface="Canva Sans"/>
                          <a:ea typeface="Canva Sans"/>
                          <a:cs typeface="Canva Sans"/>
                          <a:sym typeface="Canva Sans"/>
                        </a:rPr>
                        <a:t>18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طب اسنان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اريد التحدث مع طبيبب اسنان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5"/>
                  </a:ext>
                </a:extLst>
              </a:tr>
              <a:tr h="1138229">
                <a:tc>
                  <a:txBody>
                    <a:bodyPr/>
                    <a:lstStyle/>
                    <a:p>
                      <a:pPr algn="ctr">
                        <a:lnSpc>
                          <a:spcPts val="2659"/>
                        </a:lnSpc>
                        <a:defRPr/>
                      </a:pPr>
                      <a:r>
                        <a:rPr lang="en-US" sz="1899">
                          <a:solidFill>
                            <a:srgbClr val="000000"/>
                          </a:solidFill>
                          <a:latin typeface="Canva Sans"/>
                          <a:ea typeface="Canva Sans"/>
                          <a:cs typeface="Canva Sans"/>
                          <a:sym typeface="Canva Sans"/>
                        </a:rPr>
                        <a:t>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جراحة العظام والمفاصل</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هل ممكن يدكتور ان تتم عمليه اعاده الكسر بسبب ت</a:t>
                      </a:r>
                      <a:r>
                        <a:rPr lang="en-US" sz="1899">
                          <a:solidFill>
                            <a:srgbClr val="000000"/>
                          </a:solidFill>
                          <a:latin typeface="Canva Sans"/>
                          <a:ea typeface="Canva Sans"/>
                          <a:cs typeface="Canva Sans"/>
                          <a:sym typeface="Canva Sans"/>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6"/>
                  </a:ext>
                </a:extLst>
              </a:tr>
              <a:tr h="951237">
                <a:tc>
                  <a:txBody>
                    <a:bodyPr/>
                    <a:lstStyle/>
                    <a:p>
                      <a:pPr algn="ctr">
                        <a:lnSpc>
                          <a:spcPts val="2659"/>
                        </a:lnSpc>
                        <a:defRPr/>
                      </a:pPr>
                      <a:r>
                        <a:rPr lang="en-US" sz="1899">
                          <a:solidFill>
                            <a:srgbClr val="000000"/>
                          </a:solidFill>
                          <a:latin typeface="Canva Sans"/>
                          <a:ea typeface="Canva Sans"/>
                          <a:cs typeface="Canva Sans"/>
                          <a:sym typeface="Canva Sans"/>
                        </a:rPr>
                        <a:t>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طب 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زوجتي تعاني من ضعف النظر درجة </a:t>
                      </a:r>
                      <a:r>
                        <a:rPr lang="en-US" sz="1899">
                          <a:solidFill>
                            <a:srgbClr val="000000"/>
                          </a:solidFill>
                          <a:latin typeface="Canva Sans"/>
                          <a:ea typeface="Canva Sans"/>
                          <a:cs typeface="Canva Sans"/>
                          <a:sym typeface="Canva Sans"/>
                        </a:rPr>
                        <a:t>٤.٥</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7"/>
                  </a:ext>
                </a:extLst>
              </a:tr>
              <a:tr h="951237">
                <a:tc>
                  <a:txBody>
                    <a:bodyPr/>
                    <a:lstStyle/>
                    <a:p>
                      <a:pPr algn="ctr">
                        <a:lnSpc>
                          <a:spcPts val="2659"/>
                        </a:lnSpc>
                        <a:defRPr/>
                      </a:pPr>
                      <a:r>
                        <a:rPr lang="en-US" sz="1899">
                          <a:solidFill>
                            <a:srgbClr val="000000"/>
                          </a:solidFill>
                          <a:latin typeface="Canva Sans"/>
                          <a:ea typeface="Canva Sans"/>
                          <a:cs typeface="Canva Sans"/>
                          <a:sym typeface="Canva Sans"/>
                        </a:rPr>
                        <a:t>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طب 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algn="ctr">
                        <a:lnSpc>
                          <a:spcPts val="2659"/>
                        </a:lnSpc>
                        <a:defRPr/>
                      </a:pPr>
                      <a:r>
                        <a:rPr lang="ar-EG" sz="1899">
                          <a:solidFill>
                            <a:srgbClr val="000000"/>
                          </a:solidFill>
                          <a:latin typeface="Canva Sans"/>
                          <a:ea typeface="Canva Sans"/>
                          <a:cs typeface="Canva Sans"/>
                          <a:sym typeface="Canva Sans"/>
                          <a:rtl/>
                        </a:rPr>
                        <a:t>ابي استفسر عن النظاره الطبيه للعيون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8"/>
                  </a:ext>
                </a:extLst>
              </a:tr>
            </a:tbl>
          </a:graphicData>
        </a:graphic>
      </p:graphicFrame>
      <p:sp>
        <p:nvSpPr>
          <p:cNvPr id="24" name="TextBox 24"/>
          <p:cNvSpPr txBox="1"/>
          <p:nvPr/>
        </p:nvSpPr>
        <p:spPr>
          <a:xfrm>
            <a:off x="500388" y="3304363"/>
            <a:ext cx="7022312" cy="1976755"/>
          </a:xfrm>
          <a:prstGeom prst="rect">
            <a:avLst/>
          </a:prstGeom>
        </p:spPr>
        <p:txBody>
          <a:bodyPr lIns="0" tIns="0" rIns="0" bIns="0" rtlCol="0" anchor="t">
            <a:spAutoFit/>
          </a:bodyPr>
          <a:lstStyle/>
          <a:p>
            <a:pPr marL="0" lvl="1" indent="0" algn="l">
              <a:lnSpc>
                <a:spcPts val="3920"/>
              </a:lnSpc>
              <a:spcBef>
                <a:spcPct val="0"/>
              </a:spcBef>
            </a:pPr>
            <a:r>
              <a:rPr lang="en-US" sz="2800" u="none" strike="noStrike">
                <a:solidFill>
                  <a:srgbClr val="5A739E"/>
                </a:solidFill>
                <a:latin typeface="Alata"/>
                <a:ea typeface="Alata"/>
                <a:cs typeface="Alata"/>
                <a:sym typeface="Alata"/>
              </a:rPr>
              <a:t>THE DATASET CONSISTS OF 3 COLUMNS: </a:t>
            </a:r>
          </a:p>
          <a:p>
            <a:pPr marL="604523" lvl="1" indent="-302261" algn="l">
              <a:lnSpc>
                <a:spcPts val="3920"/>
              </a:lnSpc>
              <a:buFont typeface="Arial"/>
              <a:buChar char="•"/>
            </a:pPr>
            <a:r>
              <a:rPr lang="en-US" sz="2800" u="none" strike="noStrike">
                <a:solidFill>
                  <a:srgbClr val="5A739E"/>
                </a:solidFill>
                <a:latin typeface="Alata"/>
                <a:ea typeface="Alata"/>
                <a:cs typeface="Alata"/>
                <a:sym typeface="Alata"/>
              </a:rPr>
              <a:t>SPECILITY_ID</a:t>
            </a:r>
          </a:p>
          <a:p>
            <a:pPr marL="604523" lvl="1" indent="-302261" algn="l">
              <a:lnSpc>
                <a:spcPts val="3920"/>
              </a:lnSpc>
              <a:buFont typeface="Arial"/>
              <a:buChar char="•"/>
            </a:pPr>
            <a:r>
              <a:rPr lang="en-US" sz="2800" u="none" strike="noStrike">
                <a:solidFill>
                  <a:srgbClr val="5A739E"/>
                </a:solidFill>
                <a:latin typeface="Alata"/>
                <a:ea typeface="Alata"/>
                <a:cs typeface="Alata"/>
                <a:sym typeface="Alata"/>
              </a:rPr>
              <a:t> NAME_AR (TARGET)</a:t>
            </a:r>
          </a:p>
          <a:p>
            <a:pPr marL="604523" lvl="1" indent="-302261" algn="l">
              <a:lnSpc>
                <a:spcPts val="3920"/>
              </a:lnSpc>
              <a:buFont typeface="Arial"/>
              <a:buChar char="•"/>
            </a:pPr>
            <a:r>
              <a:rPr lang="en-US" sz="2800" u="none" strike="noStrike">
                <a:solidFill>
                  <a:srgbClr val="5A739E"/>
                </a:solidFill>
                <a:latin typeface="Alata"/>
                <a:ea typeface="Alata"/>
                <a:cs typeface="Alata"/>
                <a:sym typeface="Alata"/>
              </a:rPr>
              <a:t>QUESTION BODY (PATEINT QUESTION)</a:t>
            </a:r>
          </a:p>
        </p:txBody>
      </p:sp>
      <p:sp>
        <p:nvSpPr>
          <p:cNvPr id="25" name="TextBox 25"/>
          <p:cNvSpPr txBox="1"/>
          <p:nvPr/>
        </p:nvSpPr>
        <p:spPr>
          <a:xfrm>
            <a:off x="500388" y="5595257"/>
            <a:ext cx="7022312" cy="490855"/>
          </a:xfrm>
          <a:prstGeom prst="rect">
            <a:avLst/>
          </a:prstGeom>
        </p:spPr>
        <p:txBody>
          <a:bodyPr lIns="0" tIns="0" rIns="0" bIns="0" rtlCol="0" anchor="t">
            <a:spAutoFit/>
          </a:bodyPr>
          <a:lstStyle/>
          <a:p>
            <a:pPr algn="l">
              <a:lnSpc>
                <a:spcPts val="3920"/>
              </a:lnSpc>
            </a:pPr>
            <a:r>
              <a:rPr lang="en-US" sz="2800">
                <a:solidFill>
                  <a:srgbClr val="5A739E"/>
                </a:solidFill>
                <a:latin typeface="Alata"/>
                <a:ea typeface="Alata"/>
                <a:cs typeface="Alata"/>
                <a:sym typeface="Alata"/>
              </a:rPr>
              <a:t>IT HAS 92559  RECORDS</a:t>
            </a:r>
          </a:p>
        </p:txBody>
      </p:sp>
      <p:grpSp>
        <p:nvGrpSpPr>
          <p:cNvPr id="26" name="Group 26"/>
          <p:cNvGrpSpPr/>
          <p:nvPr/>
        </p:nvGrpSpPr>
        <p:grpSpPr>
          <a:xfrm>
            <a:off x="1883165" y="2283915"/>
            <a:ext cx="493666" cy="493666"/>
            <a:chOff x="0" y="0"/>
            <a:chExt cx="812800" cy="812800"/>
          </a:xfrm>
        </p:grpSpPr>
        <p:sp>
          <p:nvSpPr>
            <p:cNvPr id="27" name="Freeform 2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8" name="TextBox 2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38620" y="2343466"/>
            <a:ext cx="11048861"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rot="871121">
            <a:off x="-148297" y="453447"/>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142376">
            <a:off x="17259300" y="1235706"/>
            <a:ext cx="1424375" cy="925844"/>
          </a:xfrm>
          <a:custGeom>
            <a:avLst/>
            <a:gdLst/>
            <a:ahLst/>
            <a:cxnLst/>
            <a:rect l="l" t="t" r="r" b="b"/>
            <a:pathLst>
              <a:path w="1424375" h="925844">
                <a:moveTo>
                  <a:pt x="0" y="0"/>
                </a:moveTo>
                <a:lnTo>
                  <a:pt x="1424375" y="0"/>
                </a:lnTo>
                <a:lnTo>
                  <a:pt x="1424375"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302918">
            <a:off x="16876397" y="8855926"/>
            <a:ext cx="2190180" cy="5961301"/>
          </a:xfrm>
          <a:custGeom>
            <a:avLst/>
            <a:gdLst/>
            <a:ahLst/>
            <a:cxnLst/>
            <a:rect l="l" t="t" r="r" b="b"/>
            <a:pathLst>
              <a:path w="2190180" h="5961301">
                <a:moveTo>
                  <a:pt x="0" y="0"/>
                </a:moveTo>
                <a:lnTo>
                  <a:pt x="2190181" y="0"/>
                </a:lnTo>
                <a:lnTo>
                  <a:pt x="2190181" y="5961301"/>
                </a:lnTo>
                <a:lnTo>
                  <a:pt x="0" y="596130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308082">
            <a:off x="-637009" y="7306842"/>
            <a:ext cx="1274017" cy="5960316"/>
          </a:xfrm>
          <a:custGeom>
            <a:avLst/>
            <a:gdLst/>
            <a:ahLst/>
            <a:cxnLst/>
            <a:rect l="l" t="t" r="r" b="b"/>
            <a:pathLst>
              <a:path w="1274017" h="5960316">
                <a:moveTo>
                  <a:pt x="0" y="0"/>
                </a:moveTo>
                <a:lnTo>
                  <a:pt x="1274018" y="0"/>
                </a:lnTo>
                <a:lnTo>
                  <a:pt x="1274018" y="5960316"/>
                </a:lnTo>
                <a:lnTo>
                  <a:pt x="0" y="596031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7" name="TextBox 7"/>
          <p:cNvSpPr txBox="1"/>
          <p:nvPr/>
        </p:nvSpPr>
        <p:spPr>
          <a:xfrm>
            <a:off x="3001974" y="1214440"/>
            <a:ext cx="12734149" cy="863600"/>
          </a:xfrm>
          <a:prstGeom prst="rect">
            <a:avLst/>
          </a:prstGeom>
        </p:spPr>
        <p:txBody>
          <a:bodyPr lIns="0" tIns="0" rIns="0" bIns="0" rtlCol="0" anchor="t">
            <a:spAutoFit/>
          </a:bodyPr>
          <a:lstStyle/>
          <a:p>
            <a:pPr algn="ctr">
              <a:lnSpc>
                <a:spcPts val="7000"/>
              </a:lnSpc>
              <a:spcBef>
                <a:spcPct val="0"/>
              </a:spcBef>
            </a:pPr>
            <a:r>
              <a:rPr lang="en-US" sz="5000">
                <a:solidFill>
                  <a:srgbClr val="5A739E"/>
                </a:solidFill>
                <a:latin typeface="Bernoru"/>
                <a:ea typeface="Bernoru"/>
                <a:cs typeface="Bernoru"/>
                <a:sym typeface="Bernoru"/>
              </a:rPr>
              <a:t>WORD REPRESENTATION TECHNIQUES </a:t>
            </a:r>
          </a:p>
        </p:txBody>
      </p:sp>
      <p:grpSp>
        <p:nvGrpSpPr>
          <p:cNvPr id="8" name="Group 8"/>
          <p:cNvGrpSpPr/>
          <p:nvPr/>
        </p:nvGrpSpPr>
        <p:grpSpPr>
          <a:xfrm>
            <a:off x="2643300" y="2591315"/>
            <a:ext cx="4490347" cy="1099567"/>
            <a:chOff x="0" y="0"/>
            <a:chExt cx="5987129" cy="1466089"/>
          </a:xfrm>
        </p:grpSpPr>
        <p:grpSp>
          <p:nvGrpSpPr>
            <p:cNvPr id="9" name="Group 9"/>
            <p:cNvGrpSpPr/>
            <p:nvPr/>
          </p:nvGrpSpPr>
          <p:grpSpPr>
            <a:xfrm>
              <a:off x="0" y="0"/>
              <a:ext cx="5987129" cy="1466089"/>
              <a:chOff x="0" y="0"/>
              <a:chExt cx="1380733" cy="338105"/>
            </a:xfrm>
          </p:grpSpPr>
          <p:sp>
            <p:nvSpPr>
              <p:cNvPr id="10" name="Freeform 10"/>
              <p:cNvSpPr/>
              <p:nvPr/>
            </p:nvSpPr>
            <p:spPr>
              <a:xfrm>
                <a:off x="0" y="0"/>
                <a:ext cx="1380733" cy="338105"/>
              </a:xfrm>
              <a:custGeom>
                <a:avLst/>
                <a:gdLst/>
                <a:ahLst/>
                <a:cxnLst/>
                <a:rect l="l" t="t" r="r" b="b"/>
                <a:pathLst>
                  <a:path w="1380733" h="338105">
                    <a:moveTo>
                      <a:pt x="85653" y="0"/>
                    </a:moveTo>
                    <a:lnTo>
                      <a:pt x="1295081" y="0"/>
                    </a:lnTo>
                    <a:cubicBezTo>
                      <a:pt x="1317797" y="0"/>
                      <a:pt x="1339583" y="9024"/>
                      <a:pt x="1355646" y="25087"/>
                    </a:cubicBezTo>
                    <a:cubicBezTo>
                      <a:pt x="1371709" y="41150"/>
                      <a:pt x="1380733" y="62936"/>
                      <a:pt x="1380733" y="85653"/>
                    </a:cubicBezTo>
                    <a:lnTo>
                      <a:pt x="1380733" y="252452"/>
                    </a:lnTo>
                    <a:cubicBezTo>
                      <a:pt x="1380733" y="299757"/>
                      <a:pt x="1342385" y="338105"/>
                      <a:pt x="1295081" y="338105"/>
                    </a:cubicBezTo>
                    <a:lnTo>
                      <a:pt x="85653" y="338105"/>
                    </a:lnTo>
                    <a:cubicBezTo>
                      <a:pt x="38348" y="338105"/>
                      <a:pt x="0" y="299757"/>
                      <a:pt x="0" y="252452"/>
                    </a:cubicBezTo>
                    <a:lnTo>
                      <a:pt x="0" y="85653"/>
                    </a:lnTo>
                    <a:cubicBezTo>
                      <a:pt x="0" y="38348"/>
                      <a:pt x="38348" y="0"/>
                      <a:pt x="85653" y="0"/>
                    </a:cubicBezTo>
                    <a:close/>
                  </a:path>
                </a:pathLst>
              </a:custGeom>
              <a:solidFill>
                <a:srgbClr val="5A739E"/>
              </a:solidFill>
            </p:spPr>
            <p:txBody>
              <a:bodyPr/>
              <a:lstStyle/>
              <a:p>
                <a:endParaRPr lang="en-US"/>
              </a:p>
            </p:txBody>
          </p:sp>
          <p:sp>
            <p:nvSpPr>
              <p:cNvPr id="11" name="TextBox 11"/>
              <p:cNvSpPr txBox="1"/>
              <p:nvPr/>
            </p:nvSpPr>
            <p:spPr>
              <a:xfrm>
                <a:off x="0" y="-38100"/>
                <a:ext cx="1380733" cy="37620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43001" y="463814"/>
              <a:ext cx="5301126" cy="532057"/>
            </a:xfrm>
            <a:prstGeom prst="rect">
              <a:avLst/>
            </a:prstGeom>
          </p:spPr>
          <p:txBody>
            <a:bodyPr lIns="0" tIns="0" rIns="0" bIns="0" rtlCol="0" anchor="t">
              <a:spAutoFit/>
            </a:bodyPr>
            <a:lstStyle/>
            <a:p>
              <a:pPr algn="ctr">
                <a:lnSpc>
                  <a:spcPts val="3357"/>
                </a:lnSpc>
              </a:pPr>
              <a:r>
                <a:rPr lang="en-US" sz="2398">
                  <a:solidFill>
                    <a:srgbClr val="FAFCFF"/>
                  </a:solidFill>
                  <a:latin typeface="Alata"/>
                  <a:ea typeface="Alata"/>
                  <a:cs typeface="Alata"/>
                  <a:sym typeface="Alata"/>
                </a:rPr>
                <a:t>FAST TEXT</a:t>
              </a:r>
            </a:p>
          </p:txBody>
        </p:sp>
      </p:grpSp>
      <p:grpSp>
        <p:nvGrpSpPr>
          <p:cNvPr id="13" name="Group 13"/>
          <p:cNvGrpSpPr/>
          <p:nvPr/>
        </p:nvGrpSpPr>
        <p:grpSpPr>
          <a:xfrm>
            <a:off x="1369387" y="8771121"/>
            <a:ext cx="1028700" cy="1028700"/>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5511075" y="-112331"/>
            <a:ext cx="1028700" cy="1028700"/>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688013" y="2920686"/>
            <a:ext cx="681375" cy="681375"/>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2" name="Group 22"/>
          <p:cNvGrpSpPr/>
          <p:nvPr/>
        </p:nvGrpSpPr>
        <p:grpSpPr>
          <a:xfrm>
            <a:off x="17290112" y="3774634"/>
            <a:ext cx="681375" cy="681375"/>
            <a:chOff x="0" y="0"/>
            <a:chExt cx="812800" cy="812800"/>
          </a:xfrm>
        </p:grpSpPr>
        <p:sp>
          <p:nvSpPr>
            <p:cNvPr id="23" name="Freeform 2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4" name="TextBox 2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5" name="Group 25"/>
          <p:cNvGrpSpPr/>
          <p:nvPr/>
        </p:nvGrpSpPr>
        <p:grpSpPr>
          <a:xfrm>
            <a:off x="11245776" y="2610166"/>
            <a:ext cx="4490347" cy="1099567"/>
            <a:chOff x="0" y="0"/>
            <a:chExt cx="5987129" cy="1466089"/>
          </a:xfrm>
        </p:grpSpPr>
        <p:grpSp>
          <p:nvGrpSpPr>
            <p:cNvPr id="26" name="Group 26"/>
            <p:cNvGrpSpPr/>
            <p:nvPr/>
          </p:nvGrpSpPr>
          <p:grpSpPr>
            <a:xfrm>
              <a:off x="0" y="0"/>
              <a:ext cx="5987129" cy="1466089"/>
              <a:chOff x="0" y="0"/>
              <a:chExt cx="1380733" cy="338105"/>
            </a:xfrm>
          </p:grpSpPr>
          <p:sp>
            <p:nvSpPr>
              <p:cNvPr id="27" name="Freeform 27"/>
              <p:cNvSpPr/>
              <p:nvPr/>
            </p:nvSpPr>
            <p:spPr>
              <a:xfrm>
                <a:off x="0" y="0"/>
                <a:ext cx="1380733" cy="338105"/>
              </a:xfrm>
              <a:custGeom>
                <a:avLst/>
                <a:gdLst/>
                <a:ahLst/>
                <a:cxnLst/>
                <a:rect l="l" t="t" r="r" b="b"/>
                <a:pathLst>
                  <a:path w="1380733" h="338105">
                    <a:moveTo>
                      <a:pt x="85653" y="0"/>
                    </a:moveTo>
                    <a:lnTo>
                      <a:pt x="1295081" y="0"/>
                    </a:lnTo>
                    <a:cubicBezTo>
                      <a:pt x="1317797" y="0"/>
                      <a:pt x="1339583" y="9024"/>
                      <a:pt x="1355646" y="25087"/>
                    </a:cubicBezTo>
                    <a:cubicBezTo>
                      <a:pt x="1371709" y="41150"/>
                      <a:pt x="1380733" y="62936"/>
                      <a:pt x="1380733" y="85653"/>
                    </a:cubicBezTo>
                    <a:lnTo>
                      <a:pt x="1380733" y="252452"/>
                    </a:lnTo>
                    <a:cubicBezTo>
                      <a:pt x="1380733" y="299757"/>
                      <a:pt x="1342385" y="338105"/>
                      <a:pt x="1295081" y="338105"/>
                    </a:cubicBezTo>
                    <a:lnTo>
                      <a:pt x="85653" y="338105"/>
                    </a:lnTo>
                    <a:cubicBezTo>
                      <a:pt x="38348" y="338105"/>
                      <a:pt x="0" y="299757"/>
                      <a:pt x="0" y="252452"/>
                    </a:cubicBezTo>
                    <a:lnTo>
                      <a:pt x="0" y="85653"/>
                    </a:lnTo>
                    <a:cubicBezTo>
                      <a:pt x="0" y="38348"/>
                      <a:pt x="38348" y="0"/>
                      <a:pt x="85653" y="0"/>
                    </a:cubicBezTo>
                    <a:close/>
                  </a:path>
                </a:pathLst>
              </a:custGeom>
              <a:solidFill>
                <a:srgbClr val="5A739E"/>
              </a:solidFill>
            </p:spPr>
            <p:txBody>
              <a:bodyPr/>
              <a:lstStyle/>
              <a:p>
                <a:endParaRPr lang="en-US"/>
              </a:p>
            </p:txBody>
          </p:sp>
          <p:sp>
            <p:nvSpPr>
              <p:cNvPr id="28" name="TextBox 28"/>
              <p:cNvSpPr txBox="1"/>
              <p:nvPr/>
            </p:nvSpPr>
            <p:spPr>
              <a:xfrm>
                <a:off x="0" y="-38100"/>
                <a:ext cx="1380733" cy="37620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343001" y="463814"/>
              <a:ext cx="5301126" cy="532057"/>
            </a:xfrm>
            <a:prstGeom prst="rect">
              <a:avLst/>
            </a:prstGeom>
          </p:spPr>
          <p:txBody>
            <a:bodyPr lIns="0" tIns="0" rIns="0" bIns="0" rtlCol="0" anchor="t">
              <a:spAutoFit/>
            </a:bodyPr>
            <a:lstStyle/>
            <a:p>
              <a:pPr algn="ctr">
                <a:lnSpc>
                  <a:spcPts val="3357"/>
                </a:lnSpc>
              </a:pPr>
              <a:r>
                <a:rPr lang="en-US" sz="2398">
                  <a:solidFill>
                    <a:srgbClr val="FAFCFF"/>
                  </a:solidFill>
                  <a:latin typeface="Alata"/>
                  <a:ea typeface="Alata"/>
                  <a:cs typeface="Alata"/>
                  <a:sym typeface="Alata"/>
                </a:rPr>
                <a:t>ARABERT</a:t>
              </a:r>
            </a:p>
          </p:txBody>
        </p:sp>
      </p:grpSp>
      <p:sp>
        <p:nvSpPr>
          <p:cNvPr id="30" name="TextBox 30"/>
          <p:cNvSpPr txBox="1"/>
          <p:nvPr/>
        </p:nvSpPr>
        <p:spPr>
          <a:xfrm>
            <a:off x="1179905" y="3640455"/>
            <a:ext cx="7964095" cy="6646545"/>
          </a:xfrm>
          <a:prstGeom prst="rect">
            <a:avLst/>
          </a:prstGeom>
        </p:spPr>
        <p:txBody>
          <a:bodyPr lIns="0" tIns="0" rIns="0" bIns="0" rtlCol="0" anchor="t">
            <a:spAutoFit/>
          </a:bodyPr>
          <a:lstStyle/>
          <a:p>
            <a:pPr algn="ctr">
              <a:lnSpc>
                <a:spcPts val="3779"/>
              </a:lnSpc>
              <a:spcBef>
                <a:spcPct val="0"/>
              </a:spcBef>
            </a:pPr>
            <a:r>
              <a:rPr lang="en-US" sz="2699">
                <a:solidFill>
                  <a:srgbClr val="6B87AF"/>
                </a:solidFill>
                <a:latin typeface="Alata"/>
                <a:ea typeface="Alata"/>
                <a:cs typeface="Alata"/>
                <a:sym typeface="Alata"/>
              </a:rPr>
              <a:t>FastText extends CBOW/Skip-gram by representing words as combinations of character n-grams, allowing it to handle typos, unseen words, and morphologically rich languages like Arabic. It performed best overall in the project with LSTM reaching 0.9002 accuracy, showing its robustness to noisy, real-world medical text. FastText captures subword information and generalizes well, making it an ideal choice for user-generated content, though it still produces static embeddings without full sentence context. </a:t>
            </a:r>
            <a:r>
              <a:rPr lang="en-US" sz="2699" u="none" strike="noStrike">
                <a:solidFill>
                  <a:srgbClr val="6B87AF"/>
                </a:solidFill>
                <a:latin typeface="Alata"/>
                <a:ea typeface="Alata"/>
                <a:cs typeface="Alata"/>
                <a:sym typeface="Alata"/>
              </a:rPr>
              <a:t>Its trained on Arabic webpages, Wikipedia articles, Forums, news, blogs — diverse, noisy, real-world text. </a:t>
            </a:r>
          </a:p>
        </p:txBody>
      </p:sp>
      <p:sp>
        <p:nvSpPr>
          <p:cNvPr id="31" name="TextBox 31"/>
          <p:cNvSpPr txBox="1"/>
          <p:nvPr/>
        </p:nvSpPr>
        <p:spPr>
          <a:xfrm>
            <a:off x="9439684" y="3909758"/>
            <a:ext cx="8102530" cy="3312795"/>
          </a:xfrm>
          <a:prstGeom prst="rect">
            <a:avLst/>
          </a:prstGeom>
        </p:spPr>
        <p:txBody>
          <a:bodyPr lIns="0" tIns="0" rIns="0" bIns="0" rtlCol="0" anchor="t">
            <a:spAutoFit/>
          </a:bodyPr>
          <a:lstStyle/>
          <a:p>
            <a:pPr marL="0" lvl="0" indent="0" algn="ctr">
              <a:lnSpc>
                <a:spcPts val="3779"/>
              </a:lnSpc>
              <a:spcBef>
                <a:spcPct val="0"/>
              </a:spcBef>
            </a:pPr>
            <a:r>
              <a:rPr lang="en-US" sz="2699" u="none" strike="noStrike">
                <a:solidFill>
                  <a:srgbClr val="6B87AF"/>
                </a:solidFill>
                <a:latin typeface="Alata"/>
                <a:ea typeface="Alata"/>
                <a:cs typeface="Alata"/>
                <a:sym typeface="Alata"/>
              </a:rPr>
              <a:t>A deep transformer model that uses self-attention to understand the full sentence context. Generates contextual embeddings—each word’s meaning adapts based on surrounding words. AraBERT excels in tasks that require rich sentence-level understanding, but for short, noisy queries, simpler embeddings like FastText performed better.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638988" y="157711"/>
          <a:ext cx="17114969" cy="9971575"/>
        </p:xfrm>
        <a:graphic>
          <a:graphicData uri="http://schemas.openxmlformats.org/drawingml/2006/table">
            <a:tbl>
              <a:tblPr/>
              <a:tblGrid>
                <a:gridCol w="3733539">
                  <a:extLst>
                    <a:ext uri="{9D8B030D-6E8A-4147-A177-3AD203B41FA5}">
                      <a16:colId xmlns:a16="http://schemas.microsoft.com/office/drawing/2014/main" val="20000"/>
                    </a:ext>
                  </a:extLst>
                </a:gridCol>
                <a:gridCol w="2915438">
                  <a:extLst>
                    <a:ext uri="{9D8B030D-6E8A-4147-A177-3AD203B41FA5}">
                      <a16:colId xmlns:a16="http://schemas.microsoft.com/office/drawing/2014/main" val="20001"/>
                    </a:ext>
                  </a:extLst>
                </a:gridCol>
                <a:gridCol w="2706153">
                  <a:extLst>
                    <a:ext uri="{9D8B030D-6E8A-4147-A177-3AD203B41FA5}">
                      <a16:colId xmlns:a16="http://schemas.microsoft.com/office/drawing/2014/main" val="20002"/>
                    </a:ext>
                  </a:extLst>
                </a:gridCol>
                <a:gridCol w="3093799">
                  <a:extLst>
                    <a:ext uri="{9D8B030D-6E8A-4147-A177-3AD203B41FA5}">
                      <a16:colId xmlns:a16="http://schemas.microsoft.com/office/drawing/2014/main" val="20003"/>
                    </a:ext>
                  </a:extLst>
                </a:gridCol>
                <a:gridCol w="4666040">
                  <a:extLst>
                    <a:ext uri="{9D8B030D-6E8A-4147-A177-3AD203B41FA5}">
                      <a16:colId xmlns:a16="http://schemas.microsoft.com/office/drawing/2014/main" val="20004"/>
                    </a:ext>
                  </a:extLst>
                </a:gridCol>
              </a:tblGrid>
              <a:tr h="803169">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Feature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Skip-gram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CBOW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FastText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AraBERT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extLst>
                  <a:ext uri="{0D108BD9-81ED-4DB2-BD59-A6C34878D82A}">
                    <a16:rowId xmlns:a16="http://schemas.microsoft.com/office/drawing/2014/main" val="10000"/>
                  </a:ext>
                </a:extLst>
              </a:tr>
              <a:tr h="1463864">
                <a:tc>
                  <a:txBody>
                    <a:bodyPr/>
                    <a:lstStyle/>
                    <a:p>
                      <a:pPr algn="ctr">
                        <a:lnSpc>
                          <a:spcPts val="2659"/>
                        </a:lnSpc>
                        <a:defRPr/>
                      </a:pPr>
                      <a:r>
                        <a:rPr lang="en-US" sz="1899">
                          <a:solidFill>
                            <a:srgbClr val="000000"/>
                          </a:solidFill>
                          <a:latin typeface="Canva Sans"/>
                          <a:ea typeface="Canva Sans"/>
                          <a:cs typeface="Canva Sans"/>
                          <a:sym typeface="Canva Sans"/>
                        </a:rPr>
                        <a:t>Type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Traditional (shallow neural)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Traditional (shallow neural)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Pretrained embeddings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Pretrained Transformer-based embeddings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1"/>
                  </a:ext>
                </a:extLst>
              </a:tr>
              <a:tr h="1137822">
                <a:tc>
                  <a:txBody>
                    <a:bodyPr/>
                    <a:lstStyle/>
                    <a:p>
                      <a:pPr algn="ctr">
                        <a:lnSpc>
                          <a:spcPts val="2659"/>
                        </a:lnSpc>
                        <a:defRPr/>
                      </a:pPr>
                      <a:r>
                        <a:rPr lang="en-US" sz="1899">
                          <a:solidFill>
                            <a:srgbClr val="000000"/>
                          </a:solidFill>
                          <a:latin typeface="Canva Sans"/>
                          <a:ea typeface="Canva Sans"/>
                          <a:cs typeface="Canva Sans"/>
                          <a:sym typeface="Canva Sans"/>
                        </a:rPr>
                        <a:t>Contextual Understanding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No (static, subword-aware)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Yes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2"/>
                  </a:ext>
                </a:extLst>
              </a:tr>
              <a:tr h="1180408">
                <a:tc>
                  <a:txBody>
                    <a:bodyPr/>
                    <a:lstStyle/>
                    <a:p>
                      <a:pPr algn="ctr">
                        <a:lnSpc>
                          <a:spcPts val="2659"/>
                        </a:lnSpc>
                        <a:defRPr/>
                      </a:pPr>
                      <a:r>
                        <a:rPr lang="en-US" sz="1899">
                          <a:solidFill>
                            <a:srgbClr val="000000"/>
                          </a:solidFill>
                          <a:latin typeface="Canva Sans"/>
                          <a:ea typeface="Canva Sans"/>
                          <a:cs typeface="Canva Sans"/>
                          <a:sym typeface="Canva Sans"/>
                        </a:rPr>
                        <a:t>Handles Rare Words &amp; Typos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Poor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Poor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Excellent (uses subwords)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Good (WordPiece tokenization)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3"/>
                  </a:ext>
                </a:extLst>
              </a:tr>
              <a:tr h="1066220">
                <a:tc>
                  <a:txBody>
                    <a:bodyPr/>
                    <a:lstStyle/>
                    <a:p>
                      <a:pPr algn="ctr">
                        <a:lnSpc>
                          <a:spcPts val="2659"/>
                        </a:lnSpc>
                        <a:defRPr/>
                      </a:pPr>
                      <a:r>
                        <a:rPr lang="en-US" sz="1899">
                          <a:solidFill>
                            <a:srgbClr val="000000"/>
                          </a:solidFill>
                          <a:latin typeface="Canva Sans"/>
                          <a:ea typeface="Canva Sans"/>
                          <a:cs typeface="Canva Sans"/>
                          <a:sym typeface="Canva Sans"/>
                        </a:rPr>
                        <a:t>Embeddings Nature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Static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Static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Static + Subword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Contextual (sentence-aware)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4"/>
                  </a:ext>
                </a:extLst>
              </a:tr>
              <a:tr h="1137822">
                <a:tc>
                  <a:txBody>
                    <a:bodyPr/>
                    <a:lstStyle/>
                    <a:p>
                      <a:pPr algn="ctr">
                        <a:lnSpc>
                          <a:spcPts val="2659"/>
                        </a:lnSpc>
                        <a:defRPr/>
                      </a:pPr>
                      <a:r>
                        <a:rPr lang="en-US" sz="1899">
                          <a:solidFill>
                            <a:srgbClr val="000000"/>
                          </a:solidFill>
                          <a:latin typeface="Canva Sans"/>
                          <a:ea typeface="Canva Sans"/>
                          <a:cs typeface="Canva Sans"/>
                          <a:sym typeface="Canva Sans"/>
                        </a:rPr>
                        <a:t>Language Support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General (language-agnostic)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General (language-agnostic)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Arabic-specific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Arabic-specific (MSA + dialectal)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5"/>
                  </a:ext>
                </a:extLst>
              </a:tr>
              <a:tr h="983743">
                <a:tc>
                  <a:txBody>
                    <a:bodyPr/>
                    <a:lstStyle/>
                    <a:p>
                      <a:pPr algn="ctr">
                        <a:lnSpc>
                          <a:spcPts val="2659"/>
                        </a:lnSpc>
                        <a:defRPr/>
                      </a:pPr>
                      <a:r>
                        <a:rPr lang="en-US" sz="1899">
                          <a:solidFill>
                            <a:srgbClr val="000000"/>
                          </a:solidFill>
                          <a:latin typeface="Canva Sans"/>
                          <a:ea typeface="Canva Sans"/>
                          <a:cs typeface="Canva Sans"/>
                          <a:sym typeface="Canva Sans"/>
                        </a:rPr>
                        <a:t>Computational Cost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Medium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High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6"/>
                  </a:ext>
                </a:extLst>
              </a:tr>
              <a:tr h="1060705">
                <a:tc>
                  <a:txBody>
                    <a:bodyPr/>
                    <a:lstStyle/>
                    <a:p>
                      <a:pPr algn="ctr">
                        <a:lnSpc>
                          <a:spcPts val="2659"/>
                        </a:lnSpc>
                        <a:defRPr/>
                      </a:pPr>
                      <a:r>
                        <a:rPr lang="en-US" sz="1899">
                          <a:solidFill>
                            <a:srgbClr val="000000"/>
                          </a:solidFill>
                          <a:latin typeface="Canva Sans"/>
                          <a:ea typeface="Canva Sans"/>
                          <a:cs typeface="Canva Sans"/>
                          <a:sym typeface="Canva Sans"/>
                        </a:rPr>
                        <a:t>Training Speed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Fast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Very Fast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 Fast (pretrained)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Slow (encoding + memory)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7"/>
                  </a:ext>
                </a:extLst>
              </a:tr>
              <a:tr h="1137822">
                <a:tc>
                  <a:txBody>
                    <a:bodyPr/>
                    <a:lstStyle/>
                    <a:p>
                      <a:pPr algn="ctr">
                        <a:lnSpc>
                          <a:spcPts val="2659"/>
                        </a:lnSpc>
                        <a:defRPr/>
                      </a:pPr>
                      <a:r>
                        <a:rPr lang="en-US" sz="1899">
                          <a:solidFill>
                            <a:srgbClr val="000000"/>
                          </a:solidFill>
                          <a:latin typeface="Canva Sans"/>
                          <a:ea typeface="Canva Sans"/>
                          <a:cs typeface="Canva Sans"/>
                          <a:sym typeface="Canva Sans"/>
                        </a:rPr>
                        <a:t>Best Model Results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Logistic Regression (0.86)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Logistic Regression (0.89)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LSTM (0.9002)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LSTM (0.8578)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611243">
            <a:off x="14799225" y="2528062"/>
            <a:ext cx="5081872" cy="10063113"/>
          </a:xfrm>
          <a:custGeom>
            <a:avLst/>
            <a:gdLst/>
            <a:ahLst/>
            <a:cxnLst/>
            <a:rect l="l" t="t" r="r" b="b"/>
            <a:pathLst>
              <a:path w="5081872" h="10063113">
                <a:moveTo>
                  <a:pt x="0" y="0"/>
                </a:moveTo>
                <a:lnTo>
                  <a:pt x="5081872" y="0"/>
                </a:lnTo>
                <a:lnTo>
                  <a:pt x="5081872" y="10063113"/>
                </a:lnTo>
                <a:lnTo>
                  <a:pt x="0" y="100631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3186426" y="7268668"/>
            <a:ext cx="5675610" cy="5257034"/>
          </a:xfrm>
          <a:custGeom>
            <a:avLst/>
            <a:gdLst/>
            <a:ahLst/>
            <a:cxnLst/>
            <a:rect l="l" t="t" r="r" b="b"/>
            <a:pathLst>
              <a:path w="5675610" h="5257034">
                <a:moveTo>
                  <a:pt x="5675610" y="0"/>
                </a:moveTo>
                <a:lnTo>
                  <a:pt x="0" y="0"/>
                </a:lnTo>
                <a:lnTo>
                  <a:pt x="0" y="5257033"/>
                </a:lnTo>
                <a:lnTo>
                  <a:pt x="5675610" y="5257033"/>
                </a:lnTo>
                <a:lnTo>
                  <a:pt x="567561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3973336" flipH="1">
            <a:off x="-844617" y="597482"/>
            <a:ext cx="1689234" cy="3120987"/>
          </a:xfrm>
          <a:custGeom>
            <a:avLst/>
            <a:gdLst/>
            <a:ahLst/>
            <a:cxnLst/>
            <a:rect l="l" t="t" r="r" b="b"/>
            <a:pathLst>
              <a:path w="1689234" h="3120987">
                <a:moveTo>
                  <a:pt x="1689234" y="0"/>
                </a:moveTo>
                <a:lnTo>
                  <a:pt x="0" y="0"/>
                </a:lnTo>
                <a:lnTo>
                  <a:pt x="0" y="3120988"/>
                </a:lnTo>
                <a:lnTo>
                  <a:pt x="1689234" y="3120988"/>
                </a:lnTo>
                <a:lnTo>
                  <a:pt x="168923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1563251" flipH="1">
            <a:off x="16474745" y="260643"/>
            <a:ext cx="1730834" cy="1536115"/>
          </a:xfrm>
          <a:custGeom>
            <a:avLst/>
            <a:gdLst/>
            <a:ahLst/>
            <a:cxnLst/>
            <a:rect l="l" t="t" r="r" b="b"/>
            <a:pathLst>
              <a:path w="1730834" h="1536115">
                <a:moveTo>
                  <a:pt x="1730833" y="0"/>
                </a:moveTo>
                <a:lnTo>
                  <a:pt x="0" y="0"/>
                </a:lnTo>
                <a:lnTo>
                  <a:pt x="0" y="1536114"/>
                </a:lnTo>
                <a:lnTo>
                  <a:pt x="1730833" y="1536114"/>
                </a:lnTo>
                <a:lnTo>
                  <a:pt x="17308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6" name="Group 6"/>
          <p:cNvGrpSpPr/>
          <p:nvPr/>
        </p:nvGrpSpPr>
        <p:grpSpPr>
          <a:xfrm>
            <a:off x="7568102" y="9192625"/>
            <a:ext cx="704559" cy="704559"/>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2022107" y="3407374"/>
            <a:ext cx="704559" cy="704559"/>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5873063" y="1394257"/>
            <a:ext cx="704559" cy="704559"/>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aphicFrame>
        <p:nvGraphicFramePr>
          <p:cNvPr id="15" name="Table 15"/>
          <p:cNvGraphicFramePr>
            <a:graphicFrameLocks noGrp="1"/>
          </p:cNvGraphicFramePr>
          <p:nvPr/>
        </p:nvGraphicFramePr>
        <p:xfrm>
          <a:off x="3088877" y="3560074"/>
          <a:ext cx="12110245" cy="5632551"/>
        </p:xfrm>
        <a:graphic>
          <a:graphicData uri="http://schemas.openxmlformats.org/drawingml/2006/table">
            <a:tbl>
              <a:tblPr/>
              <a:tblGrid>
                <a:gridCol w="2912686">
                  <a:extLst>
                    <a:ext uri="{9D8B030D-6E8A-4147-A177-3AD203B41FA5}">
                      <a16:colId xmlns:a16="http://schemas.microsoft.com/office/drawing/2014/main" val="20000"/>
                    </a:ext>
                  </a:extLst>
                </a:gridCol>
                <a:gridCol w="2912686">
                  <a:extLst>
                    <a:ext uri="{9D8B030D-6E8A-4147-A177-3AD203B41FA5}">
                      <a16:colId xmlns:a16="http://schemas.microsoft.com/office/drawing/2014/main" val="20001"/>
                    </a:ext>
                  </a:extLst>
                </a:gridCol>
                <a:gridCol w="3436544">
                  <a:extLst>
                    <a:ext uri="{9D8B030D-6E8A-4147-A177-3AD203B41FA5}">
                      <a16:colId xmlns:a16="http://schemas.microsoft.com/office/drawing/2014/main" val="20002"/>
                    </a:ext>
                  </a:extLst>
                </a:gridCol>
                <a:gridCol w="2848329">
                  <a:extLst>
                    <a:ext uri="{9D8B030D-6E8A-4147-A177-3AD203B41FA5}">
                      <a16:colId xmlns:a16="http://schemas.microsoft.com/office/drawing/2014/main" val="20003"/>
                    </a:ext>
                  </a:extLst>
                </a:gridCol>
              </a:tblGrid>
              <a:tr h="901672">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Word Embeding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Type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Best Test 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Best F1-score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extLst>
                  <a:ext uri="{0D108BD9-81ED-4DB2-BD59-A6C34878D82A}">
                    <a16:rowId xmlns:a16="http://schemas.microsoft.com/office/drawing/2014/main" val="10000"/>
                  </a:ext>
                </a:extLst>
              </a:tr>
              <a:tr h="1161669">
                <a:tc>
                  <a:txBody>
                    <a:bodyPr/>
                    <a:lstStyle/>
                    <a:p>
                      <a:pPr algn="ctr">
                        <a:lnSpc>
                          <a:spcPts val="2659"/>
                        </a:lnSpc>
                        <a:defRPr/>
                      </a:pPr>
                      <a:r>
                        <a:rPr lang="en-US" sz="1899">
                          <a:solidFill>
                            <a:srgbClr val="000000"/>
                          </a:solidFill>
                          <a:latin typeface="Canva Sans"/>
                          <a:ea typeface="Canva Sans"/>
                          <a:cs typeface="Canva Sans"/>
                          <a:sym typeface="Canva Sans"/>
                        </a:rPr>
                        <a:t>Skip-gram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Traditional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1"/>
                  </a:ext>
                </a:extLst>
              </a:tr>
              <a:tr h="1253504">
                <a:tc>
                  <a:txBody>
                    <a:bodyPr/>
                    <a:lstStyle/>
                    <a:p>
                      <a:pPr algn="ctr">
                        <a:lnSpc>
                          <a:spcPts val="2659"/>
                        </a:lnSpc>
                        <a:defRPr/>
                      </a:pPr>
                      <a:r>
                        <a:rPr lang="en-US" sz="1899">
                          <a:solidFill>
                            <a:srgbClr val="000000"/>
                          </a:solidFill>
                          <a:latin typeface="Canva Sans"/>
                          <a:ea typeface="Canva Sans"/>
                          <a:cs typeface="Canva Sans"/>
                          <a:sym typeface="Canva Sans"/>
                        </a:rPr>
                        <a:t>CBOW</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Traditional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2"/>
                  </a:ext>
                </a:extLst>
              </a:tr>
              <a:tr h="1157853">
                <a:tc>
                  <a:txBody>
                    <a:bodyPr/>
                    <a:lstStyle/>
                    <a:p>
                      <a:pPr algn="ctr">
                        <a:lnSpc>
                          <a:spcPts val="2659"/>
                        </a:lnSpc>
                        <a:defRPr/>
                      </a:pPr>
                      <a:r>
                        <a:rPr lang="en-US" sz="1899">
                          <a:solidFill>
                            <a:srgbClr val="000000"/>
                          </a:solidFill>
                          <a:latin typeface="Canva Sans"/>
                          <a:ea typeface="Canva Sans"/>
                          <a:cs typeface="Canva Sans"/>
                          <a:sym typeface="Canva Sans"/>
                        </a:rPr>
                        <a:t>FastText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Pretrained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0.9002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3"/>
                  </a:ext>
                </a:extLst>
              </a:tr>
              <a:tr h="1157853">
                <a:tc>
                  <a:txBody>
                    <a:bodyPr/>
                    <a:lstStyle/>
                    <a:p>
                      <a:pPr algn="ctr">
                        <a:lnSpc>
                          <a:spcPts val="2659"/>
                        </a:lnSpc>
                        <a:defRPr/>
                      </a:pPr>
                      <a:r>
                        <a:rPr lang="en-US" sz="1899">
                          <a:solidFill>
                            <a:srgbClr val="000000"/>
                          </a:solidFill>
                          <a:latin typeface="Canva Sans"/>
                          <a:ea typeface="Canva Sans"/>
                          <a:cs typeface="Canva Sans"/>
                          <a:sym typeface="Canva Sans"/>
                        </a:rPr>
                        <a:t>AraBERT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Pretrained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0.8578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0.85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4"/>
                  </a:ext>
                </a:extLst>
              </a:tr>
            </a:tbl>
          </a:graphicData>
        </a:graphic>
      </p:graphicFrame>
      <p:sp>
        <p:nvSpPr>
          <p:cNvPr id="16" name="AutoShape 16"/>
          <p:cNvSpPr/>
          <p:nvPr/>
        </p:nvSpPr>
        <p:spPr>
          <a:xfrm flipV="1">
            <a:off x="3619570" y="2402728"/>
            <a:ext cx="11048861" cy="0"/>
          </a:xfrm>
          <a:prstGeom prst="line">
            <a:avLst/>
          </a:prstGeom>
          <a:ln w="38100" cap="flat">
            <a:solidFill>
              <a:srgbClr val="BFD8EF"/>
            </a:solidFill>
            <a:prstDash val="solid"/>
            <a:headEnd type="none" w="sm" len="sm"/>
            <a:tailEnd type="none" w="sm" len="sm"/>
          </a:ln>
        </p:spPr>
        <p:txBody>
          <a:bodyPr/>
          <a:lstStyle/>
          <a:p>
            <a:endParaRPr lang="en-US"/>
          </a:p>
        </p:txBody>
      </p:sp>
      <p:sp>
        <p:nvSpPr>
          <p:cNvPr id="17" name="TextBox 17"/>
          <p:cNvSpPr txBox="1"/>
          <p:nvPr/>
        </p:nvSpPr>
        <p:spPr>
          <a:xfrm>
            <a:off x="2726666" y="653303"/>
            <a:ext cx="12734149" cy="1749425"/>
          </a:xfrm>
          <a:prstGeom prst="rect">
            <a:avLst/>
          </a:prstGeom>
        </p:spPr>
        <p:txBody>
          <a:bodyPr lIns="0" tIns="0" rIns="0" bIns="0" rtlCol="0" anchor="t">
            <a:spAutoFit/>
          </a:bodyPr>
          <a:lstStyle/>
          <a:p>
            <a:pPr algn="ctr">
              <a:lnSpc>
                <a:spcPts val="7000"/>
              </a:lnSpc>
              <a:spcBef>
                <a:spcPct val="0"/>
              </a:spcBef>
            </a:pPr>
            <a:r>
              <a:rPr lang="en-US" sz="5000">
                <a:solidFill>
                  <a:srgbClr val="5A739E"/>
                </a:solidFill>
                <a:latin typeface="Bernoru"/>
                <a:ea typeface="Bernoru"/>
                <a:cs typeface="Bernoru"/>
                <a:sym typeface="Bernoru"/>
              </a:rPr>
              <a:t>COMPARE WORD REPRESENTATION TECHNIQUES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SKIP-GRAM</a:t>
            </a:r>
          </a:p>
        </p:txBody>
      </p:sp>
      <p:sp>
        <p:nvSpPr>
          <p:cNvPr id="28" name="TextBox 28"/>
          <p:cNvSpPr txBox="1"/>
          <p:nvPr/>
        </p:nvSpPr>
        <p:spPr>
          <a:xfrm>
            <a:off x="3619570" y="4492901"/>
            <a:ext cx="11048861" cy="44532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Skip-gram produced high-quality, precise word embeddings by learning relationships between individual words and their contexts. It performed especially well with LSTM (accuracy: 0.90), showing its effectiveness in capturing medical terms and distinguishing between symptom-based queries. Its ability to generate strong embeddings for rare or domain-specific words made it highly effective in this setting. However, it is less robust to noisy or misspelled inputs. Best used for structured learning of domain terms.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CBOW</a:t>
            </a:r>
          </a:p>
        </p:txBody>
      </p:sp>
      <p:sp>
        <p:nvSpPr>
          <p:cNvPr id="28" name="TextBox 28"/>
          <p:cNvSpPr txBox="1"/>
          <p:nvPr/>
        </p:nvSpPr>
        <p:spPr>
          <a:xfrm>
            <a:off x="3619570" y="4492901"/>
            <a:ext cx="11048861" cy="29673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CBOW, while faster and efficient, smooths context too much by averaging it, which weakens its ability to capture fine-grained semantic distinctions—critical in medical classification. Although it performed well with traditional models like Logistic Regression (accuracy: 0.89), it slightly underperformed with sequential models due to lack of token-level precision.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FAST TEXT</a:t>
            </a:r>
          </a:p>
        </p:txBody>
      </p:sp>
      <p:sp>
        <p:nvSpPr>
          <p:cNvPr id="28" name="TextBox 28"/>
          <p:cNvSpPr txBox="1"/>
          <p:nvPr/>
        </p:nvSpPr>
        <p:spPr>
          <a:xfrm>
            <a:off x="3619570" y="4492901"/>
            <a:ext cx="11048861" cy="29673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FastText was the most effective technique overall (accuracy: 0.9002 with LSTM). Its use of subword information made it robust to misspellings, morphological variations, and unseen medical terms. This is ideal for real-world medical questions, where users frequently use informal or typo-prone language. It also required less computational power than transformer models.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ARABERT</a:t>
            </a:r>
          </a:p>
        </p:txBody>
      </p:sp>
      <p:sp>
        <p:nvSpPr>
          <p:cNvPr id="28" name="TextBox 28"/>
          <p:cNvSpPr txBox="1"/>
          <p:nvPr/>
        </p:nvSpPr>
        <p:spPr>
          <a:xfrm>
            <a:off x="3619570" y="4492901"/>
            <a:ext cx="11048861" cy="34626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AraBERT offered rich contextual embeddings and was capable of understanding sentence-level meaning. However, in this project, it slightly underperformed (accuracy: 0.8578 with LSTM), partly due to the short average sentence length (13 tokens) and the computational constraints that limited training to only 30k rows. While powerful in theory, its advantages weren't fully realized in this specific real-world scenario.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4729863" y="2475177"/>
            <a:ext cx="8828273"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TextBox 3"/>
          <p:cNvSpPr txBox="1"/>
          <p:nvPr/>
        </p:nvSpPr>
        <p:spPr>
          <a:xfrm>
            <a:off x="3001974" y="2871718"/>
            <a:ext cx="12282909" cy="4948555"/>
          </a:xfrm>
          <a:prstGeom prst="rect">
            <a:avLst/>
          </a:prstGeom>
        </p:spPr>
        <p:txBody>
          <a:bodyPr lIns="0" tIns="0" rIns="0" bIns="0" rtlCol="0" anchor="t">
            <a:spAutoFit/>
          </a:bodyPr>
          <a:lstStyle/>
          <a:p>
            <a:pPr algn="l">
              <a:lnSpc>
                <a:spcPts val="3919"/>
              </a:lnSpc>
            </a:pPr>
            <a:r>
              <a:rPr lang="en-US" sz="2799" u="sng">
                <a:solidFill>
                  <a:srgbClr val="6B87AF"/>
                </a:solidFill>
                <a:latin typeface="Alata"/>
                <a:ea typeface="Alata"/>
                <a:cs typeface="Alata"/>
                <a:sym typeface="Alata"/>
              </a:rPr>
              <a:t>Why does Skip-Gram have better results than CBOW?</a:t>
            </a:r>
          </a:p>
          <a:p>
            <a:pPr marL="604518" lvl="1" indent="-302259" algn="l">
              <a:lnSpc>
                <a:spcPts val="3919"/>
              </a:lnSpc>
              <a:buFont typeface="Arial"/>
              <a:buChar char="•"/>
            </a:pPr>
            <a:r>
              <a:rPr lang="en-US" sz="2799">
                <a:solidFill>
                  <a:srgbClr val="6B87AF"/>
                </a:solidFill>
                <a:latin typeface="Alata"/>
                <a:ea typeface="Alata"/>
                <a:cs typeface="Alata"/>
                <a:sym typeface="Alata"/>
              </a:rPr>
              <a:t>Skip-gram learns embeddings by focusing on individual words predicting their context. This results in richer, more distinct word vectors.</a:t>
            </a:r>
          </a:p>
          <a:p>
            <a:pPr marL="604518" lvl="1" indent="-302259" algn="l">
              <a:lnSpc>
                <a:spcPts val="3919"/>
              </a:lnSpc>
              <a:buFont typeface="Arial"/>
              <a:buChar char="•"/>
            </a:pPr>
            <a:r>
              <a:rPr lang="en-US" sz="2799">
                <a:solidFill>
                  <a:srgbClr val="6B87AF"/>
                </a:solidFill>
                <a:latin typeface="Alata"/>
                <a:ea typeface="Alata"/>
                <a:cs typeface="Alata"/>
                <a:sym typeface="Alata"/>
              </a:rPr>
              <a:t>CBOW embeddings are the result of averaging context which is good for smoothing but bad for precise sequence modeling.</a:t>
            </a:r>
          </a:p>
          <a:p>
            <a:pPr marL="604518" lvl="1" indent="-302259" algn="l">
              <a:lnSpc>
                <a:spcPts val="3919"/>
              </a:lnSpc>
              <a:buFont typeface="Arial"/>
              <a:buChar char="•"/>
            </a:pPr>
            <a:r>
              <a:rPr lang="en-US" sz="2799">
                <a:solidFill>
                  <a:srgbClr val="6B87AF"/>
                </a:solidFill>
                <a:latin typeface="Alata"/>
                <a:ea typeface="Alata"/>
                <a:cs typeface="Alata"/>
                <a:sym typeface="Alata"/>
              </a:rPr>
              <a:t>Skip-gram’s ability to handle rare or specific terms (e.g., drug names, symptoms) which helps learn discriminative patterns more effectively.</a:t>
            </a:r>
          </a:p>
          <a:p>
            <a:pPr marL="604518" lvl="1" indent="-302259" algn="l">
              <a:lnSpc>
                <a:spcPts val="3919"/>
              </a:lnSpc>
              <a:buFont typeface="Arial"/>
              <a:buChar char="•"/>
            </a:pPr>
            <a:r>
              <a:rPr lang="en-US" sz="2799">
                <a:solidFill>
                  <a:srgbClr val="6B87AF"/>
                </a:solidFill>
                <a:latin typeface="Alata"/>
                <a:ea typeface="Alata"/>
                <a:cs typeface="Alata"/>
                <a:sym typeface="Alata"/>
              </a:rPr>
              <a:t>Skip-gram treats each center word independently, the model learns a focused vector per word.</a:t>
            </a:r>
          </a:p>
          <a:p>
            <a:pPr algn="l">
              <a:lnSpc>
                <a:spcPts val="3919"/>
              </a:lnSpc>
            </a:pPr>
            <a:endParaRPr lang="en-US" sz="2799">
              <a:solidFill>
                <a:srgbClr val="6B87AF"/>
              </a:solidFill>
              <a:latin typeface="Alata"/>
              <a:ea typeface="Alata"/>
              <a:cs typeface="Alata"/>
              <a:sym typeface="Alata"/>
            </a:endParaRPr>
          </a:p>
        </p:txBody>
      </p:sp>
      <p:grpSp>
        <p:nvGrpSpPr>
          <p:cNvPr id="4" name="Group 4"/>
          <p:cNvGrpSpPr/>
          <p:nvPr/>
        </p:nvGrpSpPr>
        <p:grpSpPr>
          <a:xfrm>
            <a:off x="1028700" y="688013"/>
            <a:ext cx="681375" cy="681375"/>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16627555" y="8717237"/>
            <a:ext cx="681375" cy="681375"/>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5946180" y="1407775"/>
            <a:ext cx="681375" cy="681375"/>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88013" y="9046478"/>
            <a:ext cx="681375" cy="681375"/>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rot="-1142376">
            <a:off x="17371354" y="207006"/>
            <a:ext cx="1424375" cy="925844"/>
          </a:xfrm>
          <a:custGeom>
            <a:avLst/>
            <a:gdLst/>
            <a:ahLst/>
            <a:cxnLst/>
            <a:rect l="l" t="t" r="r" b="b"/>
            <a:pathLst>
              <a:path w="1424375" h="925844">
                <a:moveTo>
                  <a:pt x="0" y="0"/>
                </a:moveTo>
                <a:lnTo>
                  <a:pt x="1424374" y="0"/>
                </a:lnTo>
                <a:lnTo>
                  <a:pt x="1424374"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rot="-1142376" flipH="1">
            <a:off x="-452791" y="7182723"/>
            <a:ext cx="1424375" cy="925844"/>
          </a:xfrm>
          <a:custGeom>
            <a:avLst/>
            <a:gdLst/>
            <a:ahLst/>
            <a:cxnLst/>
            <a:rect l="l" t="t" r="r" b="b"/>
            <a:pathLst>
              <a:path w="1424375" h="925844">
                <a:moveTo>
                  <a:pt x="1424375" y="0"/>
                </a:moveTo>
                <a:lnTo>
                  <a:pt x="0" y="0"/>
                </a:lnTo>
                <a:lnTo>
                  <a:pt x="0" y="925844"/>
                </a:lnTo>
                <a:lnTo>
                  <a:pt x="1424375" y="925844"/>
                </a:lnTo>
                <a:lnTo>
                  <a:pt x="14243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TextBox 18"/>
          <p:cNvSpPr txBox="1"/>
          <p:nvPr/>
        </p:nvSpPr>
        <p:spPr>
          <a:xfrm>
            <a:off x="3001974" y="1214440"/>
            <a:ext cx="12734149" cy="863600"/>
          </a:xfrm>
          <a:prstGeom prst="rect">
            <a:avLst/>
          </a:prstGeom>
        </p:spPr>
        <p:txBody>
          <a:bodyPr lIns="0" tIns="0" rIns="0" bIns="0" rtlCol="0" anchor="t">
            <a:spAutoFit/>
          </a:bodyPr>
          <a:lstStyle/>
          <a:p>
            <a:pPr algn="ctr">
              <a:lnSpc>
                <a:spcPts val="7000"/>
              </a:lnSpc>
              <a:spcBef>
                <a:spcPct val="0"/>
              </a:spcBef>
            </a:pPr>
            <a:r>
              <a:rPr lang="en-US" sz="5000">
                <a:solidFill>
                  <a:srgbClr val="5A739E"/>
                </a:solidFill>
                <a:latin typeface="Bernoru"/>
                <a:ea typeface="Bernoru"/>
                <a:cs typeface="Bernoru"/>
                <a:sym typeface="Bernoru"/>
              </a:rPr>
              <a:t>WORD REPRESENTATION TECHNIQUES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4729863" y="2475177"/>
            <a:ext cx="8828273"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TextBox 3"/>
          <p:cNvSpPr txBox="1"/>
          <p:nvPr/>
        </p:nvSpPr>
        <p:spPr>
          <a:xfrm>
            <a:off x="3001974" y="2468857"/>
            <a:ext cx="12944207" cy="6929755"/>
          </a:xfrm>
          <a:prstGeom prst="rect">
            <a:avLst/>
          </a:prstGeom>
        </p:spPr>
        <p:txBody>
          <a:bodyPr lIns="0" tIns="0" rIns="0" bIns="0" rtlCol="0" anchor="t">
            <a:spAutoFit/>
          </a:bodyPr>
          <a:lstStyle/>
          <a:p>
            <a:pPr algn="l">
              <a:lnSpc>
                <a:spcPts val="3919"/>
              </a:lnSpc>
            </a:pPr>
            <a:r>
              <a:rPr lang="en-US" sz="2799" u="sng" dirty="0">
                <a:solidFill>
                  <a:srgbClr val="6B87AF"/>
                </a:solidFill>
                <a:latin typeface="Alata"/>
                <a:ea typeface="Alata"/>
                <a:cs typeface="Alata"/>
                <a:sym typeface="Alata"/>
              </a:rPr>
              <a:t>Why does Fast Text have better results than AraBert?</a:t>
            </a:r>
          </a:p>
          <a:p>
            <a:pPr algn="l">
              <a:lnSpc>
                <a:spcPts val="3919"/>
              </a:lnSpc>
            </a:pPr>
            <a:r>
              <a:rPr lang="en-US" sz="2799" dirty="0">
                <a:solidFill>
                  <a:srgbClr val="6B87AF"/>
                </a:solidFill>
                <a:latin typeface="Alata"/>
                <a:ea typeface="Alata"/>
                <a:cs typeface="Alata"/>
                <a:sym typeface="Alata"/>
              </a:rPr>
              <a:t>Usually, AraBert should outperform Fast Text, but I had to use only 30 rows in AraBert and a token length of 16, because longer sequences and large datasets significantly increase GPU memory usage. However, if all the data were used and the input length were larger, the results would be better.</a:t>
            </a:r>
          </a:p>
          <a:p>
            <a:pPr algn="l">
              <a:lnSpc>
                <a:spcPts val="3919"/>
              </a:lnSpc>
            </a:pPr>
            <a:endParaRPr lang="en-US" sz="2799" dirty="0">
              <a:solidFill>
                <a:srgbClr val="6B87AF"/>
              </a:solidFill>
              <a:latin typeface="Alata"/>
              <a:ea typeface="Alata"/>
              <a:cs typeface="Alata"/>
              <a:sym typeface="Alata"/>
            </a:endParaRPr>
          </a:p>
          <a:p>
            <a:pPr marL="604518" lvl="1" indent="-302259" algn="l">
              <a:lnSpc>
                <a:spcPts val="3919"/>
              </a:lnSpc>
              <a:buFont typeface="Arial"/>
              <a:buChar char="•"/>
            </a:pPr>
            <a:r>
              <a:rPr lang="en-US" sz="2799" dirty="0" err="1">
                <a:solidFill>
                  <a:srgbClr val="6B87AF"/>
                </a:solidFill>
                <a:latin typeface="Alata"/>
                <a:ea typeface="Alata"/>
                <a:cs typeface="Alata"/>
                <a:sym typeface="Alata"/>
              </a:rPr>
              <a:t>FastText</a:t>
            </a:r>
            <a:r>
              <a:rPr lang="en-US" sz="2799" dirty="0">
                <a:solidFill>
                  <a:srgbClr val="6B87AF"/>
                </a:solidFill>
                <a:latin typeface="Alata"/>
                <a:ea typeface="Alata"/>
                <a:cs typeface="Alata"/>
                <a:sym typeface="Alata"/>
              </a:rPr>
              <a:t> represents words as character n-grams, allowing it to handle misspellings, morphological variations, and rare words more effectively, and understand root-based relationships </a:t>
            </a:r>
            <a:r>
              <a:rPr lang="en-US" sz="2799" dirty="0">
                <a:solidFill>
                  <a:srgbClr val="6B87AF"/>
                </a:solidFill>
                <a:latin typeface="Alata"/>
                <a:ea typeface="Alata"/>
                <a:cs typeface="+mj-cs"/>
                <a:sym typeface="Alata"/>
              </a:rPr>
              <a:t>(e.g., "</a:t>
            </a:r>
            <a:r>
              <a:rPr lang="ar-EG" sz="2799" dirty="0">
                <a:solidFill>
                  <a:srgbClr val="6B87AF"/>
                </a:solidFill>
                <a:latin typeface="Alata"/>
                <a:ea typeface="Alata"/>
                <a:cs typeface="+mj-cs"/>
                <a:sym typeface="Alata"/>
                <a:rtl/>
              </a:rPr>
              <a:t>طبيب", "طبيبة", "طب</a:t>
            </a:r>
            <a:r>
              <a:rPr lang="en-US" sz="2799" dirty="0">
                <a:solidFill>
                  <a:srgbClr val="6B87AF"/>
                </a:solidFill>
                <a:latin typeface="Alata"/>
                <a:ea typeface="Alata"/>
                <a:cs typeface="+mj-cs"/>
                <a:sym typeface="Alata"/>
              </a:rPr>
              <a:t>") </a:t>
            </a:r>
            <a:r>
              <a:rPr lang="en-US" sz="2799" dirty="0">
                <a:solidFill>
                  <a:srgbClr val="6B87AF"/>
                </a:solidFill>
                <a:latin typeface="Alata"/>
                <a:ea typeface="Alata"/>
                <a:cs typeface="Alata"/>
                <a:sym typeface="Alata"/>
              </a:rPr>
              <a:t>better than models relying on whole-word tokens.</a:t>
            </a:r>
          </a:p>
          <a:p>
            <a:pPr marL="604518" lvl="1" indent="-302259" algn="l">
              <a:lnSpc>
                <a:spcPts val="3919"/>
              </a:lnSpc>
              <a:buFont typeface="Arial"/>
              <a:buChar char="•"/>
            </a:pPr>
            <a:r>
              <a:rPr lang="en-US" sz="2799" dirty="0" err="1">
                <a:solidFill>
                  <a:srgbClr val="6B87AF"/>
                </a:solidFill>
                <a:latin typeface="Alata"/>
                <a:ea typeface="Alata"/>
                <a:cs typeface="Alata"/>
                <a:sym typeface="Alata"/>
              </a:rPr>
              <a:t>FastText</a:t>
            </a:r>
            <a:r>
              <a:rPr lang="en-US" sz="2799" dirty="0">
                <a:solidFill>
                  <a:srgbClr val="6B87AF"/>
                </a:solidFill>
                <a:latin typeface="Alata"/>
                <a:ea typeface="Alata"/>
                <a:cs typeface="Alata"/>
                <a:sym typeface="Alata"/>
              </a:rPr>
              <a:t> produces consistent, static embeddings that are easy to use.</a:t>
            </a:r>
          </a:p>
          <a:p>
            <a:pPr marL="604518" lvl="1" indent="-302259" algn="l">
              <a:lnSpc>
                <a:spcPts val="3919"/>
              </a:lnSpc>
              <a:buFont typeface="Arial"/>
              <a:buChar char="•"/>
            </a:pPr>
            <a:r>
              <a:rPr lang="en-US" sz="2799" dirty="0" err="1">
                <a:solidFill>
                  <a:srgbClr val="6B87AF"/>
                </a:solidFill>
                <a:latin typeface="Alata"/>
                <a:ea typeface="Alata"/>
                <a:cs typeface="Alata"/>
                <a:sym typeface="Alata"/>
              </a:rPr>
              <a:t>FastText</a:t>
            </a:r>
            <a:r>
              <a:rPr lang="en-US" sz="2799" dirty="0">
                <a:solidFill>
                  <a:srgbClr val="6B87AF"/>
                </a:solidFill>
                <a:latin typeface="Alata"/>
                <a:ea typeface="Alata"/>
                <a:cs typeface="Alata"/>
                <a:sym typeface="Alata"/>
              </a:rPr>
              <a:t> is more robust to tokenization inconsistencies, dialect mixing, and partial translations. AraBERT, being a deep transformer, is more sensitive to input formatting, special tokens, and sentence length.</a:t>
            </a:r>
          </a:p>
        </p:txBody>
      </p:sp>
      <p:grpSp>
        <p:nvGrpSpPr>
          <p:cNvPr id="4" name="Group 4"/>
          <p:cNvGrpSpPr/>
          <p:nvPr/>
        </p:nvGrpSpPr>
        <p:grpSpPr>
          <a:xfrm>
            <a:off x="1028700" y="688013"/>
            <a:ext cx="681375" cy="681375"/>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16627555" y="8717237"/>
            <a:ext cx="681375" cy="681375"/>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5946180" y="1407775"/>
            <a:ext cx="681375" cy="681375"/>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688013" y="9046478"/>
            <a:ext cx="681375" cy="681375"/>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6" name="Freeform 16"/>
          <p:cNvSpPr/>
          <p:nvPr/>
        </p:nvSpPr>
        <p:spPr>
          <a:xfrm rot="-1142376">
            <a:off x="17371354" y="207006"/>
            <a:ext cx="1424375" cy="925844"/>
          </a:xfrm>
          <a:custGeom>
            <a:avLst/>
            <a:gdLst/>
            <a:ahLst/>
            <a:cxnLst/>
            <a:rect l="l" t="t" r="r" b="b"/>
            <a:pathLst>
              <a:path w="1424375" h="925844">
                <a:moveTo>
                  <a:pt x="0" y="0"/>
                </a:moveTo>
                <a:lnTo>
                  <a:pt x="1424374" y="0"/>
                </a:lnTo>
                <a:lnTo>
                  <a:pt x="1424374"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rot="-1142376" flipH="1">
            <a:off x="-452791" y="7182723"/>
            <a:ext cx="1424375" cy="925844"/>
          </a:xfrm>
          <a:custGeom>
            <a:avLst/>
            <a:gdLst/>
            <a:ahLst/>
            <a:cxnLst/>
            <a:rect l="l" t="t" r="r" b="b"/>
            <a:pathLst>
              <a:path w="1424375" h="925844">
                <a:moveTo>
                  <a:pt x="1424375" y="0"/>
                </a:moveTo>
                <a:lnTo>
                  <a:pt x="0" y="0"/>
                </a:lnTo>
                <a:lnTo>
                  <a:pt x="0" y="925844"/>
                </a:lnTo>
                <a:lnTo>
                  <a:pt x="1424375" y="925844"/>
                </a:lnTo>
                <a:lnTo>
                  <a:pt x="14243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TextBox 18"/>
          <p:cNvSpPr txBox="1"/>
          <p:nvPr/>
        </p:nvSpPr>
        <p:spPr>
          <a:xfrm>
            <a:off x="3001974" y="1214440"/>
            <a:ext cx="12734149" cy="863600"/>
          </a:xfrm>
          <a:prstGeom prst="rect">
            <a:avLst/>
          </a:prstGeom>
        </p:spPr>
        <p:txBody>
          <a:bodyPr lIns="0" tIns="0" rIns="0" bIns="0" rtlCol="0" anchor="t">
            <a:spAutoFit/>
          </a:bodyPr>
          <a:lstStyle/>
          <a:p>
            <a:pPr algn="ctr">
              <a:lnSpc>
                <a:spcPts val="7000"/>
              </a:lnSpc>
              <a:spcBef>
                <a:spcPct val="0"/>
              </a:spcBef>
            </a:pPr>
            <a:r>
              <a:rPr lang="en-US" sz="5000">
                <a:solidFill>
                  <a:srgbClr val="5A739E"/>
                </a:solidFill>
                <a:latin typeface="Bernoru"/>
                <a:ea typeface="Bernoru"/>
                <a:cs typeface="Bernoru"/>
                <a:sym typeface="Bernoru"/>
              </a:rPr>
              <a:t>WORD REPRESENTATION TECHNIQUES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88013"/>
            <a:ext cx="681375" cy="681375"/>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627555" y="8717237"/>
            <a:ext cx="681375" cy="681375"/>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5946180" y="1407775"/>
            <a:ext cx="681375" cy="681375"/>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688013" y="9046478"/>
            <a:ext cx="681375" cy="681375"/>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4" name="Freeform 14"/>
          <p:cNvSpPr/>
          <p:nvPr/>
        </p:nvSpPr>
        <p:spPr>
          <a:xfrm rot="-1142376">
            <a:off x="17371354" y="207006"/>
            <a:ext cx="1424375" cy="925844"/>
          </a:xfrm>
          <a:custGeom>
            <a:avLst/>
            <a:gdLst/>
            <a:ahLst/>
            <a:cxnLst/>
            <a:rect l="l" t="t" r="r" b="b"/>
            <a:pathLst>
              <a:path w="1424375" h="925844">
                <a:moveTo>
                  <a:pt x="0" y="0"/>
                </a:moveTo>
                <a:lnTo>
                  <a:pt x="1424374" y="0"/>
                </a:lnTo>
                <a:lnTo>
                  <a:pt x="1424374" y="925844"/>
                </a:lnTo>
                <a:lnTo>
                  <a:pt x="0" y="9258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Freeform 15"/>
          <p:cNvSpPr/>
          <p:nvPr/>
        </p:nvSpPr>
        <p:spPr>
          <a:xfrm rot="-1142376" flipH="1">
            <a:off x="-452791" y="7182723"/>
            <a:ext cx="1424375" cy="925844"/>
          </a:xfrm>
          <a:custGeom>
            <a:avLst/>
            <a:gdLst/>
            <a:ahLst/>
            <a:cxnLst/>
            <a:rect l="l" t="t" r="r" b="b"/>
            <a:pathLst>
              <a:path w="1424375" h="925844">
                <a:moveTo>
                  <a:pt x="1424375" y="0"/>
                </a:moveTo>
                <a:lnTo>
                  <a:pt x="0" y="0"/>
                </a:lnTo>
                <a:lnTo>
                  <a:pt x="0" y="925844"/>
                </a:lnTo>
                <a:lnTo>
                  <a:pt x="1424375" y="925844"/>
                </a:lnTo>
                <a:lnTo>
                  <a:pt x="142437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3829527" y="2089150"/>
            <a:ext cx="10628945" cy="6628088"/>
          </a:xfrm>
          <a:custGeom>
            <a:avLst/>
            <a:gdLst/>
            <a:ahLst/>
            <a:cxnLst/>
            <a:rect l="l" t="t" r="r" b="b"/>
            <a:pathLst>
              <a:path w="10628945" h="6628088">
                <a:moveTo>
                  <a:pt x="0" y="0"/>
                </a:moveTo>
                <a:lnTo>
                  <a:pt x="10628946" y="0"/>
                </a:lnTo>
                <a:lnTo>
                  <a:pt x="10628946" y="6628087"/>
                </a:lnTo>
                <a:lnTo>
                  <a:pt x="0" y="6628087"/>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528646" y="781867"/>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275533" y="2532134"/>
            <a:ext cx="493666" cy="493666"/>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7053652" y="6761477"/>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1939093" y="9258300"/>
            <a:ext cx="411295" cy="411295"/>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aphicFrame>
        <p:nvGraphicFramePr>
          <p:cNvPr id="26" name="Table 26"/>
          <p:cNvGraphicFramePr>
            <a:graphicFrameLocks noGrp="1"/>
          </p:cNvGraphicFramePr>
          <p:nvPr/>
        </p:nvGraphicFramePr>
        <p:xfrm>
          <a:off x="9944100" y="1863725"/>
          <a:ext cx="7315200" cy="6153150"/>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25525">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name_ar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A739E"/>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Count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A739E"/>
                    </a:solidFill>
                  </a:tcPr>
                </a:tc>
                <a:extLst>
                  <a:ext uri="{0D108BD9-81ED-4DB2-BD59-A6C34878D82A}">
                    <a16:rowId xmlns:a16="http://schemas.microsoft.com/office/drawing/2014/main" val="10000"/>
                  </a:ext>
                </a:extLst>
              </a:tr>
              <a:tr h="1025525">
                <a:tc>
                  <a:txBody>
                    <a:bodyPr/>
                    <a:lstStyle/>
                    <a:p>
                      <a:pPr marL="0" lvl="0" indent="0" algn="ctr">
                        <a:lnSpc>
                          <a:spcPts val="2659"/>
                        </a:lnSpc>
                        <a:spcBef>
                          <a:spcPct val="0"/>
                        </a:spcBef>
                        <a:defRPr/>
                      </a:pPr>
                      <a:r>
                        <a:rPr lang="ar-EG" sz="1899" b="1" u="none" strike="noStrike">
                          <a:solidFill>
                            <a:srgbClr val="000000"/>
                          </a:solidFill>
                          <a:latin typeface="Canva Sans Bold"/>
                          <a:ea typeface="Canva Sans Bold"/>
                          <a:cs typeface="Canva Sans Bold"/>
                          <a:sym typeface="Canva Sans Bold"/>
                          <a:rtl/>
                        </a:rPr>
                        <a:t>جراحة العظام والمفاصل</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25475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1"/>
                  </a:ext>
                </a:extLst>
              </a:tr>
              <a:tr h="1025525">
                <a:tc>
                  <a:txBody>
                    <a:bodyPr/>
                    <a:lstStyle/>
                    <a:p>
                      <a:pPr marL="0" lvl="0" indent="0" algn="ctr">
                        <a:lnSpc>
                          <a:spcPts val="2659"/>
                        </a:lnSpc>
                        <a:spcBef>
                          <a:spcPct val="0"/>
                        </a:spcBef>
                        <a:defRPr/>
                      </a:pPr>
                      <a:r>
                        <a:rPr lang="ar-EG" sz="1899" b="1" u="none" strike="noStrike">
                          <a:solidFill>
                            <a:srgbClr val="000000"/>
                          </a:solidFill>
                          <a:latin typeface="Canva Sans Bold"/>
                          <a:ea typeface="Canva Sans Bold"/>
                          <a:cs typeface="Canva Sans Bold"/>
                          <a:sym typeface="Canva Sans Bold"/>
                          <a:rtl/>
                        </a:rPr>
                        <a:t>الطب النفسي</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18625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2"/>
                  </a:ext>
                </a:extLst>
              </a:tr>
              <a:tr h="1025525">
                <a:tc>
                  <a:txBody>
                    <a:bodyPr/>
                    <a:lstStyle/>
                    <a:p>
                      <a:pPr marL="0" lvl="0" indent="0" algn="ctr">
                        <a:lnSpc>
                          <a:spcPts val="2659"/>
                        </a:lnSpc>
                        <a:spcBef>
                          <a:spcPct val="0"/>
                        </a:spcBef>
                        <a:defRPr/>
                      </a:pPr>
                      <a:r>
                        <a:rPr lang="ar-EG" sz="1899" b="1" u="none" strike="noStrike">
                          <a:solidFill>
                            <a:srgbClr val="000000"/>
                          </a:solidFill>
                          <a:latin typeface="Canva Sans Bold"/>
                          <a:ea typeface="Canva Sans Bold"/>
                          <a:cs typeface="Canva Sans Bold"/>
                          <a:sym typeface="Canva Sans Bold"/>
                          <a:rtl/>
                        </a:rPr>
                        <a:t>طب اسنان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18624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3"/>
                  </a:ext>
                </a:extLst>
              </a:tr>
              <a:tr h="1025525">
                <a:tc>
                  <a:txBody>
                    <a:bodyPr/>
                    <a:lstStyle/>
                    <a:p>
                      <a:pPr marL="0" lvl="0" indent="0" algn="ctr">
                        <a:lnSpc>
                          <a:spcPts val="2659"/>
                        </a:lnSpc>
                        <a:spcBef>
                          <a:spcPct val="0"/>
                        </a:spcBef>
                        <a:defRPr/>
                      </a:pPr>
                      <a:r>
                        <a:rPr lang="ar-EG" sz="1899" b="1" u="none" strike="noStrike">
                          <a:solidFill>
                            <a:srgbClr val="000000"/>
                          </a:solidFill>
                          <a:latin typeface="Canva Sans Bold"/>
                          <a:ea typeface="Canva Sans Bold"/>
                          <a:cs typeface="Canva Sans Bold"/>
                          <a:sym typeface="Canva Sans Bold"/>
                          <a:rtl/>
                        </a:rPr>
                        <a:t>طب عيون</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16045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BFD8EF"/>
                    </a:solidFill>
                  </a:tcPr>
                </a:tc>
                <a:extLst>
                  <a:ext uri="{0D108BD9-81ED-4DB2-BD59-A6C34878D82A}">
                    <a16:rowId xmlns:a16="http://schemas.microsoft.com/office/drawing/2014/main" val="10004"/>
                  </a:ext>
                </a:extLst>
              </a:tr>
              <a:tr h="1025525">
                <a:tc>
                  <a:txBody>
                    <a:bodyPr/>
                    <a:lstStyle/>
                    <a:p>
                      <a:pPr marL="0" lvl="0" indent="0" algn="ctr">
                        <a:lnSpc>
                          <a:spcPts val="2659"/>
                        </a:lnSpc>
                        <a:spcBef>
                          <a:spcPct val="0"/>
                        </a:spcBef>
                        <a:defRPr/>
                      </a:pPr>
                      <a:r>
                        <a:rPr lang="ar-EG" sz="1899" b="1" u="none" strike="noStrike">
                          <a:solidFill>
                            <a:srgbClr val="000000"/>
                          </a:solidFill>
                          <a:latin typeface="Canva Sans Bold"/>
                          <a:ea typeface="Canva Sans Bold"/>
                          <a:cs typeface="Canva Sans Bold"/>
                          <a:sym typeface="Canva Sans Bold"/>
                          <a:rtl/>
                        </a:rPr>
                        <a:t>تغذية</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marL="0" lvl="0" indent="0" algn="ctr">
                        <a:lnSpc>
                          <a:spcPts val="2659"/>
                        </a:lnSpc>
                        <a:spcBef>
                          <a:spcPct val="0"/>
                        </a:spcBef>
                        <a:defRPr/>
                      </a:pPr>
                      <a:r>
                        <a:rPr lang="en-US" sz="1899" b="1" u="none" strike="noStrike">
                          <a:solidFill>
                            <a:srgbClr val="000000"/>
                          </a:solidFill>
                          <a:latin typeface="Canva Sans Bold"/>
                          <a:ea typeface="Canva Sans Bold"/>
                          <a:cs typeface="Canva Sans Bold"/>
                          <a:sym typeface="Canva Sans Bold"/>
                        </a:rPr>
                        <a:t>13790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5"/>
                  </a:ext>
                </a:extLst>
              </a:tr>
            </a:tbl>
          </a:graphicData>
        </a:graphic>
      </p:graphicFrame>
      <p:sp>
        <p:nvSpPr>
          <p:cNvPr id="27" name="TextBox 27"/>
          <p:cNvSpPr txBox="1"/>
          <p:nvPr/>
        </p:nvSpPr>
        <p:spPr>
          <a:xfrm>
            <a:off x="805001" y="3131185"/>
            <a:ext cx="7022312" cy="3957955"/>
          </a:xfrm>
          <a:prstGeom prst="rect">
            <a:avLst/>
          </a:prstGeom>
        </p:spPr>
        <p:txBody>
          <a:bodyPr lIns="0" tIns="0" rIns="0" bIns="0" rtlCol="0" anchor="t">
            <a:spAutoFit/>
          </a:bodyPr>
          <a:lstStyle/>
          <a:p>
            <a:pPr algn="l">
              <a:lnSpc>
                <a:spcPts val="3920"/>
              </a:lnSpc>
            </a:pPr>
            <a:r>
              <a:rPr lang="en-US" sz="2800" dirty="0">
                <a:solidFill>
                  <a:srgbClr val="5A739E"/>
                </a:solidFill>
                <a:latin typeface="Alata"/>
                <a:ea typeface="Alata"/>
                <a:cs typeface="Alata"/>
                <a:sym typeface="Alata"/>
              </a:rPr>
              <a:t>THE DATA IN “NAME_AR” IS IMBALANCED WHERE “</a:t>
            </a:r>
            <a:r>
              <a:rPr lang="ar-EG" sz="2800" dirty="0">
                <a:solidFill>
                  <a:srgbClr val="5A739E"/>
                </a:solidFill>
                <a:latin typeface="Alata"/>
                <a:ea typeface="Alata"/>
                <a:cs typeface="+mj-cs"/>
                <a:sym typeface="Alata"/>
                <a:rtl/>
              </a:rPr>
              <a:t>جراحة العظام والمفاصل</a:t>
            </a:r>
            <a:r>
              <a:rPr lang="en-US" sz="2800" dirty="0">
                <a:solidFill>
                  <a:srgbClr val="5A739E"/>
                </a:solidFill>
                <a:latin typeface="Alata"/>
                <a:ea typeface="Alata"/>
                <a:cs typeface="+mj-cs"/>
                <a:sym typeface="Alata"/>
              </a:rPr>
              <a:t>”</a:t>
            </a:r>
            <a:r>
              <a:rPr lang="en-US" sz="2800" dirty="0">
                <a:solidFill>
                  <a:srgbClr val="5A739E"/>
                </a:solidFill>
                <a:latin typeface="Alata"/>
                <a:ea typeface="Alata"/>
                <a:cs typeface="Alata"/>
                <a:sym typeface="Alata"/>
              </a:rPr>
              <a:t> IS 25475, AND “</a:t>
            </a:r>
            <a:r>
              <a:rPr lang="ar-EG" sz="2800" dirty="0">
                <a:solidFill>
                  <a:srgbClr val="5A739E"/>
                </a:solidFill>
                <a:latin typeface="Alata"/>
                <a:ea typeface="Alata"/>
                <a:cs typeface="+mj-cs"/>
                <a:sym typeface="Alata"/>
                <a:rtl/>
              </a:rPr>
              <a:t>تغذية</a:t>
            </a:r>
            <a:r>
              <a:rPr lang="en-US" sz="2800" dirty="0">
                <a:solidFill>
                  <a:srgbClr val="5A739E"/>
                </a:solidFill>
                <a:latin typeface="Alata"/>
                <a:ea typeface="Alata"/>
                <a:cs typeface="+mj-cs"/>
                <a:sym typeface="Alata"/>
              </a:rPr>
              <a:t>” </a:t>
            </a:r>
            <a:r>
              <a:rPr lang="en-US" sz="2800" dirty="0">
                <a:solidFill>
                  <a:srgbClr val="5A739E"/>
                </a:solidFill>
                <a:latin typeface="Alata"/>
                <a:ea typeface="Alata"/>
                <a:cs typeface="Alata"/>
                <a:sym typeface="Alata"/>
              </a:rPr>
              <a:t>IS 13790, WHICH IS ALMOST HALF OF IT.</a:t>
            </a:r>
          </a:p>
          <a:p>
            <a:pPr algn="l">
              <a:lnSpc>
                <a:spcPts val="3920"/>
              </a:lnSpc>
            </a:pPr>
            <a:endParaRPr lang="en-US" sz="2800" dirty="0">
              <a:solidFill>
                <a:srgbClr val="5A739E"/>
              </a:solidFill>
              <a:latin typeface="Alata"/>
              <a:ea typeface="Alata"/>
              <a:cs typeface="Alata"/>
              <a:sym typeface="Alata"/>
            </a:endParaRPr>
          </a:p>
          <a:p>
            <a:pPr algn="l">
              <a:lnSpc>
                <a:spcPts val="3920"/>
              </a:lnSpc>
            </a:pPr>
            <a:r>
              <a:rPr lang="en-US" sz="2800" dirty="0">
                <a:solidFill>
                  <a:srgbClr val="5A739E"/>
                </a:solidFill>
                <a:latin typeface="Alata"/>
                <a:ea typeface="Alata"/>
                <a:cs typeface="Alata"/>
                <a:sym typeface="Alata"/>
              </a:rPr>
              <a:t>SO, AFTER REMOVING DUPLICATES, WE WILL CHECK IF IT’S STILL IMBALANCED OR NOT AND SOLVE IT.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3973336" flipH="1">
            <a:off x="16635788" y="3443037"/>
            <a:ext cx="1689234" cy="3120987"/>
          </a:xfrm>
          <a:custGeom>
            <a:avLst/>
            <a:gdLst/>
            <a:ahLst/>
            <a:cxnLst/>
            <a:rect l="l" t="t" r="r" b="b"/>
            <a:pathLst>
              <a:path w="1689234" h="3120987">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15264036" y="7533131"/>
            <a:ext cx="3311802" cy="3067557"/>
          </a:xfrm>
          <a:custGeom>
            <a:avLst/>
            <a:gdLst/>
            <a:ahLst/>
            <a:cxnLst/>
            <a:rect l="l" t="t" r="r" b="b"/>
            <a:pathLst>
              <a:path w="3311802" h="3067557">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39074" flipH="1">
            <a:off x="12699038" y="8732525"/>
            <a:ext cx="1725885" cy="2524146"/>
          </a:xfrm>
          <a:custGeom>
            <a:avLst/>
            <a:gdLst/>
            <a:ahLst/>
            <a:cxnLst/>
            <a:rect l="l" t="t" r="r" b="b"/>
            <a:pathLst>
              <a:path w="1725885" h="2524146">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90566" flipH="1">
            <a:off x="15399726" y="1231222"/>
            <a:ext cx="2576564" cy="2286701"/>
          </a:xfrm>
          <a:custGeom>
            <a:avLst/>
            <a:gdLst/>
            <a:ahLst/>
            <a:cxnLst/>
            <a:rect l="l" t="t" r="r" b="b"/>
            <a:pathLst>
              <a:path w="2576564" h="2286701">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611243">
            <a:off x="-2304746" y="2380416"/>
            <a:ext cx="6414107" cy="12701203"/>
          </a:xfrm>
          <a:custGeom>
            <a:avLst/>
            <a:gdLst/>
            <a:ahLst/>
            <a:cxnLst/>
            <a:rect l="l" t="t" r="r" b="b"/>
            <a:pathLst>
              <a:path w="6414107" h="12701203">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1458786" y="7872963"/>
            <a:ext cx="441456" cy="44145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8791720" y="8632888"/>
            <a:ext cx="704559" cy="704559"/>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2627919" y="1028700"/>
            <a:ext cx="704559" cy="704559"/>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3597082" y="1028700"/>
            <a:ext cx="704559" cy="704559"/>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491103" y="6876963"/>
            <a:ext cx="441456" cy="441456"/>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TextBox 22"/>
          <p:cNvSpPr txBox="1"/>
          <p:nvPr/>
        </p:nvSpPr>
        <p:spPr>
          <a:xfrm>
            <a:off x="3332478" y="4041775"/>
            <a:ext cx="12327604" cy="1974851"/>
          </a:xfrm>
          <a:prstGeom prst="rect">
            <a:avLst/>
          </a:prstGeom>
        </p:spPr>
        <p:txBody>
          <a:bodyPr lIns="0" tIns="0" rIns="0" bIns="0" rtlCol="0" anchor="t">
            <a:spAutoFit/>
          </a:bodyPr>
          <a:lstStyle/>
          <a:p>
            <a:pPr algn="ctr">
              <a:lnSpc>
                <a:spcPts val="16099"/>
              </a:lnSpc>
              <a:spcBef>
                <a:spcPct val="0"/>
              </a:spcBef>
            </a:pPr>
            <a:r>
              <a:rPr lang="en-US" sz="11499">
                <a:solidFill>
                  <a:srgbClr val="5A739E"/>
                </a:solidFill>
                <a:latin typeface="Bernoru"/>
                <a:ea typeface="Bernoru"/>
                <a:cs typeface="Bernoru"/>
                <a:sym typeface="Bernoru"/>
              </a:rPr>
              <a:t>NLP MODELS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19171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166528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NAIVE BAYES</a:t>
            </a:r>
          </a:p>
        </p:txBody>
      </p:sp>
      <p:sp>
        <p:nvSpPr>
          <p:cNvPr id="28" name="TextBox 28"/>
          <p:cNvSpPr txBox="1"/>
          <p:nvPr/>
        </p:nvSpPr>
        <p:spPr>
          <a:xfrm>
            <a:off x="3619570" y="3357245"/>
            <a:ext cx="12317368" cy="59391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Strengths:</a:t>
            </a:r>
          </a:p>
          <a:p>
            <a:pPr marL="604518" lvl="1" indent="-302259" algn="l">
              <a:lnSpc>
                <a:spcPts val="3919"/>
              </a:lnSpc>
              <a:buFont typeface="Arial"/>
              <a:buChar char="•"/>
            </a:pPr>
            <a:r>
              <a:rPr lang="en-US" sz="2799">
                <a:solidFill>
                  <a:srgbClr val="6B87AF"/>
                </a:solidFill>
                <a:latin typeface="Alata"/>
                <a:ea typeface="Alata"/>
                <a:cs typeface="Alata"/>
                <a:sym typeface="Alata"/>
              </a:rPr>
              <a:t>Very fast and simple to implement.</a:t>
            </a:r>
          </a:p>
          <a:p>
            <a:pPr marL="604518" lvl="1" indent="-302259" algn="l">
              <a:lnSpc>
                <a:spcPts val="3919"/>
              </a:lnSpc>
              <a:buFont typeface="Arial"/>
              <a:buChar char="•"/>
            </a:pPr>
            <a:r>
              <a:rPr lang="en-US" sz="2799">
                <a:solidFill>
                  <a:srgbClr val="6B87AF"/>
                </a:solidFill>
                <a:latin typeface="Alata"/>
                <a:ea typeface="Alata"/>
                <a:cs typeface="Alata"/>
                <a:sym typeface="Alata"/>
              </a:rPr>
              <a:t>Performs well with TF-IDF or Bag-of-Words features.</a:t>
            </a:r>
          </a:p>
          <a:p>
            <a:pPr marL="604518" lvl="1" indent="-302259" algn="l">
              <a:lnSpc>
                <a:spcPts val="3919"/>
              </a:lnSpc>
              <a:buFont typeface="Arial"/>
              <a:buChar char="•"/>
            </a:pPr>
            <a:r>
              <a:rPr lang="en-US" sz="2799">
                <a:solidFill>
                  <a:srgbClr val="6B87AF"/>
                </a:solidFill>
                <a:latin typeface="Alata"/>
                <a:ea typeface="Alata"/>
                <a:cs typeface="Alata"/>
                <a:sym typeface="Alata"/>
              </a:rPr>
              <a:t>Effective for short, sparse text data</a:t>
            </a:r>
          </a:p>
          <a:p>
            <a:pPr algn="l">
              <a:lnSpc>
                <a:spcPts val="3919"/>
              </a:lnSpc>
            </a:pPr>
            <a:r>
              <a:rPr lang="en-US" sz="2799">
                <a:solidFill>
                  <a:srgbClr val="6B87AF"/>
                </a:solidFill>
                <a:latin typeface="Alata"/>
                <a:ea typeface="Alata"/>
                <a:cs typeface="Alata"/>
                <a:sym typeface="Alata"/>
              </a:rPr>
              <a:t>Weaknesses:</a:t>
            </a:r>
          </a:p>
          <a:p>
            <a:pPr marL="604518" lvl="1" indent="-302259" algn="l">
              <a:lnSpc>
                <a:spcPts val="3919"/>
              </a:lnSpc>
              <a:buFont typeface="Arial"/>
              <a:buChar char="•"/>
            </a:pPr>
            <a:r>
              <a:rPr lang="en-US" sz="2799">
                <a:solidFill>
                  <a:srgbClr val="6B87AF"/>
                </a:solidFill>
                <a:latin typeface="Alata"/>
                <a:ea typeface="Alata"/>
                <a:cs typeface="Alata"/>
                <a:sym typeface="Alata"/>
              </a:rPr>
              <a:t>Assumes feature independence, which is unrealistic in natural language.</a:t>
            </a:r>
          </a:p>
          <a:p>
            <a:pPr marL="604518" lvl="1" indent="-302259" algn="l">
              <a:lnSpc>
                <a:spcPts val="3919"/>
              </a:lnSpc>
              <a:buFont typeface="Arial"/>
              <a:buChar char="•"/>
            </a:pPr>
            <a:r>
              <a:rPr lang="en-US" sz="2799">
                <a:solidFill>
                  <a:srgbClr val="6B87AF"/>
                </a:solidFill>
                <a:latin typeface="Alata"/>
                <a:ea typeface="Alata"/>
                <a:cs typeface="Alata"/>
                <a:sym typeface="Alata"/>
              </a:rPr>
              <a:t>Fails to capture word order or semantic context.</a:t>
            </a:r>
          </a:p>
          <a:p>
            <a:pPr marL="604518" lvl="1" indent="-302259" algn="l">
              <a:lnSpc>
                <a:spcPts val="3919"/>
              </a:lnSpc>
              <a:buFont typeface="Arial"/>
              <a:buChar char="•"/>
            </a:pPr>
            <a:r>
              <a:rPr lang="en-US" sz="2799">
                <a:solidFill>
                  <a:srgbClr val="6B87AF"/>
                </a:solidFill>
                <a:latin typeface="Alata"/>
                <a:ea typeface="Alata"/>
                <a:cs typeface="Alata"/>
                <a:sym typeface="Alata"/>
              </a:rPr>
              <a:t>Performs poorly with dense embeddings like FastText or BERT.</a:t>
            </a:r>
          </a:p>
          <a:p>
            <a:pPr algn="l">
              <a:lnSpc>
                <a:spcPts val="3919"/>
              </a:lnSpc>
            </a:pPr>
            <a:r>
              <a:rPr lang="en-US" sz="2799">
                <a:solidFill>
                  <a:srgbClr val="6B87AF"/>
                </a:solidFill>
                <a:latin typeface="Alata"/>
                <a:ea typeface="Alata"/>
                <a:cs typeface="Alata"/>
                <a:sym typeface="Alata"/>
              </a:rPr>
              <a:t>Performance:</a:t>
            </a:r>
          </a:p>
          <a:p>
            <a:pPr marL="604518" lvl="1" indent="-302259" algn="l">
              <a:lnSpc>
                <a:spcPts val="3919"/>
              </a:lnSpc>
              <a:buFont typeface="Arial"/>
              <a:buChar char="•"/>
            </a:pPr>
            <a:r>
              <a:rPr lang="en-US" sz="2799">
                <a:solidFill>
                  <a:srgbClr val="6B87AF"/>
                </a:solidFill>
                <a:latin typeface="Alata"/>
                <a:ea typeface="Alata"/>
                <a:cs typeface="Alata"/>
                <a:sym typeface="Alata"/>
              </a:rPr>
              <a:t>Best with CBOW (Accuracy: 0.84), worst with FastText (Accuracy: 0.67).</a:t>
            </a:r>
          </a:p>
          <a:p>
            <a:pPr marL="604518" lvl="1" indent="-302259" algn="l">
              <a:lnSpc>
                <a:spcPts val="3919"/>
              </a:lnSpc>
              <a:buFont typeface="Arial"/>
              <a:buChar char="•"/>
            </a:pPr>
            <a:r>
              <a:rPr lang="en-US" sz="2799">
                <a:solidFill>
                  <a:srgbClr val="6B87AF"/>
                </a:solidFill>
                <a:latin typeface="Alata"/>
                <a:ea typeface="Alata"/>
                <a:cs typeface="Alata"/>
                <a:sym typeface="Alata"/>
              </a:rPr>
              <a:t>Not suitable for contextual or subword-aware embeddings</a:t>
            </a:r>
          </a:p>
          <a:p>
            <a:pPr algn="l">
              <a:lnSpc>
                <a:spcPts val="3919"/>
              </a:lnSpc>
            </a:pPr>
            <a:endParaRPr lang="en-US" sz="2799">
              <a:solidFill>
                <a:srgbClr val="6B87AF"/>
              </a:solidFill>
              <a:latin typeface="Alata"/>
              <a:ea typeface="Alata"/>
              <a:cs typeface="Alata"/>
              <a:sym typeface="Alat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19171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3619570" y="3357245"/>
            <a:ext cx="12317368" cy="64344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Strengths:</a:t>
            </a:r>
          </a:p>
          <a:p>
            <a:pPr marL="604518" lvl="1" indent="-302259" algn="l">
              <a:lnSpc>
                <a:spcPts val="3919"/>
              </a:lnSpc>
              <a:buFont typeface="Arial"/>
              <a:buChar char="•"/>
            </a:pPr>
            <a:r>
              <a:rPr lang="en-US" sz="2799">
                <a:solidFill>
                  <a:srgbClr val="6B87AF"/>
                </a:solidFill>
                <a:latin typeface="Alata"/>
                <a:ea typeface="Alata"/>
                <a:cs typeface="Alata"/>
                <a:sym typeface="Alata"/>
              </a:rPr>
              <a:t>Strong performance with well-separated embeddings (e.g., CBOW, Skip-gram).</a:t>
            </a:r>
          </a:p>
          <a:p>
            <a:pPr marL="604518" lvl="1" indent="-302259" algn="l">
              <a:lnSpc>
                <a:spcPts val="3919"/>
              </a:lnSpc>
              <a:buFont typeface="Arial"/>
              <a:buChar char="•"/>
            </a:pPr>
            <a:r>
              <a:rPr lang="en-US" sz="2799">
                <a:solidFill>
                  <a:srgbClr val="6B87AF"/>
                </a:solidFill>
                <a:latin typeface="Alata"/>
                <a:ea typeface="Alata"/>
                <a:cs typeface="Alata"/>
                <a:sym typeface="Alata"/>
              </a:rPr>
              <a:t>Easy to interpret and quick to train.</a:t>
            </a:r>
          </a:p>
          <a:p>
            <a:pPr marL="604518" lvl="1" indent="-302259" algn="l">
              <a:lnSpc>
                <a:spcPts val="3919"/>
              </a:lnSpc>
              <a:buFont typeface="Arial"/>
              <a:buChar char="•"/>
            </a:pPr>
            <a:r>
              <a:rPr lang="en-US" sz="2799">
                <a:solidFill>
                  <a:srgbClr val="6B87AF"/>
                </a:solidFill>
                <a:latin typeface="Alata"/>
                <a:ea typeface="Alata"/>
                <a:cs typeface="Alata"/>
                <a:sym typeface="Alata"/>
              </a:rPr>
              <a:t>Robust to overfitting with regularization.</a:t>
            </a:r>
          </a:p>
          <a:p>
            <a:pPr algn="l">
              <a:lnSpc>
                <a:spcPts val="3919"/>
              </a:lnSpc>
            </a:pPr>
            <a:r>
              <a:rPr lang="en-US" sz="2799">
                <a:solidFill>
                  <a:srgbClr val="6B87AF"/>
                </a:solidFill>
                <a:latin typeface="Alata"/>
                <a:ea typeface="Alata"/>
                <a:cs typeface="Alata"/>
                <a:sym typeface="Alata"/>
              </a:rPr>
              <a:t>Weaknesses:</a:t>
            </a:r>
          </a:p>
          <a:p>
            <a:pPr marL="604518" lvl="1" indent="-302259" algn="l">
              <a:lnSpc>
                <a:spcPts val="3919"/>
              </a:lnSpc>
              <a:buFont typeface="Arial"/>
              <a:buChar char="•"/>
            </a:pPr>
            <a:r>
              <a:rPr lang="en-US" sz="2799">
                <a:solidFill>
                  <a:srgbClr val="6B87AF"/>
                </a:solidFill>
                <a:latin typeface="Alata"/>
                <a:ea typeface="Alata"/>
                <a:cs typeface="Alata"/>
                <a:sym typeface="Alata"/>
              </a:rPr>
              <a:t>Cannot model word sequence or temporal dependencies.</a:t>
            </a:r>
          </a:p>
          <a:p>
            <a:pPr marL="604518" lvl="1" indent="-302259" algn="l">
              <a:lnSpc>
                <a:spcPts val="3919"/>
              </a:lnSpc>
              <a:buFont typeface="Arial"/>
              <a:buChar char="•"/>
            </a:pPr>
            <a:r>
              <a:rPr lang="en-US" sz="2799">
                <a:solidFill>
                  <a:srgbClr val="6B87AF"/>
                </a:solidFill>
                <a:latin typeface="Alata"/>
                <a:ea typeface="Alata"/>
                <a:cs typeface="Alata"/>
                <a:sym typeface="Alata"/>
              </a:rPr>
              <a:t>Less effective with contextual embeddings like BERT unless adapted properly.</a:t>
            </a:r>
          </a:p>
          <a:p>
            <a:pPr algn="l">
              <a:lnSpc>
                <a:spcPts val="3919"/>
              </a:lnSpc>
            </a:pPr>
            <a:r>
              <a:rPr lang="en-US" sz="2799">
                <a:solidFill>
                  <a:srgbClr val="6B87AF"/>
                </a:solidFill>
                <a:latin typeface="Alata"/>
                <a:ea typeface="Alata"/>
                <a:cs typeface="Alata"/>
                <a:sym typeface="Alata"/>
              </a:rPr>
              <a:t>Performance:</a:t>
            </a:r>
          </a:p>
          <a:p>
            <a:pPr marL="604518" lvl="1" indent="-302259" algn="l">
              <a:lnSpc>
                <a:spcPts val="3919"/>
              </a:lnSpc>
              <a:buFont typeface="Arial"/>
              <a:buChar char="•"/>
            </a:pPr>
            <a:r>
              <a:rPr lang="en-US" sz="2799">
                <a:solidFill>
                  <a:srgbClr val="6B87AF"/>
                </a:solidFill>
                <a:latin typeface="Alata"/>
                <a:ea typeface="Alata"/>
                <a:cs typeface="Alata"/>
                <a:sym typeface="Alata"/>
              </a:rPr>
              <a:t>Best with CBOW (Accuracy: 0.89), good with FastText (0.87) and Skip-gram (0.86).</a:t>
            </a:r>
          </a:p>
          <a:p>
            <a:pPr algn="l">
              <a:lnSpc>
                <a:spcPts val="3919"/>
              </a:lnSpc>
            </a:pPr>
            <a:endParaRPr lang="en-US" sz="2799">
              <a:solidFill>
                <a:srgbClr val="6B87AF"/>
              </a:solidFill>
              <a:latin typeface="Alata"/>
              <a:ea typeface="Alata"/>
              <a:cs typeface="Alata"/>
              <a:sym typeface="Alata"/>
            </a:endParaRPr>
          </a:p>
        </p:txBody>
      </p:sp>
      <p:sp>
        <p:nvSpPr>
          <p:cNvPr id="28" name="TextBox 28"/>
          <p:cNvSpPr txBox="1"/>
          <p:nvPr/>
        </p:nvSpPr>
        <p:spPr>
          <a:xfrm>
            <a:off x="2776925" y="166528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LOGISTIC REGRESSION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19171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3619570" y="3357245"/>
            <a:ext cx="12317368" cy="54438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Strengths:</a:t>
            </a:r>
          </a:p>
          <a:p>
            <a:pPr marL="604518" lvl="1" indent="-302259" algn="l">
              <a:lnSpc>
                <a:spcPts val="3919"/>
              </a:lnSpc>
              <a:buFont typeface="Arial"/>
              <a:buChar char="•"/>
            </a:pPr>
            <a:r>
              <a:rPr lang="en-US" sz="2799">
                <a:solidFill>
                  <a:srgbClr val="6B87AF"/>
                </a:solidFill>
                <a:latin typeface="Alata"/>
                <a:ea typeface="Alata"/>
                <a:cs typeface="Alata"/>
                <a:sym typeface="Alata"/>
              </a:rPr>
              <a:t>Can handle sequential data, preserving word order.</a:t>
            </a:r>
          </a:p>
          <a:p>
            <a:pPr marL="604518" lvl="1" indent="-302259" algn="l">
              <a:lnSpc>
                <a:spcPts val="3919"/>
              </a:lnSpc>
              <a:buFont typeface="Arial"/>
              <a:buChar char="•"/>
            </a:pPr>
            <a:r>
              <a:rPr lang="en-US" sz="2799">
                <a:solidFill>
                  <a:srgbClr val="6B87AF"/>
                </a:solidFill>
                <a:latin typeface="Alata"/>
                <a:ea typeface="Alata"/>
                <a:cs typeface="Alata"/>
                <a:sym typeface="Alata"/>
              </a:rPr>
              <a:t>More powerful than NB or LR for sentence-based modeling.</a:t>
            </a:r>
          </a:p>
          <a:p>
            <a:pPr algn="l">
              <a:lnSpc>
                <a:spcPts val="3919"/>
              </a:lnSpc>
            </a:pPr>
            <a:r>
              <a:rPr lang="en-US" sz="2799">
                <a:solidFill>
                  <a:srgbClr val="6B87AF"/>
                </a:solidFill>
                <a:latin typeface="Alata"/>
                <a:ea typeface="Alata"/>
                <a:cs typeface="Alata"/>
                <a:sym typeface="Alata"/>
              </a:rPr>
              <a:t>Weaknesses:</a:t>
            </a:r>
          </a:p>
          <a:p>
            <a:pPr marL="604518" lvl="1" indent="-302259" algn="l">
              <a:lnSpc>
                <a:spcPts val="3919"/>
              </a:lnSpc>
              <a:buFont typeface="Arial"/>
              <a:buChar char="•"/>
            </a:pPr>
            <a:r>
              <a:rPr lang="en-US" sz="2799">
                <a:solidFill>
                  <a:srgbClr val="6B87AF"/>
                </a:solidFill>
                <a:latin typeface="Alata"/>
                <a:ea typeface="Alata"/>
                <a:cs typeface="Alata"/>
                <a:sym typeface="Alata"/>
              </a:rPr>
              <a:t>Suffers from vanishing gradients, limiting long-term dependency modeling.</a:t>
            </a:r>
          </a:p>
          <a:p>
            <a:pPr marL="604518" lvl="1" indent="-302259" algn="l">
              <a:lnSpc>
                <a:spcPts val="3919"/>
              </a:lnSpc>
              <a:buFont typeface="Arial"/>
              <a:buChar char="•"/>
            </a:pPr>
            <a:r>
              <a:rPr lang="en-US" sz="2799">
                <a:solidFill>
                  <a:srgbClr val="6B87AF"/>
                </a:solidFill>
                <a:latin typeface="Alata"/>
                <a:ea typeface="Alata"/>
                <a:cs typeface="Alata"/>
                <a:sym typeface="Alata"/>
              </a:rPr>
              <a:t>Slower to train; less efficient with long texts.</a:t>
            </a:r>
          </a:p>
          <a:p>
            <a:pPr algn="l">
              <a:lnSpc>
                <a:spcPts val="3919"/>
              </a:lnSpc>
            </a:pPr>
            <a:r>
              <a:rPr lang="en-US" sz="2799">
                <a:solidFill>
                  <a:srgbClr val="6B87AF"/>
                </a:solidFill>
                <a:latin typeface="Alata"/>
                <a:ea typeface="Alata"/>
                <a:cs typeface="Alata"/>
                <a:sym typeface="Alata"/>
              </a:rPr>
              <a:t>Performance:</a:t>
            </a:r>
          </a:p>
          <a:p>
            <a:pPr marL="604518" lvl="1" indent="-302259" algn="l">
              <a:lnSpc>
                <a:spcPts val="3919"/>
              </a:lnSpc>
              <a:buFont typeface="Arial"/>
              <a:buChar char="•"/>
            </a:pPr>
            <a:r>
              <a:rPr lang="en-US" sz="2799">
                <a:solidFill>
                  <a:srgbClr val="6B87AF"/>
                </a:solidFill>
                <a:latin typeface="Alata"/>
                <a:ea typeface="Alata"/>
                <a:cs typeface="Alata"/>
                <a:sym typeface="Alata"/>
              </a:rPr>
              <a:t>Best with Skip-gram (Accuracy: 0.892), consistent with CBOW and FastText (~0.88).</a:t>
            </a:r>
          </a:p>
          <a:p>
            <a:pPr algn="l">
              <a:lnSpc>
                <a:spcPts val="3919"/>
              </a:lnSpc>
            </a:pPr>
            <a:endParaRPr lang="en-US" sz="2799">
              <a:solidFill>
                <a:srgbClr val="6B87AF"/>
              </a:solidFill>
              <a:latin typeface="Alata"/>
              <a:ea typeface="Alata"/>
              <a:cs typeface="Alata"/>
              <a:sym typeface="Alata"/>
            </a:endParaRPr>
          </a:p>
        </p:txBody>
      </p:sp>
      <p:sp>
        <p:nvSpPr>
          <p:cNvPr id="28" name="TextBox 28"/>
          <p:cNvSpPr txBox="1"/>
          <p:nvPr/>
        </p:nvSpPr>
        <p:spPr>
          <a:xfrm>
            <a:off x="2610925" y="740617"/>
            <a:ext cx="12734149" cy="245110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RECURRENT NEURAL NETWORK (RNN)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19171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3619570" y="3357245"/>
            <a:ext cx="12317368" cy="59391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Strengths:</a:t>
            </a:r>
          </a:p>
          <a:p>
            <a:pPr marL="604518" lvl="1" indent="-302259" algn="l">
              <a:lnSpc>
                <a:spcPts val="3919"/>
              </a:lnSpc>
              <a:buFont typeface="Arial"/>
              <a:buChar char="•"/>
            </a:pPr>
            <a:r>
              <a:rPr lang="en-US" sz="2799">
                <a:solidFill>
                  <a:srgbClr val="6B87AF"/>
                </a:solidFill>
                <a:latin typeface="Alata"/>
                <a:ea typeface="Alata"/>
                <a:cs typeface="Alata"/>
                <a:sym typeface="Alata"/>
              </a:rPr>
              <a:t>Overcomes RNN limitations using gated memory units.</a:t>
            </a:r>
          </a:p>
          <a:p>
            <a:pPr marL="604518" lvl="1" indent="-302259" algn="l">
              <a:lnSpc>
                <a:spcPts val="3919"/>
              </a:lnSpc>
              <a:buFont typeface="Arial"/>
              <a:buChar char="•"/>
            </a:pPr>
            <a:r>
              <a:rPr lang="en-US" sz="2799">
                <a:solidFill>
                  <a:srgbClr val="6B87AF"/>
                </a:solidFill>
                <a:latin typeface="Alata"/>
                <a:ea typeface="Alata"/>
                <a:cs typeface="Alata"/>
                <a:sym typeface="Alata"/>
              </a:rPr>
              <a:t>Captures long-term dependencies, ideal for sentence-level context.</a:t>
            </a:r>
          </a:p>
          <a:p>
            <a:pPr marL="604518" lvl="1" indent="-302259" algn="l">
              <a:lnSpc>
                <a:spcPts val="3919"/>
              </a:lnSpc>
              <a:buFont typeface="Arial"/>
              <a:buChar char="•"/>
            </a:pPr>
            <a:r>
              <a:rPr lang="en-US" sz="2799">
                <a:solidFill>
                  <a:srgbClr val="6B87AF"/>
                </a:solidFill>
                <a:latin typeface="Alata"/>
                <a:ea typeface="Alata"/>
                <a:cs typeface="Alata"/>
                <a:sym typeface="Alata"/>
              </a:rPr>
              <a:t>Highly effective with detailed embeddings (Skip-gram, FastText).</a:t>
            </a:r>
          </a:p>
          <a:p>
            <a:pPr algn="l">
              <a:lnSpc>
                <a:spcPts val="3919"/>
              </a:lnSpc>
            </a:pPr>
            <a:r>
              <a:rPr lang="en-US" sz="2799">
                <a:solidFill>
                  <a:srgbClr val="6B87AF"/>
                </a:solidFill>
                <a:latin typeface="Alata"/>
                <a:ea typeface="Alata"/>
                <a:cs typeface="Alata"/>
                <a:sym typeface="Alata"/>
              </a:rPr>
              <a:t>Weaknesses:</a:t>
            </a:r>
          </a:p>
          <a:p>
            <a:pPr marL="604518" lvl="1" indent="-302259" algn="l">
              <a:lnSpc>
                <a:spcPts val="3919"/>
              </a:lnSpc>
              <a:buFont typeface="Arial"/>
              <a:buChar char="•"/>
            </a:pPr>
            <a:r>
              <a:rPr lang="en-US" sz="2799">
                <a:solidFill>
                  <a:srgbClr val="6B87AF"/>
                </a:solidFill>
                <a:latin typeface="Alata"/>
                <a:ea typeface="Alata"/>
                <a:cs typeface="Alata"/>
                <a:sym typeface="Alata"/>
              </a:rPr>
              <a:t>More complex and resource-intensive to train.</a:t>
            </a:r>
          </a:p>
          <a:p>
            <a:pPr marL="604518" lvl="1" indent="-302259" algn="l">
              <a:lnSpc>
                <a:spcPts val="3919"/>
              </a:lnSpc>
              <a:buFont typeface="Arial"/>
              <a:buChar char="•"/>
            </a:pPr>
            <a:r>
              <a:rPr lang="en-US" sz="2799">
                <a:solidFill>
                  <a:srgbClr val="6B87AF"/>
                </a:solidFill>
                <a:latin typeface="Alata"/>
                <a:ea typeface="Alata"/>
                <a:cs typeface="Alata"/>
                <a:sym typeface="Alata"/>
              </a:rPr>
              <a:t>Can be redundant when combined with deeply contextual embeddings like BERT.</a:t>
            </a:r>
          </a:p>
          <a:p>
            <a:pPr algn="l">
              <a:lnSpc>
                <a:spcPts val="3919"/>
              </a:lnSpc>
            </a:pPr>
            <a:r>
              <a:rPr lang="en-US" sz="2799">
                <a:solidFill>
                  <a:srgbClr val="6B87AF"/>
                </a:solidFill>
                <a:latin typeface="Alata"/>
                <a:ea typeface="Alata"/>
                <a:cs typeface="Alata"/>
                <a:sym typeface="Alata"/>
              </a:rPr>
              <a:t>Performance Insight:</a:t>
            </a:r>
          </a:p>
          <a:p>
            <a:pPr marL="604518" lvl="1" indent="-302259" algn="l">
              <a:lnSpc>
                <a:spcPts val="3919"/>
              </a:lnSpc>
              <a:buFont typeface="Arial"/>
              <a:buChar char="•"/>
            </a:pPr>
            <a:r>
              <a:rPr lang="en-US" sz="2799">
                <a:solidFill>
                  <a:srgbClr val="6B87AF"/>
                </a:solidFill>
                <a:latin typeface="Alata"/>
                <a:ea typeface="Alata"/>
                <a:cs typeface="Alata"/>
                <a:sym typeface="Alata"/>
              </a:rPr>
              <a:t>Best overall with FastText (0.9002) and Skip-gram (0.90).</a:t>
            </a:r>
          </a:p>
          <a:p>
            <a:pPr marL="604518" lvl="1" indent="-302259" algn="l">
              <a:lnSpc>
                <a:spcPts val="3919"/>
              </a:lnSpc>
              <a:buFont typeface="Arial"/>
              <a:buChar char="•"/>
            </a:pPr>
            <a:r>
              <a:rPr lang="en-US" sz="2799">
                <a:solidFill>
                  <a:srgbClr val="6B87AF"/>
                </a:solidFill>
                <a:latin typeface="Alata"/>
                <a:ea typeface="Alata"/>
                <a:cs typeface="Alata"/>
                <a:sym typeface="Alata"/>
              </a:rPr>
              <a:t>Underutilized with AraBERT (0.8578) due to short inputs</a:t>
            </a:r>
          </a:p>
          <a:p>
            <a:pPr algn="l">
              <a:lnSpc>
                <a:spcPts val="3919"/>
              </a:lnSpc>
            </a:pPr>
            <a:endParaRPr lang="en-US" sz="2799">
              <a:solidFill>
                <a:srgbClr val="6B87AF"/>
              </a:solidFill>
              <a:latin typeface="Alata"/>
              <a:ea typeface="Alata"/>
              <a:cs typeface="Alata"/>
              <a:sym typeface="Alata"/>
            </a:endParaRPr>
          </a:p>
        </p:txBody>
      </p:sp>
      <p:sp>
        <p:nvSpPr>
          <p:cNvPr id="28" name="TextBox 28"/>
          <p:cNvSpPr txBox="1"/>
          <p:nvPr/>
        </p:nvSpPr>
        <p:spPr>
          <a:xfrm>
            <a:off x="2610925" y="740617"/>
            <a:ext cx="12734149" cy="245110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LONG SHORT-TERM MEMORY (LSTM)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528646" y="781867"/>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275533" y="2963934"/>
            <a:ext cx="493666" cy="493666"/>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7053652" y="6761477"/>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1939093" y="9258300"/>
            <a:ext cx="411295" cy="411295"/>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aphicFrame>
        <p:nvGraphicFramePr>
          <p:cNvPr id="26" name="Table 26"/>
          <p:cNvGraphicFramePr>
            <a:graphicFrameLocks noGrp="1"/>
          </p:cNvGraphicFramePr>
          <p:nvPr/>
        </p:nvGraphicFramePr>
        <p:xfrm>
          <a:off x="2743200" y="2014538"/>
          <a:ext cx="12801600" cy="6257925"/>
        </p:xfrm>
        <a:graphic>
          <a:graphicData uri="http://schemas.openxmlformats.org/drawingml/2006/table">
            <a:tbl>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1025418">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Strengths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Weaknesses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Best Performance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B87AF"/>
                    </a:solidFill>
                  </a:tcPr>
                </a:tc>
                <a:extLst>
                  <a:ext uri="{0D108BD9-81ED-4DB2-BD59-A6C34878D82A}">
                    <a16:rowId xmlns:a16="http://schemas.microsoft.com/office/drawing/2014/main" val="10000"/>
                  </a:ext>
                </a:extLst>
              </a:tr>
              <a:tr h="1475835">
                <a:tc>
                  <a:txBody>
                    <a:bodyPr/>
                    <a:lstStyle/>
                    <a:p>
                      <a:pPr algn="ctr">
                        <a:lnSpc>
                          <a:spcPts val="2659"/>
                        </a:lnSpc>
                        <a:defRPr/>
                      </a:pPr>
                      <a:r>
                        <a:rPr lang="en-US" sz="1899">
                          <a:solidFill>
                            <a:srgbClr val="000000"/>
                          </a:solidFill>
                          <a:latin typeface="Canva Sans"/>
                          <a:ea typeface="Canva Sans"/>
                          <a:cs typeface="Canva Sans"/>
                          <a:sym typeface="Canva Sans"/>
                        </a:rPr>
                        <a:t>Naïve Bayes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Fast, simple, good for sparse 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No context or order; poor with dense vectors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CBOW (0.84)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1"/>
                  </a:ext>
                </a:extLst>
              </a:tr>
              <a:tr h="1140418">
                <a:tc>
                  <a:txBody>
                    <a:bodyPr/>
                    <a:lstStyle/>
                    <a:p>
                      <a:pPr algn="ctr">
                        <a:lnSpc>
                          <a:spcPts val="2659"/>
                        </a:lnSpc>
                        <a:defRPr/>
                      </a:pPr>
                      <a:r>
                        <a:rPr lang="en-US" sz="1899">
                          <a:solidFill>
                            <a:srgbClr val="000000"/>
                          </a:solidFill>
                          <a:latin typeface="Canva Sans"/>
                          <a:ea typeface="Canva Sans"/>
                          <a:cs typeface="Canva Sans"/>
                          <a:sym typeface="Canva Sans"/>
                        </a:rPr>
                        <a:t>Logistic Regression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Robust, interpretable, works well with vectors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Ignores word order/context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CBOW (0.89)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2"/>
                  </a:ext>
                </a:extLst>
              </a:tr>
              <a:tr h="1140418">
                <a:tc>
                  <a:txBody>
                    <a:bodyPr/>
                    <a:lstStyle/>
                    <a:p>
                      <a:pPr algn="ctr">
                        <a:lnSpc>
                          <a:spcPts val="2659"/>
                        </a:lnSpc>
                        <a:defRPr/>
                      </a:pPr>
                      <a:r>
                        <a:rPr lang="en-US" sz="1899">
                          <a:solidFill>
                            <a:srgbClr val="000000"/>
                          </a:solidFill>
                          <a:latin typeface="Canva Sans"/>
                          <a:ea typeface="Canva Sans"/>
                          <a:cs typeface="Canva Sans"/>
                          <a:sym typeface="Canva Sans"/>
                        </a:rPr>
                        <a:t>RNN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Sequence modeling, order-aware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Vanishing gradients, slower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Skip-gram (0.892)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FF7FF"/>
                    </a:solidFill>
                  </a:tcPr>
                </a:tc>
                <a:extLst>
                  <a:ext uri="{0D108BD9-81ED-4DB2-BD59-A6C34878D82A}">
                    <a16:rowId xmlns:a16="http://schemas.microsoft.com/office/drawing/2014/main" val="10003"/>
                  </a:ext>
                </a:extLst>
              </a:tr>
              <a:tr h="1475835">
                <a:tc>
                  <a:txBody>
                    <a:bodyPr/>
                    <a:lstStyle/>
                    <a:p>
                      <a:pPr algn="ctr">
                        <a:lnSpc>
                          <a:spcPts val="2659"/>
                        </a:lnSpc>
                        <a:defRPr/>
                      </a:pPr>
                      <a:r>
                        <a:rPr lang="en-US" sz="1899">
                          <a:solidFill>
                            <a:srgbClr val="000000"/>
                          </a:solidFill>
                          <a:latin typeface="Canva Sans"/>
                          <a:ea typeface="Canva Sans"/>
                          <a:cs typeface="Canva Sans"/>
                          <a:sym typeface="Canva Sans"/>
                        </a:rPr>
                        <a:t>LSTM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Best for long-term dependencies, memory-aware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Heavier, slower, BERT-overlap</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tc>
                  <a:txBody>
                    <a:bodyPr/>
                    <a:lstStyle/>
                    <a:p>
                      <a:pPr algn="ctr">
                        <a:lnSpc>
                          <a:spcPts val="2659"/>
                        </a:lnSpc>
                        <a:defRPr/>
                      </a:pPr>
                      <a:r>
                        <a:rPr lang="en-US" sz="1899">
                          <a:solidFill>
                            <a:srgbClr val="000000"/>
                          </a:solidFill>
                          <a:latin typeface="Canva Sans"/>
                          <a:ea typeface="Canva Sans"/>
                          <a:cs typeface="Canva Sans"/>
                          <a:sym typeface="Canva Sans"/>
                        </a:rPr>
                        <a:t>FastText (0.9002), Skip-gram (0.90)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DAED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528646" y="781867"/>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275533" y="2963934"/>
            <a:ext cx="493666" cy="493666"/>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7053652" y="6761477"/>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1939093" y="9258300"/>
            <a:ext cx="411295" cy="411295"/>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a:off x="3032416" y="2311634"/>
            <a:ext cx="12223168" cy="5910565"/>
          </a:xfrm>
          <a:custGeom>
            <a:avLst/>
            <a:gdLst/>
            <a:ahLst/>
            <a:cxnLst/>
            <a:rect l="l" t="t" r="r" b="b"/>
            <a:pathLst>
              <a:path w="12223168" h="5910565">
                <a:moveTo>
                  <a:pt x="0" y="0"/>
                </a:moveTo>
                <a:lnTo>
                  <a:pt x="12223168" y="0"/>
                </a:lnTo>
                <a:lnTo>
                  <a:pt x="12223168" y="5910565"/>
                </a:lnTo>
                <a:lnTo>
                  <a:pt x="0" y="5910565"/>
                </a:lnTo>
                <a:lnTo>
                  <a:pt x="0" y="0"/>
                </a:lnTo>
                <a:close/>
              </a:path>
            </a:pathLst>
          </a:custGeom>
          <a:blipFill>
            <a:blip r:embed="rId4"/>
            <a:stretch>
              <a:fillRect t="-3142"/>
            </a:stretch>
          </a:blipFill>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3619570" y="2896394"/>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6186800" y="1028700"/>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6528646" y="781867"/>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1275533" y="2963934"/>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7053652" y="6761477"/>
            <a:ext cx="411295" cy="411295"/>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Freeform 15"/>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6" name="Freeform 16"/>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7" name="Freeform 17"/>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8" name="Freeform 18"/>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9" name="Freeform 19"/>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TextBox 20"/>
          <p:cNvSpPr txBox="1"/>
          <p:nvPr/>
        </p:nvSpPr>
        <p:spPr>
          <a:xfrm>
            <a:off x="2776925" y="1369966"/>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BEST RESULTS</a:t>
            </a:r>
          </a:p>
        </p:txBody>
      </p:sp>
      <p:sp>
        <p:nvSpPr>
          <p:cNvPr id="21" name="TextBox 21"/>
          <p:cNvSpPr txBox="1"/>
          <p:nvPr/>
        </p:nvSpPr>
        <p:spPr>
          <a:xfrm>
            <a:off x="1769199" y="2897259"/>
            <a:ext cx="15490101" cy="6929755"/>
          </a:xfrm>
          <a:prstGeom prst="rect">
            <a:avLst/>
          </a:prstGeom>
        </p:spPr>
        <p:txBody>
          <a:bodyPr lIns="0" tIns="0" rIns="0" bIns="0" rtlCol="0" anchor="t">
            <a:spAutoFit/>
          </a:bodyPr>
          <a:lstStyle/>
          <a:p>
            <a:pPr algn="l">
              <a:lnSpc>
                <a:spcPts val="3919"/>
              </a:lnSpc>
            </a:pPr>
            <a:r>
              <a:rPr lang="en-US" sz="2799">
                <a:solidFill>
                  <a:srgbClr val="6B87AF"/>
                </a:solidFill>
                <a:latin typeface="Alata"/>
                <a:ea typeface="Alata"/>
                <a:cs typeface="Alata"/>
                <a:sym typeface="Alata"/>
              </a:rPr>
              <a:t>FastText and LSTM model gives the best accuracy of 0.9002</a:t>
            </a:r>
          </a:p>
          <a:p>
            <a:pPr algn="l">
              <a:lnSpc>
                <a:spcPts val="3919"/>
              </a:lnSpc>
            </a:pPr>
            <a:r>
              <a:rPr lang="en-US" sz="2799">
                <a:solidFill>
                  <a:srgbClr val="6B87AF"/>
                </a:solidFill>
                <a:latin typeface="Alata"/>
                <a:ea typeface="Alata"/>
                <a:cs typeface="Alata"/>
                <a:sym typeface="Alata"/>
              </a:rPr>
              <a:t>FastText represents each word as a bag of character n-grams, it creates a word vector by summing the vectors of all subwords, this means even if a word is misspelled or unseen, FastText can still build a meaningful vector based on its parts. This helps because Arabic is morphologically rich, and users may write informal or misspelled words in questions, FastText’s subword modeling makes it robust to typos, dialectal forms, and rare medical terms, it produces dense, informative, and stable embeddings that improve downstream learning.</a:t>
            </a:r>
          </a:p>
          <a:p>
            <a:pPr algn="l">
              <a:lnSpc>
                <a:spcPts val="3919"/>
              </a:lnSpc>
            </a:pPr>
            <a:endParaRPr lang="en-US" sz="2799">
              <a:solidFill>
                <a:srgbClr val="6B87AF"/>
              </a:solidFill>
              <a:latin typeface="Alata"/>
              <a:ea typeface="Alata"/>
              <a:cs typeface="Alata"/>
              <a:sym typeface="Alata"/>
            </a:endParaRPr>
          </a:p>
          <a:p>
            <a:pPr algn="l">
              <a:lnSpc>
                <a:spcPts val="3919"/>
              </a:lnSpc>
            </a:pPr>
            <a:r>
              <a:rPr lang="en-US" sz="2799">
                <a:solidFill>
                  <a:srgbClr val="6B87AF"/>
                </a:solidFill>
                <a:latin typeface="Alata"/>
                <a:ea typeface="Alata"/>
                <a:cs typeface="Alata"/>
                <a:sym typeface="Alata"/>
              </a:rPr>
              <a:t>LSTMs can retain long-range dependencies and filter out irrelevant information using:</a:t>
            </a:r>
          </a:p>
          <a:p>
            <a:pPr marL="1209036" lvl="2" indent="-403012" algn="l">
              <a:lnSpc>
                <a:spcPts val="3919"/>
              </a:lnSpc>
              <a:buFont typeface="Arial"/>
              <a:buChar char="⚬"/>
            </a:pPr>
            <a:r>
              <a:rPr lang="en-US" sz="2799">
                <a:solidFill>
                  <a:srgbClr val="6B87AF"/>
                </a:solidFill>
                <a:latin typeface="Alata"/>
                <a:ea typeface="Alata"/>
                <a:cs typeface="Alata"/>
                <a:sym typeface="Alata"/>
              </a:rPr>
              <a:t>Forget Gate: Decides what to discard.</a:t>
            </a:r>
          </a:p>
          <a:p>
            <a:pPr marL="1209036" lvl="2" indent="-403012" algn="l">
              <a:lnSpc>
                <a:spcPts val="3919"/>
              </a:lnSpc>
              <a:buFont typeface="Arial"/>
              <a:buChar char="⚬"/>
            </a:pPr>
            <a:r>
              <a:rPr lang="en-US" sz="2799">
                <a:solidFill>
                  <a:srgbClr val="6B87AF"/>
                </a:solidFill>
                <a:latin typeface="Alata"/>
                <a:ea typeface="Alata"/>
                <a:cs typeface="Alata"/>
                <a:sym typeface="Alata"/>
              </a:rPr>
              <a:t>Input Gate: Controls what new information to store.</a:t>
            </a:r>
          </a:p>
          <a:p>
            <a:pPr marL="1209036" lvl="2" indent="-403012" algn="l">
              <a:lnSpc>
                <a:spcPts val="3919"/>
              </a:lnSpc>
              <a:buFont typeface="Arial"/>
              <a:buChar char="⚬"/>
            </a:pPr>
            <a:r>
              <a:rPr lang="en-US" sz="2799">
                <a:solidFill>
                  <a:srgbClr val="6B87AF"/>
                </a:solidFill>
                <a:latin typeface="Alata"/>
                <a:ea typeface="Alata"/>
                <a:cs typeface="Alata"/>
                <a:sym typeface="Alata"/>
              </a:rPr>
              <a:t>Output Gate: Determines what to pass to the next step.</a:t>
            </a:r>
          </a:p>
          <a:p>
            <a:pPr algn="l">
              <a:lnSpc>
                <a:spcPts val="3919"/>
              </a:lnSpc>
            </a:pPr>
            <a:r>
              <a:rPr lang="en-US" sz="2799">
                <a:solidFill>
                  <a:srgbClr val="6B87AF"/>
                </a:solidFill>
                <a:latin typeface="Alata"/>
                <a:ea typeface="Alata"/>
                <a:cs typeface="Alata"/>
                <a:sym typeface="Alata"/>
              </a:rPr>
              <a:t>This allows LSTMs to model word sequences effectively — capturing sentence flow, grammatical dependencies, and meaning transitions.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3973336" flipH="1">
            <a:off x="16635788" y="3443037"/>
            <a:ext cx="1689234" cy="3120987"/>
          </a:xfrm>
          <a:custGeom>
            <a:avLst/>
            <a:gdLst/>
            <a:ahLst/>
            <a:cxnLst/>
            <a:rect l="l" t="t" r="r" b="b"/>
            <a:pathLst>
              <a:path w="1689234" h="3120987">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15264036" y="7533131"/>
            <a:ext cx="3311802" cy="3067557"/>
          </a:xfrm>
          <a:custGeom>
            <a:avLst/>
            <a:gdLst/>
            <a:ahLst/>
            <a:cxnLst/>
            <a:rect l="l" t="t" r="r" b="b"/>
            <a:pathLst>
              <a:path w="3311802" h="3067557">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39074" flipH="1">
            <a:off x="12699038" y="8732525"/>
            <a:ext cx="1725885" cy="2524146"/>
          </a:xfrm>
          <a:custGeom>
            <a:avLst/>
            <a:gdLst/>
            <a:ahLst/>
            <a:cxnLst/>
            <a:rect l="l" t="t" r="r" b="b"/>
            <a:pathLst>
              <a:path w="1725885" h="2524146">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90566" flipH="1">
            <a:off x="15399726" y="1231222"/>
            <a:ext cx="2576564" cy="2286701"/>
          </a:xfrm>
          <a:custGeom>
            <a:avLst/>
            <a:gdLst/>
            <a:ahLst/>
            <a:cxnLst/>
            <a:rect l="l" t="t" r="r" b="b"/>
            <a:pathLst>
              <a:path w="2576564" h="2286701">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611243">
            <a:off x="-2304746" y="2380416"/>
            <a:ext cx="6414107" cy="12701203"/>
          </a:xfrm>
          <a:custGeom>
            <a:avLst/>
            <a:gdLst/>
            <a:ahLst/>
            <a:cxnLst/>
            <a:rect l="l" t="t" r="r" b="b"/>
            <a:pathLst>
              <a:path w="6414107" h="12701203">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1458786" y="7872963"/>
            <a:ext cx="441456" cy="44145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8791720" y="8632888"/>
            <a:ext cx="704559" cy="704559"/>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2627919" y="1028700"/>
            <a:ext cx="704559" cy="704559"/>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3597082" y="1028700"/>
            <a:ext cx="704559" cy="704559"/>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491103" y="6876963"/>
            <a:ext cx="441456" cy="441456"/>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TextBox 22"/>
          <p:cNvSpPr txBox="1"/>
          <p:nvPr/>
        </p:nvSpPr>
        <p:spPr>
          <a:xfrm>
            <a:off x="3130463" y="3901805"/>
            <a:ext cx="12731633" cy="1974851"/>
          </a:xfrm>
          <a:prstGeom prst="rect">
            <a:avLst/>
          </a:prstGeom>
        </p:spPr>
        <p:txBody>
          <a:bodyPr lIns="0" tIns="0" rIns="0" bIns="0" rtlCol="0" anchor="t">
            <a:spAutoFit/>
          </a:bodyPr>
          <a:lstStyle/>
          <a:p>
            <a:pPr algn="ctr">
              <a:lnSpc>
                <a:spcPts val="16099"/>
              </a:lnSpc>
              <a:spcBef>
                <a:spcPct val="0"/>
              </a:spcBef>
            </a:pPr>
            <a:r>
              <a:rPr lang="en-US" sz="11499">
                <a:solidFill>
                  <a:srgbClr val="5A739E"/>
                </a:solidFill>
                <a:latin typeface="Bernoru"/>
                <a:ea typeface="Bernoru"/>
                <a:cs typeface="Bernoru"/>
                <a:sym typeface="Bernoru"/>
              </a:rPr>
              <a:t>TRANSFORMERS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GPT TRANSFORMER</a:t>
            </a:r>
          </a:p>
        </p:txBody>
      </p:sp>
      <p:sp>
        <p:nvSpPr>
          <p:cNvPr id="28" name="TextBox 28"/>
          <p:cNvSpPr txBox="1"/>
          <p:nvPr/>
        </p:nvSpPr>
        <p:spPr>
          <a:xfrm>
            <a:off x="1600495" y="4166897"/>
            <a:ext cx="14586305" cy="4453255"/>
          </a:xfrm>
          <a:prstGeom prst="rect">
            <a:avLst/>
          </a:prstGeom>
        </p:spPr>
        <p:txBody>
          <a:bodyPr lIns="0" tIns="0" rIns="0" bIns="0" rtlCol="0" anchor="t">
            <a:spAutoFit/>
          </a:bodyPr>
          <a:lstStyle/>
          <a:p>
            <a:pPr algn="ctr">
              <a:lnSpc>
                <a:spcPts val="3919"/>
              </a:lnSpc>
              <a:spcBef>
                <a:spcPct val="0"/>
              </a:spcBef>
            </a:pPr>
            <a:r>
              <a:rPr lang="en-US" sz="2799">
                <a:solidFill>
                  <a:srgbClr val="6B87AF"/>
                </a:solidFill>
                <a:latin typeface="Alata"/>
                <a:ea typeface="Alata"/>
                <a:cs typeface="Alata"/>
                <a:sym typeface="Alata"/>
              </a:rPr>
              <a:t>GPT (Gene</a:t>
            </a:r>
            <a:r>
              <a:rPr lang="en-US" sz="2799" u="none" strike="noStrike">
                <a:solidFill>
                  <a:srgbClr val="6B87AF"/>
                </a:solidFill>
                <a:latin typeface="Alata"/>
                <a:ea typeface="Alata"/>
                <a:cs typeface="Alata"/>
                <a:sym typeface="Alata"/>
              </a:rPr>
              <a:t>rative Pretrained Transformer) is a unidirectional decoder transformer that generates text by predicting the next word in a sequence, relying only on left-to-right context. This makes GPT strong in generative tasks like language modeling or text completion, but less suited for classification, where full sentence-level understanding is crucial. GPT achieved 87.33% accuracy a strong performance but lower than AraBERT. This is likely due to its limited ability to consider future context during training, which restricts its capacity to fully understand the input's intent. GPT also had a slightly lower evaluation loss (0.461) than AraBERT, suggesting confident predictions, but these were not as accurate due to the model's architectural limitations for this specific task.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Freeform 2"/>
          <p:cNvSpPr/>
          <p:nvPr/>
        </p:nvSpPr>
        <p:spPr>
          <a:xfrm rot="3973336" flipH="1">
            <a:off x="16635788" y="3443037"/>
            <a:ext cx="1689234" cy="3120987"/>
          </a:xfrm>
          <a:custGeom>
            <a:avLst/>
            <a:gdLst/>
            <a:ahLst/>
            <a:cxnLst/>
            <a:rect l="l" t="t" r="r" b="b"/>
            <a:pathLst>
              <a:path w="1689234" h="3120987">
                <a:moveTo>
                  <a:pt x="1689235" y="0"/>
                </a:moveTo>
                <a:lnTo>
                  <a:pt x="0" y="0"/>
                </a:lnTo>
                <a:lnTo>
                  <a:pt x="0" y="3120987"/>
                </a:lnTo>
                <a:lnTo>
                  <a:pt x="1689235" y="3120987"/>
                </a:lnTo>
                <a:lnTo>
                  <a:pt x="168923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731359" flipH="1">
            <a:off x="15264036" y="7533131"/>
            <a:ext cx="3311802" cy="3067557"/>
          </a:xfrm>
          <a:custGeom>
            <a:avLst/>
            <a:gdLst/>
            <a:ahLst/>
            <a:cxnLst/>
            <a:rect l="l" t="t" r="r" b="b"/>
            <a:pathLst>
              <a:path w="3311802" h="3067557">
                <a:moveTo>
                  <a:pt x="3311802" y="0"/>
                </a:moveTo>
                <a:lnTo>
                  <a:pt x="0" y="0"/>
                </a:lnTo>
                <a:lnTo>
                  <a:pt x="0" y="3067557"/>
                </a:lnTo>
                <a:lnTo>
                  <a:pt x="3311802" y="3067557"/>
                </a:lnTo>
                <a:lnTo>
                  <a:pt x="331180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39074" flipH="1">
            <a:off x="12699038" y="8732525"/>
            <a:ext cx="1725885" cy="2524146"/>
          </a:xfrm>
          <a:custGeom>
            <a:avLst/>
            <a:gdLst/>
            <a:ahLst/>
            <a:cxnLst/>
            <a:rect l="l" t="t" r="r" b="b"/>
            <a:pathLst>
              <a:path w="1725885" h="2524146">
                <a:moveTo>
                  <a:pt x="1725885" y="0"/>
                </a:moveTo>
                <a:lnTo>
                  <a:pt x="0" y="0"/>
                </a:lnTo>
                <a:lnTo>
                  <a:pt x="0" y="2524145"/>
                </a:lnTo>
                <a:lnTo>
                  <a:pt x="1725885" y="2524145"/>
                </a:lnTo>
                <a:lnTo>
                  <a:pt x="172588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rot="290566" flipH="1">
            <a:off x="15399726" y="1231222"/>
            <a:ext cx="2576564" cy="2286701"/>
          </a:xfrm>
          <a:custGeom>
            <a:avLst/>
            <a:gdLst/>
            <a:ahLst/>
            <a:cxnLst/>
            <a:rect l="l" t="t" r="r" b="b"/>
            <a:pathLst>
              <a:path w="2576564" h="2286701">
                <a:moveTo>
                  <a:pt x="2576564" y="0"/>
                </a:moveTo>
                <a:lnTo>
                  <a:pt x="0" y="0"/>
                </a:lnTo>
                <a:lnTo>
                  <a:pt x="0" y="2286701"/>
                </a:lnTo>
                <a:lnTo>
                  <a:pt x="2576564" y="2286701"/>
                </a:lnTo>
                <a:lnTo>
                  <a:pt x="257656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rot="611243">
            <a:off x="-2304746" y="2380416"/>
            <a:ext cx="6414107" cy="12701203"/>
          </a:xfrm>
          <a:custGeom>
            <a:avLst/>
            <a:gdLst/>
            <a:ahLst/>
            <a:cxnLst/>
            <a:rect l="l" t="t" r="r" b="b"/>
            <a:pathLst>
              <a:path w="6414107" h="12701203">
                <a:moveTo>
                  <a:pt x="0" y="0"/>
                </a:moveTo>
                <a:lnTo>
                  <a:pt x="6414108" y="0"/>
                </a:lnTo>
                <a:lnTo>
                  <a:pt x="6414108" y="12701203"/>
                </a:lnTo>
                <a:lnTo>
                  <a:pt x="0" y="127012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nvGrpSpPr>
          <p:cNvPr id="7" name="Group 7"/>
          <p:cNvGrpSpPr/>
          <p:nvPr/>
        </p:nvGrpSpPr>
        <p:grpSpPr>
          <a:xfrm>
            <a:off x="1458786" y="7872963"/>
            <a:ext cx="441456" cy="44145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8791720" y="8632888"/>
            <a:ext cx="704559" cy="704559"/>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2627919" y="1028700"/>
            <a:ext cx="704559" cy="704559"/>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3597082" y="1028700"/>
            <a:ext cx="704559" cy="704559"/>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9" name="Group 19"/>
          <p:cNvGrpSpPr/>
          <p:nvPr/>
        </p:nvGrpSpPr>
        <p:grpSpPr>
          <a:xfrm>
            <a:off x="15491103" y="6876963"/>
            <a:ext cx="441456" cy="441456"/>
            <a:chOff x="0" y="0"/>
            <a:chExt cx="812800" cy="812800"/>
          </a:xfrm>
        </p:grpSpPr>
        <p:sp>
          <p:nvSpPr>
            <p:cNvPr id="20" name="Freeform 2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1" name="TextBox 2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TextBox 22"/>
          <p:cNvSpPr txBox="1"/>
          <p:nvPr/>
        </p:nvSpPr>
        <p:spPr>
          <a:xfrm>
            <a:off x="2980198" y="3901805"/>
            <a:ext cx="12952361" cy="1974851"/>
          </a:xfrm>
          <a:prstGeom prst="rect">
            <a:avLst/>
          </a:prstGeom>
        </p:spPr>
        <p:txBody>
          <a:bodyPr lIns="0" tIns="0" rIns="0" bIns="0" rtlCol="0" anchor="t">
            <a:spAutoFit/>
          </a:bodyPr>
          <a:lstStyle/>
          <a:p>
            <a:pPr algn="ctr">
              <a:lnSpc>
                <a:spcPts val="16099"/>
              </a:lnSpc>
              <a:spcBef>
                <a:spcPct val="0"/>
              </a:spcBef>
            </a:pPr>
            <a:r>
              <a:rPr lang="en-US" sz="11499">
                <a:solidFill>
                  <a:srgbClr val="5A739E"/>
                </a:solidFill>
                <a:latin typeface="Bernoru"/>
                <a:ea typeface="Bernoru"/>
                <a:cs typeface="Bernoru"/>
                <a:sym typeface="Bernoru"/>
              </a:rPr>
              <a:t>PREPROCESSING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819"/>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ARABERT TRANSFORMER</a:t>
            </a:r>
          </a:p>
        </p:txBody>
      </p:sp>
      <p:sp>
        <p:nvSpPr>
          <p:cNvPr id="28" name="TextBox 28"/>
          <p:cNvSpPr txBox="1"/>
          <p:nvPr/>
        </p:nvSpPr>
        <p:spPr>
          <a:xfrm>
            <a:off x="1600495" y="4166897"/>
            <a:ext cx="14586305" cy="5443855"/>
          </a:xfrm>
          <a:prstGeom prst="rect">
            <a:avLst/>
          </a:prstGeom>
        </p:spPr>
        <p:txBody>
          <a:bodyPr lIns="0" tIns="0" rIns="0" bIns="0" rtlCol="0" anchor="t">
            <a:spAutoFit/>
          </a:bodyPr>
          <a:lstStyle/>
          <a:p>
            <a:pPr algn="ctr">
              <a:lnSpc>
                <a:spcPts val="3919"/>
              </a:lnSpc>
              <a:spcBef>
                <a:spcPct val="0"/>
              </a:spcBef>
            </a:pPr>
            <a:r>
              <a:rPr lang="en-US" sz="2799" u="none" strike="noStrike">
                <a:solidFill>
                  <a:srgbClr val="6B87AF"/>
                </a:solidFill>
                <a:latin typeface="Alata"/>
                <a:ea typeface="Alata"/>
                <a:cs typeface="Alata"/>
                <a:sym typeface="Alata"/>
              </a:rPr>
              <a:t>AraBERT is a bidirectional encoder transformer based on the original BERT architecture, specifically pretrained on large Arabic corpora, including news, Wikipedia, and web text. It uses the Masked Language Modeling (MLM) objective, allowing it to learn from both the left and right context of a word simultaneously. This deep bidirectional understanding makes it particularly effective for classification tasks, where grasping the full semantic context of a sentence is critical. In the project, AraBERT achieved an impressive accuracy of 90.07%, thanks to its ability to model short, formal medical questions in Arabic. Its Arabic-specific pretraining further enhanced its understanding of morphology and syntax, giving it an edge in identifying subtle differences in user input. AraBERT also processed inputs efficiently, completing evaluation faster than GPT. Giving it the best results in the project.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a:off x="2221055" y="2757836"/>
            <a:ext cx="13845890" cy="0"/>
          </a:xfrm>
          <a:prstGeom prst="line">
            <a:avLst/>
          </a:prstGeom>
          <a:ln w="38100" cap="flat">
            <a:solidFill>
              <a:srgbClr val="BFD8EF"/>
            </a:solidFill>
            <a:prstDash val="solid"/>
            <a:headEnd type="none" w="sm" len="sm"/>
            <a:tailEnd type="none" w="sm" len="sm"/>
          </a:ln>
        </p:spPr>
        <p:txBody>
          <a:bodyPr/>
          <a:lstStyle/>
          <a:p>
            <a:endParaRPr lang="en-US"/>
          </a:p>
        </p:txBody>
      </p:sp>
      <p:sp>
        <p:nvSpPr>
          <p:cNvPr id="3" name="Freeform 3"/>
          <p:cNvSpPr/>
          <p:nvPr/>
        </p:nvSpPr>
        <p:spPr>
          <a:xfrm rot="1008954">
            <a:off x="-775545" y="654056"/>
            <a:ext cx="2433823" cy="4819451"/>
          </a:xfrm>
          <a:custGeom>
            <a:avLst/>
            <a:gdLst/>
            <a:ahLst/>
            <a:cxnLst/>
            <a:rect l="l" t="t" r="r" b="b"/>
            <a:pathLst>
              <a:path w="2433823" h="4819451">
                <a:moveTo>
                  <a:pt x="0" y="0"/>
                </a:moveTo>
                <a:lnTo>
                  <a:pt x="2433822" y="0"/>
                </a:lnTo>
                <a:lnTo>
                  <a:pt x="2433822" y="4819451"/>
                </a:lnTo>
                <a:lnTo>
                  <a:pt x="0" y="481945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rot="-510630">
            <a:off x="16944828" y="6426208"/>
            <a:ext cx="1738503" cy="4114800"/>
          </a:xfrm>
          <a:custGeom>
            <a:avLst/>
            <a:gdLst/>
            <a:ahLst/>
            <a:cxnLst/>
            <a:rect l="l" t="t" r="r" b="b"/>
            <a:pathLst>
              <a:path w="1738503" h="4114800">
                <a:moveTo>
                  <a:pt x="0" y="0"/>
                </a:moveTo>
                <a:lnTo>
                  <a:pt x="1738503" y="0"/>
                </a:lnTo>
                <a:lnTo>
                  <a:pt x="173850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5" name="Group 5"/>
          <p:cNvGrpSpPr/>
          <p:nvPr/>
        </p:nvGrpSpPr>
        <p:grpSpPr>
          <a:xfrm>
            <a:off x="17259300" y="2578143"/>
            <a:ext cx="681375" cy="681375"/>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116964" y="8917613"/>
            <a:ext cx="681375" cy="681375"/>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6773540" y="688013"/>
            <a:ext cx="681375" cy="681375"/>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347325" y="7509487"/>
            <a:ext cx="681375" cy="68137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TextBox 17"/>
          <p:cNvSpPr txBox="1"/>
          <p:nvPr/>
        </p:nvSpPr>
        <p:spPr>
          <a:xfrm>
            <a:off x="1831549" y="1158959"/>
            <a:ext cx="14624902"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REFERENCES</a:t>
            </a:r>
          </a:p>
        </p:txBody>
      </p:sp>
      <p:sp>
        <p:nvSpPr>
          <p:cNvPr id="18" name="TextBox 18"/>
          <p:cNvSpPr txBox="1"/>
          <p:nvPr/>
        </p:nvSpPr>
        <p:spPr>
          <a:xfrm>
            <a:off x="2089427" y="3025681"/>
            <a:ext cx="13977518" cy="6323965"/>
          </a:xfrm>
          <a:prstGeom prst="rect">
            <a:avLst/>
          </a:prstGeom>
        </p:spPr>
        <p:txBody>
          <a:bodyPr lIns="0" tIns="0" rIns="0" bIns="0" rtlCol="0" anchor="t">
            <a:spAutoFit/>
          </a:bodyPr>
          <a:lstStyle/>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Darwish, K. and Mubarak, H. (2016) FaRASa: a new fast and accurate Arabic word segmenter. https://aclanthology.org/L16-1170/?</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Mustafa M. et. le., (2017), A Comparative Survey on Arabic Stemming: Approaches and </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(2025a) Continuous bag of words (CBOW) in NLP. https://www.geeksforgeeks.org/continuous-bag-of-words-cbow-in-nlp/.</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Skip-Gram - Graph Analytics &amp; Algorithms - ULTIPA Graph (no date). https://www.ultipa.com/docs/graph-analytics-algorithms/skip-gram#:~:text=The%20Skip%2Dgram%20(SG),Struc2Vec%20to%20generate%20node%20embeddings.</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(2025b) Introduction to recurrent neural networks. https://www.geeksforgeeks.org/introduction-to-recurrent-neural-network/.</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(2025) What is LSTM Long Short Term Memory? https://www.geeksforgeeks.org/deep-learning-introduction-to-long-short-term-memory/.</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(2025c) Naive Bayes classifiers. https://www.geeksforgeeks.org/naive-bayes-classifiers/.</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(2025c) Logistic regression in machine learning. https://www.geeksforgeeks.org/understanding-logistic-regression/.</a:t>
            </a:r>
          </a:p>
          <a:p>
            <a:pPr marL="410209" lvl="1" indent="-205105" algn="just">
              <a:lnSpc>
                <a:spcPts val="2659"/>
              </a:lnSpc>
              <a:buFont typeface="Arial"/>
              <a:buChar char="•"/>
            </a:pPr>
            <a:r>
              <a:rPr lang="en-US" sz="1899">
                <a:solidFill>
                  <a:srgbClr val="5A739E"/>
                </a:solidFill>
                <a:latin typeface="Canva Sans"/>
                <a:ea typeface="Canva Sans"/>
                <a:cs typeface="Canva Sans"/>
                <a:sym typeface="Canva Sans"/>
              </a:rPr>
              <a:t>GeeksforGeeks (2024) Word embeddings using FastText. https://www.geeksforgeeks.org/word-embeddings-using-fasttext/.</a:t>
            </a:r>
          </a:p>
          <a:p>
            <a:pPr marL="410209" lvl="1" indent="-205105" algn="just">
              <a:lnSpc>
                <a:spcPts val="2659"/>
              </a:lnSpc>
              <a:buFont typeface="Arial"/>
              <a:buChar char="•"/>
            </a:pPr>
            <a:endParaRPr lang="en-US" sz="1899">
              <a:solidFill>
                <a:srgbClr val="5A739E"/>
              </a:solidFill>
              <a:latin typeface="Canva Sans"/>
              <a:ea typeface="Canva Sans"/>
              <a:cs typeface="Canva Sans"/>
              <a:sym typeface="Canva Sans"/>
            </a:endParaRPr>
          </a:p>
          <a:p>
            <a:pPr algn="just">
              <a:lnSpc>
                <a:spcPts val="2659"/>
              </a:lnSpc>
            </a:pPr>
            <a:endParaRPr lang="en-US" sz="1899">
              <a:solidFill>
                <a:srgbClr val="5A739E"/>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TextBox 2"/>
          <p:cNvSpPr txBox="1"/>
          <p:nvPr/>
        </p:nvSpPr>
        <p:spPr>
          <a:xfrm>
            <a:off x="1295816" y="876300"/>
            <a:ext cx="11605899" cy="1212850"/>
          </a:xfrm>
          <a:prstGeom prst="rect">
            <a:avLst/>
          </a:prstGeom>
        </p:spPr>
        <p:txBody>
          <a:bodyPr lIns="0" tIns="0" rIns="0" bIns="0" rtlCol="0" anchor="t">
            <a:spAutoFit/>
          </a:bodyPr>
          <a:lstStyle/>
          <a:p>
            <a:pPr algn="l">
              <a:lnSpc>
                <a:spcPts val="9800"/>
              </a:lnSpc>
              <a:spcBef>
                <a:spcPct val="0"/>
              </a:spcBef>
            </a:pPr>
            <a:r>
              <a:rPr lang="en-US" sz="7000">
                <a:solidFill>
                  <a:srgbClr val="5A739E"/>
                </a:solidFill>
                <a:latin typeface="Bernoru"/>
                <a:ea typeface="Bernoru"/>
                <a:cs typeface="Bernoru"/>
                <a:sym typeface="Bernoru"/>
              </a:rPr>
              <a:t>PREPROCESSING STEPS</a:t>
            </a:r>
          </a:p>
        </p:txBody>
      </p:sp>
      <p:sp>
        <p:nvSpPr>
          <p:cNvPr id="3" name="AutoShape 3"/>
          <p:cNvSpPr/>
          <p:nvPr/>
        </p:nvSpPr>
        <p:spPr>
          <a:xfrm flipV="1">
            <a:off x="1295816" y="2471394"/>
            <a:ext cx="10869299" cy="1905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4" name="Group 4"/>
          <p:cNvGrpSpPr/>
          <p:nvPr/>
        </p:nvGrpSpPr>
        <p:grpSpPr>
          <a:xfrm>
            <a:off x="15686454" y="1977728"/>
            <a:ext cx="493666" cy="493666"/>
            <a:chOff x="0" y="0"/>
            <a:chExt cx="812800" cy="812800"/>
          </a:xfrm>
        </p:grpSpPr>
        <p:sp>
          <p:nvSpPr>
            <p:cNvPr id="5" name="Freeform 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6" name="TextBox 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7" name="Group 7"/>
          <p:cNvGrpSpPr/>
          <p:nvPr/>
        </p:nvGrpSpPr>
        <p:grpSpPr>
          <a:xfrm>
            <a:off x="2327255" y="4604537"/>
            <a:ext cx="493666" cy="493666"/>
            <a:chOff x="0" y="0"/>
            <a:chExt cx="812800" cy="812800"/>
          </a:xfrm>
        </p:grpSpPr>
        <p:sp>
          <p:nvSpPr>
            <p:cNvPr id="8" name="Freeform 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9" name="TextBox 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266147" y="3298441"/>
            <a:ext cx="493666" cy="493666"/>
            <a:chOff x="0" y="0"/>
            <a:chExt cx="812800" cy="812800"/>
          </a:xfrm>
        </p:grpSpPr>
        <p:sp>
          <p:nvSpPr>
            <p:cNvPr id="11" name="Freeform 11"/>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2" name="TextBox 12"/>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3814372" y="9793334"/>
            <a:ext cx="493666" cy="493666"/>
            <a:chOff x="0" y="0"/>
            <a:chExt cx="812800" cy="812800"/>
          </a:xfrm>
        </p:grpSpPr>
        <p:sp>
          <p:nvSpPr>
            <p:cNvPr id="14" name="Freeform 1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5" name="TextBox 1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16760885" y="8785594"/>
            <a:ext cx="493666" cy="493666"/>
            <a:chOff x="0" y="0"/>
            <a:chExt cx="812800" cy="812800"/>
          </a:xfrm>
        </p:grpSpPr>
        <p:sp>
          <p:nvSpPr>
            <p:cNvPr id="17" name="Freeform 1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8" name="TextBox 1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9" name="Freeform 19"/>
          <p:cNvSpPr/>
          <p:nvPr/>
        </p:nvSpPr>
        <p:spPr>
          <a:xfrm rot="-2430051">
            <a:off x="12473221" y="592675"/>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Freeform 20"/>
          <p:cNvSpPr/>
          <p:nvPr/>
        </p:nvSpPr>
        <p:spPr>
          <a:xfrm rot="-4384760">
            <a:off x="11277743" y="9468482"/>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4626862">
            <a:off x="97845" y="5608728"/>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6812936">
            <a:off x="17373456" y="5041951"/>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8373435">
            <a:off x="16940633" y="-18966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1814381">
            <a:off x="1547846" y="846074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131811">
            <a:off x="-83887" y="-33561"/>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26" name="Group 26"/>
          <p:cNvGrpSpPr/>
          <p:nvPr/>
        </p:nvGrpSpPr>
        <p:grpSpPr>
          <a:xfrm>
            <a:off x="4074498" y="2871444"/>
            <a:ext cx="1625308" cy="1625308"/>
            <a:chOff x="0" y="0"/>
            <a:chExt cx="2167078" cy="2167078"/>
          </a:xfrm>
        </p:grpSpPr>
        <p:sp>
          <p:nvSpPr>
            <p:cNvPr id="27" name="Freeform 27"/>
            <p:cNvSpPr/>
            <p:nvPr/>
          </p:nvSpPr>
          <p:spPr>
            <a:xfrm>
              <a:off x="0" y="0"/>
              <a:ext cx="2167078" cy="2167078"/>
            </a:xfrm>
            <a:custGeom>
              <a:avLst/>
              <a:gdLst/>
              <a:ahLst/>
              <a:cxnLst/>
              <a:rect l="l" t="t" r="r" b="b"/>
              <a:pathLst>
                <a:path w="2167078" h="2167078">
                  <a:moveTo>
                    <a:pt x="0" y="0"/>
                  </a:moveTo>
                  <a:lnTo>
                    <a:pt x="2167078" y="0"/>
                  </a:lnTo>
                  <a:lnTo>
                    <a:pt x="2167078" y="2167078"/>
                  </a:lnTo>
                  <a:lnTo>
                    <a:pt x="0" y="216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8" name="TextBox 28"/>
            <p:cNvSpPr txBox="1"/>
            <p:nvPr/>
          </p:nvSpPr>
          <p:spPr>
            <a:xfrm>
              <a:off x="261157" y="402761"/>
              <a:ext cx="1644764" cy="1207963"/>
            </a:xfrm>
            <a:prstGeom prst="rect">
              <a:avLst/>
            </a:prstGeom>
          </p:spPr>
          <p:txBody>
            <a:bodyPr lIns="0" tIns="0" rIns="0" bIns="0" rtlCol="0" anchor="t">
              <a:spAutoFit/>
            </a:bodyPr>
            <a:lstStyle/>
            <a:p>
              <a:pPr algn="ctr">
                <a:lnSpc>
                  <a:spcPts val="7580"/>
                </a:lnSpc>
                <a:spcBef>
                  <a:spcPct val="0"/>
                </a:spcBef>
              </a:pPr>
              <a:r>
                <a:rPr lang="en-US" sz="5414">
                  <a:solidFill>
                    <a:srgbClr val="FAFCFF"/>
                  </a:solidFill>
                  <a:latin typeface="Bernoru"/>
                  <a:ea typeface="Bernoru"/>
                  <a:cs typeface="Bernoru"/>
                  <a:sym typeface="Bernoru"/>
                </a:rPr>
                <a:t>01</a:t>
              </a:r>
            </a:p>
          </p:txBody>
        </p:sp>
      </p:grpSp>
      <p:sp>
        <p:nvSpPr>
          <p:cNvPr id="29" name="TextBox 29"/>
          <p:cNvSpPr txBox="1"/>
          <p:nvPr/>
        </p:nvSpPr>
        <p:spPr>
          <a:xfrm>
            <a:off x="10015131" y="3616133"/>
            <a:ext cx="1594815" cy="938798"/>
          </a:xfrm>
          <a:prstGeom prst="rect">
            <a:avLst/>
          </a:prstGeom>
        </p:spPr>
        <p:txBody>
          <a:bodyPr lIns="0" tIns="0" rIns="0" bIns="0" rtlCol="0" anchor="t">
            <a:spAutoFit/>
          </a:bodyPr>
          <a:lstStyle/>
          <a:p>
            <a:pPr marL="0" lvl="0" indent="0" algn="ctr">
              <a:lnSpc>
                <a:spcPts val="7580"/>
              </a:lnSpc>
              <a:spcBef>
                <a:spcPct val="0"/>
              </a:spcBef>
            </a:pPr>
            <a:r>
              <a:rPr lang="en-US" sz="5414" b="1" u="none" strike="noStrike">
                <a:solidFill>
                  <a:srgbClr val="FAFCFF"/>
                </a:solidFill>
                <a:latin typeface="Bernoru"/>
                <a:ea typeface="Bernoru"/>
                <a:cs typeface="Bernoru"/>
                <a:sym typeface="Bernoru"/>
              </a:rPr>
              <a:t>02</a:t>
            </a:r>
          </a:p>
        </p:txBody>
      </p:sp>
      <p:sp>
        <p:nvSpPr>
          <p:cNvPr id="30" name="TextBox 30"/>
          <p:cNvSpPr txBox="1"/>
          <p:nvPr/>
        </p:nvSpPr>
        <p:spPr>
          <a:xfrm>
            <a:off x="5699807" y="3342786"/>
            <a:ext cx="5690358" cy="60642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ADD LANGUAGE COLUMN</a:t>
            </a:r>
          </a:p>
        </p:txBody>
      </p:sp>
      <p:grpSp>
        <p:nvGrpSpPr>
          <p:cNvPr id="31" name="Group 31"/>
          <p:cNvGrpSpPr/>
          <p:nvPr/>
        </p:nvGrpSpPr>
        <p:grpSpPr>
          <a:xfrm>
            <a:off x="4074498" y="4550661"/>
            <a:ext cx="1625308" cy="1625308"/>
            <a:chOff x="0" y="0"/>
            <a:chExt cx="2167078" cy="2167078"/>
          </a:xfrm>
        </p:grpSpPr>
        <p:sp>
          <p:nvSpPr>
            <p:cNvPr id="32" name="Freeform 32"/>
            <p:cNvSpPr/>
            <p:nvPr/>
          </p:nvSpPr>
          <p:spPr>
            <a:xfrm>
              <a:off x="0" y="0"/>
              <a:ext cx="2167078" cy="2167078"/>
            </a:xfrm>
            <a:custGeom>
              <a:avLst/>
              <a:gdLst/>
              <a:ahLst/>
              <a:cxnLst/>
              <a:rect l="l" t="t" r="r" b="b"/>
              <a:pathLst>
                <a:path w="2167078" h="2167078">
                  <a:moveTo>
                    <a:pt x="0" y="0"/>
                  </a:moveTo>
                  <a:lnTo>
                    <a:pt x="2167078" y="0"/>
                  </a:lnTo>
                  <a:lnTo>
                    <a:pt x="2167078" y="2167078"/>
                  </a:lnTo>
                  <a:lnTo>
                    <a:pt x="0" y="216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3" name="TextBox 33"/>
            <p:cNvSpPr txBox="1"/>
            <p:nvPr/>
          </p:nvSpPr>
          <p:spPr>
            <a:xfrm>
              <a:off x="261157" y="402761"/>
              <a:ext cx="1644764" cy="1207963"/>
            </a:xfrm>
            <a:prstGeom prst="rect">
              <a:avLst/>
            </a:prstGeom>
          </p:spPr>
          <p:txBody>
            <a:bodyPr lIns="0" tIns="0" rIns="0" bIns="0" rtlCol="0" anchor="t">
              <a:spAutoFit/>
            </a:bodyPr>
            <a:lstStyle/>
            <a:p>
              <a:pPr algn="ctr">
                <a:lnSpc>
                  <a:spcPts val="7580"/>
                </a:lnSpc>
                <a:spcBef>
                  <a:spcPct val="0"/>
                </a:spcBef>
              </a:pPr>
              <a:r>
                <a:rPr lang="en-US" sz="5414">
                  <a:solidFill>
                    <a:srgbClr val="FAFCFF"/>
                  </a:solidFill>
                  <a:latin typeface="Bernoru"/>
                  <a:ea typeface="Bernoru"/>
                  <a:cs typeface="Bernoru"/>
                  <a:sym typeface="Bernoru"/>
                </a:rPr>
                <a:t>02</a:t>
              </a:r>
            </a:p>
          </p:txBody>
        </p:sp>
      </p:grpSp>
      <p:sp>
        <p:nvSpPr>
          <p:cNvPr id="34" name="TextBox 34"/>
          <p:cNvSpPr txBox="1"/>
          <p:nvPr/>
        </p:nvSpPr>
        <p:spPr>
          <a:xfrm>
            <a:off x="5699807" y="5022003"/>
            <a:ext cx="6122158" cy="60642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DROP IRRELEVANT ROWS</a:t>
            </a:r>
          </a:p>
        </p:txBody>
      </p:sp>
      <p:grpSp>
        <p:nvGrpSpPr>
          <p:cNvPr id="35" name="Group 35"/>
          <p:cNvGrpSpPr/>
          <p:nvPr/>
        </p:nvGrpSpPr>
        <p:grpSpPr>
          <a:xfrm>
            <a:off x="4074498" y="6233120"/>
            <a:ext cx="1625308" cy="1625308"/>
            <a:chOff x="0" y="0"/>
            <a:chExt cx="2167078" cy="2167078"/>
          </a:xfrm>
        </p:grpSpPr>
        <p:sp>
          <p:nvSpPr>
            <p:cNvPr id="36" name="Freeform 36"/>
            <p:cNvSpPr/>
            <p:nvPr/>
          </p:nvSpPr>
          <p:spPr>
            <a:xfrm>
              <a:off x="0" y="0"/>
              <a:ext cx="2167078" cy="2167078"/>
            </a:xfrm>
            <a:custGeom>
              <a:avLst/>
              <a:gdLst/>
              <a:ahLst/>
              <a:cxnLst/>
              <a:rect l="l" t="t" r="r" b="b"/>
              <a:pathLst>
                <a:path w="2167078" h="2167078">
                  <a:moveTo>
                    <a:pt x="0" y="0"/>
                  </a:moveTo>
                  <a:lnTo>
                    <a:pt x="2167078" y="0"/>
                  </a:lnTo>
                  <a:lnTo>
                    <a:pt x="2167078" y="2167078"/>
                  </a:lnTo>
                  <a:lnTo>
                    <a:pt x="0" y="216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7" name="TextBox 37"/>
            <p:cNvSpPr txBox="1"/>
            <p:nvPr/>
          </p:nvSpPr>
          <p:spPr>
            <a:xfrm>
              <a:off x="261157" y="402761"/>
              <a:ext cx="1644764" cy="1207963"/>
            </a:xfrm>
            <a:prstGeom prst="rect">
              <a:avLst/>
            </a:prstGeom>
          </p:spPr>
          <p:txBody>
            <a:bodyPr lIns="0" tIns="0" rIns="0" bIns="0" rtlCol="0" anchor="t">
              <a:spAutoFit/>
            </a:bodyPr>
            <a:lstStyle/>
            <a:p>
              <a:pPr algn="ctr">
                <a:lnSpc>
                  <a:spcPts val="7580"/>
                </a:lnSpc>
                <a:spcBef>
                  <a:spcPct val="0"/>
                </a:spcBef>
              </a:pPr>
              <a:r>
                <a:rPr lang="en-US" sz="5414">
                  <a:solidFill>
                    <a:srgbClr val="FAFCFF"/>
                  </a:solidFill>
                  <a:latin typeface="Bernoru"/>
                  <a:ea typeface="Bernoru"/>
                  <a:cs typeface="Bernoru"/>
                  <a:sym typeface="Bernoru"/>
                </a:rPr>
                <a:t>03</a:t>
              </a:r>
            </a:p>
          </p:txBody>
        </p:sp>
      </p:grpSp>
      <p:sp>
        <p:nvSpPr>
          <p:cNvPr id="38" name="TextBox 38"/>
          <p:cNvSpPr txBox="1"/>
          <p:nvPr/>
        </p:nvSpPr>
        <p:spPr>
          <a:xfrm>
            <a:off x="5823009" y="6704461"/>
            <a:ext cx="6122158" cy="60642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PREPROCESSING</a:t>
            </a:r>
          </a:p>
        </p:txBody>
      </p:sp>
      <p:grpSp>
        <p:nvGrpSpPr>
          <p:cNvPr id="39" name="Group 39"/>
          <p:cNvGrpSpPr/>
          <p:nvPr/>
        </p:nvGrpSpPr>
        <p:grpSpPr>
          <a:xfrm>
            <a:off x="4074498" y="7915578"/>
            <a:ext cx="1625308" cy="1625308"/>
            <a:chOff x="0" y="0"/>
            <a:chExt cx="2167078" cy="2167078"/>
          </a:xfrm>
        </p:grpSpPr>
        <p:sp>
          <p:nvSpPr>
            <p:cNvPr id="40" name="Freeform 40"/>
            <p:cNvSpPr/>
            <p:nvPr/>
          </p:nvSpPr>
          <p:spPr>
            <a:xfrm>
              <a:off x="0" y="0"/>
              <a:ext cx="2167078" cy="2167078"/>
            </a:xfrm>
            <a:custGeom>
              <a:avLst/>
              <a:gdLst/>
              <a:ahLst/>
              <a:cxnLst/>
              <a:rect l="l" t="t" r="r" b="b"/>
              <a:pathLst>
                <a:path w="2167078" h="2167078">
                  <a:moveTo>
                    <a:pt x="0" y="0"/>
                  </a:moveTo>
                  <a:lnTo>
                    <a:pt x="2167078" y="0"/>
                  </a:lnTo>
                  <a:lnTo>
                    <a:pt x="2167078" y="2167078"/>
                  </a:lnTo>
                  <a:lnTo>
                    <a:pt x="0" y="2167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1" name="TextBox 41"/>
            <p:cNvSpPr txBox="1"/>
            <p:nvPr/>
          </p:nvSpPr>
          <p:spPr>
            <a:xfrm>
              <a:off x="261157" y="402761"/>
              <a:ext cx="1644764" cy="1207963"/>
            </a:xfrm>
            <a:prstGeom prst="rect">
              <a:avLst/>
            </a:prstGeom>
          </p:spPr>
          <p:txBody>
            <a:bodyPr lIns="0" tIns="0" rIns="0" bIns="0" rtlCol="0" anchor="t">
              <a:spAutoFit/>
            </a:bodyPr>
            <a:lstStyle/>
            <a:p>
              <a:pPr algn="ctr">
                <a:lnSpc>
                  <a:spcPts val="7580"/>
                </a:lnSpc>
                <a:spcBef>
                  <a:spcPct val="0"/>
                </a:spcBef>
              </a:pPr>
              <a:r>
                <a:rPr lang="en-US" sz="5414">
                  <a:solidFill>
                    <a:srgbClr val="FAFCFF"/>
                  </a:solidFill>
                  <a:latin typeface="Bernoru"/>
                  <a:ea typeface="Bernoru"/>
                  <a:cs typeface="Bernoru"/>
                  <a:sym typeface="Bernoru"/>
                </a:rPr>
                <a:t>04</a:t>
              </a:r>
            </a:p>
          </p:txBody>
        </p:sp>
      </p:grpSp>
      <p:sp>
        <p:nvSpPr>
          <p:cNvPr id="42" name="TextBox 42"/>
          <p:cNvSpPr txBox="1"/>
          <p:nvPr/>
        </p:nvSpPr>
        <p:spPr>
          <a:xfrm>
            <a:off x="5699807" y="8387211"/>
            <a:ext cx="6122158" cy="606425"/>
          </a:xfrm>
          <a:prstGeom prst="rect">
            <a:avLst/>
          </a:prstGeom>
        </p:spPr>
        <p:txBody>
          <a:bodyPr lIns="0" tIns="0" rIns="0" bIns="0" rtlCol="0" anchor="t">
            <a:spAutoFit/>
          </a:bodyPr>
          <a:lstStyle/>
          <a:p>
            <a:pPr algn="l">
              <a:lnSpc>
                <a:spcPts val="4899"/>
              </a:lnSpc>
              <a:spcBef>
                <a:spcPct val="0"/>
              </a:spcBef>
            </a:pPr>
            <a:r>
              <a:rPr lang="en-US" sz="3499">
                <a:solidFill>
                  <a:srgbClr val="5A739E"/>
                </a:solidFill>
                <a:latin typeface="Bernoru"/>
                <a:ea typeface="Bernoru"/>
                <a:cs typeface="Bernoru"/>
                <a:sym typeface="Bernoru"/>
              </a:rPr>
              <a:t>BALANCE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sp>
        <p:nvSpPr>
          <p:cNvPr id="2" name="AutoShape 2"/>
          <p:cNvSpPr/>
          <p:nvPr/>
        </p:nvSpPr>
        <p:spPr>
          <a:xfrm flipV="1">
            <a:off x="3619570" y="3919247"/>
            <a:ext cx="11048861" cy="0"/>
          </a:xfrm>
          <a:prstGeom prst="line">
            <a:avLst/>
          </a:prstGeom>
          <a:ln w="38100" cap="flat">
            <a:solidFill>
              <a:srgbClr val="BFD8EF"/>
            </a:solidFill>
            <a:prstDash val="solid"/>
            <a:headEnd type="none" w="sm" len="sm"/>
            <a:tailEnd type="none" w="sm" len="sm"/>
          </a:ln>
        </p:spPr>
        <p:txBody>
          <a:bodyPr/>
          <a:lstStyle/>
          <a:p>
            <a:endParaRPr lang="en-US"/>
          </a:p>
        </p:txBody>
      </p:sp>
      <p:grpSp>
        <p:nvGrpSpPr>
          <p:cNvPr id="3" name="Group 3"/>
          <p:cNvGrpSpPr/>
          <p:nvPr/>
        </p:nvGrpSpPr>
        <p:grpSpPr>
          <a:xfrm>
            <a:off x="1769199" y="8903869"/>
            <a:ext cx="493666" cy="493666"/>
            <a:chOff x="0" y="0"/>
            <a:chExt cx="812800" cy="812800"/>
          </a:xfrm>
        </p:grpSpPr>
        <p:sp>
          <p:nvSpPr>
            <p:cNvPr id="4" name="Freeform 4"/>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5" name="TextBox 5"/>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6186800" y="1028700"/>
            <a:ext cx="493666" cy="493666"/>
            <a:chOff x="0" y="0"/>
            <a:chExt cx="812800" cy="812800"/>
          </a:xfrm>
        </p:grpSpPr>
        <p:sp>
          <p:nvSpPr>
            <p:cNvPr id="7" name="Freeform 7"/>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8" name="TextBox 8"/>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9" name="Group 9"/>
          <p:cNvGrpSpPr/>
          <p:nvPr/>
        </p:nvGrpSpPr>
        <p:grpSpPr>
          <a:xfrm>
            <a:off x="6528646" y="781867"/>
            <a:ext cx="493666" cy="493666"/>
            <a:chOff x="0" y="0"/>
            <a:chExt cx="812800" cy="812800"/>
          </a:xfrm>
        </p:grpSpPr>
        <p:sp>
          <p:nvSpPr>
            <p:cNvPr id="10" name="Freeform 10"/>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1" name="TextBox 11"/>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2" name="Group 12"/>
          <p:cNvGrpSpPr/>
          <p:nvPr/>
        </p:nvGrpSpPr>
        <p:grpSpPr>
          <a:xfrm>
            <a:off x="1275533" y="2963934"/>
            <a:ext cx="493666" cy="493666"/>
            <a:chOff x="0" y="0"/>
            <a:chExt cx="812800" cy="812800"/>
          </a:xfrm>
        </p:grpSpPr>
        <p:sp>
          <p:nvSpPr>
            <p:cNvPr id="13" name="Freeform 1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4" name="TextBox 1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17053652" y="6761477"/>
            <a:ext cx="411295" cy="411295"/>
            <a:chOff x="0" y="0"/>
            <a:chExt cx="812800" cy="812800"/>
          </a:xfrm>
        </p:grpSpPr>
        <p:sp>
          <p:nvSpPr>
            <p:cNvPr id="16" name="Freeform 1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7" name="TextBox 1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8" name="Group 18"/>
          <p:cNvGrpSpPr/>
          <p:nvPr/>
        </p:nvGrpSpPr>
        <p:grpSpPr>
          <a:xfrm>
            <a:off x="11939093" y="9258300"/>
            <a:ext cx="411295" cy="411295"/>
            <a:chOff x="0" y="0"/>
            <a:chExt cx="812800" cy="812800"/>
          </a:xfrm>
        </p:grpSpPr>
        <p:sp>
          <p:nvSpPr>
            <p:cNvPr id="19" name="Freeform 1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20" name="TextBox 2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1" name="Freeform 21"/>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6" name="Freeform 26"/>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7" name="TextBox 27"/>
          <p:cNvSpPr txBox="1"/>
          <p:nvPr/>
        </p:nvSpPr>
        <p:spPr>
          <a:xfrm>
            <a:off x="2776925" y="2392072"/>
            <a:ext cx="12734149" cy="1212850"/>
          </a:xfrm>
          <a:prstGeom prst="rect">
            <a:avLst/>
          </a:prstGeom>
        </p:spPr>
        <p:txBody>
          <a:bodyPr lIns="0" tIns="0" rIns="0" bIns="0" rtlCol="0" anchor="t">
            <a:spAutoFit/>
          </a:bodyPr>
          <a:lstStyle/>
          <a:p>
            <a:pPr algn="ctr">
              <a:lnSpc>
                <a:spcPts val="9800"/>
              </a:lnSpc>
              <a:spcBef>
                <a:spcPct val="0"/>
              </a:spcBef>
            </a:pPr>
            <a:r>
              <a:rPr lang="en-US" sz="7000">
                <a:solidFill>
                  <a:srgbClr val="5A739E"/>
                </a:solidFill>
                <a:latin typeface="Bernoru"/>
                <a:ea typeface="Bernoru"/>
                <a:cs typeface="Bernoru"/>
                <a:sym typeface="Bernoru"/>
              </a:rPr>
              <a:t>LANGUAGE COLUMN</a:t>
            </a:r>
          </a:p>
        </p:txBody>
      </p:sp>
      <p:sp>
        <p:nvSpPr>
          <p:cNvPr id="28" name="TextBox 28"/>
          <p:cNvSpPr txBox="1"/>
          <p:nvPr/>
        </p:nvSpPr>
        <p:spPr>
          <a:xfrm>
            <a:off x="4641509" y="4166897"/>
            <a:ext cx="9004981" cy="9861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I used the langid library to automatically detect the language of each question.</a:t>
            </a:r>
          </a:p>
        </p:txBody>
      </p:sp>
      <p:sp>
        <p:nvSpPr>
          <p:cNvPr id="29" name="TextBox 29"/>
          <p:cNvSpPr txBox="1"/>
          <p:nvPr/>
        </p:nvSpPr>
        <p:spPr>
          <a:xfrm>
            <a:off x="4463709" y="5381652"/>
            <a:ext cx="9004981" cy="9861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The language code was stored in a new column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6528646" y="781867"/>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275533" y="2963934"/>
            <a:ext cx="493666" cy="493666"/>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7053652" y="6761477"/>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7" name="Group 17"/>
          <p:cNvGrpSpPr/>
          <p:nvPr/>
        </p:nvGrpSpPr>
        <p:grpSpPr>
          <a:xfrm>
            <a:off x="11939093" y="9258300"/>
            <a:ext cx="411295" cy="411295"/>
            <a:chOff x="0" y="0"/>
            <a:chExt cx="812800" cy="812800"/>
          </a:xfrm>
        </p:grpSpPr>
        <p:sp>
          <p:nvSpPr>
            <p:cNvPr id="18" name="Freeform 18"/>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9" name="TextBox 19"/>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0" name="Freeform 20"/>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4" name="Freeform 24"/>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5" name="Freeform 25"/>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aphicFrame>
        <p:nvGraphicFramePr>
          <p:cNvPr id="26" name="Object 26"/>
          <p:cNvGraphicFramePr/>
          <p:nvPr/>
        </p:nvGraphicFramePr>
        <p:xfrm>
          <a:off x="1028700" y="504825"/>
          <a:ext cx="2514600" cy="11734800"/>
        </p:xfrm>
        <a:graphic>
          <a:graphicData uri="http://schemas.openxmlformats.org/presentationml/2006/ole">
            <mc:AlternateContent xmlns:mc="http://schemas.openxmlformats.org/markup-compatibility/2006">
              <mc:Choice xmlns:v="urn:schemas-microsoft-com:vml" Requires="v">
                <p:oleObj name="Worksheet" r:id="rId4" imgW="4851400" imgH="14071600" progId="Excel.Sheet.12">
                  <p:embed/>
                </p:oleObj>
              </mc:Choice>
              <mc:Fallback>
                <p:oleObj name="Worksheet" r:id="rId4" imgW="4851400" imgH="14071600" progId="Excel.Sheet.12">
                  <p:embed/>
                  <p:pic>
                    <p:nvPicPr>
                      <p:cNvPr id="26" name="Object 26"/>
                      <p:cNvPicPr/>
                      <p:nvPr/>
                    </p:nvPicPr>
                    <p:blipFill>
                      <a:blip r:embed="rId5"/>
                      <a:stretch>
                        <a:fillRect/>
                      </a:stretch>
                    </p:blipFill>
                    <p:spPr>
                      <a:xfrm>
                        <a:off x="1028700" y="504825"/>
                        <a:ext cx="2514600" cy="11734800"/>
                      </a:xfrm>
                      <a:prstGeom prst="rect">
                        <a:avLst/>
                      </a:prstGeom>
                    </p:spPr>
                  </p:pic>
                </p:oleObj>
              </mc:Fallback>
            </mc:AlternateContent>
          </a:graphicData>
        </a:graphic>
      </p:graphicFrame>
      <p:sp>
        <p:nvSpPr>
          <p:cNvPr id="27" name="Freeform 27"/>
          <p:cNvSpPr/>
          <p:nvPr/>
        </p:nvSpPr>
        <p:spPr>
          <a:xfrm>
            <a:off x="4557669" y="4148667"/>
            <a:ext cx="10391861" cy="2818457"/>
          </a:xfrm>
          <a:custGeom>
            <a:avLst/>
            <a:gdLst/>
            <a:ahLst/>
            <a:cxnLst/>
            <a:rect l="l" t="t" r="r" b="b"/>
            <a:pathLst>
              <a:path w="10391861" h="2818457">
                <a:moveTo>
                  <a:pt x="0" y="0"/>
                </a:moveTo>
                <a:lnTo>
                  <a:pt x="10391862" y="0"/>
                </a:lnTo>
                <a:lnTo>
                  <a:pt x="10391862" y="2818457"/>
                </a:lnTo>
                <a:lnTo>
                  <a:pt x="0" y="2818457"/>
                </a:lnTo>
                <a:lnTo>
                  <a:pt x="0" y="0"/>
                </a:lnTo>
                <a:close/>
              </a:path>
            </a:pathLst>
          </a:custGeom>
          <a:blipFill>
            <a:blip r:embed="rId6"/>
            <a:stretch>
              <a:fillRect/>
            </a:stretch>
          </a:blipFill>
        </p:spPr>
        <p:txBody>
          <a:bodyPr/>
          <a:lstStyle/>
          <a:p>
            <a:endParaRPr lang="en-US"/>
          </a:p>
        </p:txBody>
      </p:sp>
      <p:sp>
        <p:nvSpPr>
          <p:cNvPr id="28" name="TextBox 28"/>
          <p:cNvSpPr txBox="1"/>
          <p:nvPr/>
        </p:nvSpPr>
        <p:spPr>
          <a:xfrm>
            <a:off x="4819309" y="2189869"/>
            <a:ext cx="9004981" cy="14814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These are the detected languages mostly Arabic.</a:t>
            </a:r>
          </a:p>
          <a:p>
            <a:pPr algn="ctr">
              <a:lnSpc>
                <a:spcPts val="3919"/>
              </a:lnSpc>
            </a:pPr>
            <a:r>
              <a:rPr lang="en-US" sz="2799">
                <a:solidFill>
                  <a:srgbClr val="6B87AF"/>
                </a:solidFill>
                <a:latin typeface="Alata"/>
                <a:ea typeface="Alata"/>
                <a:cs typeface="Alata"/>
                <a:sym typeface="Alata"/>
              </a:rPr>
              <a:t>Each language doesn’t explicitly has a language, for example “fi” has urls.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CFF"/>
        </a:solidFill>
        <a:effectLst/>
      </p:bgPr>
    </p:bg>
    <p:spTree>
      <p:nvGrpSpPr>
        <p:cNvPr id="1" name=""/>
        <p:cNvGrpSpPr/>
        <p:nvPr/>
      </p:nvGrpSpPr>
      <p:grpSpPr>
        <a:xfrm>
          <a:off x="0" y="0"/>
          <a:ext cx="0" cy="0"/>
          <a:chOff x="0" y="0"/>
          <a:chExt cx="0" cy="0"/>
        </a:xfrm>
      </p:grpSpPr>
      <p:grpSp>
        <p:nvGrpSpPr>
          <p:cNvPr id="2" name="Group 2"/>
          <p:cNvGrpSpPr/>
          <p:nvPr/>
        </p:nvGrpSpPr>
        <p:grpSpPr>
          <a:xfrm>
            <a:off x="1769199" y="8903869"/>
            <a:ext cx="493666" cy="493666"/>
            <a:chOff x="0" y="0"/>
            <a:chExt cx="812800" cy="812800"/>
          </a:xfrm>
        </p:grpSpPr>
        <p:sp>
          <p:nvSpPr>
            <p:cNvPr id="3" name="Freeform 3"/>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4" name="TextBox 4"/>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6186800" y="1028700"/>
            <a:ext cx="493666" cy="493666"/>
            <a:chOff x="0" y="0"/>
            <a:chExt cx="812800" cy="812800"/>
          </a:xfrm>
        </p:grpSpPr>
        <p:sp>
          <p:nvSpPr>
            <p:cNvPr id="6" name="Freeform 6"/>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7" name="TextBox 7"/>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275533" y="2963934"/>
            <a:ext cx="493666" cy="493666"/>
            <a:chOff x="0" y="0"/>
            <a:chExt cx="812800" cy="812800"/>
          </a:xfrm>
        </p:grpSpPr>
        <p:sp>
          <p:nvSpPr>
            <p:cNvPr id="9" name="Freeform 9"/>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0" name="TextBox 10"/>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1" name="Group 11"/>
          <p:cNvGrpSpPr/>
          <p:nvPr/>
        </p:nvGrpSpPr>
        <p:grpSpPr>
          <a:xfrm>
            <a:off x="17053652" y="6761477"/>
            <a:ext cx="411295" cy="411295"/>
            <a:chOff x="0" y="0"/>
            <a:chExt cx="812800" cy="812800"/>
          </a:xfrm>
        </p:grpSpPr>
        <p:sp>
          <p:nvSpPr>
            <p:cNvPr id="12" name="Freeform 12"/>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3" name="TextBox 13"/>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4" name="Group 14"/>
          <p:cNvGrpSpPr/>
          <p:nvPr/>
        </p:nvGrpSpPr>
        <p:grpSpPr>
          <a:xfrm>
            <a:off x="11939093" y="9258300"/>
            <a:ext cx="411295" cy="411295"/>
            <a:chOff x="0" y="0"/>
            <a:chExt cx="812800" cy="812800"/>
          </a:xfrm>
        </p:grpSpPr>
        <p:sp>
          <p:nvSpPr>
            <p:cNvPr id="15" name="Freeform 15"/>
            <p:cNvSpPr/>
            <p:nvPr/>
          </p:nvSpPr>
          <p:spPr>
            <a:xfrm>
              <a:off x="0" y="0"/>
              <a:ext cx="812800" cy="812800"/>
            </a:xfrm>
            <a:custGeom>
              <a:avLst/>
              <a:gdLst/>
              <a:ahLst/>
              <a:cxnLst/>
              <a:rect l="l" t="t" r="r" b="b"/>
              <a:pathLst>
                <a:path w="812800" h="812800">
                  <a:moveTo>
                    <a:pt x="558800" y="0"/>
                  </a:moveTo>
                  <a:lnTo>
                    <a:pt x="254000" y="0"/>
                  </a:lnTo>
                  <a:lnTo>
                    <a:pt x="254000" y="254000"/>
                  </a:lnTo>
                  <a:lnTo>
                    <a:pt x="0" y="254000"/>
                  </a:lnTo>
                  <a:lnTo>
                    <a:pt x="0" y="558800"/>
                  </a:lnTo>
                  <a:lnTo>
                    <a:pt x="254000" y="558800"/>
                  </a:lnTo>
                  <a:lnTo>
                    <a:pt x="254000" y="812800"/>
                  </a:lnTo>
                  <a:lnTo>
                    <a:pt x="558800" y="812800"/>
                  </a:lnTo>
                  <a:lnTo>
                    <a:pt x="558800" y="558800"/>
                  </a:lnTo>
                  <a:lnTo>
                    <a:pt x="812800" y="558800"/>
                  </a:lnTo>
                  <a:lnTo>
                    <a:pt x="812800" y="254000"/>
                  </a:lnTo>
                  <a:lnTo>
                    <a:pt x="558800" y="254000"/>
                  </a:lnTo>
                  <a:lnTo>
                    <a:pt x="558800" y="0"/>
                  </a:lnTo>
                  <a:close/>
                </a:path>
              </a:pathLst>
            </a:custGeom>
            <a:solidFill>
              <a:srgbClr val="DAEDFF"/>
            </a:solidFill>
            <a:ln cap="sq">
              <a:noFill/>
              <a:prstDash val="solid"/>
              <a:miter/>
            </a:ln>
          </p:spPr>
          <p:txBody>
            <a:bodyPr/>
            <a:lstStyle/>
            <a:p>
              <a:endParaRPr lang="en-US"/>
            </a:p>
          </p:txBody>
        </p:sp>
        <p:sp>
          <p:nvSpPr>
            <p:cNvPr id="16" name="TextBox 16"/>
            <p:cNvSpPr txBox="1"/>
            <p:nvPr/>
          </p:nvSpPr>
          <p:spPr>
            <a:xfrm>
              <a:off x="190500" y="152400"/>
              <a:ext cx="431800" cy="469900"/>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Freeform 17"/>
          <p:cNvSpPr/>
          <p:nvPr/>
        </p:nvSpPr>
        <p:spPr>
          <a:xfrm rot="1672556">
            <a:off x="6758622" y="941603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8" name="Freeform 18"/>
          <p:cNvSpPr/>
          <p:nvPr/>
        </p:nvSpPr>
        <p:spPr>
          <a:xfrm rot="-2430051">
            <a:off x="-30483" y="6120390"/>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9" name="Freeform 19"/>
          <p:cNvSpPr/>
          <p:nvPr/>
        </p:nvSpPr>
        <p:spPr>
          <a:xfrm rot="3004146">
            <a:off x="17567405" y="3548754"/>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0" name="Freeform 20"/>
          <p:cNvSpPr/>
          <p:nvPr/>
        </p:nvSpPr>
        <p:spPr>
          <a:xfrm rot="3004146">
            <a:off x="1505510" y="134702"/>
            <a:ext cx="527379" cy="1143370"/>
          </a:xfrm>
          <a:custGeom>
            <a:avLst/>
            <a:gdLst/>
            <a:ahLst/>
            <a:cxnLst/>
            <a:rect l="l" t="t" r="r" b="b"/>
            <a:pathLst>
              <a:path w="527379" h="1143370">
                <a:moveTo>
                  <a:pt x="0" y="0"/>
                </a:moveTo>
                <a:lnTo>
                  <a:pt x="527379" y="0"/>
                </a:lnTo>
                <a:lnTo>
                  <a:pt x="527379"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1" name="Freeform 21"/>
          <p:cNvSpPr/>
          <p:nvPr/>
        </p:nvSpPr>
        <p:spPr>
          <a:xfrm rot="-2186946">
            <a:off x="12086698" y="-159500"/>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2" name="Freeform 22"/>
          <p:cNvSpPr/>
          <p:nvPr/>
        </p:nvSpPr>
        <p:spPr>
          <a:xfrm rot="-1639537">
            <a:off x="16169943" y="9315553"/>
            <a:ext cx="527379" cy="1143370"/>
          </a:xfrm>
          <a:custGeom>
            <a:avLst/>
            <a:gdLst/>
            <a:ahLst/>
            <a:cxnLst/>
            <a:rect l="l" t="t" r="r" b="b"/>
            <a:pathLst>
              <a:path w="527379" h="1143370">
                <a:moveTo>
                  <a:pt x="0" y="0"/>
                </a:moveTo>
                <a:lnTo>
                  <a:pt x="527380" y="0"/>
                </a:lnTo>
                <a:lnTo>
                  <a:pt x="527380" y="1143370"/>
                </a:lnTo>
                <a:lnTo>
                  <a:pt x="0" y="11433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23" name="Freeform 23"/>
          <p:cNvSpPr/>
          <p:nvPr/>
        </p:nvSpPr>
        <p:spPr>
          <a:xfrm>
            <a:off x="1827862" y="3551293"/>
            <a:ext cx="6991337" cy="4259692"/>
          </a:xfrm>
          <a:custGeom>
            <a:avLst/>
            <a:gdLst/>
            <a:ahLst/>
            <a:cxnLst/>
            <a:rect l="l" t="t" r="r" b="b"/>
            <a:pathLst>
              <a:path w="6991337" h="4259692">
                <a:moveTo>
                  <a:pt x="0" y="0"/>
                </a:moveTo>
                <a:lnTo>
                  <a:pt x="6991338" y="0"/>
                </a:lnTo>
                <a:lnTo>
                  <a:pt x="6991338" y="4259693"/>
                </a:lnTo>
                <a:lnTo>
                  <a:pt x="0" y="4259693"/>
                </a:lnTo>
                <a:lnTo>
                  <a:pt x="0" y="0"/>
                </a:lnTo>
                <a:close/>
              </a:path>
            </a:pathLst>
          </a:custGeom>
          <a:blipFill>
            <a:blip r:embed="rId4"/>
            <a:stretch>
              <a:fillRect/>
            </a:stretch>
          </a:blipFill>
        </p:spPr>
        <p:txBody>
          <a:bodyPr/>
          <a:lstStyle/>
          <a:p>
            <a:endParaRPr lang="en-US"/>
          </a:p>
        </p:txBody>
      </p:sp>
      <p:sp>
        <p:nvSpPr>
          <p:cNvPr id="24" name="Freeform 24"/>
          <p:cNvSpPr/>
          <p:nvPr/>
        </p:nvSpPr>
        <p:spPr>
          <a:xfrm>
            <a:off x="9842061" y="3705190"/>
            <a:ext cx="7211592" cy="3702026"/>
          </a:xfrm>
          <a:custGeom>
            <a:avLst/>
            <a:gdLst/>
            <a:ahLst/>
            <a:cxnLst/>
            <a:rect l="l" t="t" r="r" b="b"/>
            <a:pathLst>
              <a:path w="7211592" h="3702026">
                <a:moveTo>
                  <a:pt x="0" y="0"/>
                </a:moveTo>
                <a:lnTo>
                  <a:pt x="7211591" y="0"/>
                </a:lnTo>
                <a:lnTo>
                  <a:pt x="7211591" y="3702026"/>
                </a:lnTo>
                <a:lnTo>
                  <a:pt x="0" y="3702026"/>
                </a:lnTo>
                <a:lnTo>
                  <a:pt x="0" y="0"/>
                </a:lnTo>
                <a:close/>
              </a:path>
            </a:pathLst>
          </a:custGeom>
          <a:blipFill>
            <a:blip r:embed="rId5"/>
            <a:stretch>
              <a:fillRect/>
            </a:stretch>
          </a:blipFill>
        </p:spPr>
        <p:txBody>
          <a:bodyPr/>
          <a:lstStyle/>
          <a:p>
            <a:endParaRPr lang="en-US"/>
          </a:p>
        </p:txBody>
      </p:sp>
      <p:sp>
        <p:nvSpPr>
          <p:cNvPr id="25" name="TextBox 25"/>
          <p:cNvSpPr txBox="1"/>
          <p:nvPr/>
        </p:nvSpPr>
        <p:spPr>
          <a:xfrm>
            <a:off x="1132920" y="639712"/>
            <a:ext cx="16022161" cy="2967355"/>
          </a:xfrm>
          <a:prstGeom prst="rect">
            <a:avLst/>
          </a:prstGeom>
        </p:spPr>
        <p:txBody>
          <a:bodyPr lIns="0" tIns="0" rIns="0" bIns="0" rtlCol="0" anchor="t">
            <a:spAutoFit/>
          </a:bodyPr>
          <a:lstStyle/>
          <a:p>
            <a:pPr algn="ctr">
              <a:lnSpc>
                <a:spcPts val="3919"/>
              </a:lnSpc>
            </a:pPr>
            <a:r>
              <a:rPr lang="en-US" sz="2799">
                <a:solidFill>
                  <a:srgbClr val="6B87AF"/>
                </a:solidFill>
                <a:latin typeface="Alata"/>
                <a:ea typeface="Alata"/>
                <a:cs typeface="Alata"/>
                <a:sym typeface="Alata"/>
              </a:rPr>
              <a:t>So I dropped the following languages </a:t>
            </a:r>
          </a:p>
          <a:p>
            <a:pPr algn="ctr">
              <a:lnSpc>
                <a:spcPts val="3919"/>
              </a:lnSpc>
            </a:pPr>
            <a:r>
              <a:rPr lang="en-US" sz="2799">
                <a:solidFill>
                  <a:srgbClr val="6B87AF"/>
                </a:solidFill>
                <a:latin typeface="Alata"/>
                <a:ea typeface="Alata"/>
                <a:cs typeface="Alata"/>
                <a:sym typeface="Alata"/>
              </a:rPr>
              <a:t>‘fi’, ‘jv’, ‘bn’, ‘as’, ‘se’, ‘tr’, ‘zh’, ‘hu’, ‘nl’, ‘kn’, and ‘mt’. Because they contain noise and they are non-informative. Keeping them would confuse tokenizers and embedding models, lead to meaningless or misleading features, and mislead the model training and evaluation. So removing them would improve the data quality and ensure the model trains only on valid, meaningful input</a:t>
            </a:r>
          </a:p>
          <a:p>
            <a:pPr algn="ctr">
              <a:lnSpc>
                <a:spcPts val="3919"/>
              </a:lnSpc>
            </a:pPr>
            <a:endParaRPr lang="en-US" sz="2799">
              <a:solidFill>
                <a:srgbClr val="6B87AF"/>
              </a:solidFill>
              <a:latin typeface="Alata"/>
              <a:ea typeface="Alata"/>
              <a:cs typeface="Alata"/>
              <a:sym typeface="Alat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3435</Words>
  <Application>Microsoft Office PowerPoint</Application>
  <PresentationFormat>Custom</PresentationFormat>
  <Paragraphs>332</Paragraphs>
  <Slides>51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Canva Sans Bold</vt:lpstr>
      <vt:lpstr>Canva Sans</vt:lpstr>
      <vt:lpstr>Arial</vt:lpstr>
      <vt:lpstr>Calibri</vt:lpstr>
      <vt:lpstr>Alata</vt:lpstr>
      <vt:lpstr>Bernoru</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dc:title>
  <cp:lastModifiedBy>ZAINEH MIHYAR</cp:lastModifiedBy>
  <cp:revision>1</cp:revision>
  <dcterms:created xsi:type="dcterms:W3CDTF">2006-08-16T00:00:00Z</dcterms:created>
  <dcterms:modified xsi:type="dcterms:W3CDTF">2025-06-10T10:19:04Z</dcterms:modified>
  <dc:identifier>DAGprOCw_1A</dc:identifier>
</cp:coreProperties>
</file>