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  <p:sldId id="288" r:id="rId4"/>
    <p:sldId id="294" r:id="rId5"/>
    <p:sldId id="295" r:id="rId6"/>
    <p:sldId id="296" r:id="rId7"/>
    <p:sldId id="297" r:id="rId8"/>
    <p:sldId id="298" r:id="rId9"/>
    <p:sldId id="289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0" r:id="rId22"/>
    <p:sldId id="30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" y="1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963830" y="2490281"/>
            <a:ext cx="10264349" cy="1877437"/>
            <a:chOff x="963830" y="1767838"/>
            <a:chExt cx="10264349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379555" y="1767838"/>
              <a:ext cx="5432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20190917</a:t>
              </a:r>
              <a:r>
                <a:rPr lang="ko-KR" altLang="en-US" sz="3600" dirty="0">
                  <a:solidFill>
                    <a:schemeClr val="bg1"/>
                  </a:solidFill>
                </a:rPr>
                <a:t> 통계학과 신효민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963830" y="2537279"/>
              <a:ext cx="1026434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인공지능 통계분석 실습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불러오기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/>
                <a:t>Keras</a:t>
              </a:r>
              <a:r>
                <a:rPr lang="ko-KR" altLang="en-US" sz="1600" dirty="0"/>
                <a:t>를 </a:t>
              </a:r>
              <a:r>
                <a:rPr lang="en-US" altLang="ko-KR" sz="1600" dirty="0" err="1"/>
                <a:t>impor</a:t>
              </a:r>
              <a:r>
                <a:rPr lang="ko-KR" altLang="en-US" sz="1600" dirty="0"/>
                <a:t>하고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imdb</a:t>
              </a:r>
              <a:r>
                <a:rPr lang="ko-KR" altLang="en-US" sz="1600" dirty="0"/>
                <a:t> 영화 리뷰 데이터셋을 불러온다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0B86F3E-8B3A-4B6F-B2A6-6AFB5F68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1600"/>
            <a:ext cx="5827068" cy="20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873561"/>
            <a:chOff x="6380480" y="2269037"/>
            <a:chExt cx="5539740" cy="18735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살펴보기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train data </a:t>
              </a:r>
              <a:r>
                <a:rPr lang="ko-KR" altLang="en-US" sz="1600" dirty="0"/>
                <a:t>안을 살펴본 결과 하나의 리뷰에 포함된 단어의 </a:t>
              </a:r>
              <a:r>
                <a:rPr lang="en-US" altLang="ko-KR" sz="1600" dirty="0"/>
                <a:t>index</a:t>
              </a:r>
              <a:r>
                <a:rPr lang="ko-KR" altLang="en-US" sz="1600" dirty="0"/>
                <a:t>들이 있었다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이 때 </a:t>
              </a:r>
              <a:r>
                <a:rPr lang="en-US" altLang="ko-KR" sz="1600" dirty="0"/>
                <a:t>label</a:t>
              </a:r>
              <a:r>
                <a:rPr lang="ko-KR" altLang="en-US" sz="1600" dirty="0"/>
                <a:t>은 긍정 또는 부정으로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 또는 </a:t>
              </a:r>
              <a:r>
                <a:rPr lang="en-US" altLang="ko-KR" sz="1600" dirty="0"/>
                <a:t>1 </a:t>
              </a:r>
              <a:r>
                <a:rPr lang="ko-KR" altLang="en-US" sz="1600" dirty="0"/>
                <a:t>값을 가지며 단어는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만개로 제한했기 때문에 최대 </a:t>
              </a:r>
              <a:r>
                <a:rPr lang="en-US" altLang="ko-KR" sz="1600" dirty="0"/>
                <a:t>index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9999</a:t>
              </a:r>
              <a:r>
                <a:rPr lang="ko-KR" altLang="en-US" sz="1600" dirty="0"/>
                <a:t>이다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ECAEB2-5A20-48DE-9264-83F1399F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3004047"/>
            <a:ext cx="3352800" cy="2419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75384A-6233-4C73-A0CC-55860976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854" y="3004047"/>
            <a:ext cx="3667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영어로 </a:t>
              </a:r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decoding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리뷰 데이터 하나를 도로 영어로 바꾸고 살펴본다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770D522-4C26-4F16-B81E-CEF03789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80" y="3311601"/>
            <a:ext cx="6143567" cy="25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4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2858446"/>
            <a:chOff x="6380480" y="2269037"/>
            <a:chExt cx="5539740" cy="28584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One-hot vector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리스트를 </a:t>
              </a:r>
              <a:r>
                <a:rPr lang="en-US" altLang="ko-KR" sz="1600" dirty="0"/>
                <a:t>one-hot encoding </a:t>
              </a:r>
              <a:r>
                <a:rPr lang="ko-KR" altLang="en-US" sz="1600" dirty="0"/>
                <a:t>하여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과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의 </a:t>
              </a:r>
              <a:r>
                <a:rPr lang="en-US" altLang="ko-KR" sz="1600" dirty="0" err="1"/>
                <a:t>vecto</a:t>
              </a:r>
              <a:r>
                <a:rPr lang="ko-KR" altLang="en-US" sz="1600" dirty="0"/>
                <a:t>로 변환하고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부동 소수 벡터 데이터를 다룰 수 있는 </a:t>
              </a:r>
              <a:r>
                <a:rPr lang="en-US" altLang="ko-KR" sz="1600" dirty="0"/>
                <a:t>Dense </a:t>
              </a:r>
              <a:r>
                <a:rPr lang="ko-KR" altLang="en-US" sz="1600" dirty="0"/>
                <a:t>층을 신경망의 첫 번째 층으로 사용한다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크기가 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len</a:t>
              </a:r>
              <a:r>
                <a:rPr lang="en-US" altLang="ko-KR" sz="1600" dirty="0"/>
                <a:t>(sequences), </a:t>
              </a:r>
              <a:r>
                <a:rPr lang="en-US" altLang="ko-KR" sz="1600" dirty="0" err="1"/>
                <a:t>dimeneion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이며 모든 원소가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인 행렬을 만든다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다음 특정 인덱스의 위치를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로 변환하도록 하는 함수를 선언한다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이를 통해 </a:t>
              </a:r>
              <a:r>
                <a:rPr lang="en-US" altLang="ko-KR" sz="1600" dirty="0"/>
                <a:t>x</a:t>
              </a:r>
              <a:r>
                <a:rPr lang="ko-KR" altLang="en-US" sz="1600" dirty="0"/>
                <a:t>를 원</a:t>
              </a:r>
              <a:r>
                <a:rPr lang="en-US" altLang="ko-KR" sz="1600" dirty="0"/>
                <a:t>-</a:t>
              </a:r>
              <a:r>
                <a:rPr lang="ko-KR" altLang="en-US" sz="1600" dirty="0"/>
                <a:t>핫 벡터로 만든다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실제 데이터를 출력해보면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과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로만 이루어진 벡터가 나오며</a:t>
              </a:r>
              <a:r>
                <a:rPr lang="en-US" altLang="ko-KR" sz="1600" dirty="0"/>
                <a:t>, y</a:t>
              </a:r>
              <a:r>
                <a:rPr lang="ko-KR" altLang="en-US" sz="1600" dirty="0"/>
                <a:t>는 손쉽게 원</a:t>
              </a:r>
              <a:r>
                <a:rPr lang="en-US" altLang="ko-KR" sz="1600" dirty="0"/>
                <a:t>-</a:t>
              </a:r>
              <a:r>
                <a:rPr lang="ko-KR" altLang="en-US" sz="1600" dirty="0"/>
                <a:t>핫 벡터로 만들 수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4A7480-857F-4007-8B01-6E13D0D6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2809184"/>
            <a:ext cx="3996678" cy="34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9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627339"/>
            <a:chOff x="6380480" y="2269037"/>
            <a:chExt cx="5539740" cy="16273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구축하기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/>
                <a:t>Keras</a:t>
              </a:r>
              <a:r>
                <a:rPr lang="en-US" altLang="ko-KR" sz="1600" dirty="0"/>
                <a:t> models</a:t>
              </a:r>
              <a:r>
                <a:rPr lang="ko-KR" altLang="en-US" sz="1600" dirty="0"/>
                <a:t>와 </a:t>
              </a:r>
              <a:r>
                <a:rPr lang="en-US" altLang="ko-KR" sz="1600" dirty="0"/>
                <a:t>layers </a:t>
              </a:r>
              <a:r>
                <a:rPr lang="ko-KR" altLang="en-US" sz="1600" dirty="0"/>
                <a:t>패키지를 통해 활성화 함수 </a:t>
              </a:r>
              <a:r>
                <a:rPr lang="en-US" altLang="ko-KR" sz="1600" dirty="0" err="1"/>
                <a:t>Relu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층과 </a:t>
              </a:r>
              <a:r>
                <a:rPr lang="en-US" altLang="ko-KR" sz="1600" dirty="0"/>
                <a:t>sigmoid </a:t>
              </a:r>
              <a:r>
                <a:rPr lang="ko-KR" altLang="en-US" sz="1600" dirty="0"/>
                <a:t>층을 모델에 추가한다</a:t>
              </a:r>
              <a:r>
                <a:rPr lang="en-US" altLang="ko-KR" sz="1600" dirty="0"/>
                <a:t>. Dense </a:t>
              </a:r>
              <a:r>
                <a:rPr lang="ko-KR" altLang="en-US" sz="1600" dirty="0"/>
                <a:t>층 세 개가 연속되어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E648AA-AFD6-463C-8914-68402605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1601"/>
            <a:ext cx="5038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2119782"/>
            <a:chOff x="6380480" y="2269037"/>
            <a:chExt cx="5539740" cy="21197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Compile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optimizer</a:t>
              </a:r>
              <a:r>
                <a:rPr lang="ko-KR" altLang="en-US" sz="1600" dirty="0"/>
                <a:t>로 </a:t>
              </a:r>
              <a:r>
                <a:rPr lang="en-US" altLang="ko-KR" sz="1600" dirty="0" err="1"/>
                <a:t>rmsprop</a:t>
              </a:r>
              <a:r>
                <a:rPr lang="en-US" altLang="ko-KR" sz="1600" dirty="0"/>
                <a:t>, loss function</a:t>
              </a:r>
              <a:r>
                <a:rPr lang="ko-KR" altLang="en-US" sz="1600" dirty="0"/>
                <a:t>으로 </a:t>
              </a:r>
              <a:r>
                <a:rPr lang="en-US" altLang="ko-KR" sz="1600" dirty="0" err="1"/>
                <a:t>crossentropy</a:t>
              </a:r>
              <a:r>
                <a:rPr lang="ko-KR" altLang="en-US" sz="1600" dirty="0"/>
                <a:t>를 설정하고 훈련의 척도는 </a:t>
              </a:r>
              <a:r>
                <a:rPr lang="en-US" altLang="ko-KR" sz="1600" dirty="0"/>
                <a:t>accuracy</a:t>
              </a:r>
              <a:r>
                <a:rPr lang="ko-KR" altLang="en-US" sz="1600" dirty="0"/>
                <a:t>로 확인한다</a:t>
              </a:r>
              <a:r>
                <a:rPr lang="en-US" altLang="ko-KR" sz="1600" dirty="0"/>
                <a:t>. </a:t>
              </a:r>
              <a:r>
                <a:rPr lang="ko-KR" altLang="en-US" sz="1600" dirty="0" err="1"/>
                <a:t>케라스에</a:t>
              </a:r>
              <a:r>
                <a:rPr lang="ko-KR" altLang="en-US" sz="1600" dirty="0"/>
                <a:t> 자신만의 손실함수나 측정 함수를 전달해야 하는 경우 직접 그 객체를 만들어 매개변수에 전달할 수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2217569-2193-4704-96CB-FA7802BC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1883268"/>
            <a:ext cx="44100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627339"/>
            <a:chOff x="6380480" y="2269037"/>
            <a:chExt cx="5539740" cy="16273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fitting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fit </a:t>
              </a:r>
              <a:r>
                <a:rPr lang="ko-KR" altLang="en-US" sz="1600" dirty="0"/>
                <a:t>메서드를 통해 신경망 모델을 학습시킨다</a:t>
              </a:r>
              <a:r>
                <a:rPr lang="en-US" altLang="ko-KR" sz="1600" dirty="0"/>
                <a:t>. history</a:t>
              </a:r>
              <a:r>
                <a:rPr lang="ko-KR" altLang="en-US" sz="1600" dirty="0"/>
                <a:t>에 모델이 학습되는 과정을 기록한다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10B1AE-52B2-4DF3-BC22-6D3FD9B8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7360"/>
            <a:ext cx="5933039" cy="2359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6566D6-2B2F-4E23-B109-6AA55BE3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306822" y="5584431"/>
            <a:ext cx="5722217" cy="5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Visualize Loss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training </a:t>
              </a:r>
              <a:r>
                <a:rPr lang="ko-KR" altLang="en-US" sz="1600" dirty="0"/>
                <a:t>될 수록 </a:t>
              </a:r>
              <a:r>
                <a:rPr lang="en-US" altLang="ko-KR" sz="1600" dirty="0"/>
                <a:t>loss</a:t>
              </a:r>
              <a:r>
                <a:rPr lang="ko-KR" altLang="en-US" sz="1600" dirty="0"/>
                <a:t>가 어떻게 변하는지 검증한다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BAAE370-5CE5-464E-BEAC-7425D2F1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7360"/>
            <a:ext cx="4514850" cy="316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90B0F8-AA96-4E0C-8B20-3C4A24FC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22" y="1147523"/>
            <a:ext cx="3280728" cy="22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Visualize Accuracy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training </a:t>
              </a:r>
              <a:r>
                <a:rPr lang="ko-KR" altLang="en-US" sz="1600" dirty="0"/>
                <a:t>될 수록 </a:t>
              </a:r>
              <a:r>
                <a:rPr lang="en-US" altLang="ko-KR" sz="1600" dirty="0"/>
                <a:t>accuracy</a:t>
              </a:r>
              <a:r>
                <a:rPr lang="ko-KR" altLang="en-US" sz="1600" dirty="0"/>
                <a:t>가 어떻게 변하는지 검증한다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0567F5F-7AD6-4FBF-BD5D-51FD5034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229100" cy="2228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792135-97A0-46A5-A382-F43D287A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50" y="1077845"/>
            <a:ext cx="3591561" cy="2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Training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처음부터 다시 훈련을 진행한다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정확도 </a:t>
              </a:r>
              <a:r>
                <a:rPr lang="en-US" altLang="ko-KR" sz="1600" dirty="0"/>
                <a:t>88%</a:t>
              </a:r>
              <a:r>
                <a:rPr lang="ko-KR" altLang="en-US" sz="1600" dirty="0"/>
                <a:t>를 달성했다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5392E8-7F97-43DC-9A1B-2B274319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2259915"/>
            <a:ext cx="5365917" cy="3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1585542" y="2921168"/>
              <a:ext cx="90209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MNIST </a:t>
              </a:r>
              <a:r>
                <a:rPr lang="ko-KR" altLang="en-US" sz="6000" dirty="0">
                  <a:solidFill>
                    <a:schemeClr val="bg1"/>
                  </a:solidFill>
                </a:rPr>
                <a:t>손 글씨 숫자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IMDB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리뷰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Prediction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훈련된 모델로 새로운 데이터에 대해 예측할 수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9372D4D-341E-4BEA-96AE-6A87208B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3429000"/>
            <a:ext cx="3048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6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1272417" y="2921168"/>
              <a:ext cx="96471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err="1">
                  <a:solidFill>
                    <a:schemeClr val="bg1"/>
                  </a:solidFill>
                </a:rPr>
                <a:t>scikitlearn</a:t>
              </a:r>
              <a:r>
                <a:rPr lang="en-US" altLang="ko-KR" sz="6000" dirty="0">
                  <a:solidFill>
                    <a:schemeClr val="bg1"/>
                  </a:solidFill>
                </a:rPr>
                <a:t> iris </a:t>
              </a:r>
              <a:r>
                <a:rPr lang="ko-KR" altLang="en-US" sz="6000" dirty="0">
                  <a:solidFill>
                    <a:schemeClr val="bg1"/>
                  </a:solidFill>
                </a:rPr>
                <a:t>붓꽃 데이터셋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6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1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scikitlearn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iris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붓꽃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불러오기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/>
                <a:t>scikitlearn</a:t>
              </a:r>
              <a:r>
                <a:rPr lang="ko-KR" altLang="en-US" sz="1600" dirty="0"/>
                <a:t>의 </a:t>
              </a:r>
              <a:r>
                <a:rPr lang="en-US" altLang="ko-KR" sz="1600" dirty="0"/>
                <a:t>iris </a:t>
              </a:r>
              <a:r>
                <a:rPr lang="ko-KR" altLang="en-US" sz="1600" dirty="0"/>
                <a:t>데이터셋을 불러오고 데이터프레임으로 만든다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E95EB9-CE53-4F55-9667-8FD4320E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352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1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scikitlearn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iris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붓꽃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627339"/>
            <a:chOff x="6380480" y="2269037"/>
            <a:chExt cx="5539740" cy="16273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살펴보기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Data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sepal length, sepal width, petal length, petal width</a:t>
              </a:r>
              <a:r>
                <a:rPr lang="ko-KR" altLang="en-US" sz="1600" dirty="0"/>
                <a:t>로 이루어져 있으며 </a:t>
              </a:r>
              <a:r>
                <a:rPr lang="en-US" altLang="ko-KR" sz="1600" dirty="0"/>
                <a:t>target</a:t>
              </a:r>
              <a:r>
                <a:rPr lang="ko-KR" altLang="en-US" sz="1600" dirty="0"/>
                <a:t>은 붓꽃의 종류를 나타낸다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881271F-CF17-42BD-B9CD-8FD71DAD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7360"/>
            <a:ext cx="5539740" cy="31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1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scikitlearn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iris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붓꽃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627339"/>
            <a:chOff x="6380480" y="2269037"/>
            <a:chExt cx="5539740" cy="16273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target </a:t>
              </a:r>
              <a:r>
                <a:rPr lang="ko-KR" altLang="en-US" sz="1600" dirty="0"/>
                <a:t>데이터를 </a:t>
              </a:r>
              <a:r>
                <a:rPr lang="ko-KR" altLang="en-US" sz="1600" dirty="0" err="1"/>
                <a:t>원핫</a:t>
              </a:r>
              <a:r>
                <a:rPr lang="ko-KR" altLang="en-US" sz="1600" dirty="0"/>
                <a:t> 인코딩 하고</a:t>
              </a:r>
              <a:r>
                <a:rPr lang="en-US" altLang="ko-KR" sz="1600" dirty="0"/>
                <a:t>, train, valid test data set</a:t>
              </a:r>
              <a:r>
                <a:rPr lang="ko-KR" altLang="en-US" sz="1600" dirty="0"/>
                <a:t>으로 </a:t>
              </a:r>
              <a:r>
                <a:rPr lang="en-US" altLang="ko-KR" sz="1600" dirty="0"/>
                <a:t>split </a:t>
              </a:r>
              <a:r>
                <a:rPr lang="ko-KR" altLang="en-US" sz="1600" dirty="0"/>
                <a:t>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D4F46C3-8FBF-43F9-A328-2D13D0BC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1601"/>
            <a:ext cx="5972175" cy="25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1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scikitlearn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iris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붓꽃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2119782"/>
            <a:chOff x="6380480" y="2269037"/>
            <a:chExt cx="5539740" cy="21197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구축하기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/>
                <a:t>Keras</a:t>
              </a:r>
              <a:r>
                <a:rPr lang="en-US" altLang="ko-KR" sz="1600" dirty="0"/>
                <a:t> models</a:t>
              </a:r>
              <a:r>
                <a:rPr lang="ko-KR" altLang="en-US" sz="1600" dirty="0"/>
                <a:t>와 </a:t>
              </a:r>
              <a:r>
                <a:rPr lang="en-US" altLang="ko-KR" sz="1600" dirty="0"/>
                <a:t>layers </a:t>
              </a:r>
              <a:r>
                <a:rPr lang="ko-KR" altLang="en-US" sz="1600" dirty="0"/>
                <a:t>패키지를 통해 활성화 함수 </a:t>
              </a:r>
              <a:r>
                <a:rPr lang="en-US" altLang="ko-KR" sz="1600" dirty="0" err="1"/>
                <a:t>Relu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층과 </a:t>
              </a:r>
              <a:r>
                <a:rPr lang="en-US" altLang="ko-KR" sz="1600" dirty="0" err="1"/>
                <a:t>softmax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층을 모델에 추가한다</a:t>
              </a:r>
              <a:r>
                <a:rPr lang="en-US" altLang="ko-KR" sz="1600" dirty="0"/>
                <a:t>. Dense </a:t>
              </a:r>
              <a:r>
                <a:rPr lang="ko-KR" altLang="en-US" sz="1600" dirty="0"/>
                <a:t>층 두 개가 연속되어 있고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두 번째 층은 </a:t>
              </a:r>
              <a:r>
                <a:rPr lang="en-US" altLang="ko-KR" sz="1600" dirty="0"/>
                <a:t>10</a:t>
              </a:r>
              <a:r>
                <a:rPr lang="ko-KR" altLang="en-US" sz="1600" dirty="0"/>
                <a:t>개의 확률을 반환하며</a:t>
              </a:r>
              <a:r>
                <a:rPr lang="en-US" altLang="ko-KR" sz="1600" dirty="0"/>
                <a:t> 10</a:t>
              </a:r>
              <a:r>
                <a:rPr lang="ko-KR" altLang="en-US" sz="1600" dirty="0"/>
                <a:t>개의 숫자 클래스 중 하나에 속할 확률이다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모두 더하면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이 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F54FAE2-2A69-4311-B80F-D948C49D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7360"/>
            <a:ext cx="3895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0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1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scikitlearn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iris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붓꽃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fitting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모델을 학습시킨다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0C065D1-CEA2-45A9-91E7-A4D9E426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2257"/>
            <a:ext cx="5539740" cy="1528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B6ECB6-DAC3-4B73-A3D6-1273BC9B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9210"/>
            <a:ext cx="5539740" cy="1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4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1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scikitlearn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iris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붓꽃 데이터셋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Visualization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학습이 진행될수록 </a:t>
              </a:r>
              <a:r>
                <a:rPr lang="en-US" altLang="ko-KR" sz="1600" dirty="0"/>
                <a:t>loss</a:t>
              </a:r>
              <a:r>
                <a:rPr lang="ko-KR" altLang="en-US" sz="1600" dirty="0"/>
                <a:t>가 줄어드는 것을 볼 수 있다</a:t>
              </a:r>
              <a:r>
                <a:rPr lang="en-US" altLang="ko-KR" sz="160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0558DB4-6B3C-4F60-ABEF-B343C058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80" y="2792257"/>
            <a:ext cx="4229100" cy="312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F20427-1C93-4AEF-90C0-9FE06B07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172" y="1059726"/>
            <a:ext cx="3273287" cy="22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 글씨 숫자 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627339"/>
            <a:chOff x="6380480" y="2269037"/>
            <a:chExt cx="5539740" cy="16273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불러오기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/>
                <a:t>Keras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패키지를 </a:t>
              </a:r>
              <a:r>
                <a:rPr lang="en-US" altLang="ko-KR" sz="1600" dirty="0"/>
                <a:t>import</a:t>
              </a:r>
              <a:r>
                <a:rPr lang="ko-KR" altLang="en-US" sz="1600" dirty="0"/>
                <a:t>하고 </a:t>
              </a:r>
              <a:r>
                <a:rPr lang="en-US" altLang="ko-KR" sz="1600" dirty="0"/>
                <a:t>MNIST</a:t>
              </a:r>
              <a:r>
                <a:rPr lang="ko-KR" altLang="en-US" sz="1600" dirty="0"/>
                <a:t>의 손 글씨 숫자 이미지 데이터를 </a:t>
              </a:r>
              <a:r>
                <a:rPr lang="en-US" altLang="ko-KR" sz="1600" dirty="0"/>
                <a:t>train, test set</a:t>
              </a:r>
              <a:r>
                <a:rPr lang="ko-KR" altLang="en-US" sz="1600" dirty="0"/>
                <a:t>으로 나누어 불러온다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DB195D-EE38-461F-B9AC-3B835876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1601"/>
            <a:ext cx="5951860" cy="20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 글씨 숫자 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381118"/>
            <a:chOff x="6380480" y="2269037"/>
            <a:chExt cx="5539740" cy="1381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살펴보기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train, test data set</a:t>
              </a:r>
              <a:r>
                <a:rPr lang="ko-KR" altLang="en-US" sz="1600" dirty="0"/>
                <a:t>의 크기와 </a:t>
              </a:r>
              <a:r>
                <a:rPr lang="en-US" altLang="ko-KR" sz="1600" dirty="0"/>
                <a:t>label</a:t>
              </a:r>
              <a:r>
                <a:rPr lang="ko-KR" altLang="en-US" sz="1600" dirty="0"/>
                <a:t>을 살펴본다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E0BCF00-7BB5-44DD-9C77-95839AEC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63" y="1683028"/>
            <a:ext cx="3242057" cy="42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 글씨 숫자 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39" y="2269037"/>
            <a:ext cx="5539741" cy="2119782"/>
            <a:chOff x="6380479" y="2269037"/>
            <a:chExt cx="5539741" cy="21197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3921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Neural Network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구축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/>
                <a:t>Keras</a:t>
              </a:r>
              <a:r>
                <a:rPr lang="en-US" altLang="ko-KR" sz="1600" dirty="0"/>
                <a:t> models</a:t>
              </a:r>
              <a:r>
                <a:rPr lang="ko-KR" altLang="en-US" sz="1600" dirty="0"/>
                <a:t>와 </a:t>
              </a:r>
              <a:r>
                <a:rPr lang="en-US" altLang="ko-KR" sz="1600" dirty="0"/>
                <a:t>layers </a:t>
              </a:r>
              <a:r>
                <a:rPr lang="ko-KR" altLang="en-US" sz="1600" dirty="0"/>
                <a:t>패키지를 통해 활성화 함수 </a:t>
              </a:r>
              <a:r>
                <a:rPr lang="en-US" altLang="ko-KR" sz="1600" dirty="0" err="1"/>
                <a:t>Relu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층과 </a:t>
              </a:r>
              <a:r>
                <a:rPr lang="en-US" altLang="ko-KR" sz="1600" dirty="0" err="1"/>
                <a:t>softmax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층을 모델에 추가한다</a:t>
              </a:r>
              <a:r>
                <a:rPr lang="en-US" altLang="ko-KR" sz="1600" dirty="0"/>
                <a:t>. Dense </a:t>
              </a:r>
              <a:r>
                <a:rPr lang="ko-KR" altLang="en-US" sz="1600" dirty="0"/>
                <a:t>층 두 개가 연속되어 있고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두 번째 층은 </a:t>
              </a:r>
              <a:r>
                <a:rPr lang="en-US" altLang="ko-KR" sz="1600" dirty="0"/>
                <a:t>10</a:t>
              </a:r>
              <a:r>
                <a:rPr lang="ko-KR" altLang="en-US" sz="1600" dirty="0"/>
                <a:t>개의 확률을 반환하며</a:t>
              </a:r>
              <a:r>
                <a:rPr lang="en-US" altLang="ko-KR" sz="1600" dirty="0"/>
                <a:t> 10</a:t>
              </a:r>
              <a:r>
                <a:rPr lang="ko-KR" altLang="en-US" sz="1600" dirty="0"/>
                <a:t>개의 숫자 클래스 중 하나에 속할 확률이다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모두 더하면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이 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ED5CEF8-91C5-427A-88AF-B29348C4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1601"/>
            <a:ext cx="5457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 글씨 숫자 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873561"/>
            <a:chOff x="6380480" y="2269037"/>
            <a:chExt cx="5539740" cy="18735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Compile</a:t>
              </a:r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하기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손실 함수는 </a:t>
              </a:r>
              <a:r>
                <a:rPr lang="en-US" altLang="ko-KR" sz="1600" dirty="0" err="1"/>
                <a:t>crossentropy</a:t>
              </a:r>
              <a:r>
                <a:rPr lang="ko-KR" altLang="en-US" sz="1600" dirty="0"/>
                <a:t>로</a:t>
              </a:r>
              <a:r>
                <a:rPr lang="en-US" altLang="ko-KR" sz="1600" dirty="0"/>
                <a:t>, optimizer</a:t>
              </a:r>
              <a:r>
                <a:rPr lang="ko-KR" altLang="en-US" sz="1600" dirty="0"/>
                <a:t>는 </a:t>
              </a:r>
              <a:r>
                <a:rPr lang="en-US" altLang="ko-KR" sz="1600" dirty="0" err="1"/>
                <a:t>rmsprop</a:t>
              </a:r>
              <a:r>
                <a:rPr lang="ko-KR" altLang="en-US" sz="1600" dirty="0"/>
                <a:t>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훈련 과정을 모니터링 하기 위해 정확도를 출력하도록 </a:t>
              </a:r>
              <a:r>
                <a:rPr lang="en-US" altLang="ko-KR" sz="1600" dirty="0"/>
                <a:t>hyperparameter</a:t>
              </a:r>
              <a:r>
                <a:rPr lang="ko-KR" altLang="en-US" sz="1600" dirty="0"/>
                <a:t>를 설정한다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94F47D3-A7CD-4D73-8CB8-4A2920A8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3425687"/>
            <a:ext cx="42291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 글씨 숫자 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1873561"/>
            <a:chOff x="6380480" y="2269037"/>
            <a:chExt cx="5539740" cy="18735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8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훈련을 시작하기 전</a:t>
              </a:r>
              <a:r>
                <a:rPr lang="en-US" altLang="ko-KR" sz="1600" dirty="0"/>
                <a:t>, Data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Neural Network</a:t>
              </a:r>
              <a:r>
                <a:rPr lang="ko-KR" altLang="en-US" sz="1600" dirty="0"/>
                <a:t>에 맞도록 크기를 바꾸고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스케일을 조정한다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또한 </a:t>
              </a:r>
              <a:r>
                <a:rPr lang="en-US" altLang="ko-KR" sz="1600" dirty="0"/>
                <a:t>label</a:t>
              </a:r>
              <a:r>
                <a:rPr lang="ko-KR" altLang="en-US" sz="1600" dirty="0"/>
                <a:t>을 범주형 변수로 인코딩 해준다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4777F13-6E6D-41B0-83A8-10FAB1B8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1601"/>
            <a:ext cx="4610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5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 글씨 숫자 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2119782"/>
            <a:chOff x="6380480" y="2269037"/>
            <a:chExt cx="5539740" cy="21197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fitting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fit </a:t>
              </a:r>
              <a:r>
                <a:rPr lang="ko-KR" altLang="en-US" sz="1600" dirty="0"/>
                <a:t>메서드를 통해 신경망 모델을 학습시킨다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훈련 데이터에 대해 </a:t>
              </a:r>
              <a:r>
                <a:rPr lang="en-US" altLang="ko-KR" sz="1600" dirty="0"/>
                <a:t>98.9</a:t>
              </a:r>
              <a:r>
                <a:rPr lang="ko-KR" altLang="en-US" sz="1600" dirty="0"/>
                <a:t>로 높은 정확도를 달성하였다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또한 테스트 세트의 정확도를 찍어본 결과 </a:t>
              </a:r>
              <a:r>
                <a:rPr lang="en-US" altLang="ko-KR" sz="1600" dirty="0"/>
                <a:t>98.1</a:t>
              </a:r>
              <a:r>
                <a:rPr lang="ko-KR" altLang="en-US" sz="1600" dirty="0"/>
                <a:t>로 훈련 데이터 세트보다는 낮지만 꽤 좋은 성능을 보였다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0C9585-752E-4AE6-8209-C491D2DD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80" y="3007360"/>
            <a:ext cx="5671009" cy="33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1813427" y="2921168"/>
              <a:ext cx="85651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IMDB </a:t>
              </a:r>
              <a:r>
                <a:rPr lang="ko-KR" altLang="en-US" sz="6000" dirty="0">
                  <a:solidFill>
                    <a:schemeClr val="bg1"/>
                  </a:solidFill>
                </a:rPr>
                <a:t>영화 리뷰 데이터셋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61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712</Words>
  <Application>Microsoft Office PowerPoint</Application>
  <PresentationFormat>와이드스크린</PresentationFormat>
  <Paragraphs>97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신효민</cp:lastModifiedBy>
  <cp:revision>28</cp:revision>
  <dcterms:created xsi:type="dcterms:W3CDTF">2019-12-23T00:32:35Z</dcterms:created>
  <dcterms:modified xsi:type="dcterms:W3CDTF">2021-11-02T09:58:20Z</dcterms:modified>
</cp:coreProperties>
</file>