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85D-2C2A-4CF6-9ABF-EB27449440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85D-2C2A-4CF6-9ABF-EB27449440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85D-2C2A-4CF6-9ABF-EB27449440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85D-2C2A-4CF6-9ABF-EB27449440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85D-2C2A-4CF6-9ABF-EB27449440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85D-2C2A-4CF6-9ABF-EB27449440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85D-2C2A-4CF6-9ABF-EB27449440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85D-2C2A-4CF6-9ABF-EB27449440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85D-2C2A-4CF6-9ABF-EB27449440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85D-2C2A-4CF6-9ABF-EB27449440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85D-2C2A-4CF6-9ABF-EB27449440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585D-2C2A-4CF6-9ABF-EB27449440A4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2558" y="44253"/>
            <a:ext cx="9806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环境搭建及</a:t>
            </a:r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基础语法实验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9862" y="967583"/>
            <a:ext cx="11767279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/>
              <a:t>安装</a:t>
            </a:r>
            <a:r>
              <a:rPr lang="en-US" altLang="zh-CN" sz="2400" dirty="0"/>
              <a:t>Python</a:t>
            </a:r>
            <a:r>
              <a:rPr lang="zh-CN" altLang="en-US" sz="2400" dirty="0"/>
              <a:t>语言，搭建开发环境；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根据自己的学号，设</a:t>
            </a:r>
            <a:r>
              <a:rPr lang="en-US" altLang="zh-CN" sz="2400" dirty="0"/>
              <a:t>A</a:t>
            </a:r>
            <a:r>
              <a:rPr lang="zh-CN" altLang="en-US" sz="2400" dirty="0"/>
              <a:t>等于学号除以</a:t>
            </a:r>
            <a:r>
              <a:rPr lang="en-US" altLang="zh-CN" sz="2400" dirty="0"/>
              <a:t>8</a:t>
            </a:r>
            <a:r>
              <a:rPr lang="zh-CN" altLang="en-US" sz="2400" dirty="0"/>
              <a:t>取余数，</a:t>
            </a:r>
            <a:r>
              <a:rPr lang="en-US" altLang="zh-CN" sz="2400" dirty="0"/>
              <a:t>B</a:t>
            </a:r>
            <a:r>
              <a:rPr lang="zh-CN" altLang="en-US" sz="2400" dirty="0"/>
              <a:t>等于学号除以</a:t>
            </a:r>
            <a:r>
              <a:rPr lang="en-US" altLang="zh-CN" sz="2400" dirty="0"/>
              <a:t>3</a:t>
            </a:r>
            <a:r>
              <a:rPr lang="zh-CN" altLang="en-US" sz="2400" dirty="0"/>
              <a:t>的余数，</a:t>
            </a:r>
            <a:r>
              <a:rPr lang="en-US" altLang="zh-CN" sz="2400" dirty="0"/>
              <a:t>C</a:t>
            </a:r>
            <a:r>
              <a:rPr lang="zh-CN" altLang="en-US" sz="2400" dirty="0"/>
              <a:t>等于学号除以</a:t>
            </a:r>
            <a:r>
              <a:rPr lang="en-US" altLang="zh-CN" sz="2400" dirty="0"/>
              <a:t>5</a:t>
            </a:r>
            <a:r>
              <a:rPr lang="zh-CN" altLang="en-US" sz="2400" dirty="0"/>
              <a:t>的余数，</a:t>
            </a:r>
            <a:r>
              <a:rPr lang="en-US" altLang="zh-CN" sz="2400" dirty="0"/>
              <a:t>D</a:t>
            </a:r>
            <a:r>
              <a:rPr lang="zh-CN" altLang="en-US" sz="2400" dirty="0"/>
              <a:t>为学号除以</a:t>
            </a:r>
            <a:r>
              <a:rPr lang="en-US" altLang="zh-CN" sz="2400" dirty="0"/>
              <a:t>7</a:t>
            </a:r>
            <a:r>
              <a:rPr lang="zh-CN" altLang="en-US" sz="2400" dirty="0"/>
              <a:t>的余数，</a:t>
            </a:r>
            <a:r>
              <a:rPr lang="en-US" altLang="zh-CN" sz="2400" dirty="0"/>
              <a:t>E</a:t>
            </a:r>
            <a:r>
              <a:rPr lang="zh-CN" altLang="en-US" sz="2400" dirty="0"/>
              <a:t>为学号除以</a:t>
            </a:r>
            <a:r>
              <a:rPr lang="en-US" altLang="zh-CN" sz="2400" dirty="0"/>
              <a:t>50</a:t>
            </a:r>
            <a:r>
              <a:rPr lang="zh-CN" altLang="en-US" sz="2400" dirty="0"/>
              <a:t>的余数，编写一个脚本，以自己的学号为输入，输出</a:t>
            </a:r>
            <a:r>
              <a:rPr lang="en-US" altLang="zh-CN" sz="2400" dirty="0"/>
              <a:t>A,B,C,D,E</a:t>
            </a:r>
            <a:r>
              <a:rPr lang="zh-CN" altLang="en-US" sz="2400" dirty="0"/>
              <a:t>的值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完成序号为</a:t>
            </a:r>
            <a:r>
              <a:rPr lang="en-US" altLang="zh-CN" sz="2400" dirty="0"/>
              <a:t>B</a:t>
            </a:r>
            <a:r>
              <a:rPr lang="zh-CN" altLang="en-US" sz="2400" dirty="0"/>
              <a:t>的题目；</a:t>
            </a:r>
            <a:r>
              <a:rPr lang="en-US" altLang="zh-CN" sz="2400" dirty="0"/>
              <a:t>0-2</a:t>
            </a:r>
          </a:p>
          <a:p>
            <a:pPr marL="342900" indent="-342900">
              <a:buAutoNum type="arabicPeriod"/>
            </a:pPr>
            <a:r>
              <a:rPr lang="zh-CN" altLang="en-US" sz="2400" dirty="0"/>
              <a:t>完成 需要为 </a:t>
            </a:r>
            <a:r>
              <a:rPr lang="en-US" altLang="zh-CN" sz="2400" dirty="0"/>
              <a:t>3 +C </a:t>
            </a:r>
            <a:r>
              <a:rPr lang="zh-CN" altLang="en-US" sz="2400" dirty="0"/>
              <a:t>的题目</a:t>
            </a:r>
            <a:r>
              <a:rPr lang="en-US" altLang="zh-CN" sz="2400" dirty="0"/>
              <a:t>3-7</a:t>
            </a:r>
          </a:p>
          <a:p>
            <a:pPr marL="342900" indent="-342900"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7+D </a:t>
            </a:r>
            <a:r>
              <a:rPr lang="zh-CN" altLang="en-US" sz="2400" dirty="0"/>
              <a:t>的题目</a:t>
            </a:r>
            <a:r>
              <a:rPr lang="en-US" altLang="zh-CN" sz="2400" dirty="0"/>
              <a:t>7-13</a:t>
            </a:r>
          </a:p>
          <a:p>
            <a:pPr marL="342900" indent="-342900"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14+D </a:t>
            </a:r>
            <a:r>
              <a:rPr lang="zh-CN" altLang="en-US" sz="2400" dirty="0"/>
              <a:t>的题目</a:t>
            </a:r>
          </a:p>
          <a:p>
            <a:pPr marL="342900" indent="-342900">
              <a:buAutoNum type="arabicPeriod"/>
            </a:pPr>
            <a:r>
              <a:rPr lang="zh-CN" altLang="en-US" sz="2400" dirty="0"/>
              <a:t>完成 </a:t>
            </a:r>
            <a:r>
              <a:rPr lang="en-US" altLang="zh-CN" sz="2400" dirty="0"/>
              <a:t>20+A </a:t>
            </a:r>
            <a:r>
              <a:rPr lang="zh-CN" altLang="en-US" sz="2400" dirty="0"/>
              <a:t>的题目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编写一个例程，能够演示全局变量和局部变量作用域的不同（雷同不得分）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有一只青蛙，跳跃一次可以上</a:t>
            </a:r>
            <a:r>
              <a:rPr lang="en-US" altLang="zh-CN" sz="2400" dirty="0"/>
              <a:t>1</a:t>
            </a:r>
            <a:r>
              <a:rPr lang="zh-CN" altLang="en-US" sz="2400" dirty="0"/>
              <a:t>步台阶也可以上两步台阶或者三步台阶，设有一段楼梯有</a:t>
            </a:r>
            <a:r>
              <a:rPr lang="en-US" altLang="zh-CN" sz="2400" dirty="0"/>
              <a:t>X</a:t>
            </a:r>
            <a:r>
              <a:rPr lang="zh-CN" altLang="en-US" sz="2400" dirty="0"/>
              <a:t>步台阶，</a:t>
            </a:r>
            <a:r>
              <a:rPr lang="en-US" altLang="zh-CN" sz="2400" dirty="0"/>
              <a:t>X</a:t>
            </a:r>
            <a:r>
              <a:rPr lang="zh-CN" altLang="en-US" sz="2400" dirty="0"/>
              <a:t>为实验学生学号的最后两位</a:t>
            </a:r>
            <a:r>
              <a:rPr lang="en-US" altLang="zh-CN" sz="2400" dirty="0"/>
              <a:t>+15</a:t>
            </a:r>
            <a:r>
              <a:rPr lang="zh-CN" altLang="en-US" sz="2400" dirty="0"/>
              <a:t>，请编写一段代码，求出青蛙登上该段楼梯有多少种跳法。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实验报考要求写明程序设计思路和原理和思路，尤其要突出程序设计过程中遇到的错误、问题和解决方法，根据细节判定出的抄袭报告判零分。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23152" y="44253"/>
            <a:ext cx="8745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实验</a:t>
            </a:r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 Python</a:t>
            </a:r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基础语法实验</a:t>
            </a:r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9862" y="967583"/>
            <a:ext cx="11767279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/>
              <a:t>安装</a:t>
            </a:r>
            <a:r>
              <a:rPr lang="en-US" altLang="zh-CN" sz="2400" dirty="0"/>
              <a:t>Python</a:t>
            </a:r>
            <a:r>
              <a:rPr lang="zh-CN" altLang="en-US" sz="2400" dirty="0"/>
              <a:t>语言，搭建开发环境；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根据自己的学号，设</a:t>
            </a:r>
            <a:r>
              <a:rPr lang="en-US" altLang="zh-CN" sz="2400" dirty="0"/>
              <a:t>A</a:t>
            </a:r>
            <a:r>
              <a:rPr lang="zh-CN" altLang="en-US" sz="2400" dirty="0"/>
              <a:t>等于学号除以</a:t>
            </a:r>
            <a:r>
              <a:rPr lang="en-US" altLang="zh-CN" sz="2400" dirty="0"/>
              <a:t>13</a:t>
            </a:r>
            <a:r>
              <a:rPr lang="zh-CN" altLang="en-US" sz="2400" dirty="0"/>
              <a:t>取余数，</a:t>
            </a:r>
            <a:r>
              <a:rPr lang="en-US" altLang="zh-CN" sz="2400" dirty="0"/>
              <a:t>B</a:t>
            </a:r>
            <a:r>
              <a:rPr lang="zh-CN" altLang="en-US" sz="2400" dirty="0"/>
              <a:t>等于学号除以</a:t>
            </a:r>
            <a:r>
              <a:rPr lang="en-US" altLang="zh-CN" sz="2400" dirty="0"/>
              <a:t>3</a:t>
            </a:r>
            <a:r>
              <a:rPr lang="zh-CN" altLang="en-US" sz="2400" dirty="0"/>
              <a:t>的余数，</a:t>
            </a:r>
            <a:r>
              <a:rPr lang="en-US" altLang="zh-CN" sz="2400" dirty="0"/>
              <a:t>C</a:t>
            </a:r>
            <a:r>
              <a:rPr lang="zh-CN" altLang="en-US" sz="2400" dirty="0"/>
              <a:t>等于学号除以</a:t>
            </a:r>
            <a:r>
              <a:rPr lang="en-US" altLang="zh-CN" sz="2400" dirty="0"/>
              <a:t>5</a:t>
            </a:r>
            <a:r>
              <a:rPr lang="zh-CN" altLang="en-US" sz="2400" dirty="0"/>
              <a:t>的余数，</a:t>
            </a:r>
            <a:r>
              <a:rPr lang="en-US" altLang="zh-CN" sz="2400" dirty="0"/>
              <a:t>D</a:t>
            </a:r>
            <a:r>
              <a:rPr lang="zh-CN" altLang="en-US" sz="2400" dirty="0"/>
              <a:t>为学号除以</a:t>
            </a:r>
            <a:r>
              <a:rPr lang="en-US" altLang="zh-CN" sz="2400" dirty="0"/>
              <a:t>7</a:t>
            </a:r>
            <a:r>
              <a:rPr lang="zh-CN" altLang="en-US" sz="2400" dirty="0"/>
              <a:t>的余数，</a:t>
            </a:r>
            <a:r>
              <a:rPr lang="en-US" altLang="zh-CN" sz="2400" dirty="0"/>
              <a:t>E</a:t>
            </a:r>
            <a:r>
              <a:rPr lang="zh-CN" altLang="en-US" sz="2400" dirty="0"/>
              <a:t>为学号除以</a:t>
            </a:r>
            <a:r>
              <a:rPr lang="en-US" altLang="zh-CN" sz="2400" dirty="0"/>
              <a:t>50</a:t>
            </a:r>
            <a:r>
              <a:rPr lang="zh-CN" altLang="en-US" sz="2400" dirty="0"/>
              <a:t>的余数，编写一个脚本，以自己的学号为输入，输出</a:t>
            </a:r>
            <a:r>
              <a:rPr lang="en-US" altLang="zh-CN" sz="2400" dirty="0"/>
              <a:t>A,B,C,D,E</a:t>
            </a:r>
            <a:r>
              <a:rPr lang="zh-CN" altLang="en-US" sz="2400" dirty="0"/>
              <a:t>的值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完成序号为</a:t>
            </a:r>
            <a:r>
              <a:rPr lang="en-US" altLang="zh-CN" sz="2400" dirty="0"/>
              <a:t>B</a:t>
            </a:r>
            <a:r>
              <a:rPr lang="zh-CN" altLang="en-US" sz="2400" dirty="0"/>
              <a:t>的题目；</a:t>
            </a:r>
            <a:r>
              <a:rPr lang="en-US" altLang="zh-CN" sz="2400" dirty="0"/>
              <a:t>+</a:t>
            </a:r>
            <a:r>
              <a:rPr lang="en-US" sz="2400" dirty="0"/>
              <a:t>2</a:t>
            </a:r>
          </a:p>
          <a:p>
            <a:pPr marL="342900" indent="-342900">
              <a:buAutoNum type="arabicPeriod"/>
            </a:pPr>
            <a:r>
              <a:rPr lang="zh-CN" altLang="en-US" sz="2400" dirty="0"/>
              <a:t>完成 需要为 </a:t>
            </a:r>
            <a:r>
              <a:rPr lang="en-US" altLang="zh-CN" sz="2400" dirty="0"/>
              <a:t>3 +C </a:t>
            </a:r>
            <a:r>
              <a:rPr lang="zh-CN" altLang="en-US" sz="2400" dirty="0"/>
              <a:t>的题目</a:t>
            </a:r>
            <a:r>
              <a:rPr lang="en-US" altLang="zh-CN" sz="2400" dirty="0"/>
              <a:t>+2</a:t>
            </a:r>
            <a:endParaRPr lang="zh-CN" altLang="en-US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7+D </a:t>
            </a:r>
            <a:r>
              <a:rPr lang="zh-CN" altLang="en-US" sz="2400" dirty="0"/>
              <a:t>的题目</a:t>
            </a:r>
            <a:r>
              <a:rPr lang="en-US" altLang="zh-CN" sz="2400" dirty="0"/>
              <a:t>+2</a:t>
            </a:r>
          </a:p>
          <a:p>
            <a:pPr marL="342900" indent="-342900"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14+D </a:t>
            </a:r>
            <a:r>
              <a:rPr lang="zh-CN" altLang="en-US" sz="2400" dirty="0"/>
              <a:t>的题目</a:t>
            </a:r>
            <a:r>
              <a:rPr lang="en-US" altLang="zh-CN" sz="2400" dirty="0"/>
              <a:t>+2</a:t>
            </a:r>
            <a:endParaRPr lang="zh-CN" altLang="en-US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完成 </a:t>
            </a:r>
            <a:r>
              <a:rPr lang="en-US" altLang="zh-CN" sz="2400" dirty="0"/>
              <a:t>20+A </a:t>
            </a:r>
            <a:r>
              <a:rPr lang="zh-CN" altLang="en-US" sz="2400" dirty="0"/>
              <a:t>的题目</a:t>
            </a:r>
            <a:r>
              <a:rPr lang="en-US" altLang="zh-CN" sz="2400" dirty="0"/>
              <a:t>+2</a:t>
            </a:r>
          </a:p>
          <a:p>
            <a:pPr marL="342900" indent="-342900"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30+A</a:t>
            </a:r>
            <a:r>
              <a:rPr lang="zh-CN" altLang="en-US" sz="2400" dirty="0"/>
              <a:t>的题目</a:t>
            </a:r>
            <a:r>
              <a:rPr lang="en-US" altLang="zh-CN" sz="2400" dirty="0"/>
              <a:t>+2</a:t>
            </a:r>
          </a:p>
          <a:p>
            <a:pPr marL="342900" indent="-342900">
              <a:buAutoNum type="arabicPeriod"/>
            </a:pPr>
            <a:r>
              <a:rPr lang="zh-CN" altLang="en-US" sz="2400" dirty="0">
                <a:sym typeface="+mn-ea"/>
              </a:rPr>
              <a:t>完成</a:t>
            </a:r>
            <a:r>
              <a:rPr lang="en-US" altLang="zh-CN" sz="2400" dirty="0">
                <a:sym typeface="+mn-ea"/>
              </a:rPr>
              <a:t>40+A</a:t>
            </a:r>
            <a:r>
              <a:rPr lang="zh-CN" altLang="en-US" sz="2400" dirty="0">
                <a:sym typeface="+mn-ea"/>
              </a:rPr>
              <a:t>的题目</a:t>
            </a:r>
            <a:r>
              <a:rPr lang="en-US" altLang="zh-CN" sz="2400" dirty="0">
                <a:sym typeface="+mn-ea"/>
              </a:rPr>
              <a:t>+2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16076" y="44253"/>
            <a:ext cx="91598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实验</a:t>
            </a:r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 </a:t>
            </a:r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容器的使用和简单算法</a:t>
            </a:r>
            <a:endParaRPr lang="en-US" altLang="zh-CN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862" y="967583"/>
            <a:ext cx="11767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/>
              <a:t>实现一个</a:t>
            </a:r>
            <a:r>
              <a:rPr lang="en-US" altLang="zh-CN" sz="2400" dirty="0"/>
              <a:t>dictionary</a:t>
            </a:r>
            <a:r>
              <a:rPr lang="zh-CN" altLang="en-US" sz="2400" dirty="0"/>
              <a:t>，以学生的学号为主键、学生的姓名、性别、高数成绩、线代成绩、概率论成绩和英语成绩为值，通过文字选项的方式，用户可以选择 添加学生信息、修改学生信息、删除学生信息、对已录入的学生信息按照 高数成绩排序，对已录入的学生按照 学号排序 等功能；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设学生学号最后一位数为</a:t>
            </a:r>
            <a:r>
              <a:rPr lang="en-US" altLang="zh-CN" sz="2400" dirty="0"/>
              <a:t>A</a:t>
            </a:r>
            <a:r>
              <a:rPr lang="zh-CN" altLang="en-US" sz="2400" dirty="0"/>
              <a:t>，另</a:t>
            </a:r>
            <a:r>
              <a:rPr lang="en-US" altLang="zh-CN" sz="2400" dirty="0"/>
              <a:t>B=A%3+1</a:t>
            </a:r>
            <a:r>
              <a:rPr lang="zh-CN" altLang="en-US" sz="2400" dirty="0"/>
              <a:t>，求 </a:t>
            </a:r>
            <a:r>
              <a:rPr lang="en-US" altLang="zh-CN" sz="2400" dirty="0"/>
              <a:t>f(x) = e</a:t>
            </a:r>
            <a:r>
              <a:rPr lang="en-US" altLang="zh-CN" sz="2400" baseline="30000" dirty="0"/>
              <a:t>-x</a:t>
            </a:r>
            <a:r>
              <a:rPr lang="en-US" altLang="zh-CN" sz="2400" dirty="0"/>
              <a:t>-sin(B*x) </a:t>
            </a:r>
            <a:r>
              <a:rPr lang="zh-CN" altLang="en-US" sz="2400" dirty="0"/>
              <a:t>在</a:t>
            </a:r>
            <a:r>
              <a:rPr lang="en-US" altLang="zh-CN" sz="2400" dirty="0"/>
              <a:t>[0,2π]</a:t>
            </a:r>
            <a:r>
              <a:rPr lang="zh-CN" altLang="en-US" sz="2400" dirty="0"/>
              <a:t>上的根，并将结果存入一个容器中（可以是</a:t>
            </a:r>
            <a:r>
              <a:rPr lang="en-US" altLang="zh-CN" sz="2400" dirty="0"/>
              <a:t>List</a:t>
            </a:r>
            <a:r>
              <a:rPr lang="zh-CN" altLang="en-US" sz="2400" dirty="0"/>
              <a:t>，也可以是</a:t>
            </a:r>
            <a:r>
              <a:rPr lang="en-US" altLang="zh-CN" sz="2400" dirty="0"/>
              <a:t>Set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0385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9828" y="44253"/>
            <a:ext cx="9852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实验</a:t>
            </a:r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  </a:t>
            </a:r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深度优先和广度优先遍历</a:t>
            </a:r>
            <a:endParaRPr lang="en-US" altLang="zh-CN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9FF094-87D4-4148-889D-0A4CC4A5E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277" y="1324899"/>
            <a:ext cx="6105353" cy="24890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6C6343C-DCF9-418F-916E-2F89B75BD446}"/>
              </a:ext>
            </a:extLst>
          </p:cNvPr>
          <p:cNvSpPr txBox="1"/>
          <p:nvPr/>
        </p:nvSpPr>
        <p:spPr>
          <a:xfrm>
            <a:off x="239696" y="1278385"/>
            <a:ext cx="53887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利用</a:t>
            </a:r>
            <a:r>
              <a:rPr lang="en-US" altLang="zh-CN" sz="2400" dirty="0"/>
              <a:t>Python</a:t>
            </a:r>
            <a:r>
              <a:rPr lang="zh-CN" altLang="en-US" sz="2400" dirty="0"/>
              <a:t>求解数独。数独规则说明：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i="0" dirty="0">
                <a:effectLst/>
                <a:latin typeface="-apple-system"/>
              </a:rPr>
              <a:t>数字 </a:t>
            </a:r>
            <a:r>
              <a:rPr lang="en-US" altLang="zh-CN" b="0" i="0" dirty="0">
                <a:effectLst/>
                <a:latin typeface="-apple-system"/>
              </a:rPr>
              <a:t>1-9 </a:t>
            </a:r>
            <a:r>
              <a:rPr lang="zh-CN" altLang="en-US" b="0" i="0" dirty="0">
                <a:effectLst/>
                <a:latin typeface="-apple-system"/>
              </a:rPr>
              <a:t>在每一行只能出现一次。</a:t>
            </a:r>
            <a:endParaRPr lang="en-US" altLang="zh-CN" b="0" i="0" dirty="0"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i="0" dirty="0">
                <a:effectLst/>
                <a:latin typeface="-apple-system"/>
              </a:rPr>
              <a:t>数字 </a:t>
            </a:r>
            <a:r>
              <a:rPr lang="en-US" altLang="zh-CN" b="0" i="0" dirty="0">
                <a:effectLst/>
                <a:latin typeface="-apple-system"/>
              </a:rPr>
              <a:t>1-9 </a:t>
            </a:r>
            <a:r>
              <a:rPr lang="zh-CN" altLang="en-US" b="0" i="0" dirty="0">
                <a:effectLst/>
                <a:latin typeface="-apple-system"/>
              </a:rPr>
              <a:t>在每一列只能出现一次。</a:t>
            </a:r>
            <a:endParaRPr lang="en-US" altLang="zh-CN" b="0" i="0" dirty="0"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i="0" dirty="0">
                <a:effectLst/>
                <a:latin typeface="-apple-system"/>
              </a:rPr>
              <a:t>数字 </a:t>
            </a:r>
            <a:r>
              <a:rPr lang="en-US" altLang="zh-CN" b="0" i="0" dirty="0">
                <a:effectLst/>
                <a:latin typeface="-apple-system"/>
              </a:rPr>
              <a:t>1-9 </a:t>
            </a:r>
            <a:r>
              <a:rPr lang="zh-CN" altLang="en-US" b="0" i="0" dirty="0">
                <a:effectLst/>
                <a:latin typeface="-apple-system"/>
              </a:rPr>
              <a:t>在每一个 </a:t>
            </a:r>
            <a:r>
              <a:rPr lang="en-US" altLang="zh-CN" b="0" i="0" dirty="0">
                <a:effectLst/>
                <a:latin typeface="-apple-system"/>
              </a:rPr>
              <a:t>3x3 </a:t>
            </a:r>
            <a:r>
              <a:rPr lang="zh-CN" altLang="en-US" b="0" i="0" dirty="0">
                <a:effectLst/>
                <a:latin typeface="-apple-system"/>
              </a:rPr>
              <a:t>宫内只能出现一次。</a:t>
            </a:r>
            <a:r>
              <a:rPr lang="en-US" altLang="zh-CN" b="0" i="0" dirty="0">
                <a:effectLst/>
                <a:latin typeface="-apple-system"/>
              </a:rPr>
              <a:t>3x3 </a:t>
            </a:r>
            <a:r>
              <a:rPr lang="zh-CN" altLang="en-US" b="0" i="0" dirty="0">
                <a:effectLst/>
                <a:latin typeface="-apple-system"/>
              </a:rPr>
              <a:t>的宫内为</a:t>
            </a:r>
            <a:r>
              <a:rPr lang="en-US" altLang="zh-CN" b="0" i="0" dirty="0">
                <a:effectLst/>
                <a:latin typeface="-apple-system"/>
              </a:rPr>
              <a:t>A1-C3,A4-C6,A7-C9,D1-F3,D4-F6,D7-F9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i="0" dirty="0">
                <a:effectLst/>
                <a:latin typeface="-apple-system"/>
              </a:rPr>
              <a:t>提示，使用矩阵功能，可以借助</a:t>
            </a:r>
            <a:r>
              <a:rPr lang="en-US" altLang="zh-CN" b="0" i="0" dirty="0" err="1">
                <a:effectLst/>
                <a:latin typeface="-apple-system"/>
              </a:rPr>
              <a:t>numpy</a:t>
            </a:r>
            <a:r>
              <a:rPr lang="zh-CN" altLang="en-US" b="0" i="0" dirty="0">
                <a:effectLst/>
                <a:latin typeface="-apple-system"/>
              </a:rPr>
              <a:t>包或者</a:t>
            </a:r>
            <a:r>
              <a:rPr lang="en-US" altLang="zh-CN" b="0" i="0" dirty="0">
                <a:effectLst/>
                <a:latin typeface="-apple-system"/>
              </a:rPr>
              <a:t>List</a:t>
            </a:r>
            <a:r>
              <a:rPr lang="zh-CN" altLang="en-US" b="0" i="0" dirty="0">
                <a:effectLst/>
                <a:latin typeface="-apple-system"/>
              </a:rPr>
              <a:t>嵌套</a:t>
            </a:r>
            <a:endParaRPr lang="en-US" altLang="zh-CN" b="0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6C8402-94CB-4F23-A7C9-E01424CBDE50}"/>
              </a:ext>
            </a:extLst>
          </p:cNvPr>
          <p:cNvSpPr txBox="1"/>
          <p:nvPr/>
        </p:nvSpPr>
        <p:spPr>
          <a:xfrm>
            <a:off x="254250" y="3828402"/>
            <a:ext cx="8893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2. </a:t>
            </a:r>
            <a:r>
              <a:rPr lang="zh-CN" altLang="en-US" sz="2400" dirty="0"/>
              <a:t>利用字典和</a:t>
            </a:r>
            <a:r>
              <a:rPr lang="en-US" altLang="zh-CN" sz="2400" dirty="0"/>
              <a:t>List</a:t>
            </a:r>
            <a:r>
              <a:rPr lang="zh-CN" altLang="en-US" sz="2400" dirty="0"/>
              <a:t>等容器，实现 基于宽度优先的 </a:t>
            </a:r>
            <a:r>
              <a:rPr lang="en-US" altLang="zh-CN" sz="2400" dirty="0"/>
              <a:t>8</a:t>
            </a:r>
            <a:r>
              <a:rPr lang="zh-CN" altLang="en-US" sz="2400" dirty="0"/>
              <a:t>皇后问题求解。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2B7F1A-1C81-4569-93BF-A8D3D1A58862}"/>
              </a:ext>
            </a:extLst>
          </p:cNvPr>
          <p:cNvSpPr txBox="1"/>
          <p:nvPr/>
        </p:nvSpPr>
        <p:spPr>
          <a:xfrm>
            <a:off x="414048" y="4733924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1,2</a:t>
            </a:r>
            <a:r>
              <a:rPr lang="zh-CN" altLang="en-US" sz="2400" dirty="0"/>
              <a:t>题，</a:t>
            </a:r>
            <a:r>
              <a:rPr lang="en-US" altLang="zh-CN" sz="2400" dirty="0"/>
              <a:t>2</a:t>
            </a:r>
            <a:r>
              <a:rPr lang="zh-CN" altLang="en-US" sz="2400" dirty="0"/>
              <a:t>选</a:t>
            </a:r>
            <a:r>
              <a:rPr lang="en-US" altLang="zh-CN" sz="2400" dirty="0"/>
              <a:t>1</a:t>
            </a:r>
            <a:r>
              <a:rPr lang="zh-CN" altLang="en-US" sz="2400" dirty="0"/>
              <a:t>完成。</a:t>
            </a:r>
          </a:p>
        </p:txBody>
      </p:sp>
    </p:spTree>
    <p:extLst>
      <p:ext uri="{BB962C8B-B14F-4D97-AF65-F5344CB8AC3E}">
        <p14:creationId xmlns:p14="http://schemas.microsoft.com/office/powerpoint/2010/main" val="26189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DFB03-190F-46BC-B1D2-2675A26D6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777"/>
            <a:ext cx="10515600" cy="5507331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容器的遍历联系</a:t>
            </a:r>
            <a:endParaRPr lang="en-US" altLang="zh-CN" dirty="0"/>
          </a:p>
          <a:p>
            <a:pPr lvl="1"/>
            <a:r>
              <a:rPr lang="zh-CN" altLang="en-US" dirty="0"/>
              <a:t>申明一个</a:t>
            </a:r>
            <a:r>
              <a:rPr lang="en-US" altLang="zh-CN" dirty="0"/>
              <a:t>List </a:t>
            </a:r>
            <a:r>
              <a:rPr lang="en-US" altLang="zh-CN" dirty="0" err="1"/>
              <a:t>Lst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寻找出</a:t>
            </a:r>
            <a:r>
              <a:rPr lang="en-US" altLang="zh-CN" dirty="0"/>
              <a:t>0-99999</a:t>
            </a:r>
            <a:r>
              <a:rPr lang="zh-CN" altLang="en-US" dirty="0"/>
              <a:t>之间的水仙花数、四叶玫瑰数、五角星数，并将结果存入</a:t>
            </a:r>
            <a:r>
              <a:rPr lang="en-US" altLang="zh-CN" dirty="0" err="1"/>
              <a:t>Lst</a:t>
            </a:r>
            <a:r>
              <a:rPr lang="zh-CN" altLang="en-US" dirty="0"/>
              <a:t>中；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for </a:t>
            </a:r>
            <a:r>
              <a:rPr lang="zh-CN" altLang="en-US" dirty="0"/>
              <a:t>对 </a:t>
            </a:r>
            <a:r>
              <a:rPr lang="en-US" altLang="zh-CN" dirty="0" err="1"/>
              <a:t>Lst</a:t>
            </a:r>
            <a:r>
              <a:rPr lang="zh-CN" altLang="en-US" dirty="0"/>
              <a:t>进行遍历，并将其中的偶数打印出来；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编写一个函数，利用“递归方法”对输入的参数分解质因数，并将结果用</a:t>
            </a:r>
            <a:r>
              <a:rPr lang="en-US" altLang="zh-CN" dirty="0"/>
              <a:t>append</a:t>
            </a:r>
            <a:r>
              <a:rPr lang="zh-CN" altLang="en-US" dirty="0"/>
              <a:t>方法加入到一个列表中，分解完毕后，利用</a:t>
            </a:r>
            <a:r>
              <a:rPr lang="en-US" altLang="zh-CN" dirty="0"/>
              <a:t>for</a:t>
            </a:r>
            <a:r>
              <a:rPr lang="zh-CN" altLang="en-US" dirty="0"/>
              <a:t>循环遍历，将列表中元素逐个打印出来；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用一条语句生成一个 包含</a:t>
            </a:r>
            <a:r>
              <a:rPr lang="en-US" altLang="zh-CN" dirty="0"/>
              <a:t>0-2000</a:t>
            </a:r>
            <a:r>
              <a:rPr lang="zh-CN" altLang="en-US" dirty="0"/>
              <a:t>之间所有奇数的列表，找出列表中可以整除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15</a:t>
            </a:r>
            <a:r>
              <a:rPr lang="zh-CN" altLang="en-US" dirty="0"/>
              <a:t>、</a:t>
            </a:r>
            <a:r>
              <a:rPr lang="en-US" altLang="zh-CN" dirty="0"/>
              <a:t>35</a:t>
            </a:r>
            <a:r>
              <a:rPr lang="zh-CN" altLang="en-US" dirty="0"/>
              <a:t>的数，分别存放在</a:t>
            </a:r>
            <a:r>
              <a:rPr lang="en-US" altLang="zh-CN" dirty="0"/>
              <a:t>L3,L6,L7,L15, L35</a:t>
            </a:r>
            <a:r>
              <a:rPr lang="zh-CN" altLang="en-US" dirty="0"/>
              <a:t>这几个列表中，并找到这几个列表中共有的元素，打印出来。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4B74B1-EE9F-4029-8B6D-186D06DCC58F}"/>
              </a:ext>
            </a:extLst>
          </p:cNvPr>
          <p:cNvSpPr/>
          <p:nvPr/>
        </p:nvSpPr>
        <p:spPr>
          <a:xfrm>
            <a:off x="1169828" y="44253"/>
            <a:ext cx="9852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实验</a:t>
            </a:r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  </a:t>
            </a:r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数据结构和基础算法巩固</a:t>
            </a:r>
            <a:endParaRPr lang="en-US" altLang="zh-CN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062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DFB03-190F-46BC-B1D2-2675A26D6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777"/>
            <a:ext cx="10515600" cy="550733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环境搭建</a:t>
            </a:r>
            <a:endParaRPr lang="en-US" altLang="zh-CN" dirty="0"/>
          </a:p>
          <a:p>
            <a:pPr lvl="1"/>
            <a:r>
              <a:rPr lang="zh-CN" altLang="en-US" dirty="0"/>
              <a:t>在电脑上安装号 </a:t>
            </a:r>
            <a:r>
              <a:rPr lang="en-US" altLang="zh-CN" dirty="0" err="1"/>
              <a:t>numpy</a:t>
            </a:r>
            <a:r>
              <a:rPr lang="zh-CN" altLang="en-US" dirty="0"/>
              <a:t>，</a:t>
            </a:r>
            <a:r>
              <a:rPr lang="en-US" altLang="zh-CN" dirty="0"/>
              <a:t>matplotlib</a:t>
            </a:r>
            <a:r>
              <a:rPr lang="zh-CN" altLang="en-US" dirty="0"/>
              <a:t>和</a:t>
            </a:r>
            <a:r>
              <a:rPr lang="en-US" altLang="zh-CN" dirty="0" err="1"/>
              <a:t>opencv</a:t>
            </a:r>
            <a:r>
              <a:rPr lang="en-US" altLang="zh-CN" dirty="0"/>
              <a:t>-python</a:t>
            </a:r>
            <a:r>
              <a:rPr lang="zh-CN" altLang="en-US" dirty="0"/>
              <a:t>三个报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利用</a:t>
            </a:r>
            <a:r>
              <a:rPr lang="en-US" altLang="zh-CN" dirty="0" err="1"/>
              <a:t>opencv</a:t>
            </a:r>
            <a:r>
              <a:rPr lang="zh-CN" altLang="en-US" dirty="0"/>
              <a:t>读取电脑上的一张图片，打印出他的尺寸和数据类型，并用</a:t>
            </a:r>
            <a:r>
              <a:rPr lang="en-US" altLang="zh-CN" dirty="0"/>
              <a:t>matplotlib</a:t>
            </a:r>
            <a:r>
              <a:rPr lang="zh-CN" altLang="en-US" dirty="0"/>
              <a:t>将图片绘制出来；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自己找到一张因为光线太暗看不清的液晶照片，或者逆光拍摄曝光过度的照片，使用</a:t>
            </a:r>
            <a:r>
              <a:rPr lang="en-US" altLang="zh-CN" dirty="0" err="1"/>
              <a:t>opencv</a:t>
            </a:r>
            <a:r>
              <a:rPr lang="zh-CN" altLang="en-US" dirty="0"/>
              <a:t>幂律变换对照片进行处理，让照片相对更清楚；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尝试编写一个程序，让四川轻化工大学校徽图案中的黑色字体编程蓝色、红色、粉色、紫色等任意颜色，或者将深绿色的圈和中央背景区变成 红色、橙色、黄色、紫色等颜色；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sz="3200" b="1" dirty="0"/>
              <a:t>*</a:t>
            </a:r>
            <a:r>
              <a:rPr lang="en-US" altLang="zh-CN" dirty="0"/>
              <a:t>.</a:t>
            </a:r>
            <a:r>
              <a:rPr lang="zh-CN" altLang="en-US" dirty="0"/>
              <a:t>找一个自己喜欢的照片或者海报，通过</a:t>
            </a:r>
            <a:r>
              <a:rPr lang="en-US" altLang="zh-CN" dirty="0"/>
              <a:t>Sobel</a:t>
            </a:r>
            <a:r>
              <a:rPr lang="zh-CN" altLang="en-US" dirty="0"/>
              <a:t>或者</a:t>
            </a:r>
            <a:r>
              <a:rPr lang="en-US" altLang="zh-CN" dirty="0"/>
              <a:t>Canny</a:t>
            </a:r>
            <a:r>
              <a:rPr lang="zh-CN" altLang="en-US" dirty="0"/>
              <a:t>算子，对照片或海报进行处理，调整参数使处理后的效果尽可能凸显主题。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4B74B1-EE9F-4029-8B6D-186D06DCC58F}"/>
              </a:ext>
            </a:extLst>
          </p:cNvPr>
          <p:cNvSpPr/>
          <p:nvPr/>
        </p:nvSpPr>
        <p:spPr>
          <a:xfrm>
            <a:off x="2466753" y="44253"/>
            <a:ext cx="7258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实验</a:t>
            </a:r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  OpenCV</a:t>
            </a:r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和</a:t>
            </a:r>
            <a:r>
              <a:rPr lang="en-US" altLang="zh-CN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Numpy</a:t>
            </a:r>
            <a:endParaRPr lang="en-US" altLang="zh-CN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486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FEF96-793E-40B2-A190-03DC1911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 </a:t>
            </a:r>
            <a:r>
              <a:rPr lang="en-US" altLang="zh-CN" dirty="0"/>
              <a:t>QT</a:t>
            </a:r>
            <a:r>
              <a:rPr lang="zh-CN" altLang="en-US" dirty="0"/>
              <a:t>官方文档，搭建</a:t>
            </a:r>
            <a:r>
              <a:rPr lang="en-US" altLang="zh-CN" dirty="0"/>
              <a:t>QT for Python</a:t>
            </a:r>
            <a:r>
              <a:rPr lang="zh-CN" altLang="en-US" dirty="0"/>
              <a:t>环境；</a:t>
            </a:r>
            <a:endParaRPr lang="en-US" altLang="zh-CN" dirty="0"/>
          </a:p>
          <a:p>
            <a:r>
              <a:rPr lang="zh-CN" altLang="en-US" dirty="0"/>
              <a:t>将自己以后的一个程序，利用</a:t>
            </a:r>
            <a:r>
              <a:rPr lang="en-US" altLang="zh-CN" dirty="0"/>
              <a:t>QT for python </a:t>
            </a:r>
            <a:r>
              <a:rPr lang="zh-CN" altLang="en-US" dirty="0"/>
              <a:t>封装成带有可视化界面的软件；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59BF0D-6C9E-4241-9249-00C9DDF60CD4}"/>
              </a:ext>
            </a:extLst>
          </p:cNvPr>
          <p:cNvSpPr txBox="1"/>
          <p:nvPr/>
        </p:nvSpPr>
        <p:spPr>
          <a:xfrm>
            <a:off x="2343531" y="994628"/>
            <a:ext cx="75049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实验</a:t>
            </a:r>
            <a:r>
              <a:rPr lang="en-US" altLang="zh-CN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  QT for Python</a:t>
            </a:r>
          </a:p>
        </p:txBody>
      </p:sp>
    </p:spTree>
    <p:extLst>
      <p:ext uri="{BB962C8B-B14F-4D97-AF65-F5344CB8AC3E}">
        <p14:creationId xmlns:p14="http://schemas.microsoft.com/office/powerpoint/2010/main" val="357177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FEF96-793E-40B2-A190-03DC1911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下面三个项目，任选一个完成：</a:t>
            </a:r>
            <a:endParaRPr lang="en-US" altLang="zh-CN" sz="3600" dirty="0"/>
          </a:p>
          <a:p>
            <a:pPr lvl="1"/>
            <a:r>
              <a:rPr lang="en-US" altLang="zh-CN" sz="3200" dirty="0"/>
              <a:t>1.</a:t>
            </a:r>
            <a:r>
              <a:rPr lang="zh-CN" altLang="en-US" sz="3200" dirty="0"/>
              <a:t>校徽改色工具：设计一个</a:t>
            </a:r>
            <a:r>
              <a:rPr lang="en-US" altLang="zh-CN" sz="3200" dirty="0"/>
              <a:t>UI</a:t>
            </a:r>
            <a:r>
              <a:rPr lang="zh-CN" altLang="en-US" sz="3200" dirty="0"/>
              <a:t>界面，有用户选择颜色，生成指定颜色的校徽文件；</a:t>
            </a:r>
            <a:endParaRPr lang="en-US" altLang="zh-CN" sz="3200" dirty="0"/>
          </a:p>
          <a:p>
            <a:pPr lvl="1"/>
            <a:r>
              <a:rPr lang="en-US" altLang="zh-CN" sz="3200" dirty="0"/>
              <a:t>2.</a:t>
            </a:r>
            <a:r>
              <a:rPr lang="zh-CN" altLang="en-US" sz="3200" dirty="0"/>
              <a:t>八皇后程序求解可视化工具；利用</a:t>
            </a:r>
            <a:r>
              <a:rPr lang="en-US" altLang="zh-CN" sz="3200" dirty="0"/>
              <a:t>QT for Python</a:t>
            </a:r>
            <a:r>
              <a:rPr lang="zh-CN" altLang="en-US" sz="3200" dirty="0"/>
              <a:t>结合之前的作业，设计一个可以可视化看到遍历过程的</a:t>
            </a:r>
            <a:r>
              <a:rPr lang="en-US" altLang="zh-CN" sz="3200" dirty="0"/>
              <a:t>8</a:t>
            </a:r>
            <a:r>
              <a:rPr lang="zh-CN" altLang="en-US" sz="3200" dirty="0"/>
              <a:t>皇后程序演示；</a:t>
            </a:r>
            <a:endParaRPr lang="en-US" altLang="zh-CN" sz="3200" dirty="0"/>
          </a:p>
          <a:p>
            <a:pPr lvl="1"/>
            <a:r>
              <a:rPr lang="en-US" altLang="zh-CN" sz="3200" dirty="0"/>
              <a:t>3.</a:t>
            </a:r>
            <a:r>
              <a:rPr lang="zh-CN" altLang="en-US" sz="3200" dirty="0"/>
              <a:t>可视化幂律变换程序，设计一个</a:t>
            </a:r>
            <a:r>
              <a:rPr lang="en-US" altLang="zh-CN" sz="3200" dirty="0"/>
              <a:t>UI</a:t>
            </a:r>
            <a:r>
              <a:rPr lang="zh-CN" altLang="en-US" sz="3200" dirty="0"/>
              <a:t>界面，让用户可以设置或调整</a:t>
            </a:r>
            <a:r>
              <a:rPr lang="en-US" altLang="zh-CN" sz="3200" dirty="0"/>
              <a:t>c</a:t>
            </a:r>
            <a:r>
              <a:rPr lang="zh-CN" altLang="en-US" sz="3200" dirty="0"/>
              <a:t>和</a:t>
            </a:r>
            <a:r>
              <a:rPr lang="en-US" altLang="zh-CN" sz="3200" dirty="0"/>
              <a:t>γ</a:t>
            </a:r>
            <a:r>
              <a:rPr lang="zh-CN" altLang="en-US" sz="3200" dirty="0"/>
              <a:t>的值，生成变换以后的图片；</a:t>
            </a:r>
            <a:endParaRPr lang="en-US" altLang="zh-CN" sz="3200" dirty="0"/>
          </a:p>
          <a:p>
            <a:pPr lvl="1"/>
            <a:endParaRPr lang="en-US" altLang="zh-CN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59BF0D-6C9E-4241-9249-00C9DDF60CD4}"/>
              </a:ext>
            </a:extLst>
          </p:cNvPr>
          <p:cNvSpPr txBox="1"/>
          <p:nvPr/>
        </p:nvSpPr>
        <p:spPr>
          <a:xfrm>
            <a:off x="2343530" y="994628"/>
            <a:ext cx="83092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实验</a:t>
            </a:r>
            <a:r>
              <a:rPr lang="en-US" altLang="zh-CN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  QT for Python II</a:t>
            </a:r>
          </a:p>
        </p:txBody>
      </p:sp>
    </p:spTree>
    <p:extLst>
      <p:ext uri="{BB962C8B-B14F-4D97-AF65-F5344CB8AC3E}">
        <p14:creationId xmlns:p14="http://schemas.microsoft.com/office/powerpoint/2010/main" val="364196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3762</TotalTime>
  <Words>1143</Words>
  <Application>Microsoft Macintosh PowerPoint</Application>
  <PresentationFormat>宽屏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赵 俊</cp:lastModifiedBy>
  <cp:revision>16</cp:revision>
  <dcterms:created xsi:type="dcterms:W3CDTF">2021-10-11T04:21:00Z</dcterms:created>
  <dcterms:modified xsi:type="dcterms:W3CDTF">2022-11-09T12:03:39Z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8607D303919F4D21B3E0C101C8848B6A</vt:lpwstr>
  </property>
  <property fmtid="{D5CDD505-2E9C-101B-9397-08002B2CF9AE}" pid="3" name="KSOProductBuildVer">
    <vt:lpwstr>2052-11.1.0.10938</vt:lpwstr>
  </property>
</Properties>
</file>