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0" r:id="rId11"/>
    <p:sldId id="265" r:id="rId12"/>
    <p:sldId id="261" r:id="rId13"/>
    <p:sldId id="270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255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6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3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375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5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94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2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24EAE0-2BC5-4895-B16A-D4A7C0DA7C22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8A36D3-3ABB-415E-8FB2-9498D38B3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3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ABE65-6ACB-4EA2-A1C2-2D8B875F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44781"/>
            <a:ext cx="8361229" cy="2098226"/>
          </a:xfrm>
        </p:spPr>
        <p:txBody>
          <a:bodyPr/>
          <a:lstStyle/>
          <a:p>
            <a:r>
              <a:rPr kumimoji="1" lang="ja-JP" altLang="en-US" sz="8800" dirty="0"/>
              <a:t>設計資料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EDEE4A-5D76-4F7B-B568-0BAF0481B3A5}"/>
              </a:ext>
            </a:extLst>
          </p:cNvPr>
          <p:cNvSpPr txBox="1"/>
          <p:nvPr/>
        </p:nvSpPr>
        <p:spPr>
          <a:xfrm>
            <a:off x="4643718" y="426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3200" dirty="0"/>
              <a:t>中島明彦</a:t>
            </a:r>
          </a:p>
        </p:txBody>
      </p:sp>
    </p:spTree>
    <p:extLst>
      <p:ext uri="{BB962C8B-B14F-4D97-AF65-F5344CB8AC3E}">
        <p14:creationId xmlns:p14="http://schemas.microsoft.com/office/powerpoint/2010/main" val="392086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EF2F8-9AAC-4880-A066-B43C90DE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kumimoji="1" lang="en-US" altLang="ja-JP"/>
              <a:t>4.</a:t>
            </a:r>
            <a:r>
              <a:rPr kumimoji="1" lang="ja-JP" altLang="en-US"/>
              <a:t>回路図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587B993-E5AB-4414-AEB1-3A5F52C5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8" y="1622837"/>
            <a:ext cx="10053840" cy="45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C2BA845-3903-4A73-8CEE-F46C0AB5E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6" y="882161"/>
            <a:ext cx="9727131" cy="50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FD7EF-86DF-4DDC-9D33-A91EDED8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69480"/>
            <a:ext cx="9601200" cy="55804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フローチャート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8D9A3-C786-47C4-8AFA-9256BCA79216}"/>
              </a:ext>
            </a:extLst>
          </p:cNvPr>
          <p:cNvSpPr/>
          <p:nvPr/>
        </p:nvSpPr>
        <p:spPr>
          <a:xfrm>
            <a:off x="1002965" y="1229583"/>
            <a:ext cx="10186070" cy="43988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状態</a:t>
            </a:r>
            <a:r>
              <a:rPr lang="en-US" altLang="ja-JP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0</a:t>
            </a:r>
            <a:r>
              <a:rPr lang="en-US" altLang="ja-JP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ja-JP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未使用</a:t>
            </a:r>
            <a:r>
              <a:rPr lang="en-US" altLang="ja-JP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LED 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off</a:t>
            </a:r>
            <a:endParaRPr lang="en-US" altLang="ja-JP" sz="32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状態</a:t>
            </a:r>
            <a:r>
              <a:rPr lang="en-US" altLang="ja-JP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ja-JP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使用中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LED 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on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センサ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ON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時間更新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状態</a:t>
            </a:r>
            <a:r>
              <a:rPr lang="en-US" altLang="ja-JP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2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ja-JP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使用中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LED 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on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時間計測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>
              <a:lnSpc>
                <a:spcPct val="150000"/>
              </a:lnSpc>
              <a:tabLst>
                <a:tab pos="7177088" algn="l"/>
              </a:tabLst>
            </a:pP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ON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→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OFF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の時にボタン長押しによる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LED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の点減を防ぐ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状態</a:t>
            </a:r>
            <a:r>
              <a:rPr lang="en-US" altLang="ja-JP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ja-JP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未使用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LED 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off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OFF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→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ON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の時にボタン長押しによる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LED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の点減を防ぐ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8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A48CF-51C7-4530-82EF-7A368099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603663"/>
            <a:ext cx="10806546" cy="36506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flag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0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or 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en-US" altLang="ja-JP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→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mailadress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あり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 </a:t>
            </a:r>
            <a:r>
              <a:rPr lang="en-US" altLang="ja-JP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0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→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mailadress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なし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logGet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:web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ブラウザ上に文字列を受信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mailadress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logSent</a:t>
            </a:r>
            <a:r>
              <a:rPr lang="en-US" altLang="ja-JP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:web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ブラウザ上に文字列を送信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空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or</a:t>
            </a:r>
            <a:r>
              <a:rPr lang="ja-JP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満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mailSent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: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任意のメールアドレスにメールを送信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747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コンテンツ プレースホルダー 17" descr="ダイアグラム&#10;&#10;自動的に生成された説明">
            <a:extLst>
              <a:ext uri="{FF2B5EF4-FFF2-40B4-BE49-F238E27FC236}">
                <a16:creationId xmlns:a16="http://schemas.microsoft.com/office/drawing/2014/main" id="{BD23C627-6270-47D3-84C5-37C3B24D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97" y="480515"/>
            <a:ext cx="1047520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1F52F-4BFE-4EA4-86E9-1A7FEBEE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6523"/>
            <a:ext cx="9601200" cy="861646"/>
          </a:xfrm>
        </p:spPr>
        <p:txBody>
          <a:bodyPr/>
          <a:lstStyle/>
          <a:p>
            <a:r>
              <a:rPr lang="en-US" altLang="ja-JP" dirty="0"/>
              <a:t>6.</a:t>
            </a:r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6B9C4-32F1-4B37-84DA-15C86E2F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8169"/>
            <a:ext cx="9601200" cy="4689231"/>
          </a:xfrm>
        </p:spPr>
        <p:txBody>
          <a:bodyPr/>
          <a:lstStyle/>
          <a:p>
            <a:r>
              <a:rPr lang="en-US" altLang="ja-JP" dirty="0"/>
              <a:t>https://www.nissan-stadium.jp/shinyoko-park/basket.php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26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5EC16-9981-42E2-B467-439862DF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164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7. </a:t>
            </a:r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D5CE4-18E6-4128-A989-A156D1B9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7446"/>
            <a:ext cx="9601200" cy="4319954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実用化するには具体的にどうしていくのか</a:t>
            </a:r>
            <a:endParaRPr lang="en-US" altLang="ja-JP" sz="2800" dirty="0"/>
          </a:p>
          <a:p>
            <a:r>
              <a:rPr lang="ja-JP" altLang="en-US" sz="2800" dirty="0"/>
              <a:t>センサでの測定距離の精度が低い、適切な位置</a:t>
            </a:r>
            <a:endParaRPr lang="en-US" altLang="ja-JP" sz="2800" dirty="0"/>
          </a:p>
          <a:p>
            <a:r>
              <a:rPr lang="ja-JP" altLang="en-US" sz="2800" dirty="0"/>
              <a:t>センサの</a:t>
            </a:r>
            <a:r>
              <a:rPr lang="en-US" altLang="ja-JP" sz="2800" dirty="0"/>
              <a:t>70cm</a:t>
            </a:r>
            <a:r>
              <a:rPr lang="ja-JP" altLang="en-US" sz="2800" dirty="0"/>
              <a:t>が適切な長さかどうか</a:t>
            </a:r>
            <a:endParaRPr lang="en-US" altLang="ja-JP" sz="2800" dirty="0"/>
          </a:p>
          <a:p>
            <a:r>
              <a:rPr lang="ja-JP" altLang="en-US" sz="2800" dirty="0"/>
              <a:t>未使用時の適切な時間の考慮</a:t>
            </a:r>
            <a:endParaRPr lang="en-US" altLang="ja-JP" sz="2800" dirty="0"/>
          </a:p>
          <a:p>
            <a:r>
              <a:rPr lang="ja-JP" altLang="en-US" sz="2800" dirty="0"/>
              <a:t>ボールがぶつかったり、振動などでセンサの劣化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また、違う</a:t>
            </a:r>
            <a:r>
              <a:rPr lang="ja-JP" altLang="en-US" sz="2800" dirty="0"/>
              <a:t>仕様での</a:t>
            </a:r>
            <a:r>
              <a:rPr kumimoji="1" lang="ja-JP" altLang="en-US" sz="2800" dirty="0"/>
              <a:t>使用状況の把握</a:t>
            </a:r>
            <a:endParaRPr kumimoji="1" lang="en-US" altLang="ja-JP" sz="2800" dirty="0"/>
          </a:p>
          <a:p>
            <a:r>
              <a:rPr kumimoji="1" lang="ja-JP" altLang="en-US" sz="2800" dirty="0"/>
              <a:t>複数のコートでの運用のための応用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8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B6C0A-B3B7-4BF5-894F-98218348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9270"/>
            <a:ext cx="9601200" cy="833718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B3E0B-9225-4129-B825-26B30F08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2988"/>
            <a:ext cx="10569388" cy="5145742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テーマ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概要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具体的なシステム内容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回路図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フローチャート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参考文献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今後の課題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40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41F01-A934-4596-A839-1EFAB6DD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kumimoji="1" lang="en-US" altLang="ja-JP"/>
              <a:t>1.</a:t>
            </a:r>
            <a:r>
              <a:rPr kumimoji="1" lang="ja-JP" altLang="en-US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E600C-13D7-4CCC-8874-794F4BBB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70333"/>
            <a:ext cx="6176776" cy="3581400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sz="4800" dirty="0"/>
              <a:t>バスケットコート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混雑管理システム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19FD0B-1342-4B97-A13D-E6319AD58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r="20752" b="3"/>
          <a:stretch/>
        </p:blipFill>
        <p:spPr>
          <a:xfrm>
            <a:off x="7428751" y="1308846"/>
            <a:ext cx="4282343" cy="46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B6C0A-B3B7-4BF5-894F-98218348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9270"/>
            <a:ext cx="9601200" cy="833718"/>
          </a:xfrm>
        </p:spPr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B3E0B-9225-4129-B825-26B30F08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2988"/>
            <a:ext cx="10569388" cy="5145742"/>
          </a:xfrm>
        </p:spPr>
        <p:txBody>
          <a:bodyPr>
            <a:normAutofit fontScale="92500"/>
          </a:bodyPr>
          <a:lstStyle/>
          <a:p>
            <a:r>
              <a:rPr lang="ja-JP" altLang="en-US" sz="4400" dirty="0"/>
              <a:t>対象ユーザー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地域ののバスケットコート使用者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(</a:t>
            </a:r>
            <a:r>
              <a:rPr lang="ja-JP" altLang="en-US" sz="4400" dirty="0"/>
              <a:t>学生、家族などの団体</a:t>
            </a:r>
            <a:r>
              <a:rPr lang="en-US" altLang="ja-JP" sz="4400" dirty="0"/>
              <a:t>)</a:t>
            </a:r>
          </a:p>
          <a:p>
            <a:r>
              <a:rPr lang="ja-JP" altLang="en-US" sz="4400" dirty="0"/>
              <a:t>現状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/>
              <a:t>土日祝日は地域のバスケットコートの</a:t>
            </a:r>
            <a:r>
              <a:rPr lang="ja-JP" altLang="en-US" sz="4400" u="sng" dirty="0">
                <a:solidFill>
                  <a:srgbClr val="FF0000"/>
                </a:solidFill>
              </a:rPr>
              <a:t>使用者が多く</a:t>
            </a:r>
            <a:r>
              <a:rPr lang="ja-JP" altLang="en-US" sz="4400" dirty="0"/>
              <a:t>練習を行うことが出来ない。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/>
              <a:t>現地に行くまで</a:t>
            </a:r>
            <a:r>
              <a:rPr lang="ja-JP" altLang="en-US" sz="4400" u="sng" dirty="0">
                <a:solidFill>
                  <a:srgbClr val="FF0000"/>
                </a:solidFill>
              </a:rPr>
              <a:t>混雑状況が分からない</a:t>
            </a:r>
            <a:r>
              <a:rPr lang="ja-JP" altLang="en-US" sz="4400" dirty="0"/>
              <a:t>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9260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32A3-43BE-458A-8C6A-0590B9D9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37882"/>
            <a:ext cx="10520082" cy="5481918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4400" dirty="0"/>
              <a:t>システム説明</a:t>
            </a:r>
            <a:endParaRPr lang="en-US" altLang="ja-JP" sz="4400" dirty="0"/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コート</a:t>
            </a:r>
            <a:r>
              <a:rPr lang="ja-JP" altLang="en-US" sz="4400" u="sng" dirty="0">
                <a:solidFill>
                  <a:srgbClr val="191B0E"/>
                </a:solidFill>
              </a:rPr>
              <a:t>使用時</a:t>
            </a:r>
            <a:r>
              <a:rPr lang="ja-JP" altLang="en-US" sz="4400" dirty="0">
                <a:solidFill>
                  <a:srgbClr val="191B0E"/>
                </a:solidFill>
              </a:rPr>
              <a:t>にボタンを押す→</a:t>
            </a:r>
            <a:r>
              <a:rPr lang="en-US" altLang="ja-JP" sz="4400" dirty="0">
                <a:solidFill>
                  <a:srgbClr val="191B0E"/>
                </a:solidFill>
              </a:rPr>
              <a:t>LED</a:t>
            </a:r>
            <a:r>
              <a:rPr lang="ja-JP" altLang="en-US" sz="4400" dirty="0">
                <a:solidFill>
                  <a:srgbClr val="191B0E"/>
                </a:solidFill>
              </a:rPr>
              <a:t> </a:t>
            </a:r>
            <a:r>
              <a:rPr lang="en-US" altLang="ja-JP" sz="4400" dirty="0">
                <a:solidFill>
                  <a:srgbClr val="FF0000"/>
                </a:solidFill>
              </a:rPr>
              <a:t>ON</a:t>
            </a:r>
          </a:p>
          <a:p>
            <a:pPr marL="0" lvl="0" indent="0">
              <a:buNone/>
            </a:pPr>
            <a:r>
              <a:rPr lang="ja-JP" altLang="en-US" sz="4400" u="sng" dirty="0">
                <a:solidFill>
                  <a:srgbClr val="191B0E"/>
                </a:solidFill>
              </a:rPr>
              <a:t>使用終了時</a:t>
            </a:r>
            <a:r>
              <a:rPr lang="ja-JP" altLang="en-US" sz="4400" dirty="0">
                <a:solidFill>
                  <a:srgbClr val="191B0E"/>
                </a:solidFill>
              </a:rPr>
              <a:t>にボタンを押す→</a:t>
            </a:r>
            <a:r>
              <a:rPr lang="en-US" altLang="ja-JP" sz="4400" dirty="0">
                <a:solidFill>
                  <a:srgbClr val="191B0E"/>
                </a:solidFill>
              </a:rPr>
              <a:t>LED </a:t>
            </a:r>
            <a:r>
              <a:rPr lang="en-US" altLang="ja-JP" sz="4400" dirty="0">
                <a:solidFill>
                  <a:srgbClr val="0070C0"/>
                </a:solidFill>
              </a:rPr>
              <a:t>OFF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コートの使用状況を</a:t>
            </a:r>
            <a:r>
              <a:rPr lang="en-US" altLang="ja-JP" sz="4400" dirty="0">
                <a:solidFill>
                  <a:srgbClr val="191B0E"/>
                </a:solidFill>
              </a:rPr>
              <a:t>LED</a:t>
            </a:r>
            <a:r>
              <a:rPr lang="ja-JP" altLang="en-US" sz="4400" dirty="0">
                <a:solidFill>
                  <a:srgbClr val="191B0E"/>
                </a:solidFill>
              </a:rPr>
              <a:t>の点灯状況によって確認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また、</a:t>
            </a:r>
            <a:r>
              <a:rPr lang="en-US" altLang="ja-JP" sz="4400" dirty="0">
                <a:solidFill>
                  <a:srgbClr val="191B0E"/>
                </a:solidFill>
              </a:rPr>
              <a:t>web</a:t>
            </a:r>
            <a:r>
              <a:rPr lang="ja-JP" altLang="en-US" sz="4400" dirty="0">
                <a:solidFill>
                  <a:srgbClr val="191B0E"/>
                </a:solidFill>
              </a:rPr>
              <a:t>ブラウザ上でも確認可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コート使用終了時にメールアドレスが設定されている場合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→「コートが空いた」というメールを送信</a:t>
            </a:r>
            <a:endParaRPr lang="en-US" altLang="ja-JP" sz="4400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0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636BB-4303-43D0-8E77-8F9339E5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7" y="376518"/>
            <a:ext cx="10757647" cy="6149787"/>
          </a:xfrm>
        </p:spPr>
        <p:txBody>
          <a:bodyPr/>
          <a:lstStyle/>
          <a:p>
            <a:pPr lvl="0"/>
            <a:r>
              <a:rPr lang="ja-JP" altLang="en-US" sz="4400" dirty="0">
                <a:solidFill>
                  <a:srgbClr val="191B0E"/>
                </a:solidFill>
              </a:rPr>
              <a:t>課題解決イメージ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自宅のバスケットゴールに機器を設置、使用状況を</a:t>
            </a:r>
            <a:r>
              <a:rPr lang="en-US" altLang="ja-JP" sz="4400" dirty="0">
                <a:solidFill>
                  <a:srgbClr val="191B0E"/>
                </a:solidFill>
              </a:rPr>
              <a:t>LED</a:t>
            </a:r>
            <a:r>
              <a:rPr lang="ja-JP" altLang="en-US" sz="4400" dirty="0">
                <a:solidFill>
                  <a:srgbClr val="191B0E"/>
                </a:solidFill>
              </a:rPr>
              <a:t>と</a:t>
            </a:r>
            <a:r>
              <a:rPr lang="en-US" altLang="ja-JP" sz="4400" dirty="0">
                <a:solidFill>
                  <a:srgbClr val="191B0E"/>
                </a:solidFill>
              </a:rPr>
              <a:t>web</a:t>
            </a:r>
            <a:r>
              <a:rPr lang="ja-JP" altLang="en-US" sz="4400" dirty="0">
                <a:solidFill>
                  <a:srgbClr val="191B0E"/>
                </a:solidFill>
              </a:rPr>
              <a:t>ブラウザ上で確認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lvl="0"/>
            <a:r>
              <a:rPr lang="ja-JP" altLang="en-US" sz="4400" dirty="0">
                <a:solidFill>
                  <a:srgbClr val="191B0E"/>
                </a:solidFill>
              </a:rPr>
              <a:t>新規性、ユニークさ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バスケットコートの</a:t>
            </a:r>
            <a:r>
              <a:rPr lang="ja-JP" altLang="en-US" sz="4400" u="sng" dirty="0">
                <a:solidFill>
                  <a:srgbClr val="191B0E"/>
                </a:solidFill>
              </a:rPr>
              <a:t>使用状況をオンライン上で確認</a:t>
            </a:r>
            <a:r>
              <a:rPr lang="ja-JP" altLang="en-US" sz="4400" dirty="0">
                <a:solidFill>
                  <a:srgbClr val="191B0E"/>
                </a:solidFill>
              </a:rPr>
              <a:t>することが出来る。</a:t>
            </a:r>
            <a:endParaRPr lang="en-US" altLang="ja-JP" sz="44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4400" dirty="0">
                <a:solidFill>
                  <a:srgbClr val="191B0E"/>
                </a:solidFill>
              </a:rPr>
              <a:t>コートが空いた場合に</a:t>
            </a:r>
            <a:r>
              <a:rPr lang="en-US" altLang="ja-JP" sz="4400" u="sng" dirty="0">
                <a:solidFill>
                  <a:srgbClr val="191B0E"/>
                </a:solidFill>
              </a:rPr>
              <a:t>Mail</a:t>
            </a:r>
            <a:r>
              <a:rPr lang="ja-JP" altLang="en-US" sz="4400" u="sng" dirty="0">
                <a:solidFill>
                  <a:srgbClr val="191B0E"/>
                </a:solidFill>
              </a:rPr>
              <a:t>でお知らせ</a:t>
            </a:r>
            <a:endParaRPr lang="en-US" altLang="ja-JP" sz="4400" u="sng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endParaRPr lang="en-US" altLang="ja-JP" sz="4400" dirty="0">
              <a:solidFill>
                <a:srgbClr val="191B0E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C2A3B-ABFC-4AEC-BB7A-61F1DF2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9150"/>
            <a:ext cx="9601200" cy="802341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具体的なシステム内容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25048-B6AF-4099-88E3-B11E1C7A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1" y="1191491"/>
            <a:ext cx="11170024" cy="5375564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コート未使用時</a:t>
            </a:r>
            <a:r>
              <a:rPr lang="ja-JP" altLang="en-US" sz="3200" dirty="0"/>
              <a:t>：</a:t>
            </a:r>
            <a:r>
              <a:rPr lang="en-US" altLang="ja-JP" sz="3200" dirty="0"/>
              <a:t>state = </a:t>
            </a:r>
            <a:r>
              <a:rPr lang="en-US" altLang="ja-JP" sz="32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ja-JP" altLang="en-US" sz="3200" dirty="0"/>
              <a:t>　ｗ</a:t>
            </a:r>
            <a:r>
              <a:rPr lang="en-US" altLang="ja-JP" sz="3200" dirty="0"/>
              <a:t>eb</a:t>
            </a:r>
            <a:r>
              <a:rPr lang="ja-JP" altLang="en-US" sz="3200" dirty="0"/>
              <a:t>ブラウザ上に空と表示</a:t>
            </a:r>
            <a:endParaRPr lang="en-US" altLang="ja-JP" sz="3200" dirty="0"/>
          </a:p>
          <a:p>
            <a:r>
              <a:rPr kumimoji="1" lang="ja-JP" altLang="en-US" sz="3200" b="1" dirty="0"/>
              <a:t>コート使用開始時：</a:t>
            </a:r>
            <a:r>
              <a:rPr kumimoji="1" lang="ja-JP" altLang="en-US" sz="3200" dirty="0"/>
              <a:t>ボタンを押さずに使用した場合</a:t>
            </a:r>
            <a:r>
              <a:rPr kumimoji="1" lang="en-US" altLang="ja-JP" sz="3200" dirty="0"/>
              <a:t>, </a:t>
            </a:r>
            <a:r>
              <a:rPr kumimoji="1" lang="ja-JP" altLang="en-US" sz="3200" dirty="0"/>
              <a:t>距離が</a:t>
            </a:r>
            <a:r>
              <a:rPr lang="en-US" altLang="ja-JP" sz="3200" dirty="0"/>
              <a:t>&lt;</a:t>
            </a:r>
            <a:r>
              <a:rPr kumimoji="1" lang="en-US" altLang="ja-JP" sz="3200" dirty="0"/>
              <a:t>70cm</a:t>
            </a:r>
            <a:r>
              <a:rPr kumimoji="1" lang="ja-JP" altLang="en-US" sz="3200" dirty="0"/>
              <a:t>の時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距離が</a:t>
            </a:r>
            <a:r>
              <a:rPr kumimoji="1" lang="en-US" altLang="ja-JP" sz="3200" dirty="0"/>
              <a:t>70cm</a:t>
            </a:r>
            <a:r>
              <a:rPr kumimoji="1" lang="ja-JP" altLang="en-US" sz="3200" dirty="0"/>
              <a:t>以下になった→使用開始</a:t>
            </a:r>
            <a:r>
              <a:rPr kumimoji="1" lang="en-US" altLang="ja-JP" sz="3200" dirty="0"/>
              <a:t>)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state  = </a:t>
            </a:r>
            <a:r>
              <a:rPr kumimoji="1" lang="en-US" altLang="ja-JP" sz="3200" dirty="0">
                <a:solidFill>
                  <a:srgbClr val="FF0000"/>
                </a:solidFill>
              </a:rPr>
              <a:t>1</a:t>
            </a:r>
            <a:r>
              <a:rPr kumimoji="1" lang="en-US" altLang="ja-JP" sz="3200" dirty="0"/>
              <a:t>, LED</a:t>
            </a:r>
            <a:r>
              <a:rPr kumimoji="1" lang="ja-JP" altLang="en-US" sz="3200" dirty="0"/>
              <a:t> </a:t>
            </a:r>
            <a:r>
              <a:rPr kumimoji="1" lang="en-US" altLang="ja-JP" sz="3200" dirty="0">
                <a:solidFill>
                  <a:srgbClr val="FF0000"/>
                </a:solidFill>
              </a:rPr>
              <a:t>ON</a:t>
            </a:r>
          </a:p>
          <a:p>
            <a:r>
              <a:rPr kumimoji="1" lang="ja-JP" altLang="en-US" sz="3200" b="1" dirty="0"/>
              <a:t>コート使用開始時</a:t>
            </a:r>
            <a:r>
              <a:rPr kumimoji="1" lang="ja-JP" altLang="en-US" sz="3200" dirty="0"/>
              <a:t>：ボタンを押す→</a:t>
            </a:r>
            <a:r>
              <a:rPr kumimoji="1" lang="en-US" altLang="ja-JP" sz="3200" dirty="0"/>
              <a:t>LED</a:t>
            </a:r>
            <a:r>
              <a:rPr lang="ja-JP" altLang="en-US" sz="3200" dirty="0"/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ON</a:t>
            </a:r>
            <a:r>
              <a:rPr lang="en-US" altLang="ja-JP" sz="3200" dirty="0"/>
              <a:t>,</a:t>
            </a:r>
            <a:r>
              <a:rPr lang="ja-JP" altLang="en-US" sz="3200" dirty="0"/>
              <a:t> </a:t>
            </a:r>
            <a:r>
              <a:rPr lang="en-US" altLang="ja-JP" sz="3200" dirty="0"/>
              <a:t>state</a:t>
            </a:r>
            <a:r>
              <a:rPr lang="ja-JP" altLang="en-US" sz="3200" dirty="0"/>
              <a:t> </a:t>
            </a:r>
            <a:r>
              <a:rPr lang="en-US" altLang="ja-JP" sz="3200" dirty="0"/>
              <a:t>=</a:t>
            </a:r>
            <a:r>
              <a:rPr lang="ja-JP" altLang="en-US" sz="3200" dirty="0"/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/>
              <a:t>web</a:t>
            </a:r>
            <a:r>
              <a:rPr lang="ja-JP" altLang="en-US" sz="3200" dirty="0"/>
              <a:t>ブラウザ上に満と表示</a:t>
            </a:r>
            <a:endParaRPr lang="en-US" altLang="ja-JP" sz="3200" dirty="0"/>
          </a:p>
          <a:p>
            <a:r>
              <a:rPr lang="ja-JP" altLang="en-US" sz="3200" b="1" dirty="0"/>
              <a:t>コート使用可能の通知を受け取りたい場合</a:t>
            </a:r>
            <a:r>
              <a:rPr lang="ja-JP" altLang="en-US" sz="3200" dirty="0"/>
              <a:t>：ｗ</a:t>
            </a:r>
            <a:r>
              <a:rPr lang="en-US" altLang="ja-JP" sz="3200" dirty="0"/>
              <a:t>eb</a:t>
            </a:r>
            <a:r>
              <a:rPr lang="ja-JP" altLang="en-US" sz="3200" dirty="0"/>
              <a:t>ブラウザ上でメールアドレスの入力を受け取る。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86031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ED6A7-F5E7-4880-8A25-B6EDC416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51012"/>
            <a:ext cx="9646024" cy="6606987"/>
          </a:xfrm>
        </p:spPr>
        <p:txBody>
          <a:bodyPr>
            <a:normAutofit/>
          </a:bodyPr>
          <a:lstStyle/>
          <a:p>
            <a:pPr lvl="0"/>
            <a:r>
              <a:rPr lang="ja-JP" altLang="en-US" sz="3200" b="1" dirty="0">
                <a:solidFill>
                  <a:srgbClr val="191B0E"/>
                </a:solidFill>
              </a:rPr>
              <a:t>コート使用終了時</a:t>
            </a:r>
            <a:r>
              <a:rPr lang="ja-JP" altLang="en-US" sz="3200" dirty="0">
                <a:solidFill>
                  <a:srgbClr val="191B0E"/>
                </a:solidFill>
              </a:rPr>
              <a:t>：ボタンを押す→</a:t>
            </a:r>
            <a:r>
              <a:rPr lang="en-US" altLang="ja-JP" sz="3200" dirty="0">
                <a:solidFill>
                  <a:srgbClr val="191B0E"/>
                </a:solidFill>
              </a:rPr>
              <a:t>LED</a:t>
            </a:r>
            <a:r>
              <a:rPr lang="ja-JP" altLang="en-US" sz="3200" dirty="0">
                <a:solidFill>
                  <a:srgbClr val="191B0E"/>
                </a:solidFill>
              </a:rPr>
              <a:t> </a:t>
            </a:r>
            <a:r>
              <a:rPr lang="en-US" altLang="ja-JP" sz="3200" dirty="0">
                <a:solidFill>
                  <a:srgbClr val="00B0F0"/>
                </a:solidFill>
              </a:rPr>
              <a:t>OFF</a:t>
            </a:r>
            <a:r>
              <a:rPr lang="en-US" altLang="ja-JP" sz="3200" dirty="0">
                <a:solidFill>
                  <a:srgbClr val="191B0E"/>
                </a:solidFill>
              </a:rPr>
              <a:t>,</a:t>
            </a:r>
          </a:p>
          <a:p>
            <a:pPr marL="0" lvl="0" indent="0">
              <a:buNone/>
            </a:pPr>
            <a:r>
              <a:rPr lang="ja-JP" altLang="en-US" sz="3200" dirty="0">
                <a:solidFill>
                  <a:srgbClr val="191B0E"/>
                </a:solidFill>
              </a:rPr>
              <a:t>      もしメールアドレス登録されている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3200" dirty="0">
                <a:solidFill>
                  <a:srgbClr val="191B0E"/>
                </a:solidFill>
              </a:rPr>
              <a:t>　　　メールを送信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lvl="0"/>
            <a:r>
              <a:rPr lang="en-US" altLang="ja-JP" sz="3200" b="1" dirty="0">
                <a:solidFill>
                  <a:srgbClr val="191B0E"/>
                </a:solidFill>
              </a:rPr>
              <a:t>30</a:t>
            </a:r>
            <a:r>
              <a:rPr lang="ja-JP" altLang="en-US" sz="3200" b="1" dirty="0">
                <a:solidFill>
                  <a:srgbClr val="191B0E"/>
                </a:solidFill>
              </a:rPr>
              <a:t>分以上赤外線センサの計測距離が</a:t>
            </a:r>
            <a:r>
              <a:rPr lang="en-US" altLang="ja-JP" sz="3200" b="1" dirty="0">
                <a:solidFill>
                  <a:srgbClr val="191B0E"/>
                </a:solidFill>
              </a:rPr>
              <a:t>70cm</a:t>
            </a:r>
            <a:r>
              <a:rPr lang="ja-JP" altLang="en-US" sz="3200" b="1" dirty="0">
                <a:solidFill>
                  <a:srgbClr val="191B0E"/>
                </a:solidFill>
              </a:rPr>
              <a:t>以下になっていない</a:t>
            </a:r>
            <a:r>
              <a:rPr lang="ja-JP" altLang="en-US" sz="3200" dirty="0">
                <a:solidFill>
                  <a:srgbClr val="191B0E"/>
                </a:solidFill>
              </a:rPr>
              <a:t>：　　</a:t>
            </a:r>
            <a:r>
              <a:rPr lang="en-US" altLang="ja-JP" sz="3200" dirty="0">
                <a:solidFill>
                  <a:srgbClr val="191B0E"/>
                </a:solidFill>
              </a:rPr>
              <a:t>LED </a:t>
            </a:r>
            <a:r>
              <a:rPr lang="en-US" altLang="ja-JP" sz="3200" dirty="0">
                <a:solidFill>
                  <a:srgbClr val="00B0F0"/>
                </a:solidFill>
              </a:rPr>
              <a:t>OFF</a:t>
            </a:r>
          </a:p>
          <a:p>
            <a:pPr marL="0" lvl="0" indent="0">
              <a:buNone/>
            </a:pPr>
            <a:r>
              <a:rPr lang="ja-JP" altLang="en-US" sz="3200" dirty="0">
                <a:solidFill>
                  <a:srgbClr val="191B0E"/>
                </a:solidFill>
              </a:rPr>
              <a:t> 　もしメールアドレス登録されている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3200" dirty="0">
                <a:solidFill>
                  <a:srgbClr val="191B0E"/>
                </a:solidFill>
              </a:rPr>
              <a:t>　　　メールを送信　　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en-US" altLang="ja-JP" sz="3200" dirty="0">
                <a:solidFill>
                  <a:srgbClr val="191B0E"/>
                </a:solidFill>
              </a:rPr>
              <a:t>※</a:t>
            </a:r>
            <a:r>
              <a:rPr lang="ja-JP" altLang="en-US" sz="3200" dirty="0">
                <a:solidFill>
                  <a:srgbClr val="191B0E"/>
                </a:solidFill>
              </a:rPr>
              <a:t>計測距離が</a:t>
            </a:r>
            <a:r>
              <a:rPr lang="en-US" altLang="ja-JP" sz="3200" dirty="0">
                <a:solidFill>
                  <a:srgbClr val="191B0E"/>
                </a:solidFill>
              </a:rPr>
              <a:t>70cm</a:t>
            </a:r>
            <a:r>
              <a:rPr lang="ja-JP" altLang="en-US" sz="3200" dirty="0">
                <a:solidFill>
                  <a:srgbClr val="191B0E"/>
                </a:solidFill>
              </a:rPr>
              <a:t>以下になっていない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r>
              <a:rPr lang="ja-JP" altLang="en-US" sz="3200" dirty="0">
                <a:solidFill>
                  <a:srgbClr val="191B0E"/>
                </a:solidFill>
              </a:rPr>
              <a:t>　　→ボールがゴールに打たれていないと認識する</a:t>
            </a:r>
            <a:endParaRPr lang="en-US" altLang="ja-JP" sz="3200" dirty="0">
              <a:solidFill>
                <a:srgbClr val="191B0E"/>
              </a:solidFill>
            </a:endParaRPr>
          </a:p>
          <a:p>
            <a:pPr lvl="0"/>
            <a:r>
              <a:rPr lang="ja-JP" altLang="en-US" sz="3200" b="1" dirty="0">
                <a:solidFill>
                  <a:srgbClr val="191B0E"/>
                </a:solidFill>
              </a:rPr>
              <a:t>全ての処理終了時：</a:t>
            </a:r>
            <a:r>
              <a:rPr lang="en-US" altLang="ja-JP" sz="3200" b="1" dirty="0">
                <a:solidFill>
                  <a:srgbClr val="191B0E"/>
                </a:solidFill>
              </a:rPr>
              <a:t>state =</a:t>
            </a:r>
            <a:r>
              <a:rPr lang="en-US" altLang="ja-JP" sz="3200" b="1" dirty="0">
                <a:solidFill>
                  <a:srgbClr val="00B0F0"/>
                </a:solidFill>
              </a:rPr>
              <a:t> 0</a:t>
            </a:r>
            <a:endParaRPr lang="en-US" altLang="ja-JP" sz="3200" dirty="0">
              <a:solidFill>
                <a:srgbClr val="00B0F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8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バスケットゴールイラスト／無料イラストなら「イラストAC」">
            <a:extLst>
              <a:ext uri="{FF2B5EF4-FFF2-40B4-BE49-F238E27FC236}">
                <a16:creationId xmlns:a16="http://schemas.microsoft.com/office/drawing/2014/main" id="{74E99C6F-B069-45C9-A5C9-9F78CD0A1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35" y="162950"/>
            <a:ext cx="4892769" cy="65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54315-5806-45D3-9B66-E6F80259F2C8}"/>
              </a:ext>
            </a:extLst>
          </p:cNvPr>
          <p:cNvSpPr/>
          <p:nvPr/>
        </p:nvSpPr>
        <p:spPr>
          <a:xfrm>
            <a:off x="5633740" y="355692"/>
            <a:ext cx="168536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センサー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613C80B-160D-4F10-81F4-C55045B1F068}"/>
              </a:ext>
            </a:extLst>
          </p:cNvPr>
          <p:cNvCxnSpPr>
            <a:cxnSpLocks/>
          </p:cNvCxnSpPr>
          <p:nvPr/>
        </p:nvCxnSpPr>
        <p:spPr>
          <a:xfrm>
            <a:off x="6476420" y="702143"/>
            <a:ext cx="0" cy="1987269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弧 6">
            <a:extLst>
              <a:ext uri="{FF2B5EF4-FFF2-40B4-BE49-F238E27FC236}">
                <a16:creationId xmlns:a16="http://schemas.microsoft.com/office/drawing/2014/main" id="{236A55C9-B8E5-43AC-AD21-ED1D9389FC81}"/>
              </a:ext>
            </a:extLst>
          </p:cNvPr>
          <p:cNvSpPr/>
          <p:nvPr/>
        </p:nvSpPr>
        <p:spPr>
          <a:xfrm>
            <a:off x="5501224" y="711384"/>
            <a:ext cx="1950395" cy="1655298"/>
          </a:xfrm>
          <a:prstGeom prst="arc">
            <a:avLst>
              <a:gd name="adj1" fmla="val 16200000"/>
              <a:gd name="adj2" fmla="val 1823606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C4E567B4-39FD-4A8B-9658-F37ED7B8175A}"/>
              </a:ext>
            </a:extLst>
          </p:cNvPr>
          <p:cNvSpPr/>
          <p:nvPr/>
        </p:nvSpPr>
        <p:spPr>
          <a:xfrm>
            <a:off x="5501224" y="1034114"/>
            <a:ext cx="1950395" cy="1655298"/>
          </a:xfrm>
          <a:prstGeom prst="arc">
            <a:avLst>
              <a:gd name="adj1" fmla="val 3176103"/>
              <a:gd name="adj2" fmla="val 558302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91196F-2CDB-4EF2-8C58-33A6D0148B02}"/>
              </a:ext>
            </a:extLst>
          </p:cNvPr>
          <p:cNvSpPr txBox="1"/>
          <p:nvPr/>
        </p:nvSpPr>
        <p:spPr>
          <a:xfrm>
            <a:off x="6840753" y="1215867"/>
            <a:ext cx="219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約</a:t>
            </a:r>
            <a:r>
              <a:rPr kumimoji="1" lang="en-US" altLang="ja-JP" sz="3600" dirty="0"/>
              <a:t>70cm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5553611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558</TotalTime>
  <Words>582</Words>
  <Application>Microsoft Office PowerPoint</Application>
  <PresentationFormat>ワイド画面</PresentationFormat>
  <Paragraphs>75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UD明朝 Medium</vt:lpstr>
      <vt:lpstr>Arial</vt:lpstr>
      <vt:lpstr>Franklin Gothic Book</vt:lpstr>
      <vt:lpstr>Wingdings</vt:lpstr>
      <vt:lpstr>トリミング</vt:lpstr>
      <vt:lpstr>設計資料</vt:lpstr>
      <vt:lpstr>目次</vt:lpstr>
      <vt:lpstr>1.テーマ</vt:lpstr>
      <vt:lpstr>2.概要</vt:lpstr>
      <vt:lpstr>PowerPoint プレゼンテーション</vt:lpstr>
      <vt:lpstr>PowerPoint プレゼンテーション</vt:lpstr>
      <vt:lpstr>3.具体的なシステム内容</vt:lpstr>
      <vt:lpstr>PowerPoint プレゼンテーション</vt:lpstr>
      <vt:lpstr>PowerPoint プレゼンテーション</vt:lpstr>
      <vt:lpstr>4.回路図</vt:lpstr>
      <vt:lpstr>PowerPoint プレゼンテーション</vt:lpstr>
      <vt:lpstr>5.フローチャート</vt:lpstr>
      <vt:lpstr>PowerPoint プレゼンテーション</vt:lpstr>
      <vt:lpstr>PowerPoint プレゼンテーション</vt:lpstr>
      <vt:lpstr>6.参考文献</vt:lpstr>
      <vt:lpstr>7. 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設計資料</dc:title>
  <dc:creator>user</dc:creator>
  <cp:lastModifiedBy>user</cp:lastModifiedBy>
  <cp:revision>28</cp:revision>
  <dcterms:created xsi:type="dcterms:W3CDTF">2021-07-04T07:37:12Z</dcterms:created>
  <dcterms:modified xsi:type="dcterms:W3CDTF">2021-08-22T10:52:34Z</dcterms:modified>
</cp:coreProperties>
</file>