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6" r:id="rId1"/>
  </p:sldMasterIdLst>
  <p:notesMasterIdLst>
    <p:notesMasterId r:id="rId7"/>
  </p:notesMasterIdLst>
  <p:sldIdLst>
    <p:sldId id="294" r:id="rId2"/>
    <p:sldId id="343" r:id="rId3"/>
    <p:sldId id="344" r:id="rId4"/>
    <p:sldId id="345" r:id="rId5"/>
    <p:sldId id="342" r:id="rId6"/>
  </p:sldIdLst>
  <p:sldSz cx="9144000" cy="6858000" type="screen4x3"/>
  <p:notesSz cx="10234613" cy="710406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" initials="T" lastIdx="1" clrIdx="0">
    <p:extLst>
      <p:ext uri="{19B8F6BF-5375-455C-9EA6-DF929625EA0E}">
        <p15:presenceInfo xmlns:p15="http://schemas.microsoft.com/office/powerpoint/2012/main" userId="Ton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CEC"/>
    <a:srgbClr val="000099"/>
    <a:srgbClr val="00FF00"/>
    <a:srgbClr val="66FF66"/>
    <a:srgbClr val="E7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81336" autoAdjust="0"/>
  </p:normalViewPr>
  <p:slideViewPr>
    <p:cSldViewPr snapToGrid="0">
      <p:cViewPr varScale="1">
        <p:scale>
          <a:sx n="101" d="100"/>
          <a:sy n="101" d="100"/>
        </p:scale>
        <p:origin x="1960" y="200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3168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98A9DC7-01C6-4A0C-949E-8B32099F28CD}" type="datetimeFigureOut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517900" y="887413"/>
            <a:ext cx="31988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23462" y="3418830"/>
            <a:ext cx="8187690" cy="2797225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41A2450-4F08-45A7-A267-40212EBE63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109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A2450-4F08-45A7-A267-40212EBE63D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897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A2450-4F08-45A7-A267-40212EBE63D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703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A2450-4F08-45A7-A267-40212EBE63D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394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29"/>
            <a:ext cx="6858000" cy="2626661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24343"/>
            <a:ext cx="6858000" cy="6436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8808-C575-4AEE-9E21-D503CF7B87F1}" type="datetime1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3" y="350836"/>
            <a:ext cx="1284737" cy="1534463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701662" y="287070"/>
            <a:ext cx="4413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Berlin Sans FB" panose="020E0602020502020306" pitchFamily="34" charset="0"/>
              </a:rPr>
              <a:t>National Chiao</a:t>
            </a:r>
            <a:r>
              <a:rPr lang="en-US" altLang="zh-TW" sz="2400" baseline="0" dirty="0">
                <a:latin typeface="Berlin Sans FB" panose="020E0602020502020306" pitchFamily="34" charset="0"/>
              </a:rPr>
              <a:t> Tung University</a:t>
            </a:r>
          </a:p>
          <a:p>
            <a:r>
              <a:rPr lang="en-US" altLang="zh-TW" sz="2400" baseline="0" dirty="0">
                <a:latin typeface="Berlin Sans FB" panose="020E0602020502020306" pitchFamily="34" charset="0"/>
              </a:rPr>
              <a:t>Institute of Electronic Engineering</a:t>
            </a:r>
            <a:endParaRPr lang="zh-TW" altLang="en-US" sz="2400" dirty="0">
              <a:latin typeface="Berlin Sans FB" panose="020E0602020502020306" pitchFamily="34" charset="0"/>
            </a:endParaRP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3"/>
          </p:nvPr>
        </p:nvSpPr>
        <p:spPr>
          <a:xfrm>
            <a:off x="1143000" y="4941116"/>
            <a:ext cx="6858000" cy="104756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887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8D5F-F7CB-407D-9E85-2FCAC31CD027}" type="datetime1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9404-F892-421F-A0C7-26AD10430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12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B77B-FB3F-4723-BCB8-425724334848}" type="datetime1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9404-F892-421F-A0C7-26AD10430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322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A15-8946-4685-BE7F-B86C201AA3EA}" type="datetime1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9404-F892-421F-A0C7-26AD10430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254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E8DC-2323-47F9-B5F6-0BB4F41654C9}" type="datetime1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9404-F892-421F-A0C7-26AD10430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94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000627"/>
            <a:ext cx="6858000" cy="2472517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8808-C575-4AEE-9E21-D503CF7B87F1}" type="datetime1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3" y="350836"/>
            <a:ext cx="1284737" cy="1534463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701662" y="287070"/>
            <a:ext cx="4413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Berlin Sans FB" panose="020E0602020502020306" pitchFamily="34" charset="0"/>
              </a:rPr>
              <a:t>National Chiao</a:t>
            </a:r>
            <a:r>
              <a:rPr lang="en-US" altLang="zh-TW" sz="2400" baseline="0" dirty="0">
                <a:latin typeface="Berlin Sans FB" panose="020E0602020502020306" pitchFamily="34" charset="0"/>
              </a:rPr>
              <a:t> Tung University</a:t>
            </a:r>
          </a:p>
          <a:p>
            <a:r>
              <a:rPr lang="en-US" altLang="zh-TW" sz="2400" baseline="0" dirty="0">
                <a:latin typeface="Berlin Sans FB" panose="020E0602020502020306" pitchFamily="34" charset="0"/>
              </a:rPr>
              <a:t>Institute of Electronic Engineering</a:t>
            </a:r>
            <a:endParaRPr lang="zh-TW" altLang="en-US" sz="2400" dirty="0">
              <a:latin typeface="Berlin Sans FB" panose="020E0602020502020306" pitchFamily="34" charset="0"/>
            </a:endParaRP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3"/>
          </p:nvPr>
        </p:nvSpPr>
        <p:spPr>
          <a:xfrm>
            <a:off x="1143000" y="4578650"/>
            <a:ext cx="6858000" cy="104756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278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420129"/>
            <a:ext cx="7886700" cy="79083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499286"/>
            <a:ext cx="7886700" cy="4680853"/>
          </a:xfrm>
        </p:spPr>
        <p:txBody>
          <a:bodyPr>
            <a:normAutofit/>
          </a:bodyPr>
          <a:lstStyle>
            <a:lvl1pPr marL="361950" indent="-361950">
              <a:buFont typeface="Wingdings" pitchFamily="2" charset="2"/>
              <a:buChar char="p"/>
              <a:defRPr sz="2800"/>
            </a:lvl1pPr>
            <a:lvl2pPr marL="685800" indent="-228600">
              <a:buFont typeface="Arial" panose="020B0604020202020204" pitchFamily="34" charset="0"/>
              <a:buChar char="•"/>
              <a:defRPr sz="2400">
                <a:solidFill>
                  <a:srgbClr val="000099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9404-F892-421F-A0C7-26AD10430D0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46100" y="1239863"/>
            <a:ext cx="8064500" cy="120604"/>
          </a:xfrm>
          <a:prstGeom prst="rect">
            <a:avLst/>
          </a:prstGeom>
          <a:solidFill>
            <a:srgbClr val="000099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/>
          <p:cNvGrpSpPr/>
          <p:nvPr userDrawn="1"/>
        </p:nvGrpSpPr>
        <p:grpSpPr>
          <a:xfrm>
            <a:off x="633845" y="6273481"/>
            <a:ext cx="4429935" cy="434499"/>
            <a:chOff x="633845" y="6273481"/>
            <a:chExt cx="4429935" cy="434499"/>
          </a:xfrm>
        </p:grpSpPr>
        <p:pic>
          <p:nvPicPr>
            <p:cNvPr id="7" name="圖片 6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721"/>
            <a:stretch/>
          </p:blipFill>
          <p:spPr>
            <a:xfrm>
              <a:off x="633845" y="6381374"/>
              <a:ext cx="309230" cy="315078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 userDrawn="1"/>
          </p:nvSpPr>
          <p:spPr>
            <a:xfrm>
              <a:off x="874813" y="6273481"/>
              <a:ext cx="41889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TW" sz="2000" dirty="0">
                  <a:latin typeface="Bahnschrift SemiLight Condensed" panose="020B0502040204020203" pitchFamily="34" charset="0"/>
                </a:rPr>
                <a:t>Mixed-Signal</a:t>
              </a:r>
              <a:r>
                <a:rPr lang="en-US" altLang="zh-TW" sz="2000" baseline="0" dirty="0">
                  <a:latin typeface="Bahnschrift SemiLight Condensed" panose="020B0502040204020203" pitchFamily="34" charset="0"/>
                </a:rPr>
                <a:t> Electronic Design Automation Lab.</a:t>
              </a:r>
              <a:endParaRPr lang="zh-TW" altLang="en-US" sz="2000" dirty="0">
                <a:latin typeface="Bahnschrift SemiLight Condensed" panose="020B0502040204020203" pitchFamily="34" charset="0"/>
              </a:endParaRPr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974032" y="6642535"/>
              <a:ext cx="4089748" cy="45719"/>
            </a:xfrm>
            <a:prstGeom prst="rect">
              <a:avLst/>
            </a:prstGeom>
            <a:gradFill flip="none" rotWithShape="1">
              <a:gsLst>
                <a:gs pos="27000">
                  <a:srgbClr val="000099"/>
                </a:gs>
                <a:gs pos="89000">
                  <a:schemeClr val="accent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974031" y="6642535"/>
              <a:ext cx="45719" cy="45721"/>
            </a:xfrm>
            <a:prstGeom prst="rect">
              <a:avLst/>
            </a:prstGeom>
            <a:solidFill>
              <a:srgbClr val="000099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1019750" y="6642535"/>
              <a:ext cx="175637" cy="45723"/>
            </a:xfrm>
            <a:prstGeom prst="rect">
              <a:avLst/>
            </a:prstGeom>
            <a:solidFill>
              <a:srgbClr val="000099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 userDrawn="1"/>
          </p:nvCxnSpPr>
          <p:spPr>
            <a:xfrm>
              <a:off x="997465" y="6638424"/>
              <a:ext cx="0" cy="6877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 userDrawn="1"/>
          </p:nvCxnSpPr>
          <p:spPr>
            <a:xfrm>
              <a:off x="1038808" y="6639202"/>
              <a:ext cx="0" cy="6877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 userDrawn="1"/>
          </p:nvCxnSpPr>
          <p:spPr>
            <a:xfrm>
              <a:off x="1129304" y="6627674"/>
              <a:ext cx="0" cy="6877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910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2774109"/>
            <a:ext cx="7886700" cy="999401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grpSp>
        <p:nvGrpSpPr>
          <p:cNvPr id="4" name="群組 3"/>
          <p:cNvGrpSpPr/>
          <p:nvPr userDrawn="1"/>
        </p:nvGrpSpPr>
        <p:grpSpPr>
          <a:xfrm>
            <a:off x="633845" y="6273481"/>
            <a:ext cx="4429935" cy="434499"/>
            <a:chOff x="633845" y="6273481"/>
            <a:chExt cx="4429935" cy="434499"/>
          </a:xfrm>
        </p:grpSpPr>
        <p:pic>
          <p:nvPicPr>
            <p:cNvPr id="5" name="圖片 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721"/>
            <a:stretch/>
          </p:blipFill>
          <p:spPr>
            <a:xfrm>
              <a:off x="633845" y="6381374"/>
              <a:ext cx="309230" cy="315078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 userDrawn="1"/>
          </p:nvSpPr>
          <p:spPr>
            <a:xfrm>
              <a:off x="874813" y="6273481"/>
              <a:ext cx="41889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TW" sz="2000" dirty="0">
                  <a:latin typeface="Bahnschrift SemiLight Condensed" panose="020B0502040204020203" pitchFamily="34" charset="0"/>
                </a:rPr>
                <a:t>Mixed-Signal</a:t>
              </a:r>
              <a:r>
                <a:rPr lang="en-US" altLang="zh-TW" sz="2000" baseline="0" dirty="0">
                  <a:latin typeface="Bahnschrift SemiLight Condensed" panose="020B0502040204020203" pitchFamily="34" charset="0"/>
                </a:rPr>
                <a:t> Electronic Design Automation Lab.</a:t>
              </a:r>
              <a:endParaRPr lang="zh-TW" altLang="en-US" sz="2000" dirty="0">
                <a:latin typeface="Bahnschrift SemiLight Condensed" panose="020B0502040204020203" pitchFamily="34" charset="0"/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974032" y="6642535"/>
              <a:ext cx="4089748" cy="45719"/>
            </a:xfrm>
            <a:prstGeom prst="rect">
              <a:avLst/>
            </a:prstGeom>
            <a:gradFill flip="none" rotWithShape="1">
              <a:gsLst>
                <a:gs pos="27000">
                  <a:srgbClr val="000099"/>
                </a:gs>
                <a:gs pos="89000">
                  <a:schemeClr val="accent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974031" y="6642535"/>
              <a:ext cx="45719" cy="45721"/>
            </a:xfrm>
            <a:prstGeom prst="rect">
              <a:avLst/>
            </a:prstGeom>
            <a:solidFill>
              <a:srgbClr val="000099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1019750" y="6642535"/>
              <a:ext cx="175637" cy="45723"/>
            </a:xfrm>
            <a:prstGeom prst="rect">
              <a:avLst/>
            </a:prstGeom>
            <a:solidFill>
              <a:srgbClr val="000099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接點 10"/>
            <p:cNvCxnSpPr/>
            <p:nvPr userDrawn="1"/>
          </p:nvCxnSpPr>
          <p:spPr>
            <a:xfrm>
              <a:off x="997465" y="6638424"/>
              <a:ext cx="0" cy="6877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 userDrawn="1"/>
          </p:nvCxnSpPr>
          <p:spPr>
            <a:xfrm>
              <a:off x="1038808" y="6639202"/>
              <a:ext cx="0" cy="6877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 userDrawn="1"/>
          </p:nvCxnSpPr>
          <p:spPr>
            <a:xfrm>
              <a:off x="1129304" y="6627674"/>
              <a:ext cx="0" cy="6877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547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777C4-B8DE-4789-91EC-85B90FDB2CCC}" type="datetime1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9404-F892-421F-A0C7-26AD10430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54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BD8-8A84-4720-B6A3-597DCD8A7E75}" type="datetime1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9404-F892-421F-A0C7-26AD10430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50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D482-5053-4C56-AFF0-AFCFF42AE05D}" type="datetime1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9404-F892-421F-A0C7-26AD10430D0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52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00DA-0197-4016-8B32-1C257773988F}" type="datetime1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9404-F892-421F-A0C7-26AD10430D0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2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5258-5D13-4327-B2D8-F11376B54E22}" type="datetime1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9404-F892-421F-A0C7-26AD10430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18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1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942" y="1028541"/>
            <a:ext cx="4852115" cy="485211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977081" y="749643"/>
            <a:ext cx="5214551" cy="5255741"/>
          </a:xfrm>
          <a:prstGeom prst="rect">
            <a:avLst/>
          </a:prstGeom>
          <a:solidFill>
            <a:srgbClr val="FFFFFF">
              <a:alpha val="78039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33F5739-4F99-44E9-9457-AD423B419522}" type="datetime1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193C9404-F892-421F-A0C7-26AD10430D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164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19" r:id="rId2"/>
    <p:sldLayoutId id="2147483708" r:id="rId3"/>
    <p:sldLayoutId id="214748371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ctrTitle"/>
          </p:nvPr>
        </p:nvSpPr>
        <p:spPr>
          <a:xfrm>
            <a:off x="257174" y="2594226"/>
            <a:ext cx="8629650" cy="1927566"/>
          </a:xfrm>
        </p:spPr>
        <p:txBody>
          <a:bodyPr anchor="b">
            <a:normAutofit/>
          </a:bodyPr>
          <a:lstStyle/>
          <a:p>
            <a:r>
              <a:rPr lang="en-US" altLang="zh-TW" u="sng" dirty="0"/>
              <a:t>Program Assignment 2:</a:t>
            </a:r>
            <a:br>
              <a:rPr lang="en-US" altLang="zh-TW" u="sng" dirty="0"/>
            </a:br>
            <a:r>
              <a:rPr lang="en-US" altLang="zh-TW" dirty="0"/>
              <a:t>Timing Analyzer with False Path Detection</a:t>
            </a:r>
            <a:endParaRPr lang="zh-TW" altLang="en-US" sz="1600" dirty="0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1143000" y="3884748"/>
            <a:ext cx="6858000" cy="12740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0"/>
              </a:spcBef>
              <a:buNone/>
            </a:pPr>
            <a:endParaRPr lang="zh-TW" altLang="en-US" sz="1600" dirty="0"/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/>
              <a:t>TA: Hung-Yu Chen</a:t>
            </a:r>
            <a:br>
              <a:rPr lang="en-US" altLang="zh-TW" dirty="0"/>
            </a:br>
            <a:r>
              <a:rPr lang="en-US" altLang="zh-TW" dirty="0"/>
              <a:t>email: bear417.ee10@nycu.edu.tw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323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58"/>
    </mc:Choice>
    <mc:Fallback xmlns="">
      <p:transition spd="slow" advTm="2825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Delay Calculation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9404-F892-421F-A0C7-26AD10430D0F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a gate-level netlist</a:t>
            </a:r>
          </a:p>
          <a:p>
            <a:pPr lvl="1"/>
            <a:r>
              <a:rPr lang="en-US" altLang="zh-TW" dirty="0"/>
              <a:t>Determine delay and output transition(slew) of each cell</a:t>
            </a:r>
          </a:p>
          <a:p>
            <a:pPr lvl="1"/>
            <a:r>
              <a:rPr lang="en-US" altLang="zh-TW" dirty="0"/>
              <a:t>Find the longest path</a:t>
            </a:r>
          </a:p>
          <a:p>
            <a:pPr lvl="1"/>
            <a:endParaRPr lang="zh-TW" altLang="en-US" dirty="0"/>
          </a:p>
        </p:txBody>
      </p:sp>
      <p:pic>
        <p:nvPicPr>
          <p:cNvPr id="7" name="內容版面配置區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747" y="2975751"/>
            <a:ext cx="6010896" cy="274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3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Delay Calculation on a Cell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Lookup table</a:t>
            </a:r>
          </a:p>
          <a:p>
            <a:pPr lvl="1"/>
            <a:r>
              <a:rPr lang="en-US" altLang="zh-TW" dirty="0"/>
              <a:t>Table Input</a:t>
            </a:r>
          </a:p>
          <a:p>
            <a:pPr lvl="2"/>
            <a:r>
              <a:rPr lang="en-US" altLang="zh-TW" dirty="0"/>
              <a:t>Input transition(slew)</a:t>
            </a:r>
          </a:p>
          <a:p>
            <a:pPr lvl="2"/>
            <a:r>
              <a:rPr lang="en-US" altLang="zh-TW" dirty="0"/>
              <a:t>Output capacitance</a:t>
            </a:r>
          </a:p>
          <a:p>
            <a:pPr lvl="1"/>
            <a:r>
              <a:rPr lang="en-US" altLang="zh-TW" dirty="0"/>
              <a:t>Table output</a:t>
            </a:r>
          </a:p>
          <a:p>
            <a:pPr lvl="2"/>
            <a:r>
              <a:rPr lang="en-US" altLang="zh-TW" dirty="0"/>
              <a:t>Delay</a:t>
            </a:r>
          </a:p>
          <a:p>
            <a:pPr lvl="2"/>
            <a:r>
              <a:rPr lang="en-US" altLang="zh-TW" dirty="0"/>
              <a:t>Output transition(slew)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9404-F892-421F-A0C7-26AD10430D0F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56449"/>
          <a:stretch/>
        </p:blipFill>
        <p:spPr>
          <a:xfrm>
            <a:off x="2986937" y="4229098"/>
            <a:ext cx="2867433" cy="195104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45258"/>
          <a:stretch/>
        </p:blipFill>
        <p:spPr>
          <a:xfrm>
            <a:off x="6463145" y="4670599"/>
            <a:ext cx="2160350" cy="116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0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Delay Calculation on Multi Input Cell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Multiple timing arcs ( delay and slew ) may be found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Follow the sensitization rules to choose the timing arc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9404-F892-421F-A0C7-26AD10430D0F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817" y="4475948"/>
            <a:ext cx="3994756" cy="179229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928" y="2001667"/>
            <a:ext cx="3259733" cy="194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1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Boundary Condition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9404-F892-421F-A0C7-26AD10430D0F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Module input</a:t>
            </a:r>
          </a:p>
          <a:p>
            <a:pPr lvl="1"/>
            <a:r>
              <a:rPr lang="en-US" altLang="zh-TW" dirty="0"/>
              <a:t>Input transition set to </a:t>
            </a:r>
            <a:r>
              <a:rPr lang="en-US" altLang="zh-TW" b="1" dirty="0">
                <a:solidFill>
                  <a:srgbClr val="FF0000"/>
                </a:solidFill>
              </a:rPr>
              <a:t>zero</a:t>
            </a:r>
            <a:r>
              <a:rPr lang="en-US" altLang="zh-TW" dirty="0"/>
              <a:t> but with different logic input</a:t>
            </a:r>
          </a:p>
          <a:p>
            <a:r>
              <a:rPr lang="en-US" altLang="zh-TW" dirty="0"/>
              <a:t>Module output</a:t>
            </a:r>
          </a:p>
          <a:p>
            <a:pPr lvl="1"/>
            <a:r>
              <a:rPr lang="en-US" altLang="zh-TW" dirty="0"/>
              <a:t>Output loading set to </a:t>
            </a:r>
            <a:r>
              <a:rPr lang="en-US" altLang="zh-TW" b="1" dirty="0">
                <a:solidFill>
                  <a:srgbClr val="FF0000"/>
                </a:solidFill>
              </a:rPr>
              <a:t>0.03pF</a:t>
            </a:r>
          </a:p>
          <a:p>
            <a:pPr lvl="1"/>
            <a:endParaRPr lang="zh-TW" altLang="en-US" dirty="0"/>
          </a:p>
        </p:txBody>
      </p:sp>
      <p:pic>
        <p:nvPicPr>
          <p:cNvPr id="7" name="內容版面配置區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747" y="3338530"/>
            <a:ext cx="6010896" cy="2746667"/>
          </a:xfrm>
          <a:prstGeom prst="rect">
            <a:avLst/>
          </a:prstGeom>
        </p:spPr>
      </p:pic>
      <p:cxnSp>
        <p:nvCxnSpPr>
          <p:cNvPr id="9" name="肘形接點 8"/>
          <p:cNvCxnSpPr/>
          <p:nvPr/>
        </p:nvCxnSpPr>
        <p:spPr>
          <a:xfrm flipV="1">
            <a:off x="633845" y="3503544"/>
            <a:ext cx="750404" cy="427383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/>
          <p:cNvCxnSpPr/>
          <p:nvPr/>
        </p:nvCxnSpPr>
        <p:spPr>
          <a:xfrm flipV="1">
            <a:off x="633845" y="4284480"/>
            <a:ext cx="750404" cy="427383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接點 10"/>
          <p:cNvCxnSpPr/>
          <p:nvPr/>
        </p:nvCxnSpPr>
        <p:spPr>
          <a:xfrm flipV="1">
            <a:off x="633845" y="5047512"/>
            <a:ext cx="750404" cy="427383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021" y="3896141"/>
            <a:ext cx="345047" cy="61897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451" y="4458415"/>
            <a:ext cx="345047" cy="61897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519" y="5106495"/>
            <a:ext cx="345047" cy="618977"/>
          </a:xfrm>
          <a:prstGeom prst="rect">
            <a:avLst/>
          </a:prstGeom>
        </p:spPr>
      </p:pic>
      <p:cxnSp>
        <p:nvCxnSpPr>
          <p:cNvPr id="17" name="直線接點 16"/>
          <p:cNvCxnSpPr>
            <a:endCxn id="15" idx="0"/>
          </p:cNvCxnSpPr>
          <p:nvPr/>
        </p:nvCxnSpPr>
        <p:spPr>
          <a:xfrm>
            <a:off x="7027462" y="5106495"/>
            <a:ext cx="4245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7027462" y="3896141"/>
            <a:ext cx="1493083" cy="11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endCxn id="14" idx="0"/>
          </p:cNvCxnSpPr>
          <p:nvPr/>
        </p:nvCxnSpPr>
        <p:spPr>
          <a:xfrm>
            <a:off x="7067264" y="4458415"/>
            <a:ext cx="9357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等腰三角形 25"/>
          <p:cNvSpPr/>
          <p:nvPr/>
        </p:nvSpPr>
        <p:spPr>
          <a:xfrm rot="10800000">
            <a:off x="7310548" y="5727920"/>
            <a:ext cx="272095" cy="15405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等腰三角形 27"/>
          <p:cNvSpPr/>
          <p:nvPr/>
        </p:nvSpPr>
        <p:spPr>
          <a:xfrm rot="10800000">
            <a:off x="7852278" y="5077392"/>
            <a:ext cx="272095" cy="15405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等腰三角形 28"/>
          <p:cNvSpPr/>
          <p:nvPr/>
        </p:nvSpPr>
        <p:spPr>
          <a:xfrm rot="10800000">
            <a:off x="8383267" y="4513891"/>
            <a:ext cx="272095" cy="15405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7081315" y="4601682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0.03pF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617310" y="546840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0.03pF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7578216" y="403212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0.03pF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760543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31498</TotalTime>
  <Words>129</Words>
  <Application>Microsoft Macintosh PowerPoint</Application>
  <PresentationFormat>如螢幕大小 (4:3)</PresentationFormat>
  <Paragraphs>35</Paragraphs>
  <Slides>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Arial</vt:lpstr>
      <vt:lpstr>Bahnschrift SemiLight Condensed</vt:lpstr>
      <vt:lpstr>Berlin Sans FB</vt:lpstr>
      <vt:lpstr>Calibri</vt:lpstr>
      <vt:lpstr>Wingdings</vt:lpstr>
      <vt:lpstr>Wingdings 2</vt:lpstr>
      <vt:lpstr>HDOfficeLightV0</vt:lpstr>
      <vt:lpstr>Program Assignment 2: Timing Analyzer with False Path Detection</vt:lpstr>
      <vt:lpstr>Delay Calculation</vt:lpstr>
      <vt:lpstr>Delay Calculation on a Cell</vt:lpstr>
      <vt:lpstr>Delay Calculation on Multi Input Cell</vt:lpstr>
      <vt:lpstr>Boundary Condition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Logger</dc:creator>
  <cp:lastModifiedBy>ChenHung Yu</cp:lastModifiedBy>
  <cp:revision>2113</cp:revision>
  <cp:lastPrinted>2019-06-26T04:27:25Z</cp:lastPrinted>
  <dcterms:created xsi:type="dcterms:W3CDTF">2018-11-29T16:36:39Z</dcterms:created>
  <dcterms:modified xsi:type="dcterms:W3CDTF">2022-10-31T05:00:02Z</dcterms:modified>
</cp:coreProperties>
</file>