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e Bandi" charset="1" panose="01060506000000020004"/>
      <p:regular r:id="rId16"/>
    </p:embeddedFont>
    <p:embeddedFont>
      <p:font typeface="Bryndan Write" charset="1" panose="02000503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7.png" Type="http://schemas.openxmlformats.org/officeDocument/2006/relationships/image"/><Relationship Id="rId13"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8.png" Type="http://schemas.openxmlformats.org/officeDocument/2006/relationships/image"/><Relationship Id="rId13" Target="../media/image29.jpeg" Type="http://schemas.openxmlformats.org/officeDocument/2006/relationships/image"/><Relationship Id="rId14" Target="../media/image3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898687" cy="3311527"/>
          </a:xfrm>
          <a:custGeom>
            <a:avLst/>
            <a:gdLst/>
            <a:ahLst/>
            <a:cxnLst/>
            <a:rect r="r" b="b" t="t" l="l"/>
            <a:pathLst>
              <a:path h="3311527" w="3898687">
                <a:moveTo>
                  <a:pt x="3898687" y="3311527"/>
                </a:moveTo>
                <a:lnTo>
                  <a:pt x="0" y="3311527"/>
                </a:lnTo>
                <a:lnTo>
                  <a:pt x="0" y="0"/>
                </a:lnTo>
                <a:lnTo>
                  <a:pt x="3898687" y="0"/>
                </a:lnTo>
                <a:lnTo>
                  <a:pt x="3898687" y="3311527"/>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4989144" y="0"/>
            <a:ext cx="3372174" cy="3733374"/>
          </a:xfrm>
          <a:custGeom>
            <a:avLst/>
            <a:gdLst/>
            <a:ahLst/>
            <a:cxnLst/>
            <a:rect r="r" b="b" t="t" l="l"/>
            <a:pathLst>
              <a:path h="3733374" w="3372174">
                <a:moveTo>
                  <a:pt x="0" y="0"/>
                </a:moveTo>
                <a:lnTo>
                  <a:pt x="3372174" y="0"/>
                </a:lnTo>
                <a:lnTo>
                  <a:pt x="3372174" y="3733374"/>
                </a:lnTo>
                <a:lnTo>
                  <a:pt x="0" y="3733374"/>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TextBox 11" id="11"/>
          <p:cNvSpPr txBox="true"/>
          <p:nvPr/>
        </p:nvSpPr>
        <p:spPr>
          <a:xfrm rot="0">
            <a:off x="2889613" y="3092452"/>
            <a:ext cx="12508774" cy="3306365"/>
          </a:xfrm>
          <a:prstGeom prst="rect">
            <a:avLst/>
          </a:prstGeom>
        </p:spPr>
        <p:txBody>
          <a:bodyPr anchor="t" rtlCol="false" tIns="0" lIns="0" bIns="0" rIns="0">
            <a:spAutoFit/>
          </a:bodyPr>
          <a:lstStyle/>
          <a:p>
            <a:pPr algn="ctr">
              <a:lnSpc>
                <a:spcPts val="13140"/>
              </a:lnSpc>
            </a:pPr>
            <a:r>
              <a:rPr lang="en-US" sz="9385">
                <a:solidFill>
                  <a:srgbClr val="714131"/>
                </a:solidFill>
                <a:latin typeface="Core Bandi"/>
                <a:ea typeface="Core Bandi"/>
                <a:cs typeface="Core Bandi"/>
                <a:sym typeface="Core Bandi"/>
              </a:rPr>
              <a:t>Information Technology </a:t>
            </a:r>
          </a:p>
          <a:p>
            <a:pPr algn="ctr">
              <a:lnSpc>
                <a:spcPts val="13140"/>
              </a:lnSpc>
              <a:spcBef>
                <a:spcPct val="0"/>
              </a:spcBef>
            </a:pPr>
            <a:r>
              <a:rPr lang="en-US" sz="9385">
                <a:solidFill>
                  <a:srgbClr val="714131"/>
                </a:solidFill>
                <a:latin typeface="Core Bandi"/>
                <a:ea typeface="Core Bandi"/>
                <a:cs typeface="Core Bandi"/>
                <a:sym typeface="Core Bandi"/>
              </a:rPr>
              <a:t>Student Portfolio</a:t>
            </a:r>
          </a:p>
        </p:txBody>
      </p:sp>
      <p:sp>
        <p:nvSpPr>
          <p:cNvPr name="TextBox 12" id="12"/>
          <p:cNvSpPr txBox="true"/>
          <p:nvPr/>
        </p:nvSpPr>
        <p:spPr>
          <a:xfrm rot="0">
            <a:off x="5044380" y="6208317"/>
            <a:ext cx="8199239" cy="1104900"/>
          </a:xfrm>
          <a:prstGeom prst="rect">
            <a:avLst/>
          </a:prstGeom>
        </p:spPr>
        <p:txBody>
          <a:bodyPr anchor="t" rtlCol="false" tIns="0" lIns="0" bIns="0" rIns="0">
            <a:spAutoFit/>
          </a:bodyPr>
          <a:lstStyle/>
          <a:p>
            <a:pPr algn="ctr">
              <a:lnSpc>
                <a:spcPts val="8400"/>
              </a:lnSpc>
              <a:spcBef>
                <a:spcPct val="0"/>
              </a:spcBef>
            </a:pPr>
            <a:r>
              <a:rPr lang="en-US" sz="6000">
                <a:solidFill>
                  <a:srgbClr val="714131"/>
                </a:solidFill>
                <a:latin typeface="Bryndan Write"/>
                <a:ea typeface="Bryndan Write"/>
                <a:cs typeface="Bryndan Write"/>
                <a:sym typeface="Bryndan Write"/>
              </a:rPr>
              <a:t>Galeno, Swannie Mae B. .</a:t>
            </a:r>
          </a:p>
        </p:txBody>
      </p:sp>
      <p:sp>
        <p:nvSpPr>
          <p:cNvPr name="Freeform 13" id="13"/>
          <p:cNvSpPr/>
          <p:nvPr/>
        </p:nvSpPr>
        <p:spPr>
          <a:xfrm flipH="true" flipV="true" rot="0">
            <a:off x="0" y="6764549"/>
            <a:ext cx="3372174" cy="3733374"/>
          </a:xfrm>
          <a:custGeom>
            <a:avLst/>
            <a:gdLst/>
            <a:ahLst/>
            <a:cxnLst/>
            <a:rect r="r" b="b" t="t" l="l"/>
            <a:pathLst>
              <a:path h="3733374" w="3372174">
                <a:moveTo>
                  <a:pt x="3372174" y="3733375"/>
                </a:moveTo>
                <a:lnTo>
                  <a:pt x="0" y="3733375"/>
                </a:lnTo>
                <a:lnTo>
                  <a:pt x="0" y="0"/>
                </a:lnTo>
                <a:lnTo>
                  <a:pt x="3372174" y="0"/>
                </a:lnTo>
                <a:lnTo>
                  <a:pt x="3372174" y="3733375"/>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4" id="14"/>
          <p:cNvSpPr/>
          <p:nvPr/>
        </p:nvSpPr>
        <p:spPr>
          <a:xfrm flipH="false" flipV="false" rot="0">
            <a:off x="14602176" y="7127873"/>
            <a:ext cx="3898687" cy="3311527"/>
          </a:xfrm>
          <a:custGeom>
            <a:avLst/>
            <a:gdLst/>
            <a:ahLst/>
            <a:cxnLst/>
            <a:rect r="r" b="b" t="t" l="l"/>
            <a:pathLst>
              <a:path h="3311527" w="3898687">
                <a:moveTo>
                  <a:pt x="0" y="0"/>
                </a:moveTo>
                <a:lnTo>
                  <a:pt x="3898687" y="0"/>
                </a:lnTo>
                <a:lnTo>
                  <a:pt x="3898687" y="3311527"/>
                </a:lnTo>
                <a:lnTo>
                  <a:pt x="0" y="3311527"/>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898687" cy="3311527"/>
          </a:xfrm>
          <a:custGeom>
            <a:avLst/>
            <a:gdLst/>
            <a:ahLst/>
            <a:cxnLst/>
            <a:rect r="r" b="b" t="t" l="l"/>
            <a:pathLst>
              <a:path h="3311527" w="3898687">
                <a:moveTo>
                  <a:pt x="3898687" y="3311527"/>
                </a:moveTo>
                <a:lnTo>
                  <a:pt x="0" y="3311527"/>
                </a:lnTo>
                <a:lnTo>
                  <a:pt x="0" y="0"/>
                </a:lnTo>
                <a:lnTo>
                  <a:pt x="3898687" y="0"/>
                </a:lnTo>
                <a:lnTo>
                  <a:pt x="3898687" y="3311527"/>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4989144" y="0"/>
            <a:ext cx="3372174" cy="3733374"/>
          </a:xfrm>
          <a:custGeom>
            <a:avLst/>
            <a:gdLst/>
            <a:ahLst/>
            <a:cxnLst/>
            <a:rect r="r" b="b" t="t" l="l"/>
            <a:pathLst>
              <a:path h="3733374" w="3372174">
                <a:moveTo>
                  <a:pt x="0" y="0"/>
                </a:moveTo>
                <a:lnTo>
                  <a:pt x="3372174" y="0"/>
                </a:lnTo>
                <a:lnTo>
                  <a:pt x="3372174" y="3733374"/>
                </a:lnTo>
                <a:lnTo>
                  <a:pt x="0" y="3733374"/>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TextBox 11" id="11"/>
          <p:cNvSpPr txBox="true"/>
          <p:nvPr/>
        </p:nvSpPr>
        <p:spPr>
          <a:xfrm rot="0">
            <a:off x="2737526" y="2671800"/>
            <a:ext cx="12812949" cy="4092749"/>
          </a:xfrm>
          <a:prstGeom prst="rect">
            <a:avLst/>
          </a:prstGeom>
        </p:spPr>
        <p:txBody>
          <a:bodyPr anchor="t" rtlCol="false" tIns="0" lIns="0" bIns="0" rIns="0">
            <a:spAutoFit/>
          </a:bodyPr>
          <a:lstStyle/>
          <a:p>
            <a:pPr algn="ctr">
              <a:lnSpc>
                <a:spcPts val="32917"/>
              </a:lnSpc>
              <a:spcBef>
                <a:spcPct val="0"/>
              </a:spcBef>
            </a:pPr>
            <a:r>
              <a:rPr lang="en-US" sz="23512">
                <a:solidFill>
                  <a:srgbClr val="714131"/>
                </a:solidFill>
                <a:latin typeface="Core Bandi"/>
                <a:ea typeface="Core Bandi"/>
                <a:cs typeface="Core Bandi"/>
                <a:sym typeface="Core Bandi"/>
              </a:rPr>
              <a:t>Thank You</a:t>
            </a:r>
          </a:p>
        </p:txBody>
      </p:sp>
      <p:sp>
        <p:nvSpPr>
          <p:cNvPr name="Freeform 12" id="12"/>
          <p:cNvSpPr/>
          <p:nvPr/>
        </p:nvSpPr>
        <p:spPr>
          <a:xfrm flipH="true" flipV="true" rot="0">
            <a:off x="0" y="6764549"/>
            <a:ext cx="3372174" cy="3733374"/>
          </a:xfrm>
          <a:custGeom>
            <a:avLst/>
            <a:gdLst/>
            <a:ahLst/>
            <a:cxnLst/>
            <a:rect r="r" b="b" t="t" l="l"/>
            <a:pathLst>
              <a:path h="3733374" w="3372174">
                <a:moveTo>
                  <a:pt x="3372174" y="3733375"/>
                </a:moveTo>
                <a:lnTo>
                  <a:pt x="0" y="3733375"/>
                </a:lnTo>
                <a:lnTo>
                  <a:pt x="0" y="0"/>
                </a:lnTo>
                <a:lnTo>
                  <a:pt x="3372174" y="0"/>
                </a:lnTo>
                <a:lnTo>
                  <a:pt x="3372174" y="3733375"/>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3" id="13"/>
          <p:cNvSpPr/>
          <p:nvPr/>
        </p:nvSpPr>
        <p:spPr>
          <a:xfrm flipH="false" flipV="false" rot="0">
            <a:off x="14602176" y="7127873"/>
            <a:ext cx="3898687" cy="3311527"/>
          </a:xfrm>
          <a:custGeom>
            <a:avLst/>
            <a:gdLst/>
            <a:ahLst/>
            <a:cxnLst/>
            <a:rect r="r" b="b" t="t" l="l"/>
            <a:pathLst>
              <a:path h="3311527" w="3898687">
                <a:moveTo>
                  <a:pt x="0" y="0"/>
                </a:moveTo>
                <a:lnTo>
                  <a:pt x="3898687" y="0"/>
                </a:lnTo>
                <a:lnTo>
                  <a:pt x="3898687" y="3311527"/>
                </a:lnTo>
                <a:lnTo>
                  <a:pt x="0" y="3311527"/>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Freeform 14" id="14"/>
          <p:cNvSpPr/>
          <p:nvPr/>
        </p:nvSpPr>
        <p:spPr>
          <a:xfrm flipH="false" flipV="false" rot="0">
            <a:off x="6373555" y="6571006"/>
            <a:ext cx="7315200" cy="1113733"/>
          </a:xfrm>
          <a:custGeom>
            <a:avLst/>
            <a:gdLst/>
            <a:ahLst/>
            <a:cxnLst/>
            <a:rect r="r" b="b" t="t" l="l"/>
            <a:pathLst>
              <a:path h="1113733" w="7315200">
                <a:moveTo>
                  <a:pt x="0" y="0"/>
                </a:moveTo>
                <a:lnTo>
                  <a:pt x="7315200" y="0"/>
                </a:lnTo>
                <a:lnTo>
                  <a:pt x="7315200" y="1113733"/>
                </a:lnTo>
                <a:lnTo>
                  <a:pt x="0" y="11137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Freeform 13" id="13"/>
          <p:cNvSpPr/>
          <p:nvPr/>
        </p:nvSpPr>
        <p:spPr>
          <a:xfrm flipH="false" flipV="false" rot="0">
            <a:off x="2393133" y="3527437"/>
            <a:ext cx="6152941" cy="4867252"/>
          </a:xfrm>
          <a:custGeom>
            <a:avLst/>
            <a:gdLst/>
            <a:ahLst/>
            <a:cxnLst/>
            <a:rect r="r" b="b" t="t" l="l"/>
            <a:pathLst>
              <a:path h="4867252" w="6152941">
                <a:moveTo>
                  <a:pt x="0" y="0"/>
                </a:moveTo>
                <a:lnTo>
                  <a:pt x="6152941" y="0"/>
                </a:lnTo>
                <a:lnTo>
                  <a:pt x="6152941" y="4867252"/>
                </a:lnTo>
                <a:lnTo>
                  <a:pt x="0" y="48672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9473828" y="3527437"/>
            <a:ext cx="6152941" cy="4867252"/>
          </a:xfrm>
          <a:custGeom>
            <a:avLst/>
            <a:gdLst/>
            <a:ahLst/>
            <a:cxnLst/>
            <a:rect r="r" b="b" t="t" l="l"/>
            <a:pathLst>
              <a:path h="4867252" w="6152941">
                <a:moveTo>
                  <a:pt x="0" y="0"/>
                </a:moveTo>
                <a:lnTo>
                  <a:pt x="6152941" y="0"/>
                </a:lnTo>
                <a:lnTo>
                  <a:pt x="6152941" y="4867252"/>
                </a:lnTo>
                <a:lnTo>
                  <a:pt x="0" y="48672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386981" y="3532295"/>
            <a:ext cx="1389606" cy="1389606"/>
          </a:xfrm>
          <a:custGeom>
            <a:avLst/>
            <a:gdLst/>
            <a:ahLst/>
            <a:cxnLst/>
            <a:rect r="r" b="b" t="t" l="l"/>
            <a:pathLst>
              <a:path h="1389606" w="1389606">
                <a:moveTo>
                  <a:pt x="0" y="0"/>
                </a:moveTo>
                <a:lnTo>
                  <a:pt x="1389606" y="0"/>
                </a:lnTo>
                <a:lnTo>
                  <a:pt x="1389606" y="1389606"/>
                </a:lnTo>
                <a:lnTo>
                  <a:pt x="0" y="138960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2386981" y="5143500"/>
            <a:ext cx="1389606" cy="1389606"/>
          </a:xfrm>
          <a:custGeom>
            <a:avLst/>
            <a:gdLst/>
            <a:ahLst/>
            <a:cxnLst/>
            <a:rect r="r" b="b" t="t" l="l"/>
            <a:pathLst>
              <a:path h="1389606" w="1389606">
                <a:moveTo>
                  <a:pt x="0" y="0"/>
                </a:moveTo>
                <a:lnTo>
                  <a:pt x="1389606" y="0"/>
                </a:lnTo>
                <a:lnTo>
                  <a:pt x="1389606" y="1389606"/>
                </a:lnTo>
                <a:lnTo>
                  <a:pt x="0" y="138960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2386981" y="6947435"/>
            <a:ext cx="1389606" cy="1389606"/>
          </a:xfrm>
          <a:custGeom>
            <a:avLst/>
            <a:gdLst/>
            <a:ahLst/>
            <a:cxnLst/>
            <a:rect r="r" b="b" t="t" l="l"/>
            <a:pathLst>
              <a:path h="1389606" w="1389606">
                <a:moveTo>
                  <a:pt x="0" y="0"/>
                </a:moveTo>
                <a:lnTo>
                  <a:pt x="1389606" y="0"/>
                </a:lnTo>
                <a:lnTo>
                  <a:pt x="1389606" y="1389605"/>
                </a:lnTo>
                <a:lnTo>
                  <a:pt x="0" y="138960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9473828" y="3532295"/>
            <a:ext cx="1394463" cy="1394463"/>
          </a:xfrm>
          <a:custGeom>
            <a:avLst/>
            <a:gdLst/>
            <a:ahLst/>
            <a:cxnLst/>
            <a:rect r="r" b="b" t="t" l="l"/>
            <a:pathLst>
              <a:path h="1394463" w="1394463">
                <a:moveTo>
                  <a:pt x="0" y="0"/>
                </a:moveTo>
                <a:lnTo>
                  <a:pt x="1394463" y="0"/>
                </a:lnTo>
                <a:lnTo>
                  <a:pt x="1394463" y="1394463"/>
                </a:lnTo>
                <a:lnTo>
                  <a:pt x="0" y="13944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false" flipV="false" rot="0">
            <a:off x="9473828" y="5143500"/>
            <a:ext cx="1394463" cy="1394463"/>
          </a:xfrm>
          <a:custGeom>
            <a:avLst/>
            <a:gdLst/>
            <a:ahLst/>
            <a:cxnLst/>
            <a:rect r="r" b="b" t="t" l="l"/>
            <a:pathLst>
              <a:path h="1394463" w="1394463">
                <a:moveTo>
                  <a:pt x="0" y="0"/>
                </a:moveTo>
                <a:lnTo>
                  <a:pt x="1394463" y="0"/>
                </a:lnTo>
                <a:lnTo>
                  <a:pt x="1394463" y="1394463"/>
                </a:lnTo>
                <a:lnTo>
                  <a:pt x="0" y="13944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0" id="20"/>
          <p:cNvSpPr/>
          <p:nvPr/>
        </p:nvSpPr>
        <p:spPr>
          <a:xfrm flipH="false" flipV="false" rot="0">
            <a:off x="9473828" y="6942577"/>
            <a:ext cx="1394463" cy="1394463"/>
          </a:xfrm>
          <a:custGeom>
            <a:avLst/>
            <a:gdLst/>
            <a:ahLst/>
            <a:cxnLst/>
            <a:rect r="r" b="b" t="t" l="l"/>
            <a:pathLst>
              <a:path h="1394463" w="1394463">
                <a:moveTo>
                  <a:pt x="0" y="0"/>
                </a:moveTo>
                <a:lnTo>
                  <a:pt x="1394463" y="0"/>
                </a:lnTo>
                <a:lnTo>
                  <a:pt x="1394463" y="1394463"/>
                </a:lnTo>
                <a:lnTo>
                  <a:pt x="0" y="13944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1" id="21"/>
          <p:cNvSpPr txBox="true"/>
          <p:nvPr/>
        </p:nvSpPr>
        <p:spPr>
          <a:xfrm rot="0">
            <a:off x="3734420" y="1204027"/>
            <a:ext cx="10819160"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List of Content</a:t>
            </a:r>
          </a:p>
        </p:txBody>
      </p:sp>
      <p:sp>
        <p:nvSpPr>
          <p:cNvPr name="TextBox 22" id="22"/>
          <p:cNvSpPr txBox="true"/>
          <p:nvPr/>
        </p:nvSpPr>
        <p:spPr>
          <a:xfrm rot="0">
            <a:off x="4134252" y="3746071"/>
            <a:ext cx="2333228" cy="819179"/>
          </a:xfrm>
          <a:prstGeom prst="rect">
            <a:avLst/>
          </a:prstGeom>
        </p:spPr>
        <p:txBody>
          <a:bodyPr anchor="t" rtlCol="false" tIns="0" lIns="0" bIns="0" rIns="0">
            <a:spAutoFit/>
          </a:bodyPr>
          <a:lstStyle/>
          <a:p>
            <a:pPr algn="l">
              <a:lnSpc>
                <a:spcPts val="6298"/>
              </a:lnSpc>
              <a:spcBef>
                <a:spcPct val="0"/>
              </a:spcBef>
            </a:pPr>
            <a:r>
              <a:rPr lang="en-US" sz="4498">
                <a:solidFill>
                  <a:srgbClr val="714131"/>
                </a:solidFill>
                <a:latin typeface="Bryndan Write"/>
                <a:ea typeface="Bryndan Write"/>
                <a:cs typeface="Bryndan Write"/>
                <a:sym typeface="Bryndan Write"/>
              </a:rPr>
              <a:t>About Me</a:t>
            </a:r>
          </a:p>
        </p:txBody>
      </p:sp>
      <p:sp>
        <p:nvSpPr>
          <p:cNvPr name="TextBox 23" id="23"/>
          <p:cNvSpPr txBox="true"/>
          <p:nvPr/>
        </p:nvSpPr>
        <p:spPr>
          <a:xfrm rot="0">
            <a:off x="4134252" y="5317725"/>
            <a:ext cx="2670703" cy="819179"/>
          </a:xfrm>
          <a:prstGeom prst="rect">
            <a:avLst/>
          </a:prstGeom>
        </p:spPr>
        <p:txBody>
          <a:bodyPr anchor="t" rtlCol="false" tIns="0" lIns="0" bIns="0" rIns="0">
            <a:spAutoFit/>
          </a:bodyPr>
          <a:lstStyle/>
          <a:p>
            <a:pPr algn="l">
              <a:lnSpc>
                <a:spcPts val="6298"/>
              </a:lnSpc>
              <a:spcBef>
                <a:spcPct val="0"/>
              </a:spcBef>
            </a:pPr>
            <a:r>
              <a:rPr lang="en-US" sz="4498">
                <a:solidFill>
                  <a:srgbClr val="714131"/>
                </a:solidFill>
                <a:latin typeface="Bryndan Write"/>
                <a:ea typeface="Bryndan Write"/>
                <a:cs typeface="Bryndan Write"/>
                <a:sym typeface="Bryndan Write"/>
              </a:rPr>
              <a:t>Education</a:t>
            </a:r>
          </a:p>
        </p:txBody>
      </p:sp>
      <p:sp>
        <p:nvSpPr>
          <p:cNvPr name="TextBox 24" id="24"/>
          <p:cNvSpPr txBox="true"/>
          <p:nvPr/>
        </p:nvSpPr>
        <p:spPr>
          <a:xfrm rot="0">
            <a:off x="4134252" y="7158782"/>
            <a:ext cx="4411822" cy="819179"/>
          </a:xfrm>
          <a:prstGeom prst="rect">
            <a:avLst/>
          </a:prstGeom>
        </p:spPr>
        <p:txBody>
          <a:bodyPr anchor="t" rtlCol="false" tIns="0" lIns="0" bIns="0" rIns="0">
            <a:spAutoFit/>
          </a:bodyPr>
          <a:lstStyle/>
          <a:p>
            <a:pPr algn="l">
              <a:lnSpc>
                <a:spcPts val="6298"/>
              </a:lnSpc>
              <a:spcBef>
                <a:spcPct val="0"/>
              </a:spcBef>
            </a:pPr>
            <a:r>
              <a:rPr lang="en-US" sz="4498">
                <a:solidFill>
                  <a:srgbClr val="F9E7CF"/>
                </a:solidFill>
                <a:latin typeface="Bryndan Write"/>
                <a:ea typeface="Bryndan Write"/>
                <a:cs typeface="Bryndan Write"/>
                <a:sym typeface="Bryndan Write"/>
              </a:rPr>
              <a:t>Internship</a:t>
            </a:r>
          </a:p>
        </p:txBody>
      </p:sp>
      <p:sp>
        <p:nvSpPr>
          <p:cNvPr name="TextBox 25" id="25"/>
          <p:cNvSpPr txBox="true"/>
          <p:nvPr/>
        </p:nvSpPr>
        <p:spPr>
          <a:xfrm rot="0">
            <a:off x="11230241" y="3773681"/>
            <a:ext cx="3667820" cy="819179"/>
          </a:xfrm>
          <a:prstGeom prst="rect">
            <a:avLst/>
          </a:prstGeom>
        </p:spPr>
        <p:txBody>
          <a:bodyPr anchor="t" rtlCol="false" tIns="0" lIns="0" bIns="0" rIns="0">
            <a:spAutoFit/>
          </a:bodyPr>
          <a:lstStyle/>
          <a:p>
            <a:pPr algn="l">
              <a:lnSpc>
                <a:spcPts val="6298"/>
              </a:lnSpc>
              <a:spcBef>
                <a:spcPct val="0"/>
              </a:spcBef>
            </a:pPr>
            <a:r>
              <a:rPr lang="en-US" sz="4498">
                <a:solidFill>
                  <a:srgbClr val="714131"/>
                </a:solidFill>
                <a:latin typeface="Bryndan Write"/>
                <a:ea typeface="Bryndan Write"/>
                <a:cs typeface="Bryndan Write"/>
                <a:sym typeface="Bryndan Write"/>
              </a:rPr>
              <a:t>Personal Skills</a:t>
            </a:r>
          </a:p>
        </p:txBody>
      </p:sp>
      <p:sp>
        <p:nvSpPr>
          <p:cNvPr name="TextBox 26" id="26"/>
          <p:cNvSpPr txBox="true"/>
          <p:nvPr/>
        </p:nvSpPr>
        <p:spPr>
          <a:xfrm rot="0">
            <a:off x="11230241" y="5357276"/>
            <a:ext cx="2670703" cy="819179"/>
          </a:xfrm>
          <a:prstGeom prst="rect">
            <a:avLst/>
          </a:prstGeom>
        </p:spPr>
        <p:txBody>
          <a:bodyPr anchor="t" rtlCol="false" tIns="0" lIns="0" bIns="0" rIns="0">
            <a:spAutoFit/>
          </a:bodyPr>
          <a:lstStyle/>
          <a:p>
            <a:pPr algn="l">
              <a:lnSpc>
                <a:spcPts val="6298"/>
              </a:lnSpc>
              <a:spcBef>
                <a:spcPct val="0"/>
              </a:spcBef>
            </a:pPr>
            <a:r>
              <a:rPr lang="en-US" sz="4498">
                <a:solidFill>
                  <a:srgbClr val="714131"/>
                </a:solidFill>
                <a:latin typeface="Bryndan Write"/>
                <a:ea typeface="Bryndan Write"/>
                <a:cs typeface="Bryndan Write"/>
                <a:sym typeface="Bryndan Write"/>
              </a:rPr>
              <a:t>Project</a:t>
            </a:r>
          </a:p>
        </p:txBody>
      </p:sp>
      <p:sp>
        <p:nvSpPr>
          <p:cNvPr name="TextBox 27" id="27"/>
          <p:cNvSpPr txBox="true"/>
          <p:nvPr/>
        </p:nvSpPr>
        <p:spPr>
          <a:xfrm rot="0">
            <a:off x="11230241" y="7186392"/>
            <a:ext cx="4411822" cy="819179"/>
          </a:xfrm>
          <a:prstGeom prst="rect">
            <a:avLst/>
          </a:prstGeom>
        </p:spPr>
        <p:txBody>
          <a:bodyPr anchor="t" rtlCol="false" tIns="0" lIns="0" bIns="0" rIns="0">
            <a:spAutoFit/>
          </a:bodyPr>
          <a:lstStyle/>
          <a:p>
            <a:pPr algn="l">
              <a:lnSpc>
                <a:spcPts val="6298"/>
              </a:lnSpc>
              <a:spcBef>
                <a:spcPct val="0"/>
              </a:spcBef>
            </a:pPr>
            <a:r>
              <a:rPr lang="en-US" sz="4498">
                <a:solidFill>
                  <a:srgbClr val="F9E7CF"/>
                </a:solidFill>
                <a:latin typeface="Bryndan Write"/>
                <a:ea typeface="Bryndan Write"/>
                <a:cs typeface="Bryndan Write"/>
                <a:sym typeface="Bryndan Write"/>
              </a:rPr>
              <a:t>Contact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grpSp>
        <p:nvGrpSpPr>
          <p:cNvPr name="Group 13" id="13"/>
          <p:cNvGrpSpPr>
            <a:grpSpLocks noChangeAspect="true"/>
          </p:cNvGrpSpPr>
          <p:nvPr/>
        </p:nvGrpSpPr>
        <p:grpSpPr>
          <a:xfrm rot="0">
            <a:off x="10366168" y="2864310"/>
            <a:ext cx="5407960" cy="5246370"/>
            <a:chOff x="0" y="0"/>
            <a:chExt cx="6350000" cy="6160262"/>
          </a:xfrm>
        </p:grpSpPr>
        <p:sp>
          <p:nvSpPr>
            <p:cNvPr name="Freeform 14" id="14"/>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2"/>
              <a:stretch>
                <a:fillRect l="0" t="-1540" r="0" b="-1540"/>
              </a:stretch>
            </a:blipFill>
          </p:spPr>
        </p:sp>
      </p:grpSp>
      <p:sp>
        <p:nvSpPr>
          <p:cNvPr name="TextBox 15" id="15"/>
          <p:cNvSpPr txBox="true"/>
          <p:nvPr/>
        </p:nvSpPr>
        <p:spPr>
          <a:xfrm rot="0">
            <a:off x="5525821" y="1203555"/>
            <a:ext cx="7236358"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About Me</a:t>
            </a:r>
          </a:p>
        </p:txBody>
      </p:sp>
      <p:sp>
        <p:nvSpPr>
          <p:cNvPr name="TextBox 16" id="16"/>
          <p:cNvSpPr txBox="true"/>
          <p:nvPr/>
        </p:nvSpPr>
        <p:spPr>
          <a:xfrm rot="0">
            <a:off x="2475150" y="3063710"/>
            <a:ext cx="7891017" cy="4761845"/>
          </a:xfrm>
          <a:prstGeom prst="rect">
            <a:avLst/>
          </a:prstGeom>
        </p:spPr>
        <p:txBody>
          <a:bodyPr anchor="t" rtlCol="false" tIns="0" lIns="0" bIns="0" rIns="0">
            <a:spAutoFit/>
          </a:bodyPr>
          <a:lstStyle/>
          <a:p>
            <a:pPr algn="l">
              <a:lnSpc>
                <a:spcPts val="4225"/>
              </a:lnSpc>
              <a:spcBef>
                <a:spcPct val="0"/>
              </a:spcBef>
            </a:pPr>
            <a:r>
              <a:rPr lang="en-US" sz="3018">
                <a:solidFill>
                  <a:srgbClr val="714131"/>
                </a:solidFill>
                <a:latin typeface="Bryndan Write"/>
                <a:ea typeface="Bryndan Write"/>
                <a:cs typeface="Bryndan Write"/>
                <a:sym typeface="Bryndan Write"/>
              </a:rPr>
              <a:t>Hello! I am Swannie Mae, an Information Technology student passionate about solving problems through technology. Skilled in programming and web development, I enjoy learning new tools and applying them to real-world challenges. My goal is to contribute to innovative tech solutions while continuously growing as a professional. Let’s connect and collaborate!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TextBox 13" id="13"/>
          <p:cNvSpPr txBox="true"/>
          <p:nvPr/>
        </p:nvSpPr>
        <p:spPr>
          <a:xfrm rot="0">
            <a:off x="5525821" y="1203555"/>
            <a:ext cx="7236358"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Education</a:t>
            </a:r>
          </a:p>
        </p:txBody>
      </p:sp>
      <p:sp>
        <p:nvSpPr>
          <p:cNvPr name="Freeform 14" id="14"/>
          <p:cNvSpPr/>
          <p:nvPr/>
        </p:nvSpPr>
        <p:spPr>
          <a:xfrm flipH="false" flipV="false" rot="0">
            <a:off x="2449350" y="4096630"/>
            <a:ext cx="6103330" cy="3220563"/>
          </a:xfrm>
          <a:custGeom>
            <a:avLst/>
            <a:gdLst/>
            <a:ahLst/>
            <a:cxnLst/>
            <a:rect r="r" b="b" t="t" l="l"/>
            <a:pathLst>
              <a:path h="3220563" w="6103330">
                <a:moveTo>
                  <a:pt x="0" y="0"/>
                </a:moveTo>
                <a:lnTo>
                  <a:pt x="6103331" y="0"/>
                </a:lnTo>
                <a:lnTo>
                  <a:pt x="6103331" y="3220563"/>
                </a:lnTo>
                <a:lnTo>
                  <a:pt x="0" y="3220563"/>
                </a:lnTo>
                <a:lnTo>
                  <a:pt x="0" y="0"/>
                </a:lnTo>
                <a:close/>
              </a:path>
            </a:pathLst>
          </a:custGeom>
          <a:blipFill>
            <a:blip r:embed="rId12">
              <a:extLst>
                <a:ext uri="{96DAC541-7B7A-43D3-8B79-37D633B846F1}">
                  <asvg:svgBlip xmlns:asvg="http://schemas.microsoft.com/office/drawing/2016/SVG/main" r:embed="rId13"/>
                </a:ext>
              </a:extLst>
            </a:blip>
            <a:stretch>
              <a:fillRect l="0" t="0" r="0" b="-49911"/>
            </a:stretch>
          </a:blipFill>
        </p:spPr>
      </p:sp>
      <p:sp>
        <p:nvSpPr>
          <p:cNvPr name="TextBox 15" id="15"/>
          <p:cNvSpPr txBox="true"/>
          <p:nvPr/>
        </p:nvSpPr>
        <p:spPr>
          <a:xfrm rot="0">
            <a:off x="3218760" y="4416425"/>
            <a:ext cx="4614121" cy="727075"/>
          </a:xfrm>
          <a:prstGeom prst="rect">
            <a:avLst/>
          </a:prstGeom>
        </p:spPr>
        <p:txBody>
          <a:bodyPr anchor="t" rtlCol="false" tIns="0" lIns="0" bIns="0" rIns="0">
            <a:spAutoFit/>
          </a:bodyPr>
          <a:lstStyle/>
          <a:p>
            <a:pPr algn="ctr">
              <a:lnSpc>
                <a:spcPts val="5599"/>
              </a:lnSpc>
              <a:spcBef>
                <a:spcPct val="0"/>
              </a:spcBef>
            </a:pPr>
            <a:r>
              <a:rPr lang="en-US" sz="3999">
                <a:solidFill>
                  <a:srgbClr val="714131"/>
                </a:solidFill>
                <a:latin typeface="Bryndan Write"/>
                <a:ea typeface="Bryndan Write"/>
                <a:cs typeface="Bryndan Write"/>
                <a:sym typeface="Bryndan Write"/>
              </a:rPr>
              <a:t>2016 - 2018</a:t>
            </a:r>
          </a:p>
        </p:txBody>
      </p:sp>
      <p:sp>
        <p:nvSpPr>
          <p:cNvPr name="Freeform 16" id="16"/>
          <p:cNvSpPr/>
          <p:nvPr/>
        </p:nvSpPr>
        <p:spPr>
          <a:xfrm flipH="false" flipV="false" rot="0">
            <a:off x="9670797" y="4096630"/>
            <a:ext cx="6103330" cy="3220563"/>
          </a:xfrm>
          <a:custGeom>
            <a:avLst/>
            <a:gdLst/>
            <a:ahLst/>
            <a:cxnLst/>
            <a:rect r="r" b="b" t="t" l="l"/>
            <a:pathLst>
              <a:path h="3220563" w="6103330">
                <a:moveTo>
                  <a:pt x="0" y="0"/>
                </a:moveTo>
                <a:lnTo>
                  <a:pt x="6103330" y="0"/>
                </a:lnTo>
                <a:lnTo>
                  <a:pt x="6103330" y="3220563"/>
                </a:lnTo>
                <a:lnTo>
                  <a:pt x="0" y="3220563"/>
                </a:lnTo>
                <a:lnTo>
                  <a:pt x="0" y="0"/>
                </a:lnTo>
                <a:close/>
              </a:path>
            </a:pathLst>
          </a:custGeom>
          <a:blipFill>
            <a:blip r:embed="rId12">
              <a:extLst>
                <a:ext uri="{96DAC541-7B7A-43D3-8B79-37D633B846F1}">
                  <asvg:svgBlip xmlns:asvg="http://schemas.microsoft.com/office/drawing/2016/SVG/main" r:embed="rId13"/>
                </a:ext>
              </a:extLst>
            </a:blip>
            <a:stretch>
              <a:fillRect l="0" t="0" r="0" b="-49911"/>
            </a:stretch>
          </a:blipFill>
        </p:spPr>
      </p:sp>
      <p:sp>
        <p:nvSpPr>
          <p:cNvPr name="TextBox 17" id="17"/>
          <p:cNvSpPr txBox="true"/>
          <p:nvPr/>
        </p:nvSpPr>
        <p:spPr>
          <a:xfrm rot="0">
            <a:off x="10014425" y="4445336"/>
            <a:ext cx="5495509" cy="678779"/>
          </a:xfrm>
          <a:prstGeom prst="rect">
            <a:avLst/>
          </a:prstGeom>
        </p:spPr>
        <p:txBody>
          <a:bodyPr anchor="t" rtlCol="false" tIns="0" lIns="0" bIns="0" rIns="0">
            <a:spAutoFit/>
          </a:bodyPr>
          <a:lstStyle/>
          <a:p>
            <a:pPr algn="ctr">
              <a:lnSpc>
                <a:spcPts val="5240"/>
              </a:lnSpc>
              <a:spcBef>
                <a:spcPct val="0"/>
              </a:spcBef>
            </a:pPr>
            <a:r>
              <a:rPr lang="en-US" sz="3742">
                <a:solidFill>
                  <a:srgbClr val="714131"/>
                </a:solidFill>
                <a:latin typeface="Bryndan Write"/>
                <a:ea typeface="Bryndan Write"/>
                <a:cs typeface="Bryndan Write"/>
                <a:sym typeface="Bryndan Write"/>
              </a:rPr>
              <a:t>2019 - Present</a:t>
            </a:r>
          </a:p>
        </p:txBody>
      </p:sp>
      <p:sp>
        <p:nvSpPr>
          <p:cNvPr name="TextBox 18" id="18"/>
          <p:cNvSpPr txBox="true"/>
          <p:nvPr/>
        </p:nvSpPr>
        <p:spPr>
          <a:xfrm rot="0">
            <a:off x="2579401" y="5605301"/>
            <a:ext cx="5981948" cy="1431925"/>
          </a:xfrm>
          <a:prstGeom prst="rect">
            <a:avLst/>
          </a:prstGeom>
        </p:spPr>
        <p:txBody>
          <a:bodyPr anchor="t" rtlCol="false" tIns="0" lIns="0" bIns="0" rIns="0">
            <a:spAutoFit/>
          </a:bodyPr>
          <a:lstStyle/>
          <a:p>
            <a:pPr algn="ctr">
              <a:lnSpc>
                <a:spcPts val="5599"/>
              </a:lnSpc>
              <a:spcBef>
                <a:spcPct val="0"/>
              </a:spcBef>
            </a:pPr>
            <a:r>
              <a:rPr lang="en-US" sz="3999">
                <a:solidFill>
                  <a:srgbClr val="714131"/>
                </a:solidFill>
                <a:latin typeface="Bryndan Write"/>
                <a:ea typeface="Bryndan Write"/>
                <a:cs typeface="Bryndan Write"/>
                <a:sym typeface="Bryndan Write"/>
              </a:rPr>
              <a:t>Professional Electronics Institute, Inc.</a:t>
            </a:r>
          </a:p>
        </p:txBody>
      </p:sp>
      <p:sp>
        <p:nvSpPr>
          <p:cNvPr name="TextBox 19" id="19"/>
          <p:cNvSpPr txBox="true"/>
          <p:nvPr/>
        </p:nvSpPr>
        <p:spPr>
          <a:xfrm rot="0">
            <a:off x="9900235" y="5775028"/>
            <a:ext cx="5609699" cy="1262198"/>
          </a:xfrm>
          <a:prstGeom prst="rect">
            <a:avLst/>
          </a:prstGeom>
        </p:spPr>
        <p:txBody>
          <a:bodyPr anchor="t" rtlCol="false" tIns="0" lIns="0" bIns="0" rIns="0">
            <a:spAutoFit/>
          </a:bodyPr>
          <a:lstStyle/>
          <a:p>
            <a:pPr algn="ctr">
              <a:lnSpc>
                <a:spcPts val="4954"/>
              </a:lnSpc>
              <a:spcBef>
                <a:spcPct val="0"/>
              </a:spcBef>
            </a:pPr>
            <a:r>
              <a:rPr lang="en-US" sz="3539">
                <a:solidFill>
                  <a:srgbClr val="714131"/>
                </a:solidFill>
                <a:latin typeface="Bryndan Write"/>
                <a:ea typeface="Bryndan Write"/>
                <a:cs typeface="Bryndan Write"/>
                <a:sym typeface="Bryndan Write"/>
              </a:rPr>
              <a:t>Interface Computer College Manila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Freeform 13" id="13"/>
          <p:cNvSpPr/>
          <p:nvPr/>
        </p:nvSpPr>
        <p:spPr>
          <a:xfrm flipH="false" flipV="false" rot="0">
            <a:off x="8211968" y="3937330"/>
            <a:ext cx="1864063" cy="563879"/>
          </a:xfrm>
          <a:custGeom>
            <a:avLst/>
            <a:gdLst/>
            <a:ahLst/>
            <a:cxnLst/>
            <a:rect r="r" b="b" t="t" l="l"/>
            <a:pathLst>
              <a:path h="563879" w="1864063">
                <a:moveTo>
                  <a:pt x="0" y="0"/>
                </a:moveTo>
                <a:lnTo>
                  <a:pt x="1864064" y="0"/>
                </a:lnTo>
                <a:lnTo>
                  <a:pt x="1864064" y="563879"/>
                </a:lnTo>
                <a:lnTo>
                  <a:pt x="0" y="5638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3706411" y="1203555"/>
            <a:ext cx="11733479"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Internship</a:t>
            </a:r>
          </a:p>
        </p:txBody>
      </p:sp>
      <p:sp>
        <p:nvSpPr>
          <p:cNvPr name="TextBox 15" id="15"/>
          <p:cNvSpPr txBox="true"/>
          <p:nvPr/>
        </p:nvSpPr>
        <p:spPr>
          <a:xfrm rot="0">
            <a:off x="2468464" y="3441394"/>
            <a:ext cx="4856436" cy="1431925"/>
          </a:xfrm>
          <a:prstGeom prst="rect">
            <a:avLst/>
          </a:prstGeom>
        </p:spPr>
        <p:txBody>
          <a:bodyPr anchor="t" rtlCol="false" tIns="0" lIns="0" bIns="0" rIns="0">
            <a:spAutoFit/>
          </a:bodyPr>
          <a:lstStyle/>
          <a:p>
            <a:pPr algn="ctr">
              <a:lnSpc>
                <a:spcPts val="5599"/>
              </a:lnSpc>
              <a:spcBef>
                <a:spcPct val="0"/>
              </a:spcBef>
            </a:pPr>
            <a:r>
              <a:rPr lang="en-US" sz="3999">
                <a:solidFill>
                  <a:srgbClr val="FFF7F0"/>
                </a:solidFill>
                <a:latin typeface="Bryndan Write"/>
                <a:ea typeface="Bryndan Write"/>
                <a:cs typeface="Bryndan Write"/>
                <a:sym typeface="Bryndan Write"/>
              </a:rPr>
              <a:t>Dingle Multi-purpose Cooperative</a:t>
            </a:r>
          </a:p>
        </p:txBody>
      </p:sp>
      <p:sp>
        <p:nvSpPr>
          <p:cNvPr name="TextBox 16" id="16"/>
          <p:cNvSpPr txBox="true"/>
          <p:nvPr/>
        </p:nvSpPr>
        <p:spPr>
          <a:xfrm rot="0">
            <a:off x="2241984" y="5178119"/>
            <a:ext cx="5309396" cy="727075"/>
          </a:xfrm>
          <a:prstGeom prst="rect">
            <a:avLst/>
          </a:prstGeom>
        </p:spPr>
        <p:txBody>
          <a:bodyPr anchor="t" rtlCol="false" tIns="0" lIns="0" bIns="0" rIns="0">
            <a:spAutoFit/>
          </a:bodyPr>
          <a:lstStyle/>
          <a:p>
            <a:pPr algn="ctr">
              <a:lnSpc>
                <a:spcPts val="5599"/>
              </a:lnSpc>
              <a:spcBef>
                <a:spcPct val="0"/>
              </a:spcBef>
            </a:pPr>
            <a:r>
              <a:rPr lang="en-US" sz="3999">
                <a:solidFill>
                  <a:srgbClr val="714131"/>
                </a:solidFill>
                <a:latin typeface="Bryndan Write"/>
                <a:ea typeface="Bryndan Write"/>
                <a:cs typeface="Bryndan Write"/>
                <a:sym typeface="Bryndan Write"/>
              </a:rPr>
              <a:t>March - April 2018</a:t>
            </a:r>
          </a:p>
        </p:txBody>
      </p:sp>
      <p:sp>
        <p:nvSpPr>
          <p:cNvPr name="TextBox 17" id="17"/>
          <p:cNvSpPr txBox="true"/>
          <p:nvPr/>
        </p:nvSpPr>
        <p:spPr>
          <a:xfrm rot="0">
            <a:off x="10917691" y="3441394"/>
            <a:ext cx="4856436" cy="1431925"/>
          </a:xfrm>
          <a:prstGeom prst="rect">
            <a:avLst/>
          </a:prstGeom>
        </p:spPr>
        <p:txBody>
          <a:bodyPr anchor="t" rtlCol="false" tIns="0" lIns="0" bIns="0" rIns="0">
            <a:spAutoFit/>
          </a:bodyPr>
          <a:lstStyle/>
          <a:p>
            <a:pPr algn="ctr">
              <a:lnSpc>
                <a:spcPts val="5599"/>
              </a:lnSpc>
              <a:spcBef>
                <a:spcPct val="0"/>
              </a:spcBef>
            </a:pPr>
            <a:r>
              <a:rPr lang="en-US" sz="3999">
                <a:solidFill>
                  <a:srgbClr val="FFF7F0"/>
                </a:solidFill>
                <a:latin typeface="Bryndan Write"/>
                <a:ea typeface="Bryndan Write"/>
                <a:cs typeface="Bryndan Write"/>
                <a:sym typeface="Bryndan Write"/>
              </a:rPr>
              <a:t>Philippine Statistics Authority NCR II</a:t>
            </a:r>
          </a:p>
        </p:txBody>
      </p:sp>
      <p:sp>
        <p:nvSpPr>
          <p:cNvPr name="TextBox 18" id="18"/>
          <p:cNvSpPr txBox="true"/>
          <p:nvPr/>
        </p:nvSpPr>
        <p:spPr>
          <a:xfrm rot="0">
            <a:off x="10440153" y="5178119"/>
            <a:ext cx="5605863" cy="727075"/>
          </a:xfrm>
          <a:prstGeom prst="rect">
            <a:avLst/>
          </a:prstGeom>
        </p:spPr>
        <p:txBody>
          <a:bodyPr anchor="t" rtlCol="false" tIns="0" lIns="0" bIns="0" rIns="0">
            <a:spAutoFit/>
          </a:bodyPr>
          <a:lstStyle/>
          <a:p>
            <a:pPr algn="ctr">
              <a:lnSpc>
                <a:spcPts val="5599"/>
              </a:lnSpc>
              <a:spcBef>
                <a:spcPct val="0"/>
              </a:spcBef>
            </a:pPr>
            <a:r>
              <a:rPr lang="en-US" sz="3999">
                <a:solidFill>
                  <a:srgbClr val="714131"/>
                </a:solidFill>
                <a:latin typeface="Bryndan Write"/>
                <a:ea typeface="Bryndan Write"/>
                <a:cs typeface="Bryndan Write"/>
                <a:sym typeface="Bryndan Write"/>
              </a:rPr>
              <a:t>July - September 2024</a:t>
            </a:r>
          </a:p>
        </p:txBody>
      </p:sp>
      <p:sp>
        <p:nvSpPr>
          <p:cNvPr name="TextBox 19" id="19"/>
          <p:cNvSpPr txBox="true"/>
          <p:nvPr/>
        </p:nvSpPr>
        <p:spPr>
          <a:xfrm rot="0">
            <a:off x="1856509" y="6021400"/>
            <a:ext cx="7716642" cy="3146425"/>
          </a:xfrm>
          <a:prstGeom prst="rect">
            <a:avLst/>
          </a:prstGeom>
        </p:spPr>
        <p:txBody>
          <a:bodyPr anchor="t" rtlCol="false" tIns="0" lIns="0" bIns="0" rIns="0">
            <a:spAutoFit/>
          </a:bodyPr>
          <a:lstStyle/>
          <a:p>
            <a:pPr algn="just" marL="638399" indent="-319200" lvl="1">
              <a:lnSpc>
                <a:spcPts val="4139"/>
              </a:lnSpc>
              <a:buFont typeface="Arial"/>
              <a:buChar char="•"/>
            </a:pPr>
            <a:r>
              <a:rPr lang="en-US" sz="2956">
                <a:solidFill>
                  <a:srgbClr val="FFF7F0"/>
                </a:solidFill>
                <a:latin typeface="Bryndan Write"/>
                <a:ea typeface="Bryndan Write"/>
                <a:cs typeface="Bryndan Write"/>
                <a:sym typeface="Bryndan Write"/>
              </a:rPr>
              <a:t>Prioritize business and information needs with the help of the management.</a:t>
            </a:r>
          </a:p>
          <a:p>
            <a:pPr algn="just" marL="638399" indent="-319200" lvl="1">
              <a:lnSpc>
                <a:spcPts val="4139"/>
              </a:lnSpc>
              <a:buFont typeface="Arial"/>
              <a:buChar char="•"/>
            </a:pPr>
            <a:r>
              <a:rPr lang="en-US" sz="2956">
                <a:solidFill>
                  <a:srgbClr val="FFF7F0"/>
                </a:solidFill>
                <a:latin typeface="Bryndan Write"/>
                <a:ea typeface="Bryndan Write"/>
                <a:cs typeface="Bryndan Write"/>
                <a:sym typeface="Bryndan Write"/>
              </a:rPr>
              <a:t>Understanding each details to ensure the accuracy of each data.</a:t>
            </a:r>
          </a:p>
          <a:p>
            <a:pPr algn="just" marL="638399" indent="-319200" lvl="1">
              <a:lnSpc>
                <a:spcPts val="4139"/>
              </a:lnSpc>
              <a:buFont typeface="Arial"/>
              <a:buChar char="•"/>
            </a:pPr>
            <a:r>
              <a:rPr lang="en-US" sz="2956">
                <a:solidFill>
                  <a:srgbClr val="FFF7F0"/>
                </a:solidFill>
                <a:latin typeface="Bryndan Write"/>
                <a:ea typeface="Bryndan Write"/>
                <a:cs typeface="Bryndan Write"/>
                <a:sym typeface="Bryndan Write"/>
              </a:rPr>
              <a:t>Analyzing data results to the management</a:t>
            </a:r>
          </a:p>
        </p:txBody>
      </p:sp>
      <p:sp>
        <p:nvSpPr>
          <p:cNvPr name="TextBox 20" id="20"/>
          <p:cNvSpPr txBox="true"/>
          <p:nvPr/>
        </p:nvSpPr>
        <p:spPr>
          <a:xfrm rot="0">
            <a:off x="10153950" y="6021400"/>
            <a:ext cx="6383918" cy="3163316"/>
          </a:xfrm>
          <a:prstGeom prst="rect">
            <a:avLst/>
          </a:prstGeom>
        </p:spPr>
        <p:txBody>
          <a:bodyPr anchor="t" rtlCol="false" tIns="0" lIns="0" bIns="0" rIns="0">
            <a:spAutoFit/>
          </a:bodyPr>
          <a:lstStyle/>
          <a:p>
            <a:pPr algn="l" marL="639065" indent="-319532" lvl="1">
              <a:lnSpc>
                <a:spcPts val="4144"/>
              </a:lnSpc>
              <a:buFont typeface="Arial"/>
              <a:buChar char="•"/>
            </a:pPr>
            <a:r>
              <a:rPr lang="en-US" sz="2960">
                <a:solidFill>
                  <a:srgbClr val="FFF7F0"/>
                </a:solidFill>
                <a:latin typeface="Bryndan Write"/>
                <a:ea typeface="Bryndan Write"/>
                <a:cs typeface="Bryndan Write"/>
                <a:sym typeface="Bryndan Write"/>
              </a:rPr>
              <a:t>Trouleshooting and testing of PhilSys Registration Kit Devices.</a:t>
            </a:r>
          </a:p>
          <a:p>
            <a:pPr algn="l" marL="639065" indent="-319532" lvl="1">
              <a:lnSpc>
                <a:spcPts val="4144"/>
              </a:lnSpc>
              <a:buFont typeface="Arial"/>
              <a:buChar char="•"/>
            </a:pPr>
            <a:r>
              <a:rPr lang="en-US" sz="2960">
                <a:solidFill>
                  <a:srgbClr val="FFF7F0"/>
                </a:solidFill>
                <a:latin typeface="Bryndan Write"/>
                <a:ea typeface="Bryndan Write"/>
                <a:cs typeface="Bryndan Write"/>
                <a:sym typeface="Bryndan Write"/>
              </a:rPr>
              <a:t>Tagging of PhilSys ID Returns of Quezon City and Marikina</a:t>
            </a:r>
          </a:p>
          <a:p>
            <a:pPr algn="l" marL="639065" indent="-319532" lvl="1">
              <a:lnSpc>
                <a:spcPts val="4144"/>
              </a:lnSpc>
              <a:buFont typeface="Arial"/>
              <a:buChar char="•"/>
            </a:pPr>
            <a:r>
              <a:rPr lang="en-US" sz="2960">
                <a:solidFill>
                  <a:srgbClr val="FFF7F0"/>
                </a:solidFill>
                <a:latin typeface="Bryndan Write"/>
                <a:ea typeface="Bryndan Write"/>
                <a:cs typeface="Bryndan Write"/>
                <a:sym typeface="Bryndan Write"/>
              </a:rPr>
              <a:t>Encoding data to the ticketing system of PhilSys.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grpSp>
        <p:nvGrpSpPr>
          <p:cNvPr name="Group 13" id="13"/>
          <p:cNvGrpSpPr>
            <a:grpSpLocks noChangeAspect="true"/>
          </p:cNvGrpSpPr>
          <p:nvPr/>
        </p:nvGrpSpPr>
        <p:grpSpPr>
          <a:xfrm rot="0">
            <a:off x="2579401" y="3564400"/>
            <a:ext cx="3255473" cy="3158199"/>
            <a:chOff x="0" y="0"/>
            <a:chExt cx="6350000" cy="6160262"/>
          </a:xfrm>
        </p:grpSpPr>
        <p:sp>
          <p:nvSpPr>
            <p:cNvPr name="Freeform 14" id="14"/>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2"/>
              <a:stretch>
                <a:fillRect l="-47011" t="0" r="-47011" b="0"/>
              </a:stretch>
            </a:blipFill>
          </p:spPr>
        </p:sp>
      </p:grpSp>
      <p:grpSp>
        <p:nvGrpSpPr>
          <p:cNvPr name="Group 15" id="15"/>
          <p:cNvGrpSpPr>
            <a:grpSpLocks noChangeAspect="true"/>
          </p:cNvGrpSpPr>
          <p:nvPr/>
        </p:nvGrpSpPr>
        <p:grpSpPr>
          <a:xfrm rot="0">
            <a:off x="7546495" y="3564400"/>
            <a:ext cx="3255473" cy="3158199"/>
            <a:chOff x="0" y="0"/>
            <a:chExt cx="6350000" cy="6160262"/>
          </a:xfrm>
        </p:grpSpPr>
        <p:sp>
          <p:nvSpPr>
            <p:cNvPr name="Freeform 16" id="16"/>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3"/>
              <a:stretch>
                <a:fillRect l="-23216" t="0" r="-23216" b="0"/>
              </a:stretch>
            </a:blipFill>
          </p:spPr>
        </p:sp>
      </p:grpSp>
      <p:grpSp>
        <p:nvGrpSpPr>
          <p:cNvPr name="Group 17" id="17"/>
          <p:cNvGrpSpPr>
            <a:grpSpLocks noChangeAspect="true"/>
          </p:cNvGrpSpPr>
          <p:nvPr/>
        </p:nvGrpSpPr>
        <p:grpSpPr>
          <a:xfrm rot="0">
            <a:off x="12513589" y="3564400"/>
            <a:ext cx="3255473" cy="3158199"/>
            <a:chOff x="0" y="0"/>
            <a:chExt cx="6350000" cy="6160262"/>
          </a:xfrm>
        </p:grpSpPr>
        <p:sp>
          <p:nvSpPr>
            <p:cNvPr name="Freeform 18" id="18"/>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4"/>
              <a:stretch>
                <a:fillRect l="-47499" t="0" r="-47499" b="0"/>
              </a:stretch>
            </a:blipFill>
          </p:spPr>
        </p:sp>
      </p:grpSp>
      <p:sp>
        <p:nvSpPr>
          <p:cNvPr name="TextBox 19" id="19"/>
          <p:cNvSpPr txBox="true"/>
          <p:nvPr/>
        </p:nvSpPr>
        <p:spPr>
          <a:xfrm rot="0">
            <a:off x="3706411" y="1203555"/>
            <a:ext cx="11733479"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Personal Skills</a:t>
            </a:r>
          </a:p>
        </p:txBody>
      </p:sp>
      <p:sp>
        <p:nvSpPr>
          <p:cNvPr name="TextBox 20" id="20"/>
          <p:cNvSpPr txBox="true"/>
          <p:nvPr/>
        </p:nvSpPr>
        <p:spPr>
          <a:xfrm rot="0">
            <a:off x="2344439" y="7216787"/>
            <a:ext cx="3725397" cy="1431925"/>
          </a:xfrm>
          <a:prstGeom prst="rect">
            <a:avLst/>
          </a:prstGeom>
        </p:spPr>
        <p:txBody>
          <a:bodyPr anchor="t" rtlCol="false" tIns="0" lIns="0" bIns="0" rIns="0">
            <a:spAutoFit/>
          </a:bodyPr>
          <a:lstStyle/>
          <a:p>
            <a:pPr algn="ctr">
              <a:lnSpc>
                <a:spcPts val="5599"/>
              </a:lnSpc>
              <a:spcBef>
                <a:spcPct val="0"/>
              </a:spcBef>
            </a:pPr>
            <a:r>
              <a:rPr lang="en-US" sz="3999">
                <a:solidFill>
                  <a:srgbClr val="FFF7F0"/>
                </a:solidFill>
                <a:latin typeface="Bryndan Write"/>
                <a:ea typeface="Bryndan Write"/>
                <a:cs typeface="Bryndan Write"/>
                <a:sym typeface="Bryndan Write"/>
              </a:rPr>
              <a:t>Web Development</a:t>
            </a:r>
          </a:p>
        </p:txBody>
      </p:sp>
      <p:sp>
        <p:nvSpPr>
          <p:cNvPr name="TextBox 21" id="21"/>
          <p:cNvSpPr txBox="true"/>
          <p:nvPr/>
        </p:nvSpPr>
        <p:spPr>
          <a:xfrm rot="0">
            <a:off x="7142091" y="7216787"/>
            <a:ext cx="4862119" cy="1431925"/>
          </a:xfrm>
          <a:prstGeom prst="rect">
            <a:avLst/>
          </a:prstGeom>
        </p:spPr>
        <p:txBody>
          <a:bodyPr anchor="t" rtlCol="false" tIns="0" lIns="0" bIns="0" rIns="0">
            <a:spAutoFit/>
          </a:bodyPr>
          <a:lstStyle/>
          <a:p>
            <a:pPr algn="ctr">
              <a:lnSpc>
                <a:spcPts val="5599"/>
              </a:lnSpc>
              <a:spcBef>
                <a:spcPct val="0"/>
              </a:spcBef>
            </a:pPr>
            <a:r>
              <a:rPr lang="en-US" sz="3999">
                <a:solidFill>
                  <a:srgbClr val="FFF7F0"/>
                </a:solidFill>
                <a:latin typeface="Bryndan Write"/>
                <a:ea typeface="Bryndan Write"/>
                <a:cs typeface="Bryndan Write"/>
                <a:sym typeface="Bryndan Write"/>
              </a:rPr>
              <a:t>Adaptability to Technology</a:t>
            </a:r>
          </a:p>
        </p:txBody>
      </p:sp>
      <p:sp>
        <p:nvSpPr>
          <p:cNvPr name="TextBox 22" id="22"/>
          <p:cNvSpPr txBox="true"/>
          <p:nvPr/>
        </p:nvSpPr>
        <p:spPr>
          <a:xfrm rot="0">
            <a:off x="12587078" y="7216787"/>
            <a:ext cx="3725397" cy="727075"/>
          </a:xfrm>
          <a:prstGeom prst="rect">
            <a:avLst/>
          </a:prstGeom>
        </p:spPr>
        <p:txBody>
          <a:bodyPr anchor="t" rtlCol="false" tIns="0" lIns="0" bIns="0" rIns="0">
            <a:spAutoFit/>
          </a:bodyPr>
          <a:lstStyle/>
          <a:p>
            <a:pPr algn="ctr">
              <a:lnSpc>
                <a:spcPts val="5599"/>
              </a:lnSpc>
              <a:spcBef>
                <a:spcPct val="0"/>
              </a:spcBef>
            </a:pPr>
            <a:r>
              <a:rPr lang="en-US" sz="3999">
                <a:solidFill>
                  <a:srgbClr val="FFF7F0"/>
                </a:solidFill>
                <a:latin typeface="Bryndan Write"/>
                <a:ea typeface="Bryndan Write"/>
                <a:cs typeface="Bryndan Write"/>
                <a:sym typeface="Bryndan Write"/>
              </a:rPr>
              <a:t>Detail-Oriented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TextBox 13" id="13"/>
          <p:cNvSpPr txBox="true"/>
          <p:nvPr/>
        </p:nvSpPr>
        <p:spPr>
          <a:xfrm rot="0">
            <a:off x="2449407" y="924914"/>
            <a:ext cx="13192103" cy="2460625"/>
          </a:xfrm>
          <a:prstGeom prst="rect">
            <a:avLst/>
          </a:prstGeom>
        </p:spPr>
        <p:txBody>
          <a:bodyPr anchor="t" rtlCol="false" tIns="0" lIns="0" bIns="0" rIns="0">
            <a:spAutoFit/>
          </a:bodyPr>
          <a:lstStyle/>
          <a:p>
            <a:pPr algn="ctr">
              <a:lnSpc>
                <a:spcPts val="9799"/>
              </a:lnSpc>
            </a:pPr>
            <a:r>
              <a:rPr lang="en-US" sz="6999">
                <a:solidFill>
                  <a:srgbClr val="714131"/>
                </a:solidFill>
                <a:latin typeface="Core Bandi"/>
                <a:ea typeface="Core Bandi"/>
                <a:cs typeface="Core Bandi"/>
                <a:sym typeface="Core Bandi"/>
              </a:rPr>
              <a:t>Project 1</a:t>
            </a:r>
          </a:p>
          <a:p>
            <a:pPr algn="ctr">
              <a:lnSpc>
                <a:spcPts val="9799"/>
              </a:lnSpc>
              <a:spcBef>
                <a:spcPct val="0"/>
              </a:spcBef>
            </a:pPr>
            <a:r>
              <a:rPr lang="en-US" sz="6999">
                <a:solidFill>
                  <a:srgbClr val="714131"/>
                </a:solidFill>
                <a:latin typeface="Core Bandi"/>
                <a:ea typeface="Core Bandi"/>
                <a:cs typeface="Core Bandi"/>
                <a:sym typeface="Core Bandi"/>
              </a:rPr>
              <a:t>Barangay Mobile-based System</a:t>
            </a:r>
          </a:p>
        </p:txBody>
      </p:sp>
      <p:grpSp>
        <p:nvGrpSpPr>
          <p:cNvPr name="Group 14" id="14"/>
          <p:cNvGrpSpPr>
            <a:grpSpLocks noChangeAspect="true"/>
          </p:cNvGrpSpPr>
          <p:nvPr/>
        </p:nvGrpSpPr>
        <p:grpSpPr>
          <a:xfrm rot="0">
            <a:off x="2579401" y="3385539"/>
            <a:ext cx="5217972" cy="5062059"/>
            <a:chOff x="0" y="0"/>
            <a:chExt cx="6350000" cy="6160262"/>
          </a:xfrm>
        </p:grpSpPr>
        <p:sp>
          <p:nvSpPr>
            <p:cNvPr name="Freeform 15" id="15"/>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2"/>
              <a:stretch>
                <a:fillRect l="0" t="-61437" r="0" b="-61437"/>
              </a:stretch>
            </a:blipFill>
          </p:spPr>
        </p:sp>
      </p:grpSp>
      <p:sp>
        <p:nvSpPr>
          <p:cNvPr name="TextBox 16" id="16"/>
          <p:cNvSpPr txBox="true"/>
          <p:nvPr/>
        </p:nvSpPr>
        <p:spPr>
          <a:xfrm rot="0">
            <a:off x="8219265" y="3299814"/>
            <a:ext cx="6988477" cy="5935656"/>
          </a:xfrm>
          <a:prstGeom prst="rect">
            <a:avLst/>
          </a:prstGeom>
        </p:spPr>
        <p:txBody>
          <a:bodyPr anchor="t" rtlCol="false" tIns="0" lIns="0" bIns="0" rIns="0">
            <a:spAutoFit/>
          </a:bodyPr>
          <a:lstStyle/>
          <a:p>
            <a:pPr algn="l">
              <a:lnSpc>
                <a:spcPts val="3635"/>
              </a:lnSpc>
              <a:spcBef>
                <a:spcPct val="0"/>
              </a:spcBef>
            </a:pPr>
            <a:r>
              <a:rPr lang="en-US" sz="2596">
                <a:solidFill>
                  <a:srgbClr val="714131"/>
                </a:solidFill>
                <a:latin typeface="Bryndan Write"/>
                <a:ea typeface="Bryndan Write"/>
                <a:cs typeface="Bryndan Write"/>
                <a:sym typeface="Bryndan Write"/>
              </a:rPr>
              <a:t>This was our group project on the subject System Analysis and Design during second year college. This project is the barangay mobile web-based system is created for local residents in order to take advantage of modern website technology. For example, local residents can view the website's ongoing projects, announcements, job offers, and historical information about the barangay as well as contact the officials of the barangay and every barangay resident will mandatory sign up in the website to be a official resident of the barangay.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grpSp>
        <p:nvGrpSpPr>
          <p:cNvPr name="Group 13" id="13"/>
          <p:cNvGrpSpPr>
            <a:grpSpLocks noChangeAspect="true"/>
          </p:cNvGrpSpPr>
          <p:nvPr/>
        </p:nvGrpSpPr>
        <p:grpSpPr>
          <a:xfrm rot="0">
            <a:off x="10551090" y="3385539"/>
            <a:ext cx="5217972" cy="5062059"/>
            <a:chOff x="0" y="0"/>
            <a:chExt cx="6350000" cy="6160262"/>
          </a:xfrm>
        </p:grpSpPr>
        <p:sp>
          <p:nvSpPr>
            <p:cNvPr name="Freeform 14" id="14"/>
            <p:cNvSpPr/>
            <p:nvPr/>
          </p:nvSpPr>
          <p:spPr>
            <a:xfrm flipH="false" flipV="false" rot="0">
              <a:off x="0" y="0"/>
              <a:ext cx="6350000" cy="6160262"/>
            </a:xfrm>
            <a:custGeom>
              <a:avLst/>
              <a:gdLst/>
              <a:ahLst/>
              <a:cxnLst/>
              <a:rect r="r" b="b" t="t" l="l"/>
              <a:pathLst>
                <a:path h="6160262" w="6350000">
                  <a:moveTo>
                    <a:pt x="6237986" y="4073525"/>
                  </a:moveTo>
                  <a:cubicBezTo>
                    <a:pt x="6237986" y="4870450"/>
                    <a:pt x="5634228" y="5516499"/>
                    <a:pt x="4889373" y="5516499"/>
                  </a:cubicBezTo>
                  <a:cubicBezTo>
                    <a:pt x="4595622" y="5516499"/>
                    <a:pt x="4323842" y="5415915"/>
                    <a:pt x="4102354" y="5245354"/>
                  </a:cubicBezTo>
                  <a:cubicBezTo>
                    <a:pt x="3838448" y="5788914"/>
                    <a:pt x="3307461" y="6160262"/>
                    <a:pt x="2695321" y="6160262"/>
                  </a:cubicBezTo>
                  <a:cubicBezTo>
                    <a:pt x="1820164" y="6160262"/>
                    <a:pt x="1110742" y="5401183"/>
                    <a:pt x="1110742" y="4464812"/>
                  </a:cubicBezTo>
                  <a:cubicBezTo>
                    <a:pt x="1110742" y="4411853"/>
                    <a:pt x="1113155" y="4359402"/>
                    <a:pt x="1117600" y="4307713"/>
                  </a:cubicBezTo>
                  <a:cubicBezTo>
                    <a:pt x="482854" y="4190492"/>
                    <a:pt x="0" y="3598545"/>
                    <a:pt x="0" y="2885948"/>
                  </a:cubicBezTo>
                  <a:cubicBezTo>
                    <a:pt x="0" y="2089023"/>
                    <a:pt x="603758" y="1442974"/>
                    <a:pt x="1348613" y="1442974"/>
                  </a:cubicBezTo>
                  <a:cubicBezTo>
                    <a:pt x="1348613" y="646049"/>
                    <a:pt x="1952371" y="0"/>
                    <a:pt x="2697226" y="0"/>
                  </a:cubicBezTo>
                  <a:cubicBezTo>
                    <a:pt x="3086100" y="0"/>
                    <a:pt x="3436366" y="176149"/>
                    <a:pt x="3682492" y="457835"/>
                  </a:cubicBezTo>
                  <a:cubicBezTo>
                    <a:pt x="3965829" y="173863"/>
                    <a:pt x="4346575" y="0"/>
                    <a:pt x="4765421" y="0"/>
                  </a:cubicBezTo>
                  <a:cubicBezTo>
                    <a:pt x="5640578" y="0"/>
                    <a:pt x="6350000" y="759079"/>
                    <a:pt x="6350000" y="1695450"/>
                  </a:cubicBezTo>
                  <a:cubicBezTo>
                    <a:pt x="6350000" y="2216785"/>
                    <a:pt x="6130036" y="2683002"/>
                    <a:pt x="5784088" y="2994025"/>
                  </a:cubicBezTo>
                  <a:cubicBezTo>
                    <a:pt x="6062472" y="3258312"/>
                    <a:pt x="6237986" y="3644011"/>
                    <a:pt x="6237986" y="4073525"/>
                  </a:cubicBezTo>
                  <a:close/>
                </a:path>
              </a:pathLst>
            </a:custGeom>
            <a:blipFill>
              <a:blip r:embed="rId12"/>
              <a:stretch>
                <a:fillRect l="-36424" t="0" r="-36424" b="0"/>
              </a:stretch>
            </a:blipFill>
          </p:spPr>
        </p:sp>
      </p:grpSp>
      <p:sp>
        <p:nvSpPr>
          <p:cNvPr name="TextBox 15" id="15"/>
          <p:cNvSpPr txBox="true"/>
          <p:nvPr/>
        </p:nvSpPr>
        <p:spPr>
          <a:xfrm rot="0">
            <a:off x="2762910" y="924914"/>
            <a:ext cx="12762179" cy="2460625"/>
          </a:xfrm>
          <a:prstGeom prst="rect">
            <a:avLst/>
          </a:prstGeom>
        </p:spPr>
        <p:txBody>
          <a:bodyPr anchor="t" rtlCol="false" tIns="0" lIns="0" bIns="0" rIns="0">
            <a:spAutoFit/>
          </a:bodyPr>
          <a:lstStyle/>
          <a:p>
            <a:pPr algn="ctr">
              <a:lnSpc>
                <a:spcPts val="9799"/>
              </a:lnSpc>
              <a:spcBef>
                <a:spcPct val="0"/>
              </a:spcBef>
            </a:pPr>
            <a:r>
              <a:rPr lang="en-US" sz="6999">
                <a:solidFill>
                  <a:srgbClr val="714131"/>
                </a:solidFill>
                <a:latin typeface="Core Bandi"/>
                <a:ea typeface="Core Bandi"/>
                <a:cs typeface="Core Bandi"/>
                <a:sym typeface="Core Bandi"/>
              </a:rPr>
              <a:t>Project 2 - FZA Santella Pharmacy Monitoring System</a:t>
            </a:r>
          </a:p>
        </p:txBody>
      </p:sp>
      <p:sp>
        <p:nvSpPr>
          <p:cNvPr name="TextBox 16" id="16"/>
          <p:cNvSpPr txBox="true"/>
          <p:nvPr/>
        </p:nvSpPr>
        <p:spPr>
          <a:xfrm rot="0">
            <a:off x="2094962" y="4120069"/>
            <a:ext cx="7971689" cy="3134569"/>
          </a:xfrm>
          <a:prstGeom prst="rect">
            <a:avLst/>
          </a:prstGeom>
        </p:spPr>
        <p:txBody>
          <a:bodyPr anchor="t" rtlCol="false" tIns="0" lIns="0" bIns="0" rIns="0">
            <a:spAutoFit/>
          </a:bodyPr>
          <a:lstStyle/>
          <a:p>
            <a:pPr algn="l">
              <a:lnSpc>
                <a:spcPts val="4146"/>
              </a:lnSpc>
              <a:spcBef>
                <a:spcPct val="0"/>
              </a:spcBef>
            </a:pPr>
            <a:r>
              <a:rPr lang="en-US" sz="2961">
                <a:solidFill>
                  <a:srgbClr val="714131"/>
                </a:solidFill>
                <a:latin typeface="Bryndan Write"/>
                <a:ea typeface="Bryndan Write"/>
                <a:cs typeface="Bryndan Write"/>
                <a:sym typeface="Bryndan Write"/>
              </a:rPr>
              <a:t>Ths project two is our ongoing capstone project. FZA Santella Pharmacy will acquire significant implications for improving the accuracy of logs or the product, manage and monitor the stocks of the drugs available, and increase pharmacy efficiency.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7D5D"/>
        </a:solidFill>
      </p:bgPr>
    </p:bg>
    <p:spTree>
      <p:nvGrpSpPr>
        <p:cNvPr id="1" name=""/>
        <p:cNvGrpSpPr/>
        <p:nvPr/>
      </p:nvGrpSpPr>
      <p:grpSpPr>
        <a:xfrm>
          <a:off x="0" y="0"/>
          <a:ext cx="0" cy="0"/>
          <a:chOff x="0" y="0"/>
          <a:chExt cx="0" cy="0"/>
        </a:xfrm>
      </p:grpSpPr>
      <p:grpSp>
        <p:nvGrpSpPr>
          <p:cNvPr name="Group 2" id="2"/>
          <p:cNvGrpSpPr/>
          <p:nvPr/>
        </p:nvGrpSpPr>
        <p:grpSpPr>
          <a:xfrm rot="0">
            <a:off x="10551090" y="0"/>
            <a:ext cx="7797373" cy="10287000"/>
            <a:chOff x="0" y="0"/>
            <a:chExt cx="2053629" cy="2709333"/>
          </a:xfrm>
        </p:grpSpPr>
        <p:sp>
          <p:nvSpPr>
            <p:cNvPr name="Freeform 3" id="3"/>
            <p:cNvSpPr/>
            <p:nvPr/>
          </p:nvSpPr>
          <p:spPr>
            <a:xfrm flipH="false" flipV="false" rot="0">
              <a:off x="0" y="0"/>
              <a:ext cx="2053629" cy="2709333"/>
            </a:xfrm>
            <a:custGeom>
              <a:avLst/>
              <a:gdLst/>
              <a:ahLst/>
              <a:cxnLst/>
              <a:rect r="r" b="b" t="t" l="l"/>
              <a:pathLst>
                <a:path h="2709333" w="2053629">
                  <a:moveTo>
                    <a:pt x="0" y="0"/>
                  </a:moveTo>
                  <a:lnTo>
                    <a:pt x="2053629" y="0"/>
                  </a:lnTo>
                  <a:lnTo>
                    <a:pt x="2053629" y="2709333"/>
                  </a:lnTo>
                  <a:lnTo>
                    <a:pt x="0" y="2709333"/>
                  </a:lnTo>
                  <a:close/>
                </a:path>
              </a:pathLst>
            </a:custGeom>
            <a:solidFill>
              <a:srgbClr val="F9E7CF"/>
            </a:solidFill>
          </p:spPr>
        </p:sp>
        <p:sp>
          <p:nvSpPr>
            <p:cNvPr name="TextBox 4" id="4"/>
            <p:cNvSpPr txBox="true"/>
            <p:nvPr/>
          </p:nvSpPr>
          <p:spPr>
            <a:xfrm>
              <a:off x="0" y="-38100"/>
              <a:ext cx="2053629" cy="2747433"/>
            </a:xfrm>
            <a:prstGeom prst="rect">
              <a:avLst/>
            </a:prstGeom>
          </p:spPr>
          <p:txBody>
            <a:bodyPr anchor="ctr" rtlCol="false" tIns="69124" lIns="69124" bIns="69124" rIns="69124"/>
            <a:lstStyle/>
            <a:p>
              <a:pPr algn="ctr">
                <a:lnSpc>
                  <a:spcPts val="2666"/>
                </a:lnSpc>
              </a:pPr>
            </a:p>
          </p:txBody>
        </p:sp>
      </p:grpSp>
      <p:sp>
        <p:nvSpPr>
          <p:cNvPr name="Freeform 5" id="5"/>
          <p:cNvSpPr/>
          <p:nvPr/>
        </p:nvSpPr>
        <p:spPr>
          <a:xfrm flipH="false" flipV="false" rot="0">
            <a:off x="0" y="0"/>
            <a:ext cx="18348463" cy="10364296"/>
          </a:xfrm>
          <a:custGeom>
            <a:avLst/>
            <a:gdLst/>
            <a:ahLst/>
            <a:cxnLst/>
            <a:rect r="r" b="b" t="t" l="l"/>
            <a:pathLst>
              <a:path h="10364296" w="18348463">
                <a:moveTo>
                  <a:pt x="0" y="0"/>
                </a:moveTo>
                <a:lnTo>
                  <a:pt x="18348463" y="0"/>
                </a:lnTo>
                <a:lnTo>
                  <a:pt x="18348463" y="10364296"/>
                </a:lnTo>
                <a:lnTo>
                  <a:pt x="0" y="10364296"/>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4913" r="0" b="-72121"/>
            </a:stretch>
          </a:blipFill>
        </p:spPr>
      </p:sp>
      <p:grpSp>
        <p:nvGrpSpPr>
          <p:cNvPr name="Group 6" id="6"/>
          <p:cNvGrpSpPr/>
          <p:nvPr/>
        </p:nvGrpSpPr>
        <p:grpSpPr>
          <a:xfrm rot="0">
            <a:off x="1553357" y="896024"/>
            <a:ext cx="15241748" cy="8494953"/>
            <a:chOff x="0" y="0"/>
            <a:chExt cx="4014288" cy="2237354"/>
          </a:xfrm>
        </p:grpSpPr>
        <p:sp>
          <p:nvSpPr>
            <p:cNvPr name="Freeform 7" id="7"/>
            <p:cNvSpPr/>
            <p:nvPr/>
          </p:nvSpPr>
          <p:spPr>
            <a:xfrm flipH="false" flipV="false" rot="0">
              <a:off x="0" y="0"/>
              <a:ext cx="4014288" cy="2237354"/>
            </a:xfrm>
            <a:custGeom>
              <a:avLst/>
              <a:gdLst/>
              <a:ahLst/>
              <a:cxnLst/>
              <a:rect r="r" b="b" t="t" l="l"/>
              <a:pathLst>
                <a:path h="2237354" w="4014288">
                  <a:moveTo>
                    <a:pt x="25397" y="0"/>
                  </a:moveTo>
                  <a:lnTo>
                    <a:pt x="3988891" y="0"/>
                  </a:lnTo>
                  <a:cubicBezTo>
                    <a:pt x="4002917" y="0"/>
                    <a:pt x="4014288" y="11371"/>
                    <a:pt x="4014288" y="25397"/>
                  </a:cubicBezTo>
                  <a:lnTo>
                    <a:pt x="4014288" y="2211957"/>
                  </a:lnTo>
                  <a:cubicBezTo>
                    <a:pt x="4014288" y="2218693"/>
                    <a:pt x="4011612" y="2225152"/>
                    <a:pt x="4006849" y="2229915"/>
                  </a:cubicBezTo>
                  <a:cubicBezTo>
                    <a:pt x="4002086" y="2234678"/>
                    <a:pt x="3995626" y="2237354"/>
                    <a:pt x="3988891" y="2237354"/>
                  </a:cubicBezTo>
                  <a:lnTo>
                    <a:pt x="25397" y="2237354"/>
                  </a:lnTo>
                  <a:cubicBezTo>
                    <a:pt x="18661" y="2237354"/>
                    <a:pt x="12202" y="2234678"/>
                    <a:pt x="7439" y="2229915"/>
                  </a:cubicBezTo>
                  <a:cubicBezTo>
                    <a:pt x="2676" y="2225152"/>
                    <a:pt x="0" y="2218693"/>
                    <a:pt x="0" y="2211957"/>
                  </a:cubicBezTo>
                  <a:lnTo>
                    <a:pt x="0" y="25397"/>
                  </a:lnTo>
                  <a:cubicBezTo>
                    <a:pt x="0" y="18661"/>
                    <a:pt x="2676" y="12202"/>
                    <a:pt x="7439" y="7439"/>
                  </a:cubicBezTo>
                  <a:cubicBezTo>
                    <a:pt x="12202" y="2676"/>
                    <a:pt x="18661" y="0"/>
                    <a:pt x="25397" y="0"/>
                  </a:cubicBezTo>
                  <a:close/>
                </a:path>
              </a:pathLst>
            </a:custGeom>
            <a:solidFill>
              <a:srgbClr val="FFF7F0"/>
            </a:solidFill>
          </p:spPr>
        </p:sp>
        <p:sp>
          <p:nvSpPr>
            <p:cNvPr name="TextBox 8" id="8"/>
            <p:cNvSpPr txBox="true"/>
            <p:nvPr/>
          </p:nvSpPr>
          <p:spPr>
            <a:xfrm>
              <a:off x="0" y="-38100"/>
              <a:ext cx="4014288" cy="2275454"/>
            </a:xfrm>
            <a:prstGeom prst="rect">
              <a:avLst/>
            </a:prstGeom>
          </p:spPr>
          <p:txBody>
            <a:bodyPr anchor="ctr" rtlCol="false" tIns="69124" lIns="69124" bIns="69124" rIns="69124"/>
            <a:lstStyle/>
            <a:p>
              <a:pPr algn="ctr">
                <a:lnSpc>
                  <a:spcPts val="2666"/>
                </a:lnSpc>
                <a:spcBef>
                  <a:spcPct val="0"/>
                </a:spcBef>
              </a:pPr>
            </a:p>
          </p:txBody>
        </p:sp>
      </p:grpSp>
      <p:sp>
        <p:nvSpPr>
          <p:cNvPr name="Freeform 9" id="9"/>
          <p:cNvSpPr/>
          <p:nvPr/>
        </p:nvSpPr>
        <p:spPr>
          <a:xfrm flipH="true" flipV="true" rot="0">
            <a:off x="0" y="0"/>
            <a:ext cx="3372174" cy="2864310"/>
          </a:xfrm>
          <a:custGeom>
            <a:avLst/>
            <a:gdLst/>
            <a:ahLst/>
            <a:cxnLst/>
            <a:rect r="r" b="b" t="t" l="l"/>
            <a:pathLst>
              <a:path h="2864310" w="3372174">
                <a:moveTo>
                  <a:pt x="3372174" y="2864310"/>
                </a:moveTo>
                <a:lnTo>
                  <a:pt x="0" y="2864310"/>
                </a:lnTo>
                <a:lnTo>
                  <a:pt x="0" y="0"/>
                </a:lnTo>
                <a:lnTo>
                  <a:pt x="3372174" y="0"/>
                </a:lnTo>
                <a:lnTo>
                  <a:pt x="3372174" y="2864310"/>
                </a:lnTo>
                <a:close/>
              </a:path>
            </a:pathLst>
          </a:custGeom>
          <a:blipFill>
            <a:blip r:embed="rId4">
              <a:extLst>
                <a:ext uri="{96DAC541-7B7A-43D3-8B79-37D633B846F1}">
                  <asvg:svgBlip xmlns:asvg="http://schemas.microsoft.com/office/drawing/2016/SVG/main" r:embed="rId5"/>
                </a:ext>
              </a:extLst>
            </a:blip>
            <a:stretch>
              <a:fillRect l="0" t="0" r="-34699" b="-43517"/>
            </a:stretch>
          </a:blipFill>
        </p:spPr>
      </p:sp>
      <p:sp>
        <p:nvSpPr>
          <p:cNvPr name="Freeform 10" id="10"/>
          <p:cNvSpPr/>
          <p:nvPr/>
        </p:nvSpPr>
        <p:spPr>
          <a:xfrm flipH="false" flipV="false" rot="0">
            <a:off x="15774127" y="0"/>
            <a:ext cx="2587190" cy="2864310"/>
          </a:xfrm>
          <a:custGeom>
            <a:avLst/>
            <a:gdLst/>
            <a:ahLst/>
            <a:cxnLst/>
            <a:rect r="r" b="b" t="t" l="l"/>
            <a:pathLst>
              <a:path h="2864310" w="2587190">
                <a:moveTo>
                  <a:pt x="0" y="0"/>
                </a:moveTo>
                <a:lnTo>
                  <a:pt x="2587191" y="0"/>
                </a:lnTo>
                <a:lnTo>
                  <a:pt x="2587191" y="2864310"/>
                </a:lnTo>
                <a:lnTo>
                  <a:pt x="0" y="2864310"/>
                </a:lnTo>
                <a:lnTo>
                  <a:pt x="0" y="0"/>
                </a:lnTo>
                <a:close/>
              </a:path>
            </a:pathLst>
          </a:custGeom>
          <a:blipFill>
            <a:blip r:embed="rId6">
              <a:extLst>
                <a:ext uri="{96DAC541-7B7A-43D3-8B79-37D633B846F1}">
                  <asvg:svgBlip xmlns:asvg="http://schemas.microsoft.com/office/drawing/2016/SVG/main" r:embed="rId7"/>
                </a:ext>
              </a:extLst>
            </a:blip>
            <a:stretch>
              <a:fillRect l="0" t="-46099" r="-49102" b="0"/>
            </a:stretch>
          </a:blipFill>
        </p:spPr>
      </p:sp>
      <p:sp>
        <p:nvSpPr>
          <p:cNvPr name="Freeform 11" id="11"/>
          <p:cNvSpPr/>
          <p:nvPr/>
        </p:nvSpPr>
        <p:spPr>
          <a:xfrm flipH="true" flipV="true" rot="0">
            <a:off x="0" y="7642237"/>
            <a:ext cx="2579401" cy="2855686"/>
          </a:xfrm>
          <a:custGeom>
            <a:avLst/>
            <a:gdLst/>
            <a:ahLst/>
            <a:cxnLst/>
            <a:rect r="r" b="b" t="t" l="l"/>
            <a:pathLst>
              <a:path h="2855686" w="2579401">
                <a:moveTo>
                  <a:pt x="2579401" y="2855687"/>
                </a:moveTo>
                <a:lnTo>
                  <a:pt x="0" y="2855687"/>
                </a:lnTo>
                <a:lnTo>
                  <a:pt x="0" y="0"/>
                </a:lnTo>
                <a:lnTo>
                  <a:pt x="2579401" y="0"/>
                </a:lnTo>
                <a:lnTo>
                  <a:pt x="2579401" y="2855687"/>
                </a:lnTo>
                <a:close/>
              </a:path>
            </a:pathLst>
          </a:custGeom>
          <a:blipFill>
            <a:blip r:embed="rId8">
              <a:extLst>
                <a:ext uri="{96DAC541-7B7A-43D3-8B79-37D633B846F1}">
                  <asvg:svgBlip xmlns:asvg="http://schemas.microsoft.com/office/drawing/2016/SVG/main" r:embed="rId9"/>
                </a:ext>
              </a:extLst>
            </a:blip>
            <a:stretch>
              <a:fillRect l="0" t="-46099" r="-49102" b="0"/>
            </a:stretch>
          </a:blipFill>
        </p:spPr>
      </p:sp>
      <p:sp>
        <p:nvSpPr>
          <p:cNvPr name="Freeform 12" id="12"/>
          <p:cNvSpPr/>
          <p:nvPr/>
        </p:nvSpPr>
        <p:spPr>
          <a:xfrm flipH="false" flipV="false" rot="0">
            <a:off x="15207742" y="7642237"/>
            <a:ext cx="3293121" cy="2797163"/>
          </a:xfrm>
          <a:custGeom>
            <a:avLst/>
            <a:gdLst/>
            <a:ahLst/>
            <a:cxnLst/>
            <a:rect r="r" b="b" t="t" l="l"/>
            <a:pathLst>
              <a:path h="2797163" w="3293121">
                <a:moveTo>
                  <a:pt x="0" y="0"/>
                </a:moveTo>
                <a:lnTo>
                  <a:pt x="3293121" y="0"/>
                </a:lnTo>
                <a:lnTo>
                  <a:pt x="3293121" y="2797163"/>
                </a:lnTo>
                <a:lnTo>
                  <a:pt x="0" y="2797163"/>
                </a:lnTo>
                <a:lnTo>
                  <a:pt x="0" y="0"/>
                </a:lnTo>
                <a:close/>
              </a:path>
            </a:pathLst>
          </a:custGeom>
          <a:blipFill>
            <a:blip r:embed="rId10">
              <a:extLst>
                <a:ext uri="{96DAC541-7B7A-43D3-8B79-37D633B846F1}">
                  <asvg:svgBlip xmlns:asvg="http://schemas.microsoft.com/office/drawing/2016/SVG/main" r:embed="rId11"/>
                </a:ext>
              </a:extLst>
            </a:blip>
            <a:stretch>
              <a:fillRect l="0" t="0" r="-34699" b="-43517"/>
            </a:stretch>
          </a:blipFill>
        </p:spPr>
      </p:sp>
      <p:sp>
        <p:nvSpPr>
          <p:cNvPr name="Freeform 13" id="13"/>
          <p:cNvSpPr/>
          <p:nvPr/>
        </p:nvSpPr>
        <p:spPr>
          <a:xfrm flipH="false" flipV="false" rot="0">
            <a:off x="5465680" y="3793768"/>
            <a:ext cx="800778" cy="800778"/>
          </a:xfrm>
          <a:custGeom>
            <a:avLst/>
            <a:gdLst/>
            <a:ahLst/>
            <a:cxnLst/>
            <a:rect r="r" b="b" t="t" l="l"/>
            <a:pathLst>
              <a:path h="800778" w="800778">
                <a:moveTo>
                  <a:pt x="0" y="0"/>
                </a:moveTo>
                <a:lnTo>
                  <a:pt x="800779" y="0"/>
                </a:lnTo>
                <a:lnTo>
                  <a:pt x="800779" y="800778"/>
                </a:lnTo>
                <a:lnTo>
                  <a:pt x="0" y="8007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5465680" y="4989350"/>
            <a:ext cx="800778" cy="800778"/>
          </a:xfrm>
          <a:custGeom>
            <a:avLst/>
            <a:gdLst/>
            <a:ahLst/>
            <a:cxnLst/>
            <a:rect r="r" b="b" t="t" l="l"/>
            <a:pathLst>
              <a:path h="800778" w="800778">
                <a:moveTo>
                  <a:pt x="0" y="0"/>
                </a:moveTo>
                <a:lnTo>
                  <a:pt x="800779" y="0"/>
                </a:lnTo>
                <a:lnTo>
                  <a:pt x="800779" y="800778"/>
                </a:lnTo>
                <a:lnTo>
                  <a:pt x="0" y="80077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5525821" y="1203555"/>
            <a:ext cx="7236358" cy="1790011"/>
          </a:xfrm>
          <a:prstGeom prst="rect">
            <a:avLst/>
          </a:prstGeom>
        </p:spPr>
        <p:txBody>
          <a:bodyPr anchor="t" rtlCol="false" tIns="0" lIns="0" bIns="0" rIns="0">
            <a:spAutoFit/>
          </a:bodyPr>
          <a:lstStyle/>
          <a:p>
            <a:pPr algn="ctr">
              <a:lnSpc>
                <a:spcPts val="14363"/>
              </a:lnSpc>
              <a:spcBef>
                <a:spcPct val="0"/>
              </a:spcBef>
            </a:pPr>
            <a:r>
              <a:rPr lang="en-US" sz="10259">
                <a:solidFill>
                  <a:srgbClr val="714131"/>
                </a:solidFill>
                <a:latin typeface="Core Bandi"/>
                <a:ea typeface="Core Bandi"/>
                <a:cs typeface="Core Bandi"/>
                <a:sym typeface="Core Bandi"/>
              </a:rPr>
              <a:t>Contact</a:t>
            </a:r>
          </a:p>
        </p:txBody>
      </p:sp>
      <p:sp>
        <p:nvSpPr>
          <p:cNvPr name="TextBox 16" id="16"/>
          <p:cNvSpPr txBox="true"/>
          <p:nvPr/>
        </p:nvSpPr>
        <p:spPr>
          <a:xfrm rot="0">
            <a:off x="6696677" y="3763053"/>
            <a:ext cx="6215074" cy="738382"/>
          </a:xfrm>
          <a:prstGeom prst="rect">
            <a:avLst/>
          </a:prstGeom>
        </p:spPr>
        <p:txBody>
          <a:bodyPr anchor="t" rtlCol="false" tIns="0" lIns="0" bIns="0" rIns="0">
            <a:spAutoFit/>
          </a:bodyPr>
          <a:lstStyle/>
          <a:p>
            <a:pPr algn="l">
              <a:lnSpc>
                <a:spcPts val="5741"/>
              </a:lnSpc>
              <a:spcBef>
                <a:spcPct val="0"/>
              </a:spcBef>
            </a:pPr>
            <a:r>
              <a:rPr lang="en-US" sz="4100">
                <a:solidFill>
                  <a:srgbClr val="714131"/>
                </a:solidFill>
                <a:latin typeface="Bryndan Write"/>
                <a:ea typeface="Bryndan Write"/>
                <a:cs typeface="Bryndan Write"/>
                <a:sym typeface="Bryndan Write"/>
              </a:rPr>
              <a:t>+639123456789</a:t>
            </a:r>
          </a:p>
        </p:txBody>
      </p:sp>
      <p:sp>
        <p:nvSpPr>
          <p:cNvPr name="TextBox 17" id="17"/>
          <p:cNvSpPr txBox="true"/>
          <p:nvPr/>
        </p:nvSpPr>
        <p:spPr>
          <a:xfrm rot="0">
            <a:off x="6696677" y="4958635"/>
            <a:ext cx="6215074" cy="738382"/>
          </a:xfrm>
          <a:prstGeom prst="rect">
            <a:avLst/>
          </a:prstGeom>
        </p:spPr>
        <p:txBody>
          <a:bodyPr anchor="t" rtlCol="false" tIns="0" lIns="0" bIns="0" rIns="0">
            <a:spAutoFit/>
          </a:bodyPr>
          <a:lstStyle/>
          <a:p>
            <a:pPr algn="l">
              <a:lnSpc>
                <a:spcPts val="5741"/>
              </a:lnSpc>
              <a:spcBef>
                <a:spcPct val="0"/>
              </a:spcBef>
            </a:pPr>
            <a:r>
              <a:rPr lang="en-US" sz="4100">
                <a:solidFill>
                  <a:srgbClr val="714131"/>
                </a:solidFill>
                <a:latin typeface="Bryndan Write"/>
                <a:ea typeface="Bryndan Write"/>
                <a:cs typeface="Bryndan Write"/>
                <a:sym typeface="Bryndan Write"/>
              </a:rPr>
              <a:t>swanniegaleno@gmail.com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DAGYlZyR45M</dc:identifier>
  <dcterms:modified xsi:type="dcterms:W3CDTF">2011-08-01T06:04:30Z</dcterms:modified>
  <cp:revision>1</cp:revision>
  <dc:title>Beige Brown Abstract Portfolio Presentation</dc:title>
</cp:coreProperties>
</file>