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e7dfd3e5c95a456d" Type="http://schemas.microsoft.com/office/2006/relationships/txt" Target="udata/data.dat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1" r:id="rId5"/>
    <p:sldId id="277" r:id="rId6"/>
    <p:sldId id="264" r:id="rId7"/>
    <p:sldId id="276" r:id="rId8"/>
    <p:sldId id="272" r:id="rId9"/>
    <p:sldId id="287" r:id="rId10"/>
    <p:sldId id="292" r:id="rId11"/>
    <p:sldId id="291" r:id="rId12"/>
    <p:sldId id="268" r:id="rId13"/>
    <p:sldId id="289" r:id="rId14"/>
    <p:sldId id="274" r:id="rId15"/>
    <p:sldId id="280" r:id="rId16"/>
    <p:sldId id="281" r:id="rId17"/>
    <p:sldId id="282" r:id="rId18"/>
    <p:sldId id="275" r:id="rId19"/>
    <p:sldId id="283" r:id="rId20"/>
    <p:sldId id="284" r:id="rId21"/>
    <p:sldId id="285" r:id="rId22"/>
    <p:sldId id="286" r:id="rId23"/>
    <p:sldId id="260" r:id="rId24"/>
    <p:sldId id="29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icrosoft YaHei"/>
        <a:ea typeface="Microsoft YaHei"/>
        <a:cs typeface="Microsoft YaHei"/>
        <a:sym typeface="Microsoft YaHei"/>
      </a:defRPr>
    </a:lvl9pPr>
  </p:defaultTextStyle>
  <p:extLst>
    <p:ext uri="{521415D9-36F7-43E2-AB2F-B90AF26B5E84}">
      <p14:sectionLst xmlns:p14="http://schemas.microsoft.com/office/powerpoint/2010/main">
        <p14:section name="默认节" id="{3B1B009A-FC3B-475C-A752-CF41246318DE}">
          <p14:sldIdLst>
            <p14:sldId id="256"/>
            <p14:sldId id="257"/>
            <p14:sldId id="258"/>
            <p14:sldId id="271"/>
            <p14:sldId id="277"/>
            <p14:sldId id="264"/>
            <p14:sldId id="276"/>
            <p14:sldId id="272"/>
            <p14:sldId id="287"/>
            <p14:sldId id="292"/>
            <p14:sldId id="291"/>
            <p14:sldId id="268"/>
            <p14:sldId id="289"/>
            <p14:sldId id="274"/>
            <p14:sldId id="280"/>
            <p14:sldId id="281"/>
            <p14:sldId id="282"/>
            <p14:sldId id="275"/>
            <p14:sldId id="283"/>
            <p14:sldId id="284"/>
            <p14:sldId id="285"/>
            <p14:sldId id="286"/>
            <p14:sldId id="260"/>
          </p14:sldIdLst>
        </p14:section>
        <p14:section name="无标题节" id="{CB716274-2601-416D-BEB1-6330942F187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5394" autoAdjust="0"/>
  </p:normalViewPr>
  <p:slideViewPr>
    <p:cSldViewPr snapToGrid="0" snapToObjects="1" showGuides="1">
      <p:cViewPr varScale="1">
        <p:scale>
          <a:sx n="45" d="100"/>
          <a:sy n="45" d="100"/>
        </p:scale>
        <p:origin x="370" y="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6E2CD-5103-4544-8F80-AAF7E986063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2BEBFD-A24A-41F2-AAC1-1D0A57723E33}">
      <dgm:prSet phldrT="[文本]"/>
      <dgm:spPr/>
      <dgm:t>
        <a:bodyPr/>
        <a:lstStyle/>
        <a:p>
          <a:r>
            <a:rPr kumimoji="1" lang="zh-CN" altLang="en-US" dirty="0" smtClean="0"/>
            <a:t>信息流</a:t>
          </a:r>
          <a:endParaRPr lang="zh-CN" altLang="en-US" dirty="0"/>
        </a:p>
      </dgm:t>
    </dgm:pt>
    <dgm:pt modelId="{10B70FF0-1A19-4444-80EA-73575FD47BB4}" type="parTrans" cxnId="{53443C06-4787-4983-A9E9-2B16FF2588A3}">
      <dgm:prSet/>
      <dgm:spPr/>
      <dgm:t>
        <a:bodyPr/>
        <a:lstStyle/>
        <a:p>
          <a:endParaRPr lang="zh-CN" altLang="en-US"/>
        </a:p>
      </dgm:t>
    </dgm:pt>
    <dgm:pt modelId="{AD2B57C9-9A48-4697-A6D5-16CBEDB7664A}" type="sibTrans" cxnId="{53443C06-4787-4983-A9E9-2B16FF2588A3}">
      <dgm:prSet/>
      <dgm:spPr/>
      <dgm:t>
        <a:bodyPr/>
        <a:lstStyle/>
        <a:p>
          <a:endParaRPr lang="zh-CN" altLang="en-US"/>
        </a:p>
      </dgm:t>
    </dgm:pt>
    <dgm:pt modelId="{94CDC6CA-ACDE-4F96-812C-A01EFF752E54}">
      <dgm:prSet phldrT="[文本]"/>
      <dgm:spPr/>
      <dgm:t>
        <a:bodyPr/>
        <a:lstStyle/>
        <a:p>
          <a:r>
            <a:rPr kumimoji="1" lang="zh-CN" altLang="en-US" dirty="0" smtClean="0"/>
            <a:t>物流</a:t>
          </a:r>
          <a:endParaRPr lang="zh-CN" altLang="en-US" dirty="0"/>
        </a:p>
      </dgm:t>
    </dgm:pt>
    <dgm:pt modelId="{0A69D826-8CC9-4D50-B1C4-CEB8FFE8E4C0}" type="parTrans" cxnId="{E9BB49AC-16A2-456C-AA68-6766B947946E}">
      <dgm:prSet/>
      <dgm:spPr/>
      <dgm:t>
        <a:bodyPr/>
        <a:lstStyle/>
        <a:p>
          <a:endParaRPr lang="zh-CN" altLang="en-US"/>
        </a:p>
      </dgm:t>
    </dgm:pt>
    <dgm:pt modelId="{3A519FEF-FED1-4F97-8B87-A9079448B097}" type="sibTrans" cxnId="{E9BB49AC-16A2-456C-AA68-6766B947946E}">
      <dgm:prSet/>
      <dgm:spPr/>
      <dgm:t>
        <a:bodyPr/>
        <a:lstStyle/>
        <a:p>
          <a:endParaRPr lang="zh-CN" altLang="en-US"/>
        </a:p>
      </dgm:t>
    </dgm:pt>
    <dgm:pt modelId="{171FDE0D-6B1D-484E-ABCE-DDBFDD9C7713}">
      <dgm:prSet phldrT="[文本]"/>
      <dgm:spPr/>
      <dgm:t>
        <a:bodyPr/>
        <a:lstStyle/>
        <a:p>
          <a:r>
            <a:rPr kumimoji="1" lang="zh-CN" altLang="en-US" dirty="0" smtClean="0"/>
            <a:t>供应链</a:t>
          </a:r>
          <a:endParaRPr lang="zh-CN" altLang="en-US" dirty="0"/>
        </a:p>
      </dgm:t>
    </dgm:pt>
    <dgm:pt modelId="{8737F6E1-5E0C-4E51-8D1B-053A9CCBB2F7}" type="parTrans" cxnId="{48950447-6002-43CF-A4A2-E7713F147B5C}">
      <dgm:prSet/>
      <dgm:spPr/>
      <dgm:t>
        <a:bodyPr/>
        <a:lstStyle/>
        <a:p>
          <a:endParaRPr lang="zh-CN" altLang="en-US"/>
        </a:p>
      </dgm:t>
    </dgm:pt>
    <dgm:pt modelId="{F7CD30BE-EEFD-40CF-8AE0-8212C69A286D}" type="sibTrans" cxnId="{48950447-6002-43CF-A4A2-E7713F147B5C}">
      <dgm:prSet/>
      <dgm:spPr/>
      <dgm:t>
        <a:bodyPr/>
        <a:lstStyle/>
        <a:p>
          <a:endParaRPr lang="zh-CN" altLang="en-US"/>
        </a:p>
      </dgm:t>
    </dgm:pt>
    <dgm:pt modelId="{E2EF7196-F06C-4E3E-BBD2-25BCBB69B6DB}">
      <dgm:prSet phldrT="[文本]"/>
      <dgm:spPr/>
      <dgm:t>
        <a:bodyPr/>
        <a:lstStyle/>
        <a:p>
          <a:r>
            <a:rPr kumimoji="1" lang="zh-CN" altLang="en-US" dirty="0" smtClean="0"/>
            <a:t>办公应用</a:t>
          </a:r>
          <a:endParaRPr lang="zh-CN" altLang="en-US" dirty="0"/>
        </a:p>
      </dgm:t>
    </dgm:pt>
    <dgm:pt modelId="{6AFF2D66-04A5-486C-8F77-5985427DBE9F}" type="parTrans" cxnId="{43BEBD30-EBC9-4B60-A5D7-6967543073CA}">
      <dgm:prSet/>
      <dgm:spPr/>
      <dgm:t>
        <a:bodyPr/>
        <a:lstStyle/>
        <a:p>
          <a:endParaRPr lang="zh-CN" altLang="en-US"/>
        </a:p>
      </dgm:t>
    </dgm:pt>
    <dgm:pt modelId="{6E584E2C-72CF-4F5A-93A9-F1FA4A83A4F3}" type="sibTrans" cxnId="{43BEBD30-EBC9-4B60-A5D7-6967543073CA}">
      <dgm:prSet/>
      <dgm:spPr/>
      <dgm:t>
        <a:bodyPr/>
        <a:lstStyle/>
        <a:p>
          <a:endParaRPr lang="zh-CN" altLang="en-US"/>
        </a:p>
      </dgm:t>
    </dgm:pt>
    <dgm:pt modelId="{B38D319F-A7D9-4E83-BF07-4F4E7735236C}">
      <dgm:prSet phldrT="[文本]"/>
      <dgm:spPr/>
      <dgm:t>
        <a:bodyPr/>
        <a:lstStyle/>
        <a:p>
          <a:r>
            <a:rPr kumimoji="1" lang="zh-CN" altLang="en-US" dirty="0" smtClean="0"/>
            <a:t>资金流</a:t>
          </a:r>
          <a:endParaRPr lang="zh-CN" altLang="en-US" dirty="0"/>
        </a:p>
      </dgm:t>
    </dgm:pt>
    <dgm:pt modelId="{860EE07A-AB5E-40E3-BC1B-881A17EDD1DC}" type="parTrans" cxnId="{960DC3FB-E19F-46BF-96AA-E744AFC384EF}">
      <dgm:prSet/>
      <dgm:spPr/>
      <dgm:t>
        <a:bodyPr/>
        <a:lstStyle/>
        <a:p>
          <a:endParaRPr lang="zh-CN" altLang="en-US"/>
        </a:p>
      </dgm:t>
    </dgm:pt>
    <dgm:pt modelId="{9AE96786-7E27-4F69-AF00-E487BC0FAC4C}" type="sibTrans" cxnId="{960DC3FB-E19F-46BF-96AA-E744AFC384EF}">
      <dgm:prSet/>
      <dgm:spPr/>
      <dgm:t>
        <a:bodyPr/>
        <a:lstStyle/>
        <a:p>
          <a:endParaRPr lang="zh-CN" altLang="en-US"/>
        </a:p>
      </dgm:t>
    </dgm:pt>
    <dgm:pt modelId="{EC3BA539-2F23-41F5-8A97-EC87EF065700}" type="pres">
      <dgm:prSet presAssocID="{3496E2CD-5103-4544-8F80-AAF7E98606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6E85AE-5F6E-4341-90DB-BFAB5FE1C837}" type="pres">
      <dgm:prSet presAssocID="{972BEBFD-A24A-41F2-AAC1-1D0A57723E3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623F9-5D63-4CAE-9ABA-7F410259B1C9}" type="pres">
      <dgm:prSet presAssocID="{972BEBFD-A24A-41F2-AAC1-1D0A57723E33}" presName="spNode" presStyleCnt="0"/>
      <dgm:spPr/>
    </dgm:pt>
    <dgm:pt modelId="{BC444DCD-2DA8-4924-B9EB-7D9814740931}" type="pres">
      <dgm:prSet presAssocID="{AD2B57C9-9A48-4697-A6D5-16CBEDB7664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0C3F3D13-776B-4774-867C-27C065B791CB}" type="pres">
      <dgm:prSet presAssocID="{94CDC6CA-ACDE-4F96-812C-A01EFF752E5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7F358-BCC5-4BF3-8B3B-7C1B53922232}" type="pres">
      <dgm:prSet presAssocID="{94CDC6CA-ACDE-4F96-812C-A01EFF752E54}" presName="spNode" presStyleCnt="0"/>
      <dgm:spPr/>
    </dgm:pt>
    <dgm:pt modelId="{89821915-C7A1-4E8E-A791-67A51ADD748E}" type="pres">
      <dgm:prSet presAssocID="{3A519FEF-FED1-4F97-8B87-A9079448B097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8B0FC3FC-7E80-45F4-A35E-DCD9B59E73A1}" type="pres">
      <dgm:prSet presAssocID="{171FDE0D-6B1D-484E-ABCE-DDBFDD9C77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443301-31F7-41CB-8C32-54D5D8E5F2F2}" type="pres">
      <dgm:prSet presAssocID="{171FDE0D-6B1D-484E-ABCE-DDBFDD9C7713}" presName="spNode" presStyleCnt="0"/>
      <dgm:spPr/>
    </dgm:pt>
    <dgm:pt modelId="{9D3FF518-525A-46CD-87BB-765AFF1A8996}" type="pres">
      <dgm:prSet presAssocID="{F7CD30BE-EEFD-40CF-8AE0-8212C69A286D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35088478-3BEA-40BE-A525-5139CE9C1042}" type="pres">
      <dgm:prSet presAssocID="{E2EF7196-F06C-4E3E-BBD2-25BCBB69B6DB}" presName="node" presStyleLbl="node1" presStyleIdx="3" presStyleCnt="5" custScaleX="1088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F722F-CF85-4631-AA4A-28ED18B39583}" type="pres">
      <dgm:prSet presAssocID="{E2EF7196-F06C-4E3E-BBD2-25BCBB69B6DB}" presName="spNode" presStyleCnt="0"/>
      <dgm:spPr/>
    </dgm:pt>
    <dgm:pt modelId="{34D90920-74A4-4B47-A918-2DBDDC6605B6}" type="pres">
      <dgm:prSet presAssocID="{6E584E2C-72CF-4F5A-93A9-F1FA4A83A4F3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467FBD6E-DE59-4E71-9BEA-C5EDB64E3A4A}" type="pres">
      <dgm:prSet presAssocID="{B38D319F-A7D9-4E83-BF07-4F4E7735236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99D30-7B70-49D5-BFD3-F9EB1A09246E}" type="pres">
      <dgm:prSet presAssocID="{B38D319F-A7D9-4E83-BF07-4F4E7735236C}" presName="spNode" presStyleCnt="0"/>
      <dgm:spPr/>
    </dgm:pt>
    <dgm:pt modelId="{8307D5A8-BDD0-4BB0-A188-72EBC4D9C3A2}" type="pres">
      <dgm:prSet presAssocID="{9AE96786-7E27-4F69-AF00-E487BC0FAC4C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BA91F22-21A7-417E-88FF-9DF212E3D8F1}" type="presOf" srcId="{AD2B57C9-9A48-4697-A6D5-16CBEDB7664A}" destId="{BC444DCD-2DA8-4924-B9EB-7D9814740931}" srcOrd="0" destOrd="0" presId="urn:microsoft.com/office/officeart/2005/8/layout/cycle5"/>
    <dgm:cxn modelId="{960DC3FB-E19F-46BF-96AA-E744AFC384EF}" srcId="{3496E2CD-5103-4544-8F80-AAF7E9860638}" destId="{B38D319F-A7D9-4E83-BF07-4F4E7735236C}" srcOrd="4" destOrd="0" parTransId="{860EE07A-AB5E-40E3-BC1B-881A17EDD1DC}" sibTransId="{9AE96786-7E27-4F69-AF00-E487BC0FAC4C}"/>
    <dgm:cxn modelId="{B870D423-10D7-4235-AF8B-01726ACF1F6F}" type="presOf" srcId="{3496E2CD-5103-4544-8F80-AAF7E9860638}" destId="{EC3BA539-2F23-41F5-8A97-EC87EF065700}" srcOrd="0" destOrd="0" presId="urn:microsoft.com/office/officeart/2005/8/layout/cycle5"/>
    <dgm:cxn modelId="{66B77775-9C90-4CE5-B97F-D952AE31486A}" type="presOf" srcId="{B38D319F-A7D9-4E83-BF07-4F4E7735236C}" destId="{467FBD6E-DE59-4E71-9BEA-C5EDB64E3A4A}" srcOrd="0" destOrd="0" presId="urn:microsoft.com/office/officeart/2005/8/layout/cycle5"/>
    <dgm:cxn modelId="{EEEBB6DC-26A2-4AD2-9BA3-9D6E3F489448}" type="presOf" srcId="{6E584E2C-72CF-4F5A-93A9-F1FA4A83A4F3}" destId="{34D90920-74A4-4B47-A918-2DBDDC6605B6}" srcOrd="0" destOrd="0" presId="urn:microsoft.com/office/officeart/2005/8/layout/cycle5"/>
    <dgm:cxn modelId="{53443C06-4787-4983-A9E9-2B16FF2588A3}" srcId="{3496E2CD-5103-4544-8F80-AAF7E9860638}" destId="{972BEBFD-A24A-41F2-AAC1-1D0A57723E33}" srcOrd="0" destOrd="0" parTransId="{10B70FF0-1A19-4444-80EA-73575FD47BB4}" sibTransId="{AD2B57C9-9A48-4697-A6D5-16CBEDB7664A}"/>
    <dgm:cxn modelId="{E659A23A-B114-4B8D-B5DB-F32DA612223F}" type="presOf" srcId="{972BEBFD-A24A-41F2-AAC1-1D0A57723E33}" destId="{D16E85AE-5F6E-4341-90DB-BFAB5FE1C837}" srcOrd="0" destOrd="0" presId="urn:microsoft.com/office/officeart/2005/8/layout/cycle5"/>
    <dgm:cxn modelId="{F6B2BD11-5CED-40D9-8DE3-058EEF59C2DB}" type="presOf" srcId="{3A519FEF-FED1-4F97-8B87-A9079448B097}" destId="{89821915-C7A1-4E8E-A791-67A51ADD748E}" srcOrd="0" destOrd="0" presId="urn:microsoft.com/office/officeart/2005/8/layout/cycle5"/>
    <dgm:cxn modelId="{A0BCC1C9-43F1-46F2-9F6A-60710D474DDF}" type="presOf" srcId="{9AE96786-7E27-4F69-AF00-E487BC0FAC4C}" destId="{8307D5A8-BDD0-4BB0-A188-72EBC4D9C3A2}" srcOrd="0" destOrd="0" presId="urn:microsoft.com/office/officeart/2005/8/layout/cycle5"/>
    <dgm:cxn modelId="{725A26AF-11AB-4F52-98A3-BAF2503AC31B}" type="presOf" srcId="{171FDE0D-6B1D-484E-ABCE-DDBFDD9C7713}" destId="{8B0FC3FC-7E80-45F4-A35E-DCD9B59E73A1}" srcOrd="0" destOrd="0" presId="urn:microsoft.com/office/officeart/2005/8/layout/cycle5"/>
    <dgm:cxn modelId="{43BEBD30-EBC9-4B60-A5D7-6967543073CA}" srcId="{3496E2CD-5103-4544-8F80-AAF7E9860638}" destId="{E2EF7196-F06C-4E3E-BBD2-25BCBB69B6DB}" srcOrd="3" destOrd="0" parTransId="{6AFF2D66-04A5-486C-8F77-5985427DBE9F}" sibTransId="{6E584E2C-72CF-4F5A-93A9-F1FA4A83A4F3}"/>
    <dgm:cxn modelId="{508DDB40-8433-418F-ACCD-0B86F3A9AAA0}" type="presOf" srcId="{94CDC6CA-ACDE-4F96-812C-A01EFF752E54}" destId="{0C3F3D13-776B-4774-867C-27C065B791CB}" srcOrd="0" destOrd="0" presId="urn:microsoft.com/office/officeart/2005/8/layout/cycle5"/>
    <dgm:cxn modelId="{E9BB49AC-16A2-456C-AA68-6766B947946E}" srcId="{3496E2CD-5103-4544-8F80-AAF7E9860638}" destId="{94CDC6CA-ACDE-4F96-812C-A01EFF752E54}" srcOrd="1" destOrd="0" parTransId="{0A69D826-8CC9-4D50-B1C4-CEB8FFE8E4C0}" sibTransId="{3A519FEF-FED1-4F97-8B87-A9079448B097}"/>
    <dgm:cxn modelId="{9699548B-A985-4456-BBCC-C3792B66272E}" type="presOf" srcId="{E2EF7196-F06C-4E3E-BBD2-25BCBB69B6DB}" destId="{35088478-3BEA-40BE-A525-5139CE9C1042}" srcOrd="0" destOrd="0" presId="urn:microsoft.com/office/officeart/2005/8/layout/cycle5"/>
    <dgm:cxn modelId="{B047DB5B-E412-4D82-9F40-AD5B55DB797B}" type="presOf" srcId="{F7CD30BE-EEFD-40CF-8AE0-8212C69A286D}" destId="{9D3FF518-525A-46CD-87BB-765AFF1A8996}" srcOrd="0" destOrd="0" presId="urn:microsoft.com/office/officeart/2005/8/layout/cycle5"/>
    <dgm:cxn modelId="{48950447-6002-43CF-A4A2-E7713F147B5C}" srcId="{3496E2CD-5103-4544-8F80-AAF7E9860638}" destId="{171FDE0D-6B1D-484E-ABCE-DDBFDD9C7713}" srcOrd="2" destOrd="0" parTransId="{8737F6E1-5E0C-4E51-8D1B-053A9CCBB2F7}" sibTransId="{F7CD30BE-EEFD-40CF-8AE0-8212C69A286D}"/>
    <dgm:cxn modelId="{6BAB169B-6951-4517-92F3-213768FB234B}" type="presParOf" srcId="{EC3BA539-2F23-41F5-8A97-EC87EF065700}" destId="{D16E85AE-5F6E-4341-90DB-BFAB5FE1C837}" srcOrd="0" destOrd="0" presId="urn:microsoft.com/office/officeart/2005/8/layout/cycle5"/>
    <dgm:cxn modelId="{FE4BC229-C6AE-495F-B2A6-523BB798AC55}" type="presParOf" srcId="{EC3BA539-2F23-41F5-8A97-EC87EF065700}" destId="{431623F9-5D63-4CAE-9ABA-7F410259B1C9}" srcOrd="1" destOrd="0" presId="urn:microsoft.com/office/officeart/2005/8/layout/cycle5"/>
    <dgm:cxn modelId="{5F446FDA-666B-4C96-B486-88E781BF9EEF}" type="presParOf" srcId="{EC3BA539-2F23-41F5-8A97-EC87EF065700}" destId="{BC444DCD-2DA8-4924-B9EB-7D9814740931}" srcOrd="2" destOrd="0" presId="urn:microsoft.com/office/officeart/2005/8/layout/cycle5"/>
    <dgm:cxn modelId="{E0CB8F26-78A0-4A01-8C40-432B1936A626}" type="presParOf" srcId="{EC3BA539-2F23-41F5-8A97-EC87EF065700}" destId="{0C3F3D13-776B-4774-867C-27C065B791CB}" srcOrd="3" destOrd="0" presId="urn:microsoft.com/office/officeart/2005/8/layout/cycle5"/>
    <dgm:cxn modelId="{A57C43CC-B365-49B7-8A25-24F9410C9393}" type="presParOf" srcId="{EC3BA539-2F23-41F5-8A97-EC87EF065700}" destId="{5BE7F358-BCC5-4BF3-8B3B-7C1B53922232}" srcOrd="4" destOrd="0" presId="urn:microsoft.com/office/officeart/2005/8/layout/cycle5"/>
    <dgm:cxn modelId="{EE414628-780C-413B-87A0-F594F5540CBC}" type="presParOf" srcId="{EC3BA539-2F23-41F5-8A97-EC87EF065700}" destId="{89821915-C7A1-4E8E-A791-67A51ADD748E}" srcOrd="5" destOrd="0" presId="urn:microsoft.com/office/officeart/2005/8/layout/cycle5"/>
    <dgm:cxn modelId="{43984A8F-6316-4E49-9BD2-B89B5447E9D2}" type="presParOf" srcId="{EC3BA539-2F23-41F5-8A97-EC87EF065700}" destId="{8B0FC3FC-7E80-45F4-A35E-DCD9B59E73A1}" srcOrd="6" destOrd="0" presId="urn:microsoft.com/office/officeart/2005/8/layout/cycle5"/>
    <dgm:cxn modelId="{72A7721A-A060-42EB-A394-C2DF81059076}" type="presParOf" srcId="{EC3BA539-2F23-41F5-8A97-EC87EF065700}" destId="{6B443301-31F7-41CB-8C32-54D5D8E5F2F2}" srcOrd="7" destOrd="0" presId="urn:microsoft.com/office/officeart/2005/8/layout/cycle5"/>
    <dgm:cxn modelId="{AB3F419B-4C0B-49FC-95D9-E7FC4B9F8993}" type="presParOf" srcId="{EC3BA539-2F23-41F5-8A97-EC87EF065700}" destId="{9D3FF518-525A-46CD-87BB-765AFF1A8996}" srcOrd="8" destOrd="0" presId="urn:microsoft.com/office/officeart/2005/8/layout/cycle5"/>
    <dgm:cxn modelId="{D8347E85-86AC-4F40-9C14-E46E3945F4E8}" type="presParOf" srcId="{EC3BA539-2F23-41F5-8A97-EC87EF065700}" destId="{35088478-3BEA-40BE-A525-5139CE9C1042}" srcOrd="9" destOrd="0" presId="urn:microsoft.com/office/officeart/2005/8/layout/cycle5"/>
    <dgm:cxn modelId="{025973B4-CA2D-499F-A952-A89FFD549C5E}" type="presParOf" srcId="{EC3BA539-2F23-41F5-8A97-EC87EF065700}" destId="{B5FF722F-CF85-4631-AA4A-28ED18B39583}" srcOrd="10" destOrd="0" presId="urn:microsoft.com/office/officeart/2005/8/layout/cycle5"/>
    <dgm:cxn modelId="{6DB4233D-21BA-4C4C-B84D-A2264DCD511E}" type="presParOf" srcId="{EC3BA539-2F23-41F5-8A97-EC87EF065700}" destId="{34D90920-74A4-4B47-A918-2DBDDC6605B6}" srcOrd="11" destOrd="0" presId="urn:microsoft.com/office/officeart/2005/8/layout/cycle5"/>
    <dgm:cxn modelId="{35E381FA-842E-4168-AD8D-2F86F89EBC9D}" type="presParOf" srcId="{EC3BA539-2F23-41F5-8A97-EC87EF065700}" destId="{467FBD6E-DE59-4E71-9BEA-C5EDB64E3A4A}" srcOrd="12" destOrd="0" presId="urn:microsoft.com/office/officeart/2005/8/layout/cycle5"/>
    <dgm:cxn modelId="{AA1EFBCD-A226-4D08-9947-B2DAA900A28F}" type="presParOf" srcId="{EC3BA539-2F23-41F5-8A97-EC87EF065700}" destId="{A4B99D30-7B70-49D5-BFD3-F9EB1A09246E}" srcOrd="13" destOrd="0" presId="urn:microsoft.com/office/officeart/2005/8/layout/cycle5"/>
    <dgm:cxn modelId="{A3AEF9E3-E2DC-4950-8E95-40DDB96C10A1}" type="presParOf" srcId="{EC3BA539-2F23-41F5-8A97-EC87EF065700}" destId="{8307D5A8-BDD0-4BB0-A188-72EBC4D9C3A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E85AE-5F6E-4341-90DB-BFAB5FE1C837}">
      <dsp:nvSpPr>
        <dsp:cNvPr id="0" name=""/>
        <dsp:cNvSpPr/>
      </dsp:nvSpPr>
      <dsp:spPr>
        <a:xfrm>
          <a:off x="5539606" y="5474"/>
          <a:ext cx="3160026" cy="2054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5500" kern="1200" dirty="0" smtClean="0"/>
            <a:t>信息流</a:t>
          </a:r>
          <a:endParaRPr lang="zh-CN" altLang="en-US" sz="5500" kern="1200" dirty="0"/>
        </a:p>
      </dsp:txBody>
      <dsp:txXfrm>
        <a:off x="5639875" y="105743"/>
        <a:ext cx="2959488" cy="1853479"/>
      </dsp:txXfrm>
    </dsp:sp>
    <dsp:sp modelId="{BC444DCD-2DA8-4924-B9EB-7D9814740931}">
      <dsp:nvSpPr>
        <dsp:cNvPr id="0" name=""/>
        <dsp:cNvSpPr/>
      </dsp:nvSpPr>
      <dsp:spPr>
        <a:xfrm>
          <a:off x="3015477" y="1032482"/>
          <a:ext cx="8208284" cy="8208284"/>
        </a:xfrm>
        <a:custGeom>
          <a:avLst/>
          <a:gdLst/>
          <a:ahLst/>
          <a:cxnLst/>
          <a:rect l="0" t="0" r="0" b="0"/>
          <a:pathLst>
            <a:path>
              <a:moveTo>
                <a:pt x="6107598" y="522223"/>
              </a:moveTo>
              <a:arcTo wR="4104142" hR="4104142" stAng="17953162" swAng="12119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F3D13-776B-4774-867C-27C065B791CB}">
      <dsp:nvSpPr>
        <dsp:cNvPr id="0" name=""/>
        <dsp:cNvSpPr/>
      </dsp:nvSpPr>
      <dsp:spPr>
        <a:xfrm>
          <a:off x="9442877" y="2841366"/>
          <a:ext cx="3160026" cy="2054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5500" kern="1200" dirty="0" smtClean="0"/>
            <a:t>物流</a:t>
          </a:r>
          <a:endParaRPr lang="zh-CN" altLang="en-US" sz="5500" kern="1200" dirty="0"/>
        </a:p>
      </dsp:txBody>
      <dsp:txXfrm>
        <a:off x="9543146" y="2941635"/>
        <a:ext cx="2959488" cy="1853479"/>
      </dsp:txXfrm>
    </dsp:sp>
    <dsp:sp modelId="{89821915-C7A1-4E8E-A791-67A51ADD748E}">
      <dsp:nvSpPr>
        <dsp:cNvPr id="0" name=""/>
        <dsp:cNvSpPr/>
      </dsp:nvSpPr>
      <dsp:spPr>
        <a:xfrm>
          <a:off x="3015477" y="1032482"/>
          <a:ext cx="8208284" cy="8208284"/>
        </a:xfrm>
        <a:custGeom>
          <a:avLst/>
          <a:gdLst/>
          <a:ahLst/>
          <a:cxnLst/>
          <a:rect l="0" t="0" r="0" b="0"/>
          <a:pathLst>
            <a:path>
              <a:moveTo>
                <a:pt x="8198450" y="4388074"/>
              </a:moveTo>
              <a:arcTo wR="4104142" hR="4104142" stAng="21838020" swAng="13600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FC3FC-7E80-45F4-A35E-DCD9B59E73A1}">
      <dsp:nvSpPr>
        <dsp:cNvPr id="0" name=""/>
        <dsp:cNvSpPr/>
      </dsp:nvSpPr>
      <dsp:spPr>
        <a:xfrm>
          <a:off x="7951960" y="7429936"/>
          <a:ext cx="3160026" cy="2054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5500" kern="1200" dirty="0" smtClean="0"/>
            <a:t>供应链</a:t>
          </a:r>
          <a:endParaRPr lang="zh-CN" altLang="en-US" sz="5500" kern="1200" dirty="0"/>
        </a:p>
      </dsp:txBody>
      <dsp:txXfrm>
        <a:off x="8052229" y="7530205"/>
        <a:ext cx="2959488" cy="1853479"/>
      </dsp:txXfrm>
    </dsp:sp>
    <dsp:sp modelId="{9D3FF518-525A-46CD-87BB-765AFF1A8996}">
      <dsp:nvSpPr>
        <dsp:cNvPr id="0" name=""/>
        <dsp:cNvSpPr/>
      </dsp:nvSpPr>
      <dsp:spPr>
        <a:xfrm>
          <a:off x="3015477" y="1032482"/>
          <a:ext cx="8208284" cy="8208284"/>
        </a:xfrm>
        <a:custGeom>
          <a:avLst/>
          <a:gdLst/>
          <a:ahLst/>
          <a:cxnLst/>
          <a:rect l="0" t="0" r="0" b="0"/>
          <a:pathLst>
            <a:path>
              <a:moveTo>
                <a:pt x="4635857" y="8173694"/>
              </a:moveTo>
              <a:arcTo wR="4104142" hR="4104142" stAng="4953364" swAng="773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88478-3BEA-40BE-A525-5139CE9C1042}">
      <dsp:nvSpPr>
        <dsp:cNvPr id="0" name=""/>
        <dsp:cNvSpPr/>
      </dsp:nvSpPr>
      <dsp:spPr>
        <a:xfrm>
          <a:off x="2987042" y="7429936"/>
          <a:ext cx="3440447" cy="2054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5500" kern="1200" dirty="0" smtClean="0"/>
            <a:t>办公应用</a:t>
          </a:r>
          <a:endParaRPr lang="zh-CN" altLang="en-US" sz="5500" kern="1200" dirty="0"/>
        </a:p>
      </dsp:txBody>
      <dsp:txXfrm>
        <a:off x="3087311" y="7530205"/>
        <a:ext cx="3239909" cy="1853479"/>
      </dsp:txXfrm>
    </dsp:sp>
    <dsp:sp modelId="{34D90920-74A4-4B47-A918-2DBDDC6605B6}">
      <dsp:nvSpPr>
        <dsp:cNvPr id="0" name=""/>
        <dsp:cNvSpPr/>
      </dsp:nvSpPr>
      <dsp:spPr>
        <a:xfrm>
          <a:off x="3015477" y="1032482"/>
          <a:ext cx="8208284" cy="8208284"/>
        </a:xfrm>
        <a:custGeom>
          <a:avLst/>
          <a:gdLst/>
          <a:ahLst/>
          <a:cxnLst/>
          <a:rect l="0" t="0" r="0" b="0"/>
          <a:pathLst>
            <a:path>
              <a:moveTo>
                <a:pt x="435519" y="5944030"/>
              </a:moveTo>
              <a:arcTo wR="4104142" hR="4104142" stAng="9201919" swAng="13600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FBD6E-DE59-4E71-9BEA-C5EDB64E3A4A}">
      <dsp:nvSpPr>
        <dsp:cNvPr id="0" name=""/>
        <dsp:cNvSpPr/>
      </dsp:nvSpPr>
      <dsp:spPr>
        <a:xfrm>
          <a:off x="1636335" y="2841366"/>
          <a:ext cx="3160026" cy="2054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5500" kern="1200" dirty="0" smtClean="0"/>
            <a:t>资金流</a:t>
          </a:r>
          <a:endParaRPr lang="zh-CN" altLang="en-US" sz="5500" kern="1200" dirty="0"/>
        </a:p>
      </dsp:txBody>
      <dsp:txXfrm>
        <a:off x="1736604" y="2941635"/>
        <a:ext cx="2959488" cy="1853479"/>
      </dsp:txXfrm>
    </dsp:sp>
    <dsp:sp modelId="{8307D5A8-BDD0-4BB0-A188-72EBC4D9C3A2}">
      <dsp:nvSpPr>
        <dsp:cNvPr id="0" name=""/>
        <dsp:cNvSpPr/>
      </dsp:nvSpPr>
      <dsp:spPr>
        <a:xfrm>
          <a:off x="3015477" y="1032482"/>
          <a:ext cx="8208284" cy="8208284"/>
        </a:xfrm>
        <a:custGeom>
          <a:avLst/>
          <a:gdLst/>
          <a:ahLst/>
          <a:cxnLst/>
          <a:rect l="0" t="0" r="0" b="0"/>
          <a:pathLst>
            <a:path>
              <a:moveTo>
                <a:pt x="987103" y="1434300"/>
              </a:moveTo>
              <a:arcTo wR="4104142" hR="4104142" stAng="13234866" swAng="12119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1986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6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baseline="0" dirty="0" smtClean="0"/>
              <a:t>ASP </a:t>
            </a:r>
            <a:r>
              <a:rPr lang="zh-CN" altLang="en-US" baseline="0" dirty="0" smtClean="0"/>
              <a:t>时期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Net + ASP </a:t>
            </a:r>
            <a:r>
              <a:rPr lang="zh-CN" altLang="en-US" baseline="0" dirty="0" smtClean="0"/>
              <a:t>时期 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NET + java </a:t>
            </a:r>
            <a:r>
              <a:rPr lang="zh-CN" altLang="en-US" baseline="0" dirty="0" smtClean="0"/>
              <a:t>时期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时期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重构时期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7348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15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/>
                <a:ea typeface="Microsoft YaHei"/>
              </a:rPr>
              <a:t>1 </a:t>
            </a:r>
            <a:r>
              <a:rPr lang="zh-CN" altLang="en-US" dirty="0" smtClean="0">
                <a:latin typeface="Microsoft YaHei"/>
                <a:ea typeface="Microsoft YaHei"/>
              </a:rPr>
              <a:t>存储消息位置，快速索引，异步刷盘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/>
                <a:ea typeface="Microsoft YaHei"/>
              </a:rPr>
              <a:t>2. </a:t>
            </a:r>
            <a:r>
              <a:rPr lang="zh-CN" altLang="en-US" dirty="0" smtClean="0">
                <a:latin typeface="Microsoft YaHei"/>
                <a:ea typeface="Microsoft YaHei"/>
              </a:rPr>
              <a:t>文件名为起始全局偏移量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/>
                <a:ea typeface="Microsoft YaHei"/>
              </a:rPr>
              <a:t>3. </a:t>
            </a:r>
            <a:r>
              <a:rPr lang="zh-CN" altLang="en-US" dirty="0" smtClean="0">
                <a:latin typeface="Microsoft YaHei"/>
                <a:ea typeface="Microsoft YaHei"/>
              </a:rPr>
              <a:t>顺序追加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/>
                <a:ea typeface="Microsoft YaHei"/>
              </a:rPr>
              <a:t>4. </a:t>
            </a:r>
            <a:r>
              <a:rPr lang="zh-CN" altLang="en-US" dirty="0" smtClean="0">
                <a:latin typeface="Microsoft YaHei"/>
                <a:ea typeface="Microsoft YaHei"/>
              </a:rPr>
              <a:t>支持按业务</a:t>
            </a:r>
            <a:r>
              <a:rPr lang="en-US" altLang="zh-CN" dirty="0" smtClean="0">
                <a:latin typeface="Microsoft YaHei"/>
                <a:ea typeface="Microsoft YaHei"/>
              </a:rPr>
              <a:t>ID</a:t>
            </a:r>
            <a:r>
              <a:rPr lang="zh-CN" altLang="en-US" dirty="0" smtClean="0">
                <a:latin typeface="Microsoft YaHei"/>
                <a:ea typeface="Microsoft YaHei"/>
              </a:rPr>
              <a:t>散列，顺序消费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"/>
                <a:ea typeface="Microsoft YaHei"/>
              </a:rPr>
              <a:t>5. </a:t>
            </a:r>
            <a:r>
              <a:rPr lang="zh-CN" altLang="en-US" dirty="0" smtClean="0">
                <a:latin typeface="Microsoft YaHei"/>
                <a:ea typeface="Microsoft YaHei"/>
              </a:rPr>
              <a:t>一个队列只对应一个消费者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95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署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480162" y="3116659"/>
            <a:ext cx="14716126" cy="3934444"/>
          </a:xfrm>
          <a:prstGeom prst="rect">
            <a:avLst/>
          </a:prstGeom>
        </p:spPr>
        <p:txBody>
          <a:bodyPr/>
          <a:lstStyle>
            <a:lvl1pPr algn="ctr">
              <a:defRPr sz="11200">
                <a:solidFill>
                  <a:srgbClr val="F5F5F5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4480162" y="7237579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rgbClr val="49B9FF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4480162" y="8226083"/>
            <a:ext cx="14716126" cy="5847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dirty="0"/>
              <a:t>在此键入Tittle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AS－PPT－16-9-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>
            <a:spLocks noGrp="1"/>
          </p:cNvSpPr>
          <p:nvPr>
            <p:ph type="body" sz="quarter" idx="13"/>
          </p:nvPr>
        </p:nvSpPr>
        <p:spPr>
          <a:xfrm>
            <a:off x="8517447" y="5118878"/>
            <a:ext cx="13993166" cy="959877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5300">
                <a:solidFill>
                  <a:srgbClr val="00CCFE"/>
                </a:solidFill>
              </a:defRPr>
            </a:lvl1pPr>
          </a:lstStyle>
          <a:p>
            <a:r>
              <a:rPr dirty="0"/>
              <a:t>代用名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4"/>
          </p:nvPr>
        </p:nvSpPr>
        <p:spPr>
          <a:xfrm>
            <a:off x="8506593" y="6171051"/>
            <a:ext cx="13840272" cy="70167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300"/>
            </a:lvl1pPr>
          </a:lstStyle>
          <a:p>
            <a:r>
              <a:t>在此键入Tittle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5"/>
          </p:nvPr>
        </p:nvSpPr>
        <p:spPr>
          <a:xfrm>
            <a:off x="8506593" y="7256867"/>
            <a:ext cx="12836106" cy="428765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3300"/>
              </a:spcBef>
              <a:buSz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0" indent="228600">
              <a:lnSpc>
                <a:spcPct val="120000"/>
              </a:lnSpc>
              <a:spcBef>
                <a:spcPts val="3300"/>
              </a:spcBef>
              <a:buSz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2pPr>
            <a:lvl3pPr marL="0" indent="457200">
              <a:lnSpc>
                <a:spcPct val="120000"/>
              </a:lnSpc>
              <a:spcBef>
                <a:spcPts val="3300"/>
              </a:spcBef>
              <a:buSz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3pPr>
            <a:lvl4pPr marL="0" indent="685800">
              <a:lnSpc>
                <a:spcPct val="120000"/>
              </a:lnSpc>
              <a:spcBef>
                <a:spcPts val="3300"/>
              </a:spcBef>
              <a:buSzTx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4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</p:txBody>
      </p:sp>
      <p:sp>
        <p:nvSpPr>
          <p:cNvPr id="27" name="Shape 27"/>
          <p:cNvSpPr>
            <a:spLocks noGrp="1"/>
          </p:cNvSpPr>
          <p:nvPr>
            <p:ph type="pic" sz="quarter" idx="16"/>
          </p:nvPr>
        </p:nvSpPr>
        <p:spPr>
          <a:xfrm>
            <a:off x="1635163" y="5123656"/>
            <a:ext cx="5647603" cy="5543650"/>
          </a:xfrm>
          <a:prstGeom prst="rect">
            <a:avLst/>
          </a:prstGeom>
          <a:ln w="114300">
            <a:solidFill>
              <a:srgbClr val="2B377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S－PPT－16-9-16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820751" y="3866404"/>
            <a:ext cx="11607604" cy="1018074"/>
          </a:xfrm>
          <a:prstGeom prst="rect">
            <a:avLst/>
          </a:prstGeom>
        </p:spPr>
        <p:txBody>
          <a:bodyPr lIns="0" tIns="0" rIns="0" bIns="0"/>
          <a:lstStyle>
            <a:lvl1pPr marL="588818" indent="-588818" defTabSz="982265">
              <a:buClr>
                <a:srgbClr val="6ABCFC"/>
              </a:buClr>
              <a:buSzPct val="75000"/>
              <a:buChar char="•"/>
              <a:defRPr sz="6000">
                <a:solidFill>
                  <a:srgbClr val="00CCFE"/>
                </a:solidFill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quarter" idx="13"/>
          </p:nvPr>
        </p:nvSpPr>
        <p:spPr>
          <a:xfrm>
            <a:off x="1820751" y="4838996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2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4"/>
          </p:nvPr>
        </p:nvSpPr>
        <p:spPr>
          <a:xfrm>
            <a:off x="1827654" y="5810438"/>
            <a:ext cx="11607604" cy="1017986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3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5"/>
          </p:nvPr>
        </p:nvSpPr>
        <p:spPr>
          <a:xfrm>
            <a:off x="1827654" y="6825431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4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6"/>
          </p:nvPr>
        </p:nvSpPr>
        <p:spPr>
          <a:xfrm>
            <a:off x="1827654" y="7825822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7"/>
          </p:nvPr>
        </p:nvSpPr>
        <p:spPr>
          <a:xfrm>
            <a:off x="1827654" y="8811866"/>
            <a:ext cx="11607604" cy="1017985"/>
          </a:xfrm>
          <a:prstGeom prst="rect">
            <a:avLst/>
          </a:prstGeom>
        </p:spPr>
        <p:txBody>
          <a:bodyPr lIns="0" tIns="0" rIns="0" bIns="0"/>
          <a:lstStyle>
            <a:lvl1pPr marL="593725" indent="-593725">
              <a:spcBef>
                <a:spcPts val="0"/>
              </a:spcBef>
              <a:defRPr sz="4400">
                <a:solidFill>
                  <a:srgbClr val="F5F5F5"/>
                </a:solidFill>
              </a:defRPr>
            </a:lvl1pPr>
          </a:lstStyle>
          <a:p>
            <a:r>
              <a:t>Content Title 6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S－PPT－16-9-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dirty="0"/>
              <a:t>标题文本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S－PPT－16-9-17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78" y="0"/>
            <a:ext cx="24361444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9373" y="357187"/>
            <a:ext cx="2224525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245252" cy="8175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935814" y="1301948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8" r:id="rId5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6ABCFC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1105932" marR="0" indent="-1105932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1052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1497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1941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2386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830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275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7197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164263" marR="0" indent="-608263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P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6148">
              <a:defRPr sz="8400"/>
            </a:lvl1pPr>
          </a:lstStyle>
          <a:p>
            <a:r>
              <a:rPr lang="zh-CN" altLang="en-US" b="1" dirty="0"/>
              <a:t>分布式应用架构</a:t>
            </a:r>
            <a:br>
              <a:rPr lang="zh-CN" altLang="en-US" b="1" dirty="0"/>
            </a:br>
            <a:r>
              <a:rPr lang="zh-CN" altLang="en-US" b="1" dirty="0" smtClean="0"/>
              <a:t>                  </a:t>
            </a:r>
            <a:r>
              <a:rPr lang="en-US" altLang="zh-CN" dirty="0" smtClean="0"/>
              <a:t>--</a:t>
            </a:r>
            <a:r>
              <a:rPr lang="zh-CN" altLang="en-US" dirty="0" smtClean="0"/>
              <a:t>技术组合创新</a:t>
            </a: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3"/>
          </p:nvPr>
        </p:nvSpPr>
        <p:spPr>
          <a:xfrm>
            <a:off x="4480162" y="7422118"/>
            <a:ext cx="14716126" cy="8521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杨  超</a:t>
            </a:r>
            <a:endParaRPr dirty="0"/>
          </a:p>
        </p:txBody>
      </p:sp>
      <p:sp>
        <p:nvSpPr>
          <p:cNvPr id="161" name="Shape 161"/>
          <p:cNvSpPr>
            <a:spLocks noGrp="1"/>
          </p:cNvSpPr>
          <p:nvPr>
            <p:ph type="body" idx="14"/>
          </p:nvPr>
        </p:nvSpPr>
        <p:spPr>
          <a:xfrm>
            <a:off x="4480162" y="8660059"/>
            <a:ext cx="14716126" cy="58477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京东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sz="9600" dirty="0"/>
              <a:t>应用架构设计面对</a:t>
            </a:r>
            <a:r>
              <a:rPr lang="zh-CN" altLang="en-US" sz="9600" dirty="0" smtClean="0"/>
              <a:t>的挑战</a:t>
            </a:r>
            <a:endParaRPr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6" y="3369115"/>
            <a:ext cx="11007124" cy="681120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599" y="3300536"/>
            <a:ext cx="10611069" cy="69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07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lang="zh-CN" altLang="en-US" b="1" dirty="0"/>
              <a:t>系统架构模式</a:t>
            </a:r>
            <a:endParaRPr dirty="0"/>
          </a:p>
        </p:txBody>
      </p:sp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1927431" y="6164876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客户</a:t>
            </a:r>
            <a:r>
              <a:rPr lang="zh-CN" altLang="en-US" dirty="0"/>
              <a:t>端</a:t>
            </a:r>
            <a:r>
              <a:rPr lang="en-US" altLang="zh-CN" dirty="0" smtClean="0"/>
              <a:t>/</a:t>
            </a:r>
            <a:r>
              <a:rPr lang="zh-CN" altLang="en-US" dirty="0"/>
              <a:t>服务器（</a:t>
            </a:r>
            <a:r>
              <a:rPr lang="en-US" dirty="0"/>
              <a:t>Client/Server</a:t>
            </a:r>
            <a:r>
              <a:rPr lang="en-US" dirty="0" smtClean="0"/>
              <a:t>）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body" idx="14"/>
          </p:nvPr>
        </p:nvSpPr>
        <p:spPr>
          <a:xfrm>
            <a:off x="1934334" y="7136318"/>
            <a:ext cx="11607604" cy="10179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</a:t>
            </a:r>
            <a:r>
              <a:rPr lang="en-US" altLang="zh-CN" dirty="0"/>
              <a:t>/ </a:t>
            </a:r>
            <a:r>
              <a:rPr lang="en-US" altLang="zh-CN" dirty="0" smtClean="0"/>
              <a:t>web (Client/Server/Web)</a:t>
            </a:r>
            <a:endParaRPr lang="zh-CN" altLang="en-US" dirty="0"/>
          </a:p>
        </p:txBody>
      </p:sp>
      <p:sp>
        <p:nvSpPr>
          <p:cNvPr id="171" name="Shape 171"/>
          <p:cNvSpPr>
            <a:spLocks noGrp="1"/>
          </p:cNvSpPr>
          <p:nvPr>
            <p:ph type="body" idx="15"/>
          </p:nvPr>
        </p:nvSpPr>
        <p:spPr>
          <a:xfrm>
            <a:off x="1873374" y="9827711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5. </a:t>
            </a:r>
            <a:r>
              <a:rPr lang="zh-CN" altLang="en-US" dirty="0"/>
              <a:t>微</a:t>
            </a:r>
            <a:r>
              <a:rPr lang="zh-CN" altLang="en-US" dirty="0" smtClean="0"/>
              <a:t>服务模式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6"/>
          </p:nvPr>
        </p:nvSpPr>
        <p:spPr>
          <a:xfrm>
            <a:off x="1873374" y="10828102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深度服务化（模块化，组件化）</a:t>
            </a:r>
            <a:endParaRPr lang="zh-CN" altLang="en-US" dirty="0"/>
          </a:p>
        </p:txBody>
      </p:sp>
      <p:sp>
        <p:nvSpPr>
          <p:cNvPr id="173" name="Shape 173"/>
          <p:cNvSpPr>
            <a:spLocks noGrp="1"/>
          </p:cNvSpPr>
          <p:nvPr>
            <p:ph type="body" idx="17"/>
          </p:nvPr>
        </p:nvSpPr>
        <p:spPr>
          <a:xfrm>
            <a:off x="1927431" y="5098749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web 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服务器（</a:t>
            </a:r>
            <a:r>
              <a:rPr lang="en-US" altLang="zh-CN" dirty="0" smtClean="0"/>
              <a:t>web/server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8" name="Shape 171"/>
          <p:cNvSpPr txBox="1">
            <a:spLocks/>
          </p:cNvSpPr>
          <p:nvPr/>
        </p:nvSpPr>
        <p:spPr>
          <a:xfrm>
            <a:off x="1888614" y="8837481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593725" marR="0" indent="-593725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F5F5F5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hangingPunct="1"/>
            <a:r>
              <a:rPr lang="en-US" altLang="zh-CN" dirty="0" smtClean="0"/>
              <a:t>4</a:t>
            </a:r>
            <a:r>
              <a:rPr lang="en-US" altLang="zh-CN" smtClean="0"/>
              <a:t>. </a:t>
            </a:r>
            <a:r>
              <a:rPr lang="zh-CN" altLang="en-US" smtClean="0"/>
              <a:t>工程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669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 smtClean="0"/>
              <a:t>系统架构模式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在线</a:t>
            </a:r>
            <a:r>
              <a:rPr lang="zh-CN" altLang="en-US" dirty="0"/>
              <a:t>客服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US" altLang="zh-CN" dirty="0"/>
              <a:t>Web</a:t>
            </a:r>
            <a:r>
              <a:rPr lang="zh-CN" altLang="en-US" dirty="0"/>
              <a:t>客户入口</a:t>
            </a:r>
          </a:p>
          <a:p>
            <a:r>
              <a:rPr lang="zh-CN" altLang="en-US" dirty="0"/>
              <a:t>在线客服引擎</a:t>
            </a:r>
          </a:p>
          <a:p>
            <a:r>
              <a:rPr lang="zh-CN" altLang="en-US" dirty="0"/>
              <a:t>客服客户端程序</a:t>
            </a:r>
          </a:p>
          <a:p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640" y="5664029"/>
            <a:ext cx="10884210" cy="53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8800" y="2165427"/>
            <a:ext cx="5658995" cy="31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 flipH="1">
            <a:off x="19513405" y="5166360"/>
            <a:ext cx="224872" cy="3083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87733" y="2544285"/>
            <a:ext cx="4583098" cy="284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>
            <a:off x="13540875" y="5298376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03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 smtClean="0"/>
              <a:t>系统架构模式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在线</a:t>
            </a:r>
            <a:r>
              <a:rPr lang="zh-CN" altLang="en-US" dirty="0"/>
              <a:t>客服</a:t>
            </a:r>
            <a:endParaRPr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60" y="3643312"/>
            <a:ext cx="10827926" cy="67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hape 176"/>
          <p:cNvSpPr>
            <a:spLocks noGrp="1"/>
          </p:cNvSpPr>
          <p:nvPr>
            <p:ph type="body" idx="1"/>
          </p:nvPr>
        </p:nvSpPr>
        <p:spPr>
          <a:xfrm>
            <a:off x="1069374" y="3643312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zh-CN" altLang="en-US" dirty="0"/>
              <a:t>消息及时性如何弄的？</a:t>
            </a:r>
          </a:p>
          <a:p>
            <a:r>
              <a:rPr lang="en-US" altLang="zh-CN" dirty="0"/>
              <a:t>Comet</a:t>
            </a:r>
            <a:r>
              <a:rPr lang="zh-CN" altLang="en-US" dirty="0"/>
              <a:t>伪长连接是什么？</a:t>
            </a:r>
          </a:p>
          <a:p>
            <a:r>
              <a:rPr lang="zh-CN" altLang="en-US" dirty="0"/>
              <a:t>消息丢失如何保证的？</a:t>
            </a:r>
          </a:p>
          <a:p>
            <a:r>
              <a:rPr lang="zh-CN" altLang="en-US" dirty="0"/>
              <a:t>表情和字体颜色传递？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10732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如何应对业务灵活多变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901734" y="3369115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zh-CN" altLang="en-US" dirty="0" smtClean="0"/>
              <a:t>根据业务拆分服务系统</a:t>
            </a:r>
            <a:endParaRPr lang="en-US" altLang="zh-CN" dirty="0" smtClean="0"/>
          </a:p>
          <a:p>
            <a:r>
              <a:rPr lang="zh-CN" altLang="en-US" dirty="0" smtClean="0"/>
              <a:t>组合功能性服务</a:t>
            </a:r>
            <a:endParaRPr lang="en-US" altLang="zh-CN" dirty="0" smtClean="0"/>
          </a:p>
          <a:p>
            <a:r>
              <a:rPr lang="zh-CN" altLang="en-US" dirty="0" smtClean="0"/>
              <a:t>代码重构面对业务发展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14" y="2736457"/>
            <a:ext cx="11145079" cy="880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872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如何做到高可用</a:t>
            </a:r>
          </a:p>
        </p:txBody>
      </p:sp>
      <p:sp>
        <p:nvSpPr>
          <p:cNvPr id="5" name="矩形 4"/>
          <p:cNvSpPr/>
          <p:nvPr/>
        </p:nvSpPr>
        <p:spPr>
          <a:xfrm>
            <a:off x="2524944" y="4352568"/>
            <a:ext cx="3960440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机房容灾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网络容灾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应用容灾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业务容灾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79960" y="3073156"/>
            <a:ext cx="3289920" cy="881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sz="3600" dirty="0" smtClean="0"/>
              <a:t>机房容灾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廊坊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马驹</a:t>
            </a:r>
            <a:r>
              <a:rPr lang="zh-CN" altLang="en-US" sz="3600" dirty="0" smtClean="0"/>
              <a:t>桥</a:t>
            </a:r>
            <a:endParaRPr lang="en-US" altLang="zh-CN" sz="3600" dirty="0" smtClean="0"/>
          </a:p>
          <a:p>
            <a:pPr marL="0" indent="0">
              <a:buFontTx/>
              <a:buNone/>
            </a:pPr>
            <a:endParaRPr lang="en-US" altLang="zh-CN" sz="3600" dirty="0" smtClean="0"/>
          </a:p>
          <a:p>
            <a:pPr marL="0" indent="0"/>
            <a:r>
              <a:rPr lang="zh-CN" altLang="en-US" sz="3600" dirty="0" smtClean="0"/>
              <a:t>网络容灾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内</a:t>
            </a:r>
            <a:r>
              <a:rPr lang="zh-CN" altLang="en-US" sz="3600" dirty="0" smtClean="0"/>
              <a:t>网容灾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外</a:t>
            </a:r>
            <a:r>
              <a:rPr lang="zh-CN" altLang="en-US" sz="3600" dirty="0" smtClean="0"/>
              <a:t>网容灾</a:t>
            </a:r>
            <a:endParaRPr lang="en-US" altLang="zh-CN" sz="3600" dirty="0" smtClean="0"/>
          </a:p>
          <a:p>
            <a:pPr lvl="1"/>
            <a:endParaRPr lang="zh-CN" altLang="en-US" sz="3600" dirty="0" smtClean="0"/>
          </a:p>
          <a:p>
            <a:pPr marL="0" indent="0"/>
            <a:r>
              <a:rPr lang="zh-CN" altLang="en-US" sz="3600" dirty="0" smtClean="0"/>
              <a:t>应用容</a:t>
            </a:r>
            <a:r>
              <a:rPr lang="zh-CN" altLang="en-US" sz="3600" dirty="0"/>
              <a:t>灾</a:t>
            </a:r>
            <a:endParaRPr lang="en-US" altLang="zh-CN" sz="3600" dirty="0"/>
          </a:p>
          <a:p>
            <a:pPr lvl="1"/>
            <a:r>
              <a:rPr lang="zh-CN" altLang="en-US" sz="3600" dirty="0"/>
              <a:t>分组</a:t>
            </a:r>
            <a:r>
              <a:rPr lang="zh-CN" altLang="en-US" sz="3600" dirty="0" smtClean="0"/>
              <a:t>容</a:t>
            </a:r>
            <a:r>
              <a:rPr lang="zh-CN" altLang="en-US" sz="3600" dirty="0"/>
              <a:t>灾</a:t>
            </a:r>
            <a:endParaRPr lang="en-US" altLang="zh-CN" sz="3600" dirty="0"/>
          </a:p>
          <a:p>
            <a:pPr lvl="1"/>
            <a:r>
              <a:rPr lang="zh-CN" altLang="en-US" sz="3600" dirty="0"/>
              <a:t>托底</a:t>
            </a:r>
            <a:r>
              <a:rPr lang="zh-CN" altLang="en-US" sz="3600" dirty="0" smtClean="0"/>
              <a:t>容灾</a:t>
            </a:r>
            <a:endParaRPr lang="en-US" altLang="zh-CN" sz="3600" dirty="0"/>
          </a:p>
          <a:p>
            <a:pPr marL="457200" lvl="1" indent="0">
              <a:buNone/>
            </a:pPr>
            <a:endParaRPr lang="zh-CN" altLang="en-US" sz="3600" dirty="0"/>
          </a:p>
          <a:p>
            <a:pPr marL="0" indent="0"/>
            <a:r>
              <a:rPr lang="zh-CN" altLang="en-US" sz="3600" dirty="0" smtClean="0"/>
              <a:t>业务容灾</a:t>
            </a:r>
            <a:endParaRPr lang="en-US" altLang="zh-CN" sz="3600" dirty="0"/>
          </a:p>
          <a:p>
            <a:pPr marL="457200" lvl="1" indent="0">
              <a:buNone/>
            </a:pPr>
            <a:endParaRPr lang="en-US" altLang="zh-CN" sz="3600" dirty="0"/>
          </a:p>
          <a:p>
            <a:pPr marL="457200" lvl="1" indent="0">
              <a:buNone/>
            </a:pPr>
            <a:endParaRPr lang="zh-CN" altLang="en-US" sz="3600" dirty="0"/>
          </a:p>
          <a:p>
            <a:pPr marL="0" indent="0">
              <a:buFontTx/>
              <a:buNone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320" y="3229927"/>
            <a:ext cx="11018520" cy="853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8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如何做到高伸缩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zh-CN" altLang="en-US" dirty="0" smtClean="0"/>
              <a:t>读写分离</a:t>
            </a:r>
            <a:endParaRPr dirty="0"/>
          </a:p>
          <a:p>
            <a:r>
              <a:rPr lang="zh-CN" altLang="en-US" dirty="0" smtClean="0"/>
              <a:t>异构高流量服务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状态化服务</a:t>
            </a:r>
            <a:endParaRPr lang="en-US" altLang="zh-CN" dirty="0" smtClean="0"/>
          </a:p>
          <a:p>
            <a:r>
              <a:rPr lang="zh-CN" altLang="en-US" dirty="0" smtClean="0"/>
              <a:t>降低服务强依赖程度</a:t>
            </a:r>
            <a:endParaRPr lang="en-US" altLang="zh-CN" dirty="0" smtClean="0"/>
          </a:p>
          <a:p>
            <a:r>
              <a:rPr lang="zh-CN" altLang="en-US" dirty="0" smtClean="0"/>
              <a:t>异步化</a:t>
            </a:r>
            <a:endParaRPr dirty="0"/>
          </a:p>
        </p:txBody>
      </p:sp>
      <p:pic>
        <p:nvPicPr>
          <p:cNvPr id="4" name="Picture 2" descr="c:\users\administrator\documents\jddongdong\jimenterprise\bjyangchaoyf\temp\jdonline201606201810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440" y="3178220"/>
            <a:ext cx="11353800" cy="836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1000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如何应对高并发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779813" y="2759514"/>
            <a:ext cx="22245252" cy="909720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减少层次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流量前置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动静分离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单品页静态、价格和促销信息动态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耦合</a:t>
            </a:r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依赖分离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复制或缓存依赖的状态，容忍不一致性，降级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异步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MQ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、状态机、本地内存队列、集中式缓存队列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0" y="2550944"/>
            <a:ext cx="11338561" cy="892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2435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lang="zh-CN" altLang="en-US" dirty="0" smtClean="0"/>
              <a:t>实现的技术</a:t>
            </a:r>
            <a:endParaRPr dirty="0"/>
          </a:p>
        </p:txBody>
      </p:sp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1927431" y="6164876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消息系统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body" idx="14"/>
          </p:nvPr>
        </p:nvSpPr>
        <p:spPr>
          <a:xfrm>
            <a:off x="1934334" y="7136318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缓存系统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5"/>
          </p:nvPr>
        </p:nvSpPr>
        <p:spPr>
          <a:xfrm>
            <a:off x="1934334" y="8151311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数据存储（</a:t>
            </a:r>
            <a:r>
              <a:rPr lang="en-US" altLang="zh-CN" dirty="0"/>
              <a:t>SQL/NoSQL/</a:t>
            </a:r>
            <a:r>
              <a:rPr lang="zh-CN" altLang="en-US" dirty="0"/>
              <a:t>文件）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6"/>
          </p:nvPr>
        </p:nvSpPr>
        <p:spPr>
          <a:xfrm>
            <a:off x="1934334" y="9151702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7"/>
          </p:nvPr>
        </p:nvSpPr>
        <p:spPr>
          <a:xfrm>
            <a:off x="1927431" y="5098749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服务框架</a:t>
            </a:r>
            <a:endParaRPr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46280" y="4196036"/>
            <a:ext cx="9143999" cy="16478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105932" marR="0" indent="-1105932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hangingPunct="1"/>
            <a:r>
              <a:rPr lang="zh-CN" altLang="zh-CN" sz="2400" dirty="0" smtClean="0"/>
              <a:t>时间换空间：降低单次请求时间，这样在单位时间内系统并发就会提升。</a:t>
            </a:r>
          </a:p>
          <a:p>
            <a:pPr hangingPunct="1"/>
            <a:r>
              <a:rPr lang="zh-CN" altLang="zh-CN" sz="2400" dirty="0" smtClean="0"/>
              <a:t>空间换时间：拉长整体处理业务时间，换取后台系统容量空间。</a:t>
            </a:r>
          </a:p>
          <a:p>
            <a:pPr hangingPunct="1"/>
            <a:endParaRPr lang="zh-CN" altLang="en-US" dirty="0"/>
          </a:p>
        </p:txBody>
      </p:sp>
      <p:pic>
        <p:nvPicPr>
          <p:cNvPr id="10" name="Picture 2" descr="jdonline20160831172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440" y="6116734"/>
            <a:ext cx="8564879" cy="505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500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服务框架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069373" y="3369115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CN" dirty="0" err="1" smtClean="0"/>
              <a:t>dubbo</a:t>
            </a:r>
            <a:endParaRPr lang="en-US" altLang="zh-CN" dirty="0" smtClean="0"/>
          </a:p>
          <a:p>
            <a:r>
              <a:rPr lang="en-US" altLang="zh-CN" dirty="0" err="1" smtClean="0"/>
              <a:t>Saf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JFS</a:t>
            </a:r>
          </a:p>
          <a:p>
            <a:endParaRPr lang="en-US" altLang="zh-CN" dirty="0" smtClean="0"/>
          </a:p>
          <a:p>
            <a:endParaRPr dirty="0"/>
          </a:p>
        </p:txBody>
      </p:sp>
      <p:grpSp>
        <p:nvGrpSpPr>
          <p:cNvPr id="5" name="组合 4"/>
          <p:cNvGrpSpPr/>
          <p:nvPr/>
        </p:nvGrpSpPr>
        <p:grpSpPr>
          <a:xfrm>
            <a:off x="7346512" y="2291524"/>
            <a:ext cx="13766384" cy="8041312"/>
            <a:chOff x="1949145" y="775784"/>
            <a:chExt cx="5722331" cy="5122777"/>
          </a:xfrm>
        </p:grpSpPr>
        <p:sp>
          <p:nvSpPr>
            <p:cNvPr id="6" name="流程图: 过程 5"/>
            <p:cNvSpPr/>
            <p:nvPr/>
          </p:nvSpPr>
          <p:spPr>
            <a:xfrm>
              <a:off x="4232893" y="2730854"/>
              <a:ext cx="1397144" cy="552893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Registry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(</a:t>
              </a:r>
              <a:r>
                <a:rPr lang="en-US" altLang="zh-CN" sz="1400" dirty="0" err="1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EventBus</a:t>
              </a:r>
              <a:r>
                <a:rPr lang="en-US" altLang="zh-CN" sz="1400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)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1949151" y="4517311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Index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1949146" y="3688957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Provider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(SDK)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4226539" y="3688954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Consumer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(SDK)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10" name="肘形连接符 9"/>
            <p:cNvCxnSpPr>
              <a:stCxn id="9" idx="1"/>
              <a:endCxn id="8" idx="3"/>
            </p:cNvCxnSpPr>
            <p:nvPr/>
          </p:nvCxnSpPr>
          <p:spPr>
            <a:xfrm rot="10800000" flipV="1">
              <a:off x="3352643" y="3965400"/>
              <a:ext cx="873896" cy="3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流程图: 磁盘 10"/>
            <p:cNvSpPr/>
            <p:nvPr/>
          </p:nvSpPr>
          <p:spPr>
            <a:xfrm>
              <a:off x="4226539" y="1791679"/>
              <a:ext cx="1403498" cy="552893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MySQL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4226540" y="5332527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Monitor</a:t>
              </a:r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6267978" y="5345668"/>
              <a:ext cx="1403498" cy="552893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Elastic Search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肘形连接符 13"/>
            <p:cNvCxnSpPr>
              <a:stCxn id="8" idx="1"/>
              <a:endCxn id="12" idx="1"/>
            </p:cNvCxnSpPr>
            <p:nvPr/>
          </p:nvCxnSpPr>
          <p:spPr>
            <a:xfrm rot="10800000" flipH="1" flipV="1">
              <a:off x="1949146" y="3965404"/>
              <a:ext cx="2277394" cy="1643570"/>
            </a:xfrm>
            <a:prstGeom prst="bentConnector3">
              <a:avLst>
                <a:gd name="adj1" fmla="val -10038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接箭头连接符 14"/>
            <p:cNvCxnSpPr>
              <a:stCxn id="9" idx="2"/>
              <a:endCxn id="12" idx="0"/>
            </p:cNvCxnSpPr>
            <p:nvPr/>
          </p:nvCxnSpPr>
          <p:spPr>
            <a:xfrm>
              <a:off x="4928288" y="4241847"/>
              <a:ext cx="1" cy="109068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箭头连接符 15"/>
            <p:cNvCxnSpPr>
              <a:stCxn id="12" idx="3"/>
              <a:endCxn id="13" idx="2"/>
            </p:cNvCxnSpPr>
            <p:nvPr/>
          </p:nvCxnSpPr>
          <p:spPr>
            <a:xfrm>
              <a:off x="5630037" y="5608974"/>
              <a:ext cx="637941" cy="1314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流程图: 过程 16"/>
            <p:cNvSpPr/>
            <p:nvPr/>
          </p:nvSpPr>
          <p:spPr>
            <a:xfrm>
              <a:off x="1949147" y="2730856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HTTP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Gateway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18" name="直接箭头连接符 17"/>
            <p:cNvCxnSpPr>
              <a:stCxn id="6" idx="1"/>
              <a:endCxn id="17" idx="3"/>
            </p:cNvCxnSpPr>
            <p:nvPr/>
          </p:nvCxnSpPr>
          <p:spPr>
            <a:xfrm flipH="1">
              <a:off x="3352644" y="3007301"/>
              <a:ext cx="880249" cy="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直接箭头连接符 18"/>
            <p:cNvCxnSpPr>
              <a:stCxn id="17" idx="2"/>
              <a:endCxn id="8" idx="0"/>
            </p:cNvCxnSpPr>
            <p:nvPr/>
          </p:nvCxnSpPr>
          <p:spPr>
            <a:xfrm flipH="1">
              <a:off x="2650895" y="3283749"/>
              <a:ext cx="1" cy="40520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流程图: 过程 19"/>
            <p:cNvSpPr/>
            <p:nvPr/>
          </p:nvSpPr>
          <p:spPr>
            <a:xfrm>
              <a:off x="1949151" y="1793453"/>
              <a:ext cx="1403497" cy="552893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Open API</a:t>
              </a:r>
              <a:endPara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21" name="直接箭头连接符 20"/>
            <p:cNvCxnSpPr>
              <a:stCxn id="20" idx="3"/>
              <a:endCxn id="11" idx="2"/>
            </p:cNvCxnSpPr>
            <p:nvPr/>
          </p:nvCxnSpPr>
          <p:spPr>
            <a:xfrm flipV="1">
              <a:off x="3352648" y="2068126"/>
              <a:ext cx="873891" cy="177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/>
            <p:cNvCxnSpPr>
              <a:stCxn id="11" idx="3"/>
              <a:endCxn id="6" idx="0"/>
            </p:cNvCxnSpPr>
            <p:nvPr/>
          </p:nvCxnSpPr>
          <p:spPr>
            <a:xfrm>
              <a:off x="4928288" y="2344572"/>
              <a:ext cx="3177" cy="38628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接箭头连接符 22"/>
            <p:cNvCxnSpPr>
              <a:endCxn id="8" idx="2"/>
            </p:cNvCxnSpPr>
            <p:nvPr/>
          </p:nvCxnSpPr>
          <p:spPr>
            <a:xfrm flipV="1">
              <a:off x="2650894" y="4241850"/>
              <a:ext cx="1" cy="27328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84"/>
            <p:cNvSpPr txBox="1"/>
            <p:nvPr/>
          </p:nvSpPr>
          <p:spPr>
            <a:xfrm>
              <a:off x="3333319" y="4801254"/>
              <a:ext cx="154895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latin typeface="Microsoft YaHei"/>
                  <a:ea typeface="Microsoft YaHei"/>
                </a:rPr>
                <a:t>查找就近注册中心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H="1">
              <a:off x="2960872" y="3152554"/>
              <a:ext cx="1249711" cy="53640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183"/>
            <p:cNvSpPr txBox="1"/>
            <p:nvPr/>
          </p:nvSpPr>
          <p:spPr>
            <a:xfrm>
              <a:off x="3585727" y="3117022"/>
              <a:ext cx="508190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注册</a:t>
              </a:r>
              <a:endPara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400" dirty="0" smtClean="0">
                  <a:latin typeface="Microsoft YaHei"/>
                  <a:ea typeface="Microsoft YaHei"/>
                </a:rPr>
                <a:t>订阅</a:t>
              </a:r>
              <a:endParaRPr lang="en-US" altLang="zh-CN" sz="1400" dirty="0">
                <a:latin typeface="Microsoft YaHei"/>
                <a:ea typeface="Microsoft YaHe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心跳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1949145" y="775784"/>
              <a:ext cx="5722331" cy="552893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Web Console</a:t>
              </a:r>
            </a:p>
          </p:txBody>
        </p:sp>
        <p:cxnSp>
          <p:nvCxnSpPr>
            <p:cNvPr id="28" name="直接箭头连接符 27"/>
            <p:cNvCxnSpPr>
              <a:stCxn id="11" idx="1"/>
            </p:cNvCxnSpPr>
            <p:nvPr/>
          </p:nvCxnSpPr>
          <p:spPr>
            <a:xfrm flipV="1">
              <a:off x="4928288" y="1328677"/>
              <a:ext cx="0" cy="46300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8"/>
            <p:cNvCxnSpPr>
              <a:stCxn id="13" idx="1"/>
            </p:cNvCxnSpPr>
            <p:nvPr/>
          </p:nvCxnSpPr>
          <p:spPr>
            <a:xfrm flipV="1">
              <a:off x="6969727" y="1328677"/>
              <a:ext cx="0" cy="401699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肘形连接符 29"/>
            <p:cNvCxnSpPr>
              <a:stCxn id="6" idx="2"/>
              <a:endCxn id="9" idx="0"/>
            </p:cNvCxnSpPr>
            <p:nvPr/>
          </p:nvCxnSpPr>
          <p:spPr>
            <a:xfrm rot="5400000">
              <a:off x="4727274" y="3484762"/>
              <a:ext cx="405207" cy="3177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肘形连接符 30"/>
            <p:cNvCxnSpPr>
              <a:stCxn id="7" idx="3"/>
            </p:cNvCxnSpPr>
            <p:nvPr/>
          </p:nvCxnSpPr>
          <p:spPr>
            <a:xfrm flipV="1">
              <a:off x="3352648" y="4241850"/>
              <a:ext cx="1211421" cy="551908"/>
            </a:xfrm>
            <a:prstGeom prst="bentConnector3">
              <a:avLst>
                <a:gd name="adj1" fmla="val 100028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9955364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3"/>
          </p:nvPr>
        </p:nvSpPr>
        <p:spPr>
          <a:xfrm>
            <a:off x="8517447" y="5118878"/>
            <a:ext cx="13993166" cy="9598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lang="zh-CN" altLang="en-US" dirty="0" smtClean="0"/>
              <a:t>杨  超</a:t>
            </a:r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body" idx="14"/>
          </p:nvPr>
        </p:nvSpPr>
        <p:spPr>
          <a:xfrm>
            <a:off x="8506593" y="6220626"/>
            <a:ext cx="13840272" cy="65210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JD  Engineer</a:t>
            </a:r>
            <a:endParaRPr dirty="0"/>
          </a:p>
        </p:txBody>
      </p:sp>
      <p:sp>
        <p:nvSpPr>
          <p:cNvPr id="165" name="Shape 165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月加入京东，先后参与京东的</a:t>
            </a:r>
            <a:r>
              <a:rPr lang="en-US" altLang="zh-CN" dirty="0" smtClean="0"/>
              <a:t>IM</a:t>
            </a:r>
            <a:r>
              <a:rPr lang="zh-CN" altLang="en-US" dirty="0" smtClean="0"/>
              <a:t>研发和</a:t>
            </a:r>
            <a:r>
              <a:rPr lang="zh-CN" altLang="en-US" dirty="0"/>
              <a:t>交易系统 </a:t>
            </a:r>
            <a:r>
              <a:rPr lang="en-US" altLang="zh-CN" dirty="0"/>
              <a:t>.NET </a:t>
            </a:r>
            <a:r>
              <a:rPr lang="zh-CN" altLang="en-US" dirty="0"/>
              <a:t>转 </a:t>
            </a:r>
            <a:r>
              <a:rPr lang="en-US" altLang="zh-CN" dirty="0"/>
              <a:t>Java</a:t>
            </a:r>
            <a:r>
              <a:rPr lang="zh-CN" altLang="en-US" dirty="0"/>
              <a:t>、购物车、库存、多中心交易等核心系统</a:t>
            </a:r>
            <a:r>
              <a:rPr lang="zh-CN" altLang="en-US" dirty="0" smtClean="0"/>
              <a:t>的架构升级工作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最近进行海外</a:t>
            </a:r>
            <a:r>
              <a:rPr lang="en-US" altLang="zh-CN" dirty="0" smtClean="0"/>
              <a:t>X</a:t>
            </a:r>
            <a:r>
              <a:rPr lang="zh-CN" altLang="en-US" dirty="0" smtClean="0"/>
              <a:t>国站整体架构技术设计</a:t>
            </a:r>
            <a:endParaRPr lang="en-US" altLang="zh-CN" dirty="0" smtClean="0"/>
          </a:p>
          <a:p>
            <a:r>
              <a:rPr lang="zh-CN" altLang="en-US" dirty="0"/>
              <a:t>主要关注的技术领域，高可用、高并发、分布式，以及基础技术、存储</a:t>
            </a:r>
            <a:r>
              <a:rPr lang="en-US" altLang="zh-CN" dirty="0"/>
              <a:t>.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166" name="极客邦科技 霍泰稳 4.jpg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75" y="5477070"/>
            <a:ext cx="5543551" cy="4836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600" extrusionOk="0">
                <a:moveTo>
                  <a:pt x="12873" y="0"/>
                </a:moveTo>
                <a:lnTo>
                  <a:pt x="3" y="37"/>
                </a:lnTo>
                <a:lnTo>
                  <a:pt x="3" y="12337"/>
                </a:lnTo>
                <a:cubicBezTo>
                  <a:pt x="-56" y="14438"/>
                  <a:pt x="609" y="16493"/>
                  <a:pt x="1880" y="18145"/>
                </a:cubicBezTo>
                <a:cubicBezTo>
                  <a:pt x="3466" y="20206"/>
                  <a:pt x="5846" y="21465"/>
                  <a:pt x="8409" y="21600"/>
                </a:cubicBezTo>
                <a:lnTo>
                  <a:pt x="21544" y="21600"/>
                </a:lnTo>
                <a:lnTo>
                  <a:pt x="21544" y="8431"/>
                </a:lnTo>
                <a:cubicBezTo>
                  <a:pt x="21265" y="6118"/>
                  <a:pt x="20174" y="3987"/>
                  <a:pt x="18475" y="2431"/>
                </a:cubicBezTo>
                <a:cubicBezTo>
                  <a:pt x="16923" y="1009"/>
                  <a:pt x="14953" y="154"/>
                  <a:pt x="12873" y="0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79926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消息系统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069373" y="3369115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CN" dirty="0" err="1" smtClean="0"/>
              <a:t>A</a:t>
            </a:r>
            <a:r>
              <a:rPr lang="en-US" dirty="0" err="1" smtClean="0"/>
              <a:t>ctiveMQ</a:t>
            </a:r>
            <a:endParaRPr lang="en-US" dirty="0" smtClean="0"/>
          </a:p>
          <a:p>
            <a:r>
              <a:rPr lang="en-US" dirty="0" smtClean="0"/>
              <a:t>JMQ</a:t>
            </a:r>
          </a:p>
          <a:p>
            <a:r>
              <a:rPr lang="en-US" dirty="0" err="1" smtClean="0"/>
              <a:t>kafla</a:t>
            </a:r>
            <a:endParaRPr lang="en-US" dirty="0" smtClean="0"/>
          </a:p>
        </p:txBody>
      </p:sp>
      <p:grpSp>
        <p:nvGrpSpPr>
          <p:cNvPr id="397" name="组合 396"/>
          <p:cNvGrpSpPr/>
          <p:nvPr/>
        </p:nvGrpSpPr>
        <p:grpSpPr>
          <a:xfrm>
            <a:off x="7118928" y="2401558"/>
            <a:ext cx="14430432" cy="7504442"/>
            <a:chOff x="1041991" y="827870"/>
            <a:chExt cx="7591646" cy="4233228"/>
          </a:xfrm>
        </p:grpSpPr>
        <p:grpSp>
          <p:nvGrpSpPr>
            <p:cNvPr id="398" name="组合 397"/>
            <p:cNvGrpSpPr/>
            <p:nvPr/>
          </p:nvGrpSpPr>
          <p:grpSpPr>
            <a:xfrm>
              <a:off x="4572000" y="3349256"/>
              <a:ext cx="4061637" cy="1711842"/>
              <a:chOff x="4572000" y="3349256"/>
              <a:chExt cx="4061637" cy="1711842"/>
            </a:xfrm>
          </p:grpSpPr>
          <p:grpSp>
            <p:nvGrpSpPr>
              <p:cNvPr id="438" name="组合 437"/>
              <p:cNvGrpSpPr/>
              <p:nvPr/>
            </p:nvGrpSpPr>
            <p:grpSpPr>
              <a:xfrm>
                <a:off x="4572000" y="3349256"/>
                <a:ext cx="4061637" cy="1711842"/>
                <a:chOff x="4572000" y="3349256"/>
                <a:chExt cx="4061637" cy="1711842"/>
              </a:xfrm>
            </p:grpSpPr>
            <p:sp>
              <p:nvSpPr>
                <p:cNvPr id="441" name="矩形 440"/>
                <p:cNvSpPr/>
                <p:nvPr/>
              </p:nvSpPr>
              <p:spPr>
                <a:xfrm>
                  <a:off x="4572000" y="3349256"/>
                  <a:ext cx="4061637" cy="171184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 anchorCtr="0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sym typeface="Calibri"/>
                    </a:rPr>
                    <a:t>Broker</a:t>
                  </a:r>
                  <a:r>
                    <a:rPr lang="en-US" altLang="zh-CN" sz="1800" b="1" dirty="0" smtClean="0">
                      <a:latin typeface="Microsoft YaHei"/>
                      <a:ea typeface="Microsoft YaHei"/>
                    </a:rPr>
                    <a:t>(Topic</a:t>
                  </a:r>
                  <a:r>
                    <a:rPr lang="en-US" altLang="zh-CN" sz="1800" dirty="0" smtClean="0">
                      <a:latin typeface="Microsoft YaHei"/>
                      <a:ea typeface="Microsoft YaHei"/>
                    </a:rPr>
                    <a:t>)</a:t>
                  </a:r>
                  <a:endParaRPr kumimoji="0" lang="zh-CN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sym typeface="Calibri"/>
                  </a:endParaRPr>
                </a:p>
              </p:txBody>
            </p:sp>
            <p:cxnSp>
              <p:nvCxnSpPr>
                <p:cNvPr id="442" name="直接箭头连接符 441"/>
                <p:cNvCxnSpPr/>
                <p:nvPr/>
              </p:nvCxnSpPr>
              <p:spPr>
                <a:xfrm>
                  <a:off x="5824108" y="4510670"/>
                  <a:ext cx="1553956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arrow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43" name="直接箭头连接符 442"/>
                <p:cNvCxnSpPr/>
                <p:nvPr/>
              </p:nvCxnSpPr>
              <p:spPr>
                <a:xfrm>
                  <a:off x="5827572" y="3935009"/>
                  <a:ext cx="1550492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arrow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44" name="流程图: 过程 443"/>
                <p:cNvSpPr/>
                <p:nvPr/>
              </p:nvSpPr>
              <p:spPr>
                <a:xfrm>
                  <a:off x="4770534" y="3823097"/>
                  <a:ext cx="1064888" cy="415210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 anchorCtr="1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cs typeface="Calibri"/>
                      <a:sym typeface="Calibri"/>
                    </a:rPr>
                    <a:t>Shard1(M)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流程图: 过程 444"/>
                <p:cNvSpPr/>
                <p:nvPr/>
              </p:nvSpPr>
              <p:spPr>
                <a:xfrm>
                  <a:off x="7385914" y="3823097"/>
                  <a:ext cx="1064888" cy="415210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 anchorCtr="1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cs typeface="Calibri"/>
                      <a:sym typeface="Calibri"/>
                    </a:rPr>
                    <a:t>Shard1(S2)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流程图: 过程 445"/>
                <p:cNvSpPr/>
                <p:nvPr/>
              </p:nvSpPr>
              <p:spPr>
                <a:xfrm>
                  <a:off x="4770534" y="4388125"/>
                  <a:ext cx="1064888" cy="415210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 anchorCtr="1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cs typeface="Calibri"/>
                      <a:sym typeface="Calibri"/>
                    </a:rPr>
                    <a:t>Shard2(M)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流程图: 过程 446"/>
                <p:cNvSpPr/>
                <p:nvPr/>
              </p:nvSpPr>
              <p:spPr>
                <a:xfrm>
                  <a:off x="6081377" y="4388125"/>
                  <a:ext cx="1064888" cy="415210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 anchorCtr="1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cs typeface="Calibri"/>
                      <a:sym typeface="Calibri"/>
                    </a:rPr>
                    <a:t>Shard2(S1)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流程图: 过程 447"/>
                <p:cNvSpPr/>
                <p:nvPr/>
              </p:nvSpPr>
              <p:spPr>
                <a:xfrm>
                  <a:off x="7389378" y="4388125"/>
                  <a:ext cx="1064888" cy="415210"/>
                </a:xfrm>
                <a:prstGeom prst="flowChartProcess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 anchorCtr="1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cs typeface="Calibri"/>
                      <a:sym typeface="Calibri"/>
                    </a:rPr>
                    <a:t>Shard2(S2)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矩形 448"/>
                <p:cNvSpPr/>
                <p:nvPr/>
              </p:nvSpPr>
              <p:spPr>
                <a:xfrm>
                  <a:off x="7603771" y="3663186"/>
                  <a:ext cx="636101" cy="15991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accent1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icrosoft YaHei"/>
                      <a:ea typeface="Microsoft YaHei"/>
                      <a:sym typeface="Calibri"/>
                    </a:rPr>
                    <a:t>Agent</a:t>
                  </a:r>
                  <a:endParaRPr kumimoji="0" lang="zh-CN" alt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sym typeface="Calibri"/>
                  </a:endParaRPr>
                </a:p>
              </p:txBody>
            </p:sp>
            <p:cxnSp>
              <p:nvCxnSpPr>
                <p:cNvPr id="450" name="直接箭头连接符 449"/>
                <p:cNvCxnSpPr>
                  <a:stCxn id="444" idx="3"/>
                </p:cNvCxnSpPr>
                <p:nvPr/>
              </p:nvCxnSpPr>
              <p:spPr>
                <a:xfrm>
                  <a:off x="5835422" y="4030702"/>
                  <a:ext cx="234952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arrow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451" name="直接箭头连接符 450"/>
                <p:cNvCxnSpPr>
                  <a:stCxn id="446" idx="3"/>
                  <a:endCxn id="447" idx="1"/>
                </p:cNvCxnSpPr>
                <p:nvPr/>
              </p:nvCxnSpPr>
              <p:spPr>
                <a:xfrm>
                  <a:off x="5835422" y="4595730"/>
                  <a:ext cx="245955" cy="0"/>
                </a:xfrm>
                <a:prstGeom prst="straightConnector1">
                  <a:avLst/>
                </a:prstGeom>
                <a:noFill/>
                <a:ln w="12700" cap="flat">
                  <a:solidFill>
                    <a:schemeClr val="accent1"/>
                  </a:solidFill>
                  <a:prstDash val="solid"/>
                  <a:miter lim="800000"/>
                  <a:tailEnd type="arrow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439" name="矩形 438"/>
              <p:cNvSpPr/>
              <p:nvPr/>
            </p:nvSpPr>
            <p:spPr>
              <a:xfrm>
                <a:off x="4984927" y="3663186"/>
                <a:ext cx="636101" cy="15991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sym typeface="Calibri"/>
                  </a:rPr>
                  <a:t>Agent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endParaRPr>
              </a:p>
            </p:txBody>
          </p:sp>
          <p:sp>
            <p:nvSpPr>
              <p:cNvPr id="440" name="流程图: 过程 439"/>
              <p:cNvSpPr/>
              <p:nvPr/>
            </p:nvSpPr>
            <p:spPr>
              <a:xfrm>
                <a:off x="6081377" y="3846827"/>
                <a:ext cx="1064888" cy="415210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 anchorCtr="1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rPr>
                  <a:t>Shard1(S1)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流程图: 过程 398"/>
            <p:cNvSpPr/>
            <p:nvPr/>
          </p:nvSpPr>
          <p:spPr>
            <a:xfrm>
              <a:off x="7389378" y="2641204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Collector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00" name="直接箭头连接符 399"/>
            <p:cNvCxnSpPr>
              <a:stCxn id="449" idx="0"/>
              <a:endCxn id="399" idx="2"/>
            </p:cNvCxnSpPr>
            <p:nvPr/>
          </p:nvCxnSpPr>
          <p:spPr>
            <a:xfrm flipV="1">
              <a:off x="7921822" y="3056414"/>
              <a:ext cx="0" cy="60677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1" name="流程图: 过程 400"/>
            <p:cNvSpPr/>
            <p:nvPr/>
          </p:nvSpPr>
          <p:spPr>
            <a:xfrm>
              <a:off x="7389378" y="1929362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MQ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02" name="直接箭头连接符 401"/>
            <p:cNvCxnSpPr>
              <a:stCxn id="399" idx="0"/>
              <a:endCxn id="401" idx="2"/>
            </p:cNvCxnSpPr>
            <p:nvPr/>
          </p:nvCxnSpPr>
          <p:spPr>
            <a:xfrm flipV="1">
              <a:off x="7921822" y="2344572"/>
              <a:ext cx="0" cy="29663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3" name="TextBox 103"/>
            <p:cNvSpPr txBox="1"/>
            <p:nvPr/>
          </p:nvSpPr>
          <p:spPr>
            <a:xfrm>
              <a:off x="7921821" y="3056414"/>
              <a:ext cx="711815" cy="2083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Metric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grpSp>
          <p:nvGrpSpPr>
            <p:cNvPr id="404" name="组合 403"/>
            <p:cNvGrpSpPr/>
            <p:nvPr/>
          </p:nvGrpSpPr>
          <p:grpSpPr>
            <a:xfrm>
              <a:off x="1041991" y="3349256"/>
              <a:ext cx="1956785" cy="1711842"/>
              <a:chOff x="1041991" y="3349256"/>
              <a:chExt cx="1956785" cy="1711842"/>
            </a:xfrm>
          </p:grpSpPr>
          <p:sp>
            <p:nvSpPr>
              <p:cNvPr id="434" name="矩形 433"/>
              <p:cNvSpPr/>
              <p:nvPr/>
            </p:nvSpPr>
            <p:spPr>
              <a:xfrm>
                <a:off x="1041991" y="3349256"/>
                <a:ext cx="1956785" cy="17118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 anchorCtr="0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endParaRPr>
              </a:p>
            </p:txBody>
          </p:sp>
          <p:sp>
            <p:nvSpPr>
              <p:cNvPr id="435" name="流程图: 过程 434"/>
              <p:cNvSpPr/>
              <p:nvPr/>
            </p:nvSpPr>
            <p:spPr>
              <a:xfrm>
                <a:off x="1232139" y="3714810"/>
                <a:ext cx="1064888" cy="41521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 anchorCtr="1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rPr>
                  <a:t>Producer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  <p:sp>
            <p:nvSpPr>
              <p:cNvPr id="436" name="流程图: 过程 435"/>
              <p:cNvSpPr/>
              <p:nvPr/>
            </p:nvSpPr>
            <p:spPr>
              <a:xfrm>
                <a:off x="1232139" y="4279838"/>
                <a:ext cx="1064888" cy="415210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 anchorCtr="1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rPr>
                  <a:t>Consumer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  <p:sp>
            <p:nvSpPr>
              <p:cNvPr id="437" name="流程图: 过程 436"/>
              <p:cNvSpPr/>
              <p:nvPr/>
            </p:nvSpPr>
            <p:spPr>
              <a:xfrm>
                <a:off x="2405265" y="3714810"/>
                <a:ext cx="316670" cy="98023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eaVert" wrap="square" lIns="45719" tIns="45719" rIns="45719" bIns="45719" numCol="1" spcCol="38100" rtlCol="0" anchor="ctr" anchorCtr="1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800" b="1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Microsoft YaHei"/>
                    <a:ea typeface="Microsoft YaHei"/>
                    <a:cs typeface="Calibri"/>
                    <a:sym typeface="Calibri"/>
                  </a:rPr>
                  <a:t>SDK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</p:grpSp>
        <p:cxnSp>
          <p:nvCxnSpPr>
            <p:cNvPr id="405" name="直接箭头连接符 404"/>
            <p:cNvCxnSpPr>
              <a:stCxn id="437" idx="3"/>
              <a:endCxn id="441" idx="1"/>
            </p:cNvCxnSpPr>
            <p:nvPr/>
          </p:nvCxnSpPr>
          <p:spPr>
            <a:xfrm>
              <a:off x="2721935" y="4204929"/>
              <a:ext cx="1850065" cy="248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6" name="TextBox 106"/>
            <p:cNvSpPr txBox="1"/>
            <p:nvPr/>
          </p:nvSpPr>
          <p:spPr>
            <a:xfrm>
              <a:off x="3126169" y="3704177"/>
              <a:ext cx="1318438" cy="36459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dirty="0" err="1" smtClean="0">
                  <a:latin typeface="Microsoft YaHei"/>
                  <a:ea typeface="Microsoft YaHei"/>
                </a:rPr>
                <a:t>Loadbalance</a:t>
              </a:r>
              <a:endParaRPr lang="en-US" altLang="zh-CN" sz="1800" dirty="0" smtClean="0">
                <a:latin typeface="Microsoft YaHei"/>
                <a:ea typeface="Microsoft YaHe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Failover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sp>
          <p:nvSpPr>
            <p:cNvPr id="407" name="流程图: 过程 406"/>
            <p:cNvSpPr/>
            <p:nvPr/>
          </p:nvSpPr>
          <p:spPr>
            <a:xfrm>
              <a:off x="1487939" y="2627675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NameServer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08" name="肘形连接符 407"/>
            <p:cNvCxnSpPr>
              <a:stCxn id="434" idx="0"/>
              <a:endCxn id="407" idx="2"/>
            </p:cNvCxnSpPr>
            <p:nvPr/>
          </p:nvCxnSpPr>
          <p:spPr>
            <a:xfrm rot="16200000" flipV="1">
              <a:off x="1867199" y="3196070"/>
              <a:ext cx="306371" cy="1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9" name="流程图: 过程 408"/>
            <p:cNvSpPr/>
            <p:nvPr/>
          </p:nvSpPr>
          <p:spPr>
            <a:xfrm>
              <a:off x="6068642" y="2641204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Microsoft YaHei"/>
                  <a:ea typeface="Microsoft YaHei"/>
                  <a:cs typeface="Calibri"/>
                </a:rPr>
                <a:t>Sentinel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10" name="直接箭头连接符 409"/>
            <p:cNvCxnSpPr>
              <a:stCxn id="409" idx="2"/>
              <a:endCxn id="441" idx="0"/>
            </p:cNvCxnSpPr>
            <p:nvPr/>
          </p:nvCxnSpPr>
          <p:spPr>
            <a:xfrm>
              <a:off x="6601086" y="3056414"/>
              <a:ext cx="1733" cy="29284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1" name="直接箭头连接符 410"/>
            <p:cNvCxnSpPr>
              <a:stCxn id="409" idx="3"/>
              <a:endCxn id="399" idx="1"/>
            </p:cNvCxnSpPr>
            <p:nvPr/>
          </p:nvCxnSpPr>
          <p:spPr>
            <a:xfrm>
              <a:off x="7133530" y="2848809"/>
              <a:ext cx="255848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2" name="流程图: 过程 411"/>
            <p:cNvSpPr/>
            <p:nvPr/>
          </p:nvSpPr>
          <p:spPr>
            <a:xfrm>
              <a:off x="6068642" y="1934231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Compute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13" name="直接箭头连接符 412"/>
            <p:cNvCxnSpPr>
              <a:endCxn id="401" idx="1"/>
            </p:cNvCxnSpPr>
            <p:nvPr/>
          </p:nvCxnSpPr>
          <p:spPr>
            <a:xfrm flipV="1">
              <a:off x="7146265" y="2136967"/>
              <a:ext cx="243113" cy="486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4" name="流程图: 过程 413"/>
            <p:cNvSpPr/>
            <p:nvPr/>
          </p:nvSpPr>
          <p:spPr>
            <a:xfrm>
              <a:off x="7389378" y="1243080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Alarm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15" name="直接箭头连接符 414"/>
            <p:cNvCxnSpPr>
              <a:stCxn id="401" idx="0"/>
              <a:endCxn id="414" idx="2"/>
            </p:cNvCxnSpPr>
            <p:nvPr/>
          </p:nvCxnSpPr>
          <p:spPr>
            <a:xfrm flipV="1">
              <a:off x="7921822" y="1658290"/>
              <a:ext cx="0" cy="27107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16" name="组合 415"/>
            <p:cNvGrpSpPr/>
            <p:nvPr/>
          </p:nvGrpSpPr>
          <p:grpSpPr>
            <a:xfrm>
              <a:off x="3189964" y="1805544"/>
              <a:ext cx="1064888" cy="1240178"/>
              <a:chOff x="4695003" y="1658290"/>
              <a:chExt cx="1064888" cy="1240178"/>
            </a:xfrm>
          </p:grpSpPr>
          <p:sp>
            <p:nvSpPr>
              <p:cNvPr id="430" name="流程图: 磁盘 429"/>
              <p:cNvSpPr/>
              <p:nvPr/>
            </p:nvSpPr>
            <p:spPr>
              <a:xfrm>
                <a:off x="4695003" y="2478389"/>
                <a:ext cx="1064888" cy="420079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800" b="1" dirty="0" err="1" smtClean="0">
                    <a:solidFill>
                      <a:srgbClr val="000000"/>
                    </a:solidFill>
                    <a:latin typeface="Microsoft YaHei"/>
                    <a:ea typeface="Microsoft YaHei"/>
                    <a:cs typeface="Calibri"/>
                  </a:rPr>
                  <a:t>Jimdb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  <p:sp>
            <p:nvSpPr>
              <p:cNvPr id="431" name="流程图: 磁盘 430"/>
              <p:cNvSpPr/>
              <p:nvPr/>
            </p:nvSpPr>
            <p:spPr>
              <a:xfrm>
                <a:off x="4695003" y="2210710"/>
                <a:ext cx="1064888" cy="420079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800" b="1" dirty="0" smtClean="0">
                    <a:solidFill>
                      <a:srgbClr val="000000"/>
                    </a:solidFill>
                    <a:latin typeface="Microsoft YaHei"/>
                    <a:ea typeface="Microsoft YaHei"/>
                    <a:cs typeface="Calibri"/>
                  </a:rPr>
                  <a:t>JSS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  <p:sp>
            <p:nvSpPr>
              <p:cNvPr id="432" name="流程图: 磁盘 431"/>
              <p:cNvSpPr/>
              <p:nvPr/>
            </p:nvSpPr>
            <p:spPr>
              <a:xfrm>
                <a:off x="4695003" y="1925969"/>
                <a:ext cx="1064888" cy="420079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800" b="1" dirty="0" err="1" smtClean="0">
                    <a:solidFill>
                      <a:srgbClr val="000000"/>
                    </a:solidFill>
                    <a:latin typeface="Microsoft YaHei"/>
                    <a:ea typeface="Microsoft YaHei"/>
                    <a:cs typeface="Calibri"/>
                  </a:rPr>
                  <a:t>HBase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  <p:sp>
            <p:nvSpPr>
              <p:cNvPr id="433" name="流程图: 磁盘 432"/>
              <p:cNvSpPr/>
              <p:nvPr/>
            </p:nvSpPr>
            <p:spPr>
              <a:xfrm>
                <a:off x="4695003" y="1658290"/>
                <a:ext cx="1064888" cy="420079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800" b="1" dirty="0" err="1" smtClean="0">
                    <a:solidFill>
                      <a:srgbClr val="000000"/>
                    </a:solidFill>
                    <a:latin typeface="Microsoft YaHei"/>
                    <a:ea typeface="Microsoft YaHei"/>
                    <a:cs typeface="Calibri"/>
                  </a:rPr>
                  <a:t>Mysql</a:t>
                </a:r>
                <a:endPara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流程图: 过程 416"/>
            <p:cNvSpPr/>
            <p:nvPr/>
          </p:nvSpPr>
          <p:spPr>
            <a:xfrm>
              <a:off x="3189964" y="827870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WebConsole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18" name="直接箭头连接符 417"/>
            <p:cNvCxnSpPr>
              <a:stCxn id="417" idx="2"/>
              <a:endCxn id="433" idx="1"/>
            </p:cNvCxnSpPr>
            <p:nvPr/>
          </p:nvCxnSpPr>
          <p:spPr>
            <a:xfrm>
              <a:off x="3722408" y="1243080"/>
              <a:ext cx="0" cy="56246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9" name="流程图: 过程 418"/>
            <p:cNvSpPr/>
            <p:nvPr/>
          </p:nvSpPr>
          <p:spPr>
            <a:xfrm>
              <a:off x="1498712" y="2063179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Rebalance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20" name="直接箭头连接符 419"/>
            <p:cNvCxnSpPr>
              <a:stCxn id="419" idx="3"/>
              <a:endCxn id="430" idx="2"/>
            </p:cNvCxnSpPr>
            <p:nvPr/>
          </p:nvCxnSpPr>
          <p:spPr>
            <a:xfrm>
              <a:off x="2563600" y="2270784"/>
              <a:ext cx="626364" cy="56489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1" name="直接箭头连接符 420"/>
            <p:cNvCxnSpPr>
              <a:stCxn id="407" idx="3"/>
              <a:endCxn id="430" idx="2"/>
            </p:cNvCxnSpPr>
            <p:nvPr/>
          </p:nvCxnSpPr>
          <p:spPr>
            <a:xfrm>
              <a:off x="2552827" y="2835280"/>
              <a:ext cx="637137" cy="40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2" name="肘形连接符 421"/>
            <p:cNvCxnSpPr>
              <a:endCxn id="431" idx="4"/>
            </p:cNvCxnSpPr>
            <p:nvPr/>
          </p:nvCxnSpPr>
          <p:spPr>
            <a:xfrm rot="16200000" flipV="1">
              <a:off x="4231324" y="2591532"/>
              <a:ext cx="1095182" cy="1048126"/>
            </a:xfrm>
            <a:prstGeom prst="bentConnector2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3" name="肘形连接符 422"/>
            <p:cNvCxnSpPr>
              <a:stCxn id="439" idx="0"/>
              <a:endCxn id="432" idx="4"/>
            </p:cNvCxnSpPr>
            <p:nvPr/>
          </p:nvCxnSpPr>
          <p:spPr>
            <a:xfrm rot="16200000" flipV="1">
              <a:off x="4088954" y="2449162"/>
              <a:ext cx="1379923" cy="1048126"/>
            </a:xfrm>
            <a:prstGeom prst="bentConnector2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4" name="TextBox 124"/>
            <p:cNvSpPr txBox="1"/>
            <p:nvPr/>
          </p:nvSpPr>
          <p:spPr>
            <a:xfrm>
              <a:off x="4566965" y="2971006"/>
              <a:ext cx="711815" cy="2083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Archive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sp>
          <p:nvSpPr>
            <p:cNvPr id="425" name="流程图: 过程 424"/>
            <p:cNvSpPr/>
            <p:nvPr/>
          </p:nvSpPr>
          <p:spPr>
            <a:xfrm>
              <a:off x="6081377" y="1225503"/>
              <a:ext cx="1064888" cy="41521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1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cs typeface="Calibri"/>
                  <a:sym typeface="Calibri"/>
                </a:rPr>
                <a:t>Task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cs typeface="Calibri"/>
                <a:sym typeface="Calibri"/>
              </a:endParaRPr>
            </a:p>
          </p:txBody>
        </p:sp>
        <p:cxnSp>
          <p:nvCxnSpPr>
            <p:cNvPr id="426" name="肘形连接符 425"/>
            <p:cNvCxnSpPr>
              <a:stCxn id="433" idx="4"/>
            </p:cNvCxnSpPr>
            <p:nvPr/>
          </p:nvCxnSpPr>
          <p:spPr>
            <a:xfrm>
              <a:off x="4254852" y="2015584"/>
              <a:ext cx="1476097" cy="1807513"/>
            </a:xfrm>
            <a:prstGeom prst="bentConnector2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7" name="TextBox 127"/>
            <p:cNvSpPr txBox="1"/>
            <p:nvPr/>
          </p:nvSpPr>
          <p:spPr>
            <a:xfrm>
              <a:off x="4770534" y="1721757"/>
              <a:ext cx="532445" cy="2083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icrosoft YaHei"/>
                  <a:ea typeface="Microsoft YaHei"/>
                  <a:sym typeface="Calibri"/>
                </a:rPr>
                <a:t>Retry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icrosoft YaHei"/>
                <a:ea typeface="Microsoft YaHei"/>
                <a:sym typeface="Calibri"/>
              </a:endParaRPr>
            </a:p>
          </p:txBody>
        </p:sp>
        <p:cxnSp>
          <p:nvCxnSpPr>
            <p:cNvPr id="428" name="肘形连接符 427"/>
            <p:cNvCxnSpPr>
              <a:stCxn id="425" idx="1"/>
            </p:cNvCxnSpPr>
            <p:nvPr/>
          </p:nvCxnSpPr>
          <p:spPr>
            <a:xfrm rot="10800000" flipV="1">
              <a:off x="5835423" y="1433108"/>
              <a:ext cx="245955" cy="1926692"/>
            </a:xfrm>
            <a:prstGeom prst="bentConnector2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9" name="肘形连接符 428"/>
            <p:cNvCxnSpPr/>
            <p:nvPr/>
          </p:nvCxnSpPr>
          <p:spPr>
            <a:xfrm flipV="1">
              <a:off x="3891519" y="1318438"/>
              <a:ext cx="2189860" cy="487107"/>
            </a:xfrm>
            <a:prstGeom prst="bentConnector3">
              <a:avLst>
                <a:gd name="adj1" fmla="val -1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headEnd type="arrow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60997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缓存系统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871253" y="2744275"/>
            <a:ext cx="22245252" cy="8175718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r>
              <a:rPr lang="zh-CN" altLang="en-US" dirty="0" smtClean="0"/>
              <a:t>浏览器缓存</a:t>
            </a:r>
            <a:endParaRPr lang="en-US" altLang="zh-CN" dirty="0" smtClean="0"/>
          </a:p>
          <a:p>
            <a:r>
              <a:rPr lang="en-US" altLang="zh-CN" dirty="0" smtClean="0"/>
              <a:t>CDN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dirty="0"/>
              <a:t>Nginx </a:t>
            </a:r>
            <a:r>
              <a:rPr lang="en-US" dirty="0" smtClean="0"/>
              <a:t>/</a:t>
            </a:r>
            <a:r>
              <a:rPr lang="en-US" dirty="0" err="1" smtClean="0"/>
              <a:t>HAProxy</a:t>
            </a:r>
            <a:r>
              <a:rPr lang="en-US" dirty="0" smtClean="0"/>
              <a:t> </a:t>
            </a:r>
            <a:r>
              <a:rPr lang="zh-CN" altLang="en-US" dirty="0" smtClean="0"/>
              <a:t>缓存模块</a:t>
            </a:r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中</a:t>
            </a:r>
            <a:r>
              <a:rPr lang="zh-CN" altLang="en-US" dirty="0" smtClean="0"/>
              <a:t>缓存</a:t>
            </a:r>
            <a:r>
              <a:rPr lang="en-US" altLang="zh-CN" dirty="0" err="1" smtClean="0"/>
              <a:t>Ecache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Redis</a:t>
            </a:r>
            <a:r>
              <a:rPr lang="zh-CN" altLang="en-US" dirty="0"/>
              <a:t>，</a:t>
            </a:r>
            <a:r>
              <a:rPr lang="en-US" altLang="zh-CN" dirty="0" err="1" smtClean="0"/>
              <a:t>memcache</a:t>
            </a:r>
            <a:r>
              <a:rPr lang="en-US" altLang="zh-CN" dirty="0" smtClean="0"/>
              <a:t>, mongo</a:t>
            </a:r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服务器缓存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03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3036094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数据存储（</a:t>
            </a:r>
            <a:r>
              <a:rPr lang="en-US" altLang="zh-CN" dirty="0"/>
              <a:t>SQL/NoSQL/</a:t>
            </a:r>
            <a:r>
              <a:rPr lang="zh-CN" altLang="en-US" dirty="0"/>
              <a:t>文件）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840773" y="3140515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endParaRPr dirty="0"/>
          </a:p>
          <a:p>
            <a:r>
              <a:rPr lang="en-US" altLang="zh-CN" dirty="0" smtClean="0"/>
              <a:t>Oracle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Ssdb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585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>
              <a:defRPr>
                <a:solidFill>
                  <a:srgbClr val="00CCFE"/>
                </a:solidFill>
              </a:defRPr>
            </a:pPr>
            <a:r>
              <a:rPr lang="zh-CN" altLang="en-US" dirty="0" smtClean="0"/>
              <a:t>应用技术的创新</a:t>
            </a:r>
            <a:r>
              <a:rPr lang="en-US" altLang="zh-CN" dirty="0" smtClean="0"/>
              <a:t>-</a:t>
            </a:r>
            <a:r>
              <a:rPr lang="zh-CN" altLang="en-US" dirty="0"/>
              <a:t>启发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1069373" y="3079432"/>
            <a:ext cx="22245252" cy="8175718"/>
          </a:xfrm>
          <a:prstGeom prst="rect">
            <a:avLst/>
          </a:prstGeom>
        </p:spPr>
        <p:txBody>
          <a:bodyPr anchor="t"/>
          <a:lstStyle/>
          <a:p>
            <a:r>
              <a:rPr lang="zh-CN" altLang="en-US" dirty="0" smtClean="0"/>
              <a:t>放大镜</a:t>
            </a:r>
            <a:endParaRPr lang="en-US" altLang="zh-CN" dirty="0" smtClean="0"/>
          </a:p>
          <a:p>
            <a:r>
              <a:rPr lang="en-US" altLang="zh-CN" dirty="0" smtClean="0"/>
              <a:t>Mouse over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Mouse </a:t>
            </a:r>
            <a:r>
              <a:rPr lang="en-US" altLang="zh-CN" dirty="0"/>
              <a:t>move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背景图片位移</a:t>
            </a:r>
            <a:endParaRPr lang="en-US" altLang="zh-CN" dirty="0" smtClean="0"/>
          </a:p>
          <a:p>
            <a:r>
              <a:rPr lang="zh-CN" altLang="en-US" dirty="0" smtClean="0"/>
              <a:t>大小图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157" y="3079432"/>
            <a:ext cx="14335125" cy="7391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358933" y="3725227"/>
            <a:ext cx="22245254" cy="3036095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>
                <a:solidFill>
                  <a:srgbClr val="00CCFE"/>
                </a:solidFill>
              </a:defRPr>
            </a:pPr>
            <a:r>
              <a:rPr lang="en-US" dirty="0" smtClean="0"/>
              <a:t>Thinks!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20651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lang="zh-CN" altLang="en-US" b="1" dirty="0"/>
              <a:t>分布式应用</a:t>
            </a:r>
            <a:r>
              <a:rPr lang="zh-CN" altLang="en-US" b="1" dirty="0" smtClean="0"/>
              <a:t>架构</a:t>
            </a:r>
            <a:endParaRPr dirty="0"/>
          </a:p>
        </p:txBody>
      </p:sp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1927431" y="6164876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分布式架构的演进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body" idx="14"/>
          </p:nvPr>
        </p:nvSpPr>
        <p:spPr>
          <a:xfrm>
            <a:off x="1934334" y="7136318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系统架构模式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5"/>
          </p:nvPr>
        </p:nvSpPr>
        <p:spPr>
          <a:xfrm>
            <a:off x="1934334" y="8151311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应用架构设计面对的挑战和遇到的坑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6"/>
          </p:nvPr>
        </p:nvSpPr>
        <p:spPr>
          <a:xfrm>
            <a:off x="1934334" y="9151702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实现技术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7"/>
          </p:nvPr>
        </p:nvSpPr>
        <p:spPr>
          <a:xfrm>
            <a:off x="1927431" y="5098749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京东应用架构简介</a:t>
            </a:r>
            <a:endParaRPr dirty="0"/>
          </a:p>
        </p:txBody>
      </p:sp>
      <p:sp>
        <p:nvSpPr>
          <p:cNvPr id="8" name="Shape 171"/>
          <p:cNvSpPr txBox="1">
            <a:spLocks/>
          </p:cNvSpPr>
          <p:nvPr/>
        </p:nvSpPr>
        <p:spPr>
          <a:xfrm>
            <a:off x="1927431" y="10193471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593725" marR="0" indent="-593725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F5F5F5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hangingPunct="1"/>
            <a:r>
              <a:rPr lang="zh-CN" altLang="en-US" dirty="0"/>
              <a:t>其他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30984" y="3700934"/>
            <a:ext cx="11607604" cy="1018074"/>
          </a:xfrm>
        </p:spPr>
        <p:txBody>
          <a:bodyPr/>
          <a:lstStyle/>
          <a:p>
            <a:r>
              <a:rPr lang="zh-CN" altLang="en-US" dirty="0"/>
              <a:t>京东应用架构简介</a:t>
            </a:r>
            <a:endParaRPr lang="en-US" altLang="zh-CN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1830984" y="5804660"/>
            <a:ext cx="11607604" cy="1017985"/>
          </a:xfrm>
        </p:spPr>
        <p:txBody>
          <a:bodyPr/>
          <a:lstStyle/>
          <a:p>
            <a:r>
              <a:rPr lang="zh-CN" altLang="en-US" dirty="0"/>
              <a:t>整体结构图</a:t>
            </a:r>
            <a:endParaRPr lang="en-US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1830984" y="6991064"/>
            <a:ext cx="11607604" cy="1017985"/>
          </a:xfrm>
        </p:spPr>
        <p:txBody>
          <a:bodyPr/>
          <a:lstStyle/>
          <a:p>
            <a:r>
              <a:rPr kumimoji="1" lang="zh-CN" altLang="en-US" dirty="0" smtClean="0"/>
              <a:t>应用</a:t>
            </a:r>
            <a:r>
              <a:rPr kumimoji="1" lang="zh-CN" altLang="en-US" dirty="0"/>
              <a:t>归类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830984" y="4719008"/>
            <a:ext cx="11607604" cy="1017985"/>
          </a:xfrm>
        </p:spPr>
        <p:txBody>
          <a:bodyPr/>
          <a:lstStyle/>
          <a:p>
            <a:r>
              <a:rPr lang="zh-CN" altLang="en-US" dirty="0"/>
              <a:t>购物的</a:t>
            </a:r>
            <a:r>
              <a:rPr lang="zh-CN" altLang="en-US" dirty="0" smtClean="0"/>
              <a:t>故事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521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2318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 smtClean="0"/>
              <a:t>购物</a:t>
            </a:r>
            <a:r>
              <a:rPr lang="zh-CN" altLang="en-US" dirty="0"/>
              <a:t>的故事</a:t>
            </a:r>
            <a:endParaRPr lang="en-US" altLang="zh-CN"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51214" y="2957512"/>
            <a:ext cx="23314626" cy="9615488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 </a:t>
            </a:r>
            <a:endParaRPr dirty="0"/>
          </a:p>
        </p:txBody>
      </p:sp>
      <p:grpSp>
        <p:nvGrpSpPr>
          <p:cNvPr id="6" name="组 2"/>
          <p:cNvGrpSpPr/>
          <p:nvPr/>
        </p:nvGrpSpPr>
        <p:grpSpPr>
          <a:xfrm>
            <a:off x="1697150" y="2751896"/>
            <a:ext cx="20810628" cy="8327584"/>
            <a:chOff x="479653" y="1115824"/>
            <a:chExt cx="11279116" cy="3733498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53" y="1297254"/>
              <a:ext cx="1824308" cy="124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223326" y="1462106"/>
              <a:ext cx="10341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  <a:buFont typeface="Wingdings" pitchFamily="2" charset="2"/>
                <a:buNone/>
              </a:pPr>
              <a:r>
                <a:rPr lang="zh-CN" altLang="en-US" sz="1400" b="1" dirty="0">
                  <a:solidFill>
                    <a:srgbClr val="C00000"/>
                  </a:solidFill>
                  <a:ea typeface="微软雅黑" pitchFamily="34" charset="-122"/>
                </a:rPr>
                <a:t>浏览</a:t>
              </a:r>
              <a:endParaRPr lang="zh-CN" altLang="zh-CN" sz="1400" b="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572" y="1275015"/>
              <a:ext cx="1207739" cy="126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581" y="1284304"/>
              <a:ext cx="1037589" cy="1254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674" y="1314075"/>
              <a:ext cx="2066460" cy="1298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5863" y="1115824"/>
              <a:ext cx="2062906" cy="177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8192498" y="1456591"/>
              <a:ext cx="1939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400" b="1" dirty="0">
                  <a:solidFill>
                    <a:srgbClr val="C00000"/>
                  </a:solidFill>
                  <a:ea typeface="微软雅黑" pitchFamily="34" charset="-122"/>
                </a:rPr>
                <a:t>提交</a:t>
              </a:r>
              <a:endParaRPr lang="zh-CN" altLang="zh-CN" sz="1400" b="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749" y="3246378"/>
              <a:ext cx="2441468" cy="1602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9405444" y="3696319"/>
              <a:ext cx="10561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  <a:buFont typeface="Wingdings" pitchFamily="2" charset="2"/>
                <a:buNone/>
              </a:pPr>
              <a:r>
                <a:rPr lang="zh-CN" altLang="en-US" sz="1400" b="1" dirty="0">
                  <a:solidFill>
                    <a:srgbClr val="C00000"/>
                  </a:solidFill>
                  <a:ea typeface="微软雅黑" pitchFamily="34" charset="-122"/>
                </a:rPr>
                <a:t>履约</a:t>
              </a:r>
              <a:endParaRPr lang="zh-CN" altLang="zh-CN" sz="1400" b="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96" y="3299427"/>
              <a:ext cx="1881633" cy="147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5983141" y="3614508"/>
              <a:ext cx="8779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</a:pPr>
              <a:r>
                <a:rPr lang="zh-CN" altLang="en-US" sz="1400" b="1" dirty="0">
                  <a:solidFill>
                    <a:srgbClr val="C00000"/>
                  </a:solidFill>
                  <a:ea typeface="微软雅黑" pitchFamily="34" charset="-122"/>
                </a:rPr>
                <a:t>配送</a:t>
              </a:r>
              <a:endParaRPr lang="zh-CN" altLang="zh-CN" sz="1400" b="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pic>
          <p:nvPicPr>
            <p:cNvPr id="18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779" y="3299429"/>
              <a:ext cx="2124440" cy="1473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159347" y="3718579"/>
              <a:ext cx="11575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buSzPct val="100000"/>
                <a:buFont typeface="Wingdings" pitchFamily="2" charset="2"/>
                <a:buNone/>
              </a:pPr>
              <a:r>
                <a:rPr lang="zh-CN" altLang="en-US" sz="1400" b="1" dirty="0">
                  <a:solidFill>
                    <a:srgbClr val="C00000"/>
                  </a:solidFill>
                  <a:ea typeface="微软雅黑" pitchFamily="34" charset="-122"/>
                </a:rPr>
                <a:t>成功</a:t>
              </a:r>
              <a:endParaRPr lang="zh-CN" altLang="zh-CN" sz="1400" b="1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564232" y="1832325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480028" y="1832325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>
              <a:off x="6206671" y="1832325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 rot="10800000">
              <a:off x="6206671" y="3991194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8986041" y="1832325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右箭头 24"/>
            <p:cNvSpPr/>
            <p:nvPr/>
          </p:nvSpPr>
          <p:spPr>
            <a:xfrm rot="10800000">
              <a:off x="3507250" y="4046392"/>
              <a:ext cx="352302" cy="377017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直角双向箭头 25"/>
            <p:cNvSpPr/>
            <p:nvPr/>
          </p:nvSpPr>
          <p:spPr>
            <a:xfrm>
              <a:off x="10315926" y="3299427"/>
              <a:ext cx="705556" cy="705556"/>
            </a:xfrm>
            <a:prstGeom prst="left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5526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2318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4635500" algn="l"/>
              </a:tabLst>
            </a:lvl1pPr>
          </a:lstStyle>
          <a:p>
            <a:r>
              <a:rPr lang="zh-CN" altLang="en-US" dirty="0"/>
              <a:t>整体结构图</a:t>
            </a:r>
            <a:endParaRPr lang="en-US" altLang="zh-CN"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51214" y="2957512"/>
            <a:ext cx="23314626" cy="9615488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 </a:t>
            </a:r>
            <a:endParaRPr dirty="0"/>
          </a:p>
        </p:txBody>
      </p:sp>
      <p:pic>
        <p:nvPicPr>
          <p:cNvPr id="5" name="Picture 3" descr="C:\Users\Administrator\Desktop\图片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73" y="2804367"/>
            <a:ext cx="21348667" cy="99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3" y="2651221"/>
            <a:ext cx="21401651" cy="100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9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069373" y="333021"/>
            <a:ext cx="22245254" cy="2318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tabLst>
                <a:tab pos="4635500" algn="l"/>
              </a:tabLst>
            </a:lvl1pPr>
          </a:lstStyle>
          <a:p>
            <a:r>
              <a:rPr kumimoji="1" lang="zh-CN" altLang="en-US" dirty="0" smtClean="0"/>
              <a:t>应用归类</a:t>
            </a:r>
            <a:endParaRPr lang="en-US" altLang="zh-CN" dirty="0"/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069373" y="2711644"/>
            <a:ext cx="23314626" cy="9615488"/>
          </a:xfrm>
          <a:prstGeom prst="rect">
            <a:avLst/>
          </a:prstGeom>
        </p:spPr>
        <p:txBody>
          <a:bodyPr anchor="t"/>
          <a:lstStyle/>
          <a:p>
            <a:r>
              <a:rPr kumimoji="1" lang="zh-CN" altLang="en-US" dirty="0"/>
              <a:t>信息流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资金流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物流</a:t>
            </a:r>
            <a:endParaRPr kumimoji="1" lang="en-US" altLang="zh-CN" dirty="0" smtClean="0"/>
          </a:p>
          <a:p>
            <a:r>
              <a:rPr kumimoji="1" lang="zh-CN" altLang="en-US" dirty="0" smtClean="0"/>
              <a:t>供应链</a:t>
            </a:r>
            <a:endParaRPr kumimoji="1" lang="en-US" altLang="zh-CN" dirty="0" smtClean="0"/>
          </a:p>
          <a:p>
            <a:r>
              <a:rPr kumimoji="1" lang="zh-CN" altLang="en-US" dirty="0" smtClean="0"/>
              <a:t>办公应用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56745817"/>
              </p:ext>
            </p:extLst>
          </p:nvPr>
        </p:nvGraphicFramePr>
        <p:xfrm>
          <a:off x="7086600" y="1522063"/>
          <a:ext cx="14239240" cy="962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49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r>
              <a:rPr lang="zh-CN" altLang="en-US" b="1" dirty="0"/>
              <a:t>分布式架构的演进</a:t>
            </a:r>
            <a:endParaRPr dirty="0"/>
          </a:p>
        </p:txBody>
      </p:sp>
      <p:sp>
        <p:nvSpPr>
          <p:cNvPr id="83" name="TextBox 10"/>
          <p:cNvSpPr txBox="1"/>
          <p:nvPr/>
        </p:nvSpPr>
        <p:spPr>
          <a:xfrm>
            <a:off x="1274416" y="66243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10"/>
          <p:cNvSpPr txBox="1"/>
          <p:nvPr/>
        </p:nvSpPr>
        <p:spPr>
          <a:xfrm>
            <a:off x="2390751" y="73978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10"/>
          <p:cNvSpPr txBox="1"/>
          <p:nvPr/>
        </p:nvSpPr>
        <p:spPr>
          <a:xfrm>
            <a:off x="3619876" y="66121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0"/>
          <p:cNvSpPr txBox="1"/>
          <p:nvPr/>
        </p:nvSpPr>
        <p:spPr>
          <a:xfrm>
            <a:off x="4852392" y="73978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10"/>
          <p:cNvSpPr txBox="1"/>
          <p:nvPr/>
        </p:nvSpPr>
        <p:spPr>
          <a:xfrm>
            <a:off x="8802679" y="661187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10"/>
          <p:cNvSpPr txBox="1"/>
          <p:nvPr/>
        </p:nvSpPr>
        <p:spPr>
          <a:xfrm>
            <a:off x="6135215" y="660425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9"/>
          <p:cNvSpPr txBox="1"/>
          <p:nvPr/>
        </p:nvSpPr>
        <p:spPr>
          <a:xfrm>
            <a:off x="792480" y="6453700"/>
            <a:ext cx="1793071" cy="37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9"/>
          <p:cNvSpPr txBox="1"/>
          <p:nvPr/>
        </p:nvSpPr>
        <p:spPr>
          <a:xfrm>
            <a:off x="1996725" y="7828747"/>
            <a:ext cx="148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基础服务建设</a:t>
            </a:r>
          </a:p>
        </p:txBody>
      </p:sp>
      <p:sp>
        <p:nvSpPr>
          <p:cNvPr id="91" name="TextBox 9"/>
          <p:cNvSpPr txBox="1"/>
          <p:nvPr/>
        </p:nvSpPr>
        <p:spPr>
          <a:xfrm>
            <a:off x="3293745" y="6210535"/>
            <a:ext cx="175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逻辑服务替换</a:t>
            </a:r>
          </a:p>
        </p:txBody>
      </p:sp>
      <p:sp>
        <p:nvSpPr>
          <p:cNvPr id="92" name="TextBox 9"/>
          <p:cNvSpPr txBox="1"/>
          <p:nvPr/>
        </p:nvSpPr>
        <p:spPr>
          <a:xfrm>
            <a:off x="4531184" y="7800172"/>
            <a:ext cx="14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拆解重构</a:t>
            </a:r>
          </a:p>
        </p:txBody>
      </p:sp>
      <p:sp>
        <p:nvSpPr>
          <p:cNvPr id="93" name="TextBox 9"/>
          <p:cNvSpPr txBox="1"/>
          <p:nvPr/>
        </p:nvSpPr>
        <p:spPr>
          <a:xfrm>
            <a:off x="5640293" y="5976420"/>
            <a:ext cx="210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，重构，拆分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10"/>
          <p:cNvSpPr txBox="1"/>
          <p:nvPr/>
        </p:nvSpPr>
        <p:spPr>
          <a:xfrm>
            <a:off x="7392515" y="740900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9"/>
          <p:cNvSpPr txBox="1"/>
          <p:nvPr/>
        </p:nvSpPr>
        <p:spPr>
          <a:xfrm>
            <a:off x="7143315" y="7848913"/>
            <a:ext cx="14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多中心建设</a:t>
            </a:r>
          </a:p>
        </p:txBody>
      </p:sp>
      <p:sp>
        <p:nvSpPr>
          <p:cNvPr id="96" name="Straight Connector 11"/>
          <p:cNvSpPr>
            <a:spLocks noChangeShapeType="1"/>
          </p:cNvSpPr>
          <p:nvPr/>
        </p:nvSpPr>
        <p:spPr bwMode="auto">
          <a:xfrm>
            <a:off x="923608" y="7208950"/>
            <a:ext cx="9144000" cy="1588"/>
          </a:xfrm>
          <a:prstGeom prst="line">
            <a:avLst/>
          </a:prstGeom>
          <a:noFill/>
          <a:ln w="38100" cap="flat" cmpd="sng">
            <a:solidFill>
              <a:srgbClr val="E3173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552952" y="7092075"/>
            <a:ext cx="288032" cy="270030"/>
            <a:chOff x="179512" y="3609020"/>
            <a:chExt cx="360040" cy="360040"/>
          </a:xfrm>
        </p:grpSpPr>
        <p:sp>
          <p:nvSpPr>
            <p:cNvPr id="98" name="椭圆 97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669287" y="7075523"/>
            <a:ext cx="288032" cy="270030"/>
            <a:chOff x="179512" y="3609020"/>
            <a:chExt cx="360040" cy="360040"/>
          </a:xfrm>
        </p:grpSpPr>
        <p:sp>
          <p:nvSpPr>
            <p:cNvPr id="101" name="椭圆 100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874029" y="7065466"/>
            <a:ext cx="288032" cy="270030"/>
            <a:chOff x="179512" y="3609020"/>
            <a:chExt cx="360040" cy="360040"/>
          </a:xfrm>
        </p:grpSpPr>
        <p:sp>
          <p:nvSpPr>
            <p:cNvPr id="104" name="椭圆 103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121403" y="7065466"/>
            <a:ext cx="288032" cy="270030"/>
            <a:chOff x="179512" y="3609020"/>
            <a:chExt cx="360040" cy="360040"/>
          </a:xfrm>
        </p:grpSpPr>
        <p:sp>
          <p:nvSpPr>
            <p:cNvPr id="107" name="椭圆 106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13751" y="7062070"/>
            <a:ext cx="288032" cy="270030"/>
            <a:chOff x="179512" y="3609020"/>
            <a:chExt cx="360040" cy="360040"/>
          </a:xfrm>
        </p:grpSpPr>
        <p:sp>
          <p:nvSpPr>
            <p:cNvPr id="110" name="椭圆 109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671051" y="7075523"/>
            <a:ext cx="288032" cy="270030"/>
            <a:chOff x="179512" y="3609020"/>
            <a:chExt cx="360040" cy="360040"/>
          </a:xfrm>
        </p:grpSpPr>
        <p:sp>
          <p:nvSpPr>
            <p:cNvPr id="113" name="椭圆 112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033126" y="7104333"/>
            <a:ext cx="288032" cy="270030"/>
            <a:chOff x="179512" y="3609020"/>
            <a:chExt cx="360040" cy="360040"/>
          </a:xfrm>
        </p:grpSpPr>
        <p:sp>
          <p:nvSpPr>
            <p:cNvPr id="116" name="椭圆 115"/>
            <p:cNvSpPr/>
            <p:nvPr/>
          </p:nvSpPr>
          <p:spPr>
            <a:xfrm>
              <a:off x="179512" y="3609020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95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269522" y="3699030"/>
              <a:ext cx="180020" cy="180020"/>
            </a:xfrm>
            <a:prstGeom prst="ellipse">
              <a:avLst/>
            </a:prstGeom>
            <a:solidFill>
              <a:srgbClr val="09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8" name="TextBox 9"/>
          <p:cNvSpPr txBox="1"/>
          <p:nvPr/>
        </p:nvSpPr>
        <p:spPr>
          <a:xfrm>
            <a:off x="8330919" y="6078718"/>
            <a:ext cx="186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193" y="4555196"/>
            <a:ext cx="11898234" cy="642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02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00CCFE"/>
                </a:solidFill>
              </a:defRPr>
            </a:lvl1pPr>
          </a:lstStyle>
          <a:p>
            <a:pPr marL="0" lvl="0" indent="0" defTabSz="457200">
              <a:lnSpc>
                <a:spcPct val="117999"/>
              </a:lnSpc>
              <a:buClrTx/>
              <a:buSzTx/>
              <a:buNone/>
              <a:defRPr/>
            </a:pPr>
            <a:r>
              <a:rPr lang="zh-CN" altLang="en-US" dirty="0"/>
              <a:t>应用架构设计面对的挑战和遇到的</a:t>
            </a:r>
            <a:r>
              <a:rPr lang="zh-CN" altLang="en-US" dirty="0" smtClean="0"/>
              <a:t>坑</a:t>
            </a:r>
            <a:endParaRPr lang="zh-CN" altLang="en-US" dirty="0"/>
          </a:p>
        </p:txBody>
      </p:sp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xfrm>
            <a:off x="1927431" y="6164876"/>
            <a:ext cx="11607604" cy="101798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业务的多变性</a:t>
            </a:r>
            <a:endParaRPr dirty="0"/>
          </a:p>
        </p:txBody>
      </p:sp>
      <p:sp>
        <p:nvSpPr>
          <p:cNvPr id="170" name="Shape 170"/>
          <p:cNvSpPr>
            <a:spLocks noGrp="1"/>
          </p:cNvSpPr>
          <p:nvPr>
            <p:ph type="body" idx="14"/>
          </p:nvPr>
        </p:nvSpPr>
        <p:spPr>
          <a:xfrm>
            <a:off x="1934334" y="7136318"/>
            <a:ext cx="11607604" cy="101798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复杂业务需求与高性能并存要求</a:t>
            </a:r>
            <a:endParaRPr lang="zh-CN" altLang="en-US" dirty="0"/>
          </a:p>
        </p:txBody>
      </p:sp>
      <p:sp>
        <p:nvSpPr>
          <p:cNvPr id="171" name="Shape 171"/>
          <p:cNvSpPr>
            <a:spLocks noGrp="1"/>
          </p:cNvSpPr>
          <p:nvPr>
            <p:ph type="body" idx="15"/>
          </p:nvPr>
        </p:nvSpPr>
        <p:spPr>
          <a:xfrm>
            <a:off x="1873374" y="9827711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5. </a:t>
            </a:r>
            <a:r>
              <a:rPr lang="zh-CN" altLang="en-US" dirty="0"/>
              <a:t>海量</a:t>
            </a:r>
            <a:r>
              <a:rPr lang="zh-CN" altLang="en-US" dirty="0" smtClean="0"/>
              <a:t>的基础数据</a:t>
            </a:r>
            <a:endParaRPr dirty="0"/>
          </a:p>
        </p:txBody>
      </p:sp>
      <p:sp>
        <p:nvSpPr>
          <p:cNvPr id="172" name="Shape 172"/>
          <p:cNvSpPr>
            <a:spLocks noGrp="1"/>
          </p:cNvSpPr>
          <p:nvPr>
            <p:ph type="body" idx="16"/>
          </p:nvPr>
        </p:nvSpPr>
        <p:spPr>
          <a:xfrm>
            <a:off x="1873374" y="10828102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庞大</a:t>
            </a:r>
            <a:r>
              <a:rPr lang="zh-CN" altLang="en-US" dirty="0"/>
              <a:t>的</a:t>
            </a:r>
            <a:r>
              <a:rPr lang="zh-CN" altLang="en-US" dirty="0" smtClean="0"/>
              <a:t>数据读写</a:t>
            </a:r>
            <a:endParaRPr lang="zh-CN" altLang="en-US" dirty="0"/>
          </a:p>
        </p:txBody>
      </p:sp>
      <p:sp>
        <p:nvSpPr>
          <p:cNvPr id="173" name="Shape 173"/>
          <p:cNvSpPr>
            <a:spLocks noGrp="1"/>
          </p:cNvSpPr>
          <p:nvPr>
            <p:ph type="body" idx="17"/>
          </p:nvPr>
        </p:nvSpPr>
        <p:spPr>
          <a:xfrm>
            <a:off x="1927431" y="5098749"/>
            <a:ext cx="11607604" cy="101798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 smtClean="0"/>
              <a:t>高速运转中换服务</a:t>
            </a:r>
            <a:endParaRPr dirty="0"/>
          </a:p>
        </p:txBody>
      </p:sp>
      <p:sp>
        <p:nvSpPr>
          <p:cNvPr id="8" name="Shape 171"/>
          <p:cNvSpPr txBox="1">
            <a:spLocks/>
          </p:cNvSpPr>
          <p:nvPr/>
        </p:nvSpPr>
        <p:spPr>
          <a:xfrm>
            <a:off x="1888614" y="8837481"/>
            <a:ext cx="11607604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593725" marR="0" indent="-593725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F5F5F5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1052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497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941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386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830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75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7197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64263" marR="0" indent="-608263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hangingPunct="1"/>
            <a:r>
              <a:rPr lang="en-US" altLang="zh-CN" dirty="0" smtClean="0"/>
              <a:t>4.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瞬时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流量高幅度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变化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2371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718</Words>
  <Application>Microsoft Office PowerPoint</Application>
  <PresentationFormat>自定义</PresentationFormat>
  <Paragraphs>218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Helvetica Light</vt:lpstr>
      <vt:lpstr>Helvetica Neue</vt:lpstr>
      <vt:lpstr>微软雅黑</vt:lpstr>
      <vt:lpstr>微软雅黑</vt:lpstr>
      <vt:lpstr>Arial</vt:lpstr>
      <vt:lpstr>Calibri</vt:lpstr>
      <vt:lpstr>Wingdings</vt:lpstr>
      <vt:lpstr>Black</vt:lpstr>
      <vt:lpstr>分布式应用架构                   --技术组合创新</vt:lpstr>
      <vt:lpstr>PowerPoint 演示文稿</vt:lpstr>
      <vt:lpstr>分布式应用架构</vt:lpstr>
      <vt:lpstr>京东应用架构简介</vt:lpstr>
      <vt:lpstr>购物的故事</vt:lpstr>
      <vt:lpstr>整体结构图</vt:lpstr>
      <vt:lpstr>应用归类</vt:lpstr>
      <vt:lpstr>分布式架构的演进</vt:lpstr>
      <vt:lpstr>应用架构设计面对的挑战和遇到的坑</vt:lpstr>
      <vt:lpstr>应用架构设计面对的挑战</vt:lpstr>
      <vt:lpstr>系统架构模式</vt:lpstr>
      <vt:lpstr>系统架构模式-在线客服</vt:lpstr>
      <vt:lpstr>系统架构模式-在线客服</vt:lpstr>
      <vt:lpstr>如何应对业务灵活多变</vt:lpstr>
      <vt:lpstr>如何做到高可用</vt:lpstr>
      <vt:lpstr>如何做到高伸缩</vt:lpstr>
      <vt:lpstr>如何应对高并发</vt:lpstr>
      <vt:lpstr>实现的技术</vt:lpstr>
      <vt:lpstr>服务框架</vt:lpstr>
      <vt:lpstr>消息系统</vt:lpstr>
      <vt:lpstr>缓存系统</vt:lpstr>
      <vt:lpstr>数据存储（SQL/NoSQL/文件）</vt:lpstr>
      <vt:lpstr>应用技术的创新-启发</vt:lpstr>
      <vt:lpstr>Thinks!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 Fast and Break Things: Engineering at Facebook</dc:title>
  <cp:lastModifiedBy>杨超</cp:lastModifiedBy>
  <cp:revision>211</cp:revision>
  <dcterms:modified xsi:type="dcterms:W3CDTF">2017-12-09T04:02:35Z</dcterms:modified>
</cp:coreProperties>
</file>