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handoutMasterIdLst>
    <p:handoutMasterId r:id="rId11"/>
  </p:handoutMasterIdLst>
  <p:sldIdLst>
    <p:sldId id="256" r:id="rId5"/>
    <p:sldId id="287" r:id="rId6"/>
    <p:sldId id="277" r:id="rId7"/>
    <p:sldId id="288"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81"/>
    <a:srgbClr val="194381"/>
    <a:srgbClr val="49405A"/>
    <a:srgbClr val="170E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52" autoAdjust="0"/>
  </p:normalViewPr>
  <p:slideViewPr>
    <p:cSldViewPr snapToGrid="0" showGuides="1">
      <p:cViewPr varScale="1">
        <p:scale>
          <a:sx n="114" d="100"/>
          <a:sy n="114" d="100"/>
        </p:scale>
        <p:origin x="474" y="12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8/17/2019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4263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3113512"/>
            <a:ext cx="9144000" cy="2215991"/>
          </a:xfrm>
        </p:spPr>
        <p:txBody>
          <a:bodyPr lIns="0" tIns="0" rIns="0" bIns="0" anchor="t">
            <a:spAutoFit/>
          </a:bodyPr>
          <a:lstStyle/>
          <a:p>
            <a:r>
              <a:rPr lang="en-US" b="1" dirty="0">
                <a:solidFill>
                  <a:schemeClr val="bg1"/>
                </a:solidFill>
              </a:rPr>
              <a:t>FIFA 2018/2019 PLAYER COMPARISON</a:t>
            </a:r>
            <a:br>
              <a:rPr lang="en-US" dirty="0">
                <a:solidFill>
                  <a:schemeClr val="bg1"/>
                </a:solidFill>
              </a:rPr>
            </a:br>
            <a:r>
              <a:rPr lang="en-US" sz="4000" dirty="0">
                <a:solidFill>
                  <a:schemeClr val="accent4"/>
                </a:solidFill>
              </a:rPr>
              <a:t>ETL PROJECT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82FF913-C038-400B-9916-020D30F7C048}"/>
              </a:ext>
            </a:extLst>
          </p:cNvPr>
          <p:cNvPicPr>
            <a:picLocks noChangeAspect="1"/>
          </p:cNvPicPr>
          <p:nvPr/>
        </p:nvPicPr>
        <p:blipFill rotWithShape="1">
          <a:blip r:embed="rId3"/>
          <a:srcRect l="12347" r="14250" b="23780"/>
          <a:stretch/>
        </p:blipFill>
        <p:spPr>
          <a:xfrm>
            <a:off x="148856" y="136562"/>
            <a:ext cx="1913861" cy="1554016"/>
          </a:xfrm>
          <a:prstGeom prst="rect">
            <a:avLst/>
          </a:prstGeom>
        </p:spPr>
      </p:pic>
      <p:pic>
        <p:nvPicPr>
          <p:cNvPr id="6" name="Picture 5">
            <a:extLst>
              <a:ext uri="{FF2B5EF4-FFF2-40B4-BE49-F238E27FC236}">
                <a16:creationId xmlns:a16="http://schemas.microsoft.com/office/drawing/2014/main" id="{CFFD12E0-DC21-4A38-97F1-D1EC65649F8D}"/>
              </a:ext>
            </a:extLst>
          </p:cNvPr>
          <p:cNvPicPr>
            <a:picLocks noChangeAspect="1"/>
          </p:cNvPicPr>
          <p:nvPr/>
        </p:nvPicPr>
        <p:blipFill>
          <a:blip r:embed="rId4"/>
          <a:stretch>
            <a:fillRect/>
          </a:stretch>
        </p:blipFill>
        <p:spPr>
          <a:xfrm>
            <a:off x="4315813" y="-1780187"/>
            <a:ext cx="3560373" cy="3560373"/>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EXTRACTION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1981200" y="4816656"/>
            <a:ext cx="8229600" cy="1772280"/>
          </a:xfrm>
          <a:prstGeom prst="rect">
            <a:avLst/>
          </a:prstGeom>
          <a:solidFill>
            <a:srgbClr val="197081"/>
          </a:solidFill>
          <a:ln w="76200">
            <a:solidFill>
              <a:srgbClr val="197081"/>
            </a:solidFill>
          </a:ln>
        </p:spPr>
        <p:txBody>
          <a:bodyPr wrap="square" lIns="274320" tIns="274320" rIns="274320" bIns="274320" anchor="t">
            <a:spAutoFit/>
          </a:bodyPr>
          <a:lstStyle/>
          <a:p>
            <a:pPr>
              <a:lnSpc>
                <a:spcPts val="1900"/>
              </a:lnSpc>
            </a:pPr>
            <a:r>
              <a:rPr lang="en-US" sz="2000" b="1" dirty="0">
                <a:cs typeface="Segoe UI" panose="020B0502040204020203" pitchFamily="34" charset="0"/>
              </a:rPr>
              <a:t>We received a request to compare player statistics from 2018 to 2019.  We found two CSV files in Kaggle that contain this data and we imported the CSV files into python and read it with pandas.  This allowed us to create data frames that we can now manipulate to get the data we are looking for.</a:t>
            </a: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a:extLst>
              <a:ext uri="{FF2B5EF4-FFF2-40B4-BE49-F238E27FC236}">
                <a16:creationId xmlns:a16="http://schemas.microsoft.com/office/drawing/2014/main" id="{ABAEC379-7A40-481E-A1EE-071947B1E4A3}"/>
              </a:ext>
            </a:extLst>
          </p:cNvPr>
          <p:cNvPicPr>
            <a:picLocks noChangeAspect="1"/>
          </p:cNvPicPr>
          <p:nvPr/>
        </p:nvPicPr>
        <p:blipFill>
          <a:blip r:embed="rId3"/>
          <a:stretch>
            <a:fillRect/>
          </a:stretch>
        </p:blipFill>
        <p:spPr>
          <a:xfrm>
            <a:off x="2409825" y="910696"/>
            <a:ext cx="7372350" cy="3573562"/>
          </a:xfrm>
          <a:prstGeom prst="rect">
            <a:avLst/>
          </a:prstGeom>
        </p:spPr>
      </p:pic>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4444" y="3605683"/>
            <a:ext cx="1371600" cy="615553"/>
          </a:xfrm>
          <a:prstGeom prst="rect">
            <a:avLst/>
          </a:prstGeom>
        </p:spPr>
        <p:txBody>
          <a:bodyPr wrap="square" lIns="0" tIns="0" rIns="0" bIns="0">
            <a:spAutoFit/>
          </a:bodyPr>
          <a:lstStyle/>
          <a:p>
            <a:pPr algn="ctr"/>
            <a:r>
              <a:rPr lang="en-US" sz="2000" b="1" dirty="0">
                <a:solidFill>
                  <a:schemeClr val="bg1"/>
                </a:solidFill>
              </a:rPr>
              <a:t>DROP COLUMNS</a:t>
            </a:r>
          </a:p>
        </p:txBody>
      </p:sp>
      <p:sp>
        <p:nvSpPr>
          <p:cNvPr id="47" name="Rectangle 46">
            <a:extLst>
              <a:ext uri="{FF2B5EF4-FFF2-40B4-BE49-F238E27FC236}">
                <a16:creationId xmlns:a16="http://schemas.microsoft.com/office/drawing/2014/main" id="{1751D31D-3535-411D-8BAC-95CCC90AB185}"/>
              </a:ext>
            </a:extLst>
          </p:cNvPr>
          <p:cNvSpPr/>
          <p:nvPr/>
        </p:nvSpPr>
        <p:spPr>
          <a:xfrm>
            <a:off x="3119130" y="3598404"/>
            <a:ext cx="1615824" cy="615553"/>
          </a:xfrm>
          <a:prstGeom prst="rect">
            <a:avLst/>
          </a:prstGeom>
        </p:spPr>
        <p:txBody>
          <a:bodyPr wrap="square" lIns="0" tIns="0" rIns="0" bIns="0">
            <a:spAutoFit/>
          </a:bodyPr>
          <a:lstStyle/>
          <a:p>
            <a:pPr algn="ctr"/>
            <a:r>
              <a:rPr lang="en-US" sz="2000" b="1" dirty="0">
                <a:solidFill>
                  <a:schemeClr val="bg1"/>
                </a:solidFill>
              </a:rPr>
              <a:t>JOIN DATA ON PLAYER ID</a:t>
            </a:r>
          </a:p>
        </p:txBody>
      </p:sp>
      <p:sp>
        <p:nvSpPr>
          <p:cNvPr id="48" name="Rectangle 47">
            <a:extLst>
              <a:ext uri="{FF2B5EF4-FFF2-40B4-BE49-F238E27FC236}">
                <a16:creationId xmlns:a16="http://schemas.microsoft.com/office/drawing/2014/main" id="{FA4D735A-8F75-4E2A-8F1A-CC303B0718BA}"/>
              </a:ext>
            </a:extLst>
          </p:cNvPr>
          <p:cNvSpPr/>
          <p:nvPr/>
        </p:nvSpPr>
        <p:spPr>
          <a:xfrm>
            <a:off x="5409122" y="3413737"/>
            <a:ext cx="1371600" cy="1384995"/>
          </a:xfrm>
          <a:prstGeom prst="rect">
            <a:avLst/>
          </a:prstGeom>
        </p:spPr>
        <p:txBody>
          <a:bodyPr wrap="square" lIns="0" tIns="0" rIns="0" bIns="0">
            <a:spAutoFit/>
          </a:bodyPr>
          <a:lstStyle/>
          <a:p>
            <a:pPr algn="ctr"/>
            <a:r>
              <a:rPr lang="en-US" b="1" dirty="0">
                <a:solidFill>
                  <a:schemeClr val="bg1"/>
                </a:solidFill>
              </a:rPr>
              <a:t>REORGANIZE COLUMNS AND REMOVE DUPLICATES</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3382961"/>
            <a:ext cx="1510434" cy="1538883"/>
          </a:xfrm>
          <a:prstGeom prst="rect">
            <a:avLst/>
          </a:prstGeom>
        </p:spPr>
        <p:txBody>
          <a:bodyPr wrap="square" lIns="0" tIns="0" rIns="0" bIns="0">
            <a:spAutoFit/>
          </a:bodyPr>
          <a:lstStyle/>
          <a:p>
            <a:pPr algn="ctr"/>
            <a:r>
              <a:rPr lang="en-US" sz="2000" b="1" dirty="0">
                <a:solidFill>
                  <a:schemeClr val="bg1"/>
                </a:solidFill>
              </a:rPr>
              <a:t>CONVERT EUROS TO DOLLARS FOR WAGE AND VALUE </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3344140"/>
            <a:ext cx="1371600" cy="1846659"/>
          </a:xfrm>
          <a:prstGeom prst="rect">
            <a:avLst/>
          </a:prstGeom>
        </p:spPr>
        <p:txBody>
          <a:bodyPr wrap="square" lIns="0" tIns="0" rIns="0" bIns="0">
            <a:spAutoFit/>
          </a:bodyPr>
          <a:lstStyle/>
          <a:p>
            <a:pPr algn="ctr"/>
            <a:r>
              <a:rPr lang="en-US" sz="2000" b="1" dirty="0">
                <a:solidFill>
                  <a:schemeClr val="bg1"/>
                </a:solidFill>
              </a:rPr>
              <a:t>MAKE  A TABLE OF ATTACKING PLAYERS AND THEIR STATISTICS</a:t>
            </a:r>
          </a:p>
        </p:txBody>
      </p:sp>
      <p:sp>
        <p:nvSpPr>
          <p:cNvPr id="3" name="TextBox 2">
            <a:extLst>
              <a:ext uri="{FF2B5EF4-FFF2-40B4-BE49-F238E27FC236}">
                <a16:creationId xmlns:a16="http://schemas.microsoft.com/office/drawing/2014/main" id="{4F2D751E-7913-43EA-BA07-BEB24B4AAB24}"/>
              </a:ext>
            </a:extLst>
          </p:cNvPr>
          <p:cNvSpPr txBox="1"/>
          <p:nvPr/>
        </p:nvSpPr>
        <p:spPr>
          <a:xfrm>
            <a:off x="4710111" y="261288"/>
            <a:ext cx="2771776" cy="523220"/>
          </a:xfrm>
          <a:prstGeom prst="rect">
            <a:avLst/>
          </a:prstGeom>
          <a:noFill/>
        </p:spPr>
        <p:txBody>
          <a:bodyPr wrap="square" rtlCol="0">
            <a:spAutoFit/>
          </a:bodyPr>
          <a:lstStyle/>
          <a:p>
            <a:pPr algn="ctr"/>
            <a:r>
              <a:rPr lang="en-US" sz="2800" b="1" dirty="0">
                <a:latin typeface="+mj-lt"/>
              </a:rPr>
              <a:t>TRANSFORM</a:t>
            </a:r>
          </a:p>
        </p:txBody>
      </p:sp>
      <p:pic>
        <p:nvPicPr>
          <p:cNvPr id="6" name="Graphic 5" descr="Dollar">
            <a:extLst>
              <a:ext uri="{FF2B5EF4-FFF2-40B4-BE49-F238E27FC236}">
                <a16:creationId xmlns:a16="http://schemas.microsoft.com/office/drawing/2014/main" id="{3FAB7AEF-ECC7-4FE1-9F64-DF413044E9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0089" y="2116332"/>
            <a:ext cx="838692" cy="838692"/>
          </a:xfrm>
          <a:prstGeom prst="rect">
            <a:avLst/>
          </a:prstGeom>
        </p:spPr>
      </p:pic>
      <p:pic>
        <p:nvPicPr>
          <p:cNvPr id="10" name="Graphic 9" descr="Bar chart">
            <a:extLst>
              <a:ext uri="{FF2B5EF4-FFF2-40B4-BE49-F238E27FC236}">
                <a16:creationId xmlns:a16="http://schemas.microsoft.com/office/drawing/2014/main" id="{0950EF4A-28ED-4CB3-8111-B745FF3861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764" y="2112881"/>
            <a:ext cx="1014011" cy="1014011"/>
          </a:xfrm>
          <a:prstGeom prst="rect">
            <a:avLst/>
          </a:prstGeom>
        </p:spPr>
      </p:pic>
      <p:pic>
        <p:nvPicPr>
          <p:cNvPr id="13" name="Graphic 12" descr="Handshake">
            <a:extLst>
              <a:ext uri="{FF2B5EF4-FFF2-40B4-BE49-F238E27FC236}">
                <a16:creationId xmlns:a16="http://schemas.microsoft.com/office/drawing/2014/main" id="{78F27D63-3638-4C55-AB21-9A5FA57C99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457" y="2199178"/>
            <a:ext cx="1060418" cy="1060418"/>
          </a:xfrm>
          <a:prstGeom prst="rect">
            <a:avLst/>
          </a:prstGeom>
        </p:spPr>
      </p:pic>
      <p:pic>
        <p:nvPicPr>
          <p:cNvPr id="16" name="Graphic 15" descr="Table">
            <a:extLst>
              <a:ext uri="{FF2B5EF4-FFF2-40B4-BE49-F238E27FC236}">
                <a16:creationId xmlns:a16="http://schemas.microsoft.com/office/drawing/2014/main" id="{4BCAA436-4DCA-4494-9C96-52636443E0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23307" y="2245124"/>
            <a:ext cx="914400" cy="914400"/>
          </a:xfrm>
          <a:prstGeom prst="rect">
            <a:avLst/>
          </a:prstGeom>
        </p:spPr>
      </p:pic>
      <p:pic>
        <p:nvPicPr>
          <p:cNvPr id="18" name="Graphic 17" descr="Soccer ball">
            <a:extLst>
              <a:ext uri="{FF2B5EF4-FFF2-40B4-BE49-F238E27FC236}">
                <a16:creationId xmlns:a16="http://schemas.microsoft.com/office/drawing/2014/main" id="{37754835-0839-4469-A2F0-A45F842A43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44775" y="2198859"/>
            <a:ext cx="914400" cy="914400"/>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LOAD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4802698"/>
            <a:ext cx="8229600" cy="1041311"/>
          </a:xfrm>
          <a:prstGeom prst="rect">
            <a:avLst/>
          </a:prstGeom>
          <a:solidFill>
            <a:srgbClr val="197081"/>
          </a:solidFill>
          <a:ln w="76200">
            <a:solidFill>
              <a:srgbClr val="197081"/>
            </a:solidFill>
          </a:ln>
        </p:spPr>
        <p:txBody>
          <a:bodyPr wrap="square" lIns="274320" tIns="274320" rIns="274320" bIns="274320" anchor="t">
            <a:spAutoFit/>
          </a:bodyPr>
          <a:lstStyle/>
          <a:p>
            <a:pPr algn="ctr">
              <a:lnSpc>
                <a:spcPts val="1900"/>
              </a:lnSpc>
            </a:pPr>
            <a:r>
              <a:rPr lang="en-US" sz="2000" b="1" dirty="0">
                <a:cs typeface="Segoe UI" panose="020B0502040204020203" pitchFamily="34" charset="0"/>
              </a:rPr>
              <a:t>We loaded the data into SQL because SQL is widely utilized by our company and will allow all employees to easily access the data.   </a:t>
            </a: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A353A8A2-7AC0-4287-B801-9E9E57259CA1}"/>
              </a:ext>
            </a:extLst>
          </p:cNvPr>
          <p:cNvPicPr>
            <a:picLocks noChangeAspect="1"/>
          </p:cNvPicPr>
          <p:nvPr/>
        </p:nvPicPr>
        <p:blipFill rotWithShape="1">
          <a:blip r:embed="rId3"/>
          <a:srcRect t="4128"/>
          <a:stretch/>
        </p:blipFill>
        <p:spPr>
          <a:xfrm>
            <a:off x="1548729" y="1593909"/>
            <a:ext cx="8886825" cy="2520367"/>
          </a:xfrm>
          <a:prstGeom prst="rect">
            <a:avLst/>
          </a:prstGeom>
        </p:spPr>
      </p:pic>
    </p:spTree>
    <p:extLst>
      <p:ext uri="{BB962C8B-B14F-4D97-AF65-F5344CB8AC3E}">
        <p14:creationId xmlns:p14="http://schemas.microsoft.com/office/powerpoint/2010/main" val="116173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purl.org/dc/dcmitype/"/>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infopath/2007/PartnerControl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139</Words>
  <Application>Microsoft Office PowerPoint</Application>
  <PresentationFormat>Widescreen</PresentationFormat>
  <Paragraphs>21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Segoe UI Light</vt:lpstr>
      <vt:lpstr>Office Theme</vt:lpstr>
      <vt:lpstr>FIFA 2018/2019 PLAYER COMPARISON ETL PROJECT</vt:lpstr>
      <vt:lpstr>Project analysis slide 11</vt:lpstr>
      <vt:lpstr>Project analysis slide 3</vt:lpstr>
      <vt:lpstr>Project analysis slide 11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2019-08-15T02:45:12Z</dcterms:created>
  <dcterms:modified xsi:type="dcterms:W3CDTF">2019-08-17T20:10:56Z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