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942" r:id="rId1"/>
  </p:sldMasterIdLst>
  <p:notesMasterIdLst>
    <p:notesMasterId r:id="rId27"/>
  </p:notesMasterIdLst>
  <p:sldIdLst>
    <p:sldId id="270" r:id="rId2"/>
    <p:sldId id="401" r:id="rId3"/>
    <p:sldId id="437" r:id="rId4"/>
    <p:sldId id="461" r:id="rId5"/>
    <p:sldId id="438" r:id="rId6"/>
    <p:sldId id="464" r:id="rId7"/>
    <p:sldId id="439" r:id="rId8"/>
    <p:sldId id="440" r:id="rId9"/>
    <p:sldId id="465" r:id="rId10"/>
    <p:sldId id="441" r:id="rId11"/>
    <p:sldId id="446" r:id="rId12"/>
    <p:sldId id="453" r:id="rId13"/>
    <p:sldId id="458" r:id="rId14"/>
    <p:sldId id="462" r:id="rId15"/>
    <p:sldId id="442" r:id="rId16"/>
    <p:sldId id="454" r:id="rId17"/>
    <p:sldId id="459" r:id="rId18"/>
    <p:sldId id="445" r:id="rId19"/>
    <p:sldId id="444" r:id="rId20"/>
    <p:sldId id="447" r:id="rId21"/>
    <p:sldId id="455" r:id="rId22"/>
    <p:sldId id="460" r:id="rId23"/>
    <p:sldId id="449" r:id="rId24"/>
    <p:sldId id="457" r:id="rId25"/>
    <p:sldId id="45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oph" initials="C" lastIdx="1" clrIdx="0"/>
  <p:cmAuthor id="1" name="Shrestha, Sohil Lal" initials="SSL" lastIdx="1" clrIdx="1">
    <p:extLst>
      <p:ext uri="{19B8F6BF-5375-455C-9EA6-DF929625EA0E}">
        <p15:presenceInfo xmlns:p15="http://schemas.microsoft.com/office/powerpoint/2012/main" userId="a9a97a57-f288-428d-af23-535d7dbb7d1e" providerId="Windows Live"/>
      </p:ext>
    </p:extLst>
  </p:cmAuthor>
  <p:cmAuthor id="2" name="Pratistha Shrestha" initials="PS" lastIdx="2" clrIdx="2">
    <p:extLst>
      <p:ext uri="{19B8F6BF-5375-455C-9EA6-DF929625EA0E}">
        <p15:presenceInfo xmlns:p15="http://schemas.microsoft.com/office/powerpoint/2012/main" userId="Pratistha Shrest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CD0"/>
    <a:srgbClr val="C0C2C6"/>
    <a:srgbClr val="543D01"/>
    <a:srgbClr val="BC8D02"/>
    <a:srgbClr val="530601"/>
    <a:srgbClr val="563E01"/>
    <a:srgbClr val="426121"/>
    <a:srgbClr val="945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1032C-EA38-4F05-BA0D-38AFFFC7BED3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19" autoAdjust="0"/>
    <p:restoredTop sz="92178" autoAdjust="0"/>
  </p:normalViewPr>
  <p:slideViewPr>
    <p:cSldViewPr snapToGrid="0" snapToObjects="1">
      <p:cViewPr varScale="1">
        <p:scale>
          <a:sx n="145" d="100"/>
          <a:sy n="145" d="100"/>
        </p:scale>
        <p:origin x="13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184"/>
    </p:cViewPr>
  </p:sorterViewPr>
  <p:notesViewPr>
    <p:cSldViewPr snapToGrid="0" snapToObjects="1">
      <p:cViewPr varScale="1">
        <p:scale>
          <a:sx n="114" d="100"/>
          <a:sy n="114" d="100"/>
        </p:scale>
        <p:origin x="-41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1DEA9-4E88-5F4B-844E-24B3C71CD9D4}" type="datetimeFigureOut">
              <a:rPr lang="en-US" smtClean="0"/>
              <a:pPr/>
              <a:t>5/26/18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11E6D-C260-A54C-A1C4-509E111D7D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9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11E6D-C260-A54C-A1C4-509E111D7D9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5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2997-9E51-E543-9F42-7F986B23D4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12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11E6D-C260-A54C-A1C4-509E111D7D9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4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 from the Source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2997-9E51-E543-9F42-7F986B23D4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9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Symbolic Execution </a:t>
            </a:r>
          </a:p>
          <a:p>
            <a:r>
              <a:rPr lang="en-US" dirty="0"/>
              <a:t>Dynamic Symbolic Execution</a:t>
            </a:r>
          </a:p>
          <a:p>
            <a:endParaRPr lang="en-US" dirty="0"/>
          </a:p>
          <a:p>
            <a:r>
              <a:rPr lang="en-US" dirty="0" err="1"/>
              <a:t>Pex</a:t>
            </a:r>
            <a:r>
              <a:rPr lang="en-US" dirty="0"/>
              <a:t>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2997-9E51-E543-9F42-7F986B23D4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8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 Classification problem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2997-9E51-E543-9F42-7F986B23D4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9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2997-9E51-E543-9F42-7F986B23D4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: </a:t>
            </a:r>
          </a:p>
          <a:p>
            <a:r>
              <a:rPr lang="en-US" dirty="0"/>
              <a:t>Works better in limited data</a:t>
            </a:r>
          </a:p>
          <a:p>
            <a:r>
              <a:rPr lang="en-US" dirty="0"/>
              <a:t>Good dependable Baseline for text classification</a:t>
            </a:r>
          </a:p>
          <a:p>
            <a:r>
              <a:rPr lang="en-US" dirty="0"/>
              <a:t>Robust to irrelevant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11E6D-C260-A54C-A1C4-509E111D7D9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2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 err="1"/>
              <a:t>Classifcation</a:t>
            </a:r>
            <a:r>
              <a:rPr lang="en-US" dirty="0"/>
              <a:t>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2997-9E51-E543-9F42-7F986B23D4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0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Chooses a branch that was not covered previously.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Builds a constraint system that describes how to reach that branch.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a constraint solver to determine new input values that fulfill the constraints,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11E6D-C260-A54C-A1C4-509E111D7D9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64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11E6D-C260-A54C-A1C4-509E111D7D9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4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4E59-7CC8-8742-915B-03D301CFBCF4}" type="datetime1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0FD4-C09D-1A47-9335-0288AA7DE1E3}" type="datetime1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3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FF1A-4BEC-9445-9641-64C657DC2C91}" type="datetime1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8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C158-8134-A54F-B4C2-100796EA2A81}" type="datetime1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8ABC-809C-8641-A74D-84DD19810B44}" type="datetime1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2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960B-8661-E044-AAD1-9942BA132C91}" type="datetime1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4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EAB2-1D78-AF45-B050-E594DC1DDBB7}" type="datetime1">
              <a:rPr lang="en-US" smtClean="0"/>
              <a:t>5/26/18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9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B0A6-2E90-9846-AD54-CE9139C9F77D}" type="datetime1">
              <a:rPr lang="en-US" smtClean="0"/>
              <a:t>5/26/18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15E-1FFA-5142-8F83-8DD67AA4EB47}" type="datetime1">
              <a:rPr lang="en-US" smtClean="0"/>
              <a:t>5/26/18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8803-9208-8940-815C-5BDC4ACFC6A2}" type="datetime1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1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3895-98D4-3748-9DE1-4E49DB1B9E76}" type="datetime1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5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0FF83-9EF5-8249-B8F7-60E135412C85}" type="datetime1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2475B-916C-064D-8B2F-5D3C8B9584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2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(null)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0.(null)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hyperlink" Target="http://hul78.deviantart.com/art/Man-Typing-510504618" TargetMode="Externa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799" y="1138458"/>
            <a:ext cx="7772400" cy="21983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Complementing Machine Learning Classifiers Via Dynamic Symbolic Execution: “Human vs. Bot Generated” Tweets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3967701"/>
            <a:ext cx="9143999" cy="8250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lnSpc>
                <a:spcPct val="110000"/>
              </a:lnSpc>
              <a:tabLst>
                <a:tab pos="11264133" algn="l"/>
              </a:tabLst>
            </a:pPr>
            <a:r>
              <a:rPr lang="en-US" dirty="0">
                <a:solidFill>
                  <a:schemeClr val="tx1"/>
                </a:solidFill>
              </a:rPr>
              <a:t>Sohil L. Shrestha, Christoph </a:t>
            </a:r>
            <a:r>
              <a:rPr lang="en-US" dirty="0" err="1">
                <a:solidFill>
                  <a:schemeClr val="tx1"/>
                </a:solidFill>
              </a:rPr>
              <a:t>Csallner</a:t>
            </a:r>
            <a:endParaRPr lang="en-US" dirty="0">
              <a:solidFill>
                <a:schemeClr val="tx1"/>
              </a:solidFill>
            </a:endParaRPr>
          </a:p>
          <a:p>
            <a:pPr algn="ctr" defTabSz="457200">
              <a:lnSpc>
                <a:spcPct val="110000"/>
              </a:lnSpc>
              <a:tabLst>
                <a:tab pos="11264133" algn="l"/>
              </a:tabLs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sohillal.shrestha@uta.edu</a:t>
            </a:r>
            <a:r>
              <a:rPr lang="en-US" dirty="0">
                <a:solidFill>
                  <a:schemeClr val="tx1"/>
                </a:solidFill>
              </a:rPr>
              <a:t>, csallner@uta.edu</a:t>
            </a:r>
          </a:p>
          <a:p>
            <a:pPr algn="ctr" defTabSz="457200">
              <a:lnSpc>
                <a:spcPct val="110000"/>
              </a:lnSpc>
              <a:tabLst>
                <a:tab pos="11264133" algn="l"/>
              </a:tabLst>
            </a:pPr>
            <a:r>
              <a:rPr lang="en-US" dirty="0">
                <a:solidFill>
                  <a:schemeClr val="tx1"/>
                </a:solidFill>
              </a:rPr>
              <a:t>CSE Department, University of Texas at Arlington</a:t>
            </a:r>
          </a:p>
          <a:p>
            <a:pPr algn="ctr" defTabSz="457200">
              <a:lnSpc>
                <a:spcPct val="110000"/>
              </a:lnSpc>
              <a:tabLst>
                <a:tab pos="11264133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 algn="ctr" defTabSz="457200">
              <a:lnSpc>
                <a:spcPct val="110000"/>
              </a:lnSpc>
              <a:tabLst>
                <a:tab pos="11264133" algn="l"/>
              </a:tabLst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5E38E-6017-6040-88C6-8AE27881F2DF}"/>
              </a:ext>
            </a:extLst>
          </p:cNvPr>
          <p:cNvSpPr/>
          <p:nvPr/>
        </p:nvSpPr>
        <p:spPr>
          <a:xfrm>
            <a:off x="245605" y="230588"/>
            <a:ext cx="86916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In Proc. 6th International Workshop on Realizing Artificial Intelligence Synergies in Software Engineering (RAISE’18)</a:t>
            </a:r>
          </a:p>
        </p:txBody>
      </p:sp>
    </p:spTree>
    <p:extLst>
      <p:ext uri="{BB962C8B-B14F-4D97-AF65-F5344CB8AC3E}">
        <p14:creationId xmlns:p14="http://schemas.microsoft.com/office/powerpoint/2010/main" val="1354020519"/>
      </p:ext>
    </p:extLst>
  </p:cSld>
  <p:clrMapOvr>
    <a:masterClrMapping/>
  </p:clrMapOvr>
  <p:transition spd="slow" advTm="2666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E00F3B-5171-1845-9A66-719148B50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27" y="1605952"/>
            <a:ext cx="7637174" cy="34247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AAEF6D-9DED-0146-BD04-B04BA19DB4B4}"/>
              </a:ext>
            </a:extLst>
          </p:cNvPr>
          <p:cNvSpPr/>
          <p:nvPr/>
        </p:nvSpPr>
        <p:spPr>
          <a:xfrm>
            <a:off x="1082179" y="5773904"/>
            <a:ext cx="2349495" cy="45229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	   Known Items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DBAA6F-B7D0-1046-BD73-7E75A53AC622}"/>
              </a:ext>
            </a:extLst>
          </p:cNvPr>
          <p:cNvCxnSpPr/>
          <p:nvPr/>
        </p:nvCxnSpPr>
        <p:spPr>
          <a:xfrm>
            <a:off x="1082179" y="6074258"/>
            <a:ext cx="46382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0B27129-7952-4E48-AE22-51ADADFF7983}"/>
              </a:ext>
            </a:extLst>
          </p:cNvPr>
          <p:cNvSpPr/>
          <p:nvPr/>
        </p:nvSpPr>
        <p:spPr>
          <a:xfrm>
            <a:off x="1168620" y="6214185"/>
            <a:ext cx="2597468" cy="2798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	 Unknown Items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269D0C-70C0-1C4D-88F8-F548B37CF369}"/>
              </a:ext>
            </a:extLst>
          </p:cNvPr>
          <p:cNvCxnSpPr/>
          <p:nvPr/>
        </p:nvCxnSpPr>
        <p:spPr>
          <a:xfrm>
            <a:off x="1088806" y="6343054"/>
            <a:ext cx="463826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A0ED7679-7E16-4E61-B32D-0F8EBE39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89" y="30957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Human Bot Classification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4FA105-BD2D-5045-8601-35055D4B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10"/>
    </mc:Choice>
    <mc:Fallback xmlns="">
      <p:transition spd="slow" advTm="5981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788BE5-9C15-C840-AE3E-56B2F0B2000A}"/>
              </a:ext>
            </a:extLst>
          </p:cNvPr>
          <p:cNvSpPr txBox="1"/>
          <p:nvPr/>
        </p:nvSpPr>
        <p:spPr>
          <a:xfrm>
            <a:off x="436135" y="351268"/>
            <a:ext cx="794385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500" dirty="0"/>
          </a:p>
          <a:p>
            <a:pPr lvl="1" algn="just">
              <a:buNone/>
            </a:pPr>
            <a:endParaRPr lang="en-US" sz="2400" b="1" dirty="0"/>
          </a:p>
          <a:p>
            <a:pPr marL="901789" lvl="1" indent="-557213">
              <a:buAutoNum type="arabicPeriod"/>
            </a:pPr>
            <a:r>
              <a:rPr lang="en-US" sz="2000" dirty="0"/>
              <a:t>Fix an initial training data (includes program output) T1</a:t>
            </a:r>
          </a:p>
          <a:p>
            <a:pPr marL="901789" lvl="1" indent="-557213">
              <a:buAutoNum type="arabicPeriod"/>
            </a:pPr>
            <a:r>
              <a:rPr lang="en-US" sz="2000" dirty="0"/>
              <a:t>Use ML tool to build a classifier from T1 → Classifier C1</a:t>
            </a:r>
          </a:p>
          <a:p>
            <a:pPr marL="901789" lvl="1" indent="-557213">
              <a:buAutoNum type="arabicPeriod"/>
            </a:pPr>
            <a:r>
              <a:rPr lang="en-US" sz="2000" dirty="0"/>
              <a:t>Run test case generator to supplement the training set → (enlarged) training data T2 := T1 + </a:t>
            </a:r>
            <a:r>
              <a:rPr lang="en-US" sz="2000" dirty="0" err="1"/>
              <a:t>DSE_provided</a:t>
            </a:r>
            <a:endParaRPr lang="en-US" sz="2000" dirty="0"/>
          </a:p>
          <a:p>
            <a:pPr marL="901789" lvl="1" indent="-557213">
              <a:buAutoNum type="arabicPeriod"/>
            </a:pPr>
            <a:r>
              <a:rPr lang="en-US" sz="2000" dirty="0"/>
              <a:t>Re-run ML tool on T2 to get new classifier → Classifier C2</a:t>
            </a:r>
          </a:p>
          <a:p>
            <a:pPr marL="901789" lvl="1" indent="-557213">
              <a:buAutoNum type="arabicPeriod"/>
            </a:pPr>
            <a:r>
              <a:rPr lang="en-US" sz="2000" dirty="0"/>
              <a:t>Create a hand-written test suite T3 </a:t>
            </a:r>
          </a:p>
          <a:p>
            <a:pPr marL="901789" lvl="1" indent="-557213">
              <a:buAutoNum type="arabicPeriod"/>
            </a:pPr>
            <a:r>
              <a:rPr lang="en-US" sz="2000" dirty="0"/>
              <a:t>Compare both classifiers C1 and C2 on T3</a:t>
            </a:r>
          </a:p>
          <a:p>
            <a:endParaRPr lang="en-US" sz="1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3A2BE8-30FB-3D49-B4DD-61FD887386CF}"/>
              </a:ext>
            </a:extLst>
          </p:cNvPr>
          <p:cNvSpPr/>
          <p:nvPr/>
        </p:nvSpPr>
        <p:spPr>
          <a:xfrm>
            <a:off x="663864" y="3990586"/>
            <a:ext cx="1251585" cy="497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Labels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4FB663-D9E1-7348-A512-3004A247BB1B}"/>
              </a:ext>
            </a:extLst>
          </p:cNvPr>
          <p:cNvSpPr/>
          <p:nvPr/>
        </p:nvSpPr>
        <p:spPr>
          <a:xfrm>
            <a:off x="663864" y="4539133"/>
            <a:ext cx="1238728" cy="497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Training Data T1</a:t>
            </a:r>
          </a:p>
        </p:txBody>
      </p:sp>
      <p:sp>
        <p:nvSpPr>
          <p:cNvPr id="16" name="Rectangle: Rounded Corners 5">
            <a:extLst>
              <a:ext uri="{FF2B5EF4-FFF2-40B4-BE49-F238E27FC236}">
                <a16:creationId xmlns:a16="http://schemas.microsoft.com/office/drawing/2014/main" id="{BFAC0964-098A-2E41-ADFB-7C679412C53B}"/>
              </a:ext>
            </a:extLst>
          </p:cNvPr>
          <p:cNvSpPr/>
          <p:nvPr/>
        </p:nvSpPr>
        <p:spPr>
          <a:xfrm>
            <a:off x="2391426" y="4364897"/>
            <a:ext cx="1383977" cy="7447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Feature</a:t>
            </a:r>
            <a:br>
              <a:rPr lang="en-US" sz="1350" dirty="0"/>
            </a:br>
            <a:r>
              <a:rPr lang="en-US" sz="1350" dirty="0"/>
              <a:t>extractor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3081D-07FA-6C4B-9445-98AA136862EE}"/>
              </a:ext>
            </a:extLst>
          </p:cNvPr>
          <p:cNvSpPr/>
          <p:nvPr/>
        </p:nvSpPr>
        <p:spPr>
          <a:xfrm>
            <a:off x="4300405" y="4383297"/>
            <a:ext cx="1251585" cy="704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Features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1F56AB-2F78-E04E-8632-32BD79799CDE}"/>
              </a:ext>
            </a:extLst>
          </p:cNvPr>
          <p:cNvSpPr/>
          <p:nvPr/>
        </p:nvSpPr>
        <p:spPr>
          <a:xfrm>
            <a:off x="663864" y="6149859"/>
            <a:ext cx="1251585" cy="497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Program</a:t>
            </a: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1B8E7D91-02C6-9A47-8A7E-3EFBCAE0B55B}"/>
              </a:ext>
            </a:extLst>
          </p:cNvPr>
          <p:cNvSpPr/>
          <p:nvPr/>
        </p:nvSpPr>
        <p:spPr>
          <a:xfrm>
            <a:off x="2391426" y="6149859"/>
            <a:ext cx="1383977" cy="4972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DSE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F41FA-D727-7640-BD27-6EA290B67A58}"/>
              </a:ext>
            </a:extLst>
          </p:cNvPr>
          <p:cNvSpPr/>
          <p:nvPr/>
        </p:nvSpPr>
        <p:spPr>
          <a:xfrm>
            <a:off x="4408060" y="6166714"/>
            <a:ext cx="1251585" cy="497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Supplement Data</a:t>
            </a:r>
          </a:p>
        </p:txBody>
      </p:sp>
      <p:sp>
        <p:nvSpPr>
          <p:cNvPr id="21" name="Rectangle: Rounded Corners 10">
            <a:extLst>
              <a:ext uri="{FF2B5EF4-FFF2-40B4-BE49-F238E27FC236}">
                <a16:creationId xmlns:a16="http://schemas.microsoft.com/office/drawing/2014/main" id="{286AC247-C150-9745-B90C-6A4C8381958A}"/>
              </a:ext>
            </a:extLst>
          </p:cNvPr>
          <p:cNvSpPr/>
          <p:nvPr/>
        </p:nvSpPr>
        <p:spPr>
          <a:xfrm>
            <a:off x="5892979" y="3886199"/>
            <a:ext cx="1560476" cy="122321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ML</a:t>
            </a:r>
            <a:br>
              <a:rPr lang="en-US" sz="1500" dirty="0"/>
            </a:br>
            <a:r>
              <a:rPr lang="en-US" sz="1500" dirty="0"/>
              <a:t>algorithm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6AD2A5-E6F2-5E46-B4D5-34BFDFA47952}"/>
              </a:ext>
            </a:extLst>
          </p:cNvPr>
          <p:cNvSpPr/>
          <p:nvPr/>
        </p:nvSpPr>
        <p:spPr>
          <a:xfrm>
            <a:off x="7752933" y="4167305"/>
            <a:ext cx="1167145" cy="64383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Classifier C1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4FB7FD-289E-F341-A0FE-15DFBD46A790}"/>
              </a:ext>
            </a:extLst>
          </p:cNvPr>
          <p:cNvSpPr/>
          <p:nvPr/>
        </p:nvSpPr>
        <p:spPr>
          <a:xfrm>
            <a:off x="7788912" y="5536972"/>
            <a:ext cx="1094423" cy="5819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Test Data</a:t>
            </a:r>
          </a:p>
          <a:p>
            <a:pPr algn="ctr"/>
            <a:r>
              <a:rPr lang="en-US" sz="1350" dirty="0"/>
              <a:t>T3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82B351-88BE-134D-93B3-46A0BEF5F34A}"/>
              </a:ext>
            </a:extLst>
          </p:cNvPr>
          <p:cNvCxnSpPr>
            <a:cxnSpLocks/>
          </p:cNvCxnSpPr>
          <p:nvPr/>
        </p:nvCxnSpPr>
        <p:spPr>
          <a:xfrm>
            <a:off x="1915449" y="4078605"/>
            <a:ext cx="3977530" cy="3680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A230AC-1F54-6D43-BA72-4944DD9F277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926198" y="4110991"/>
            <a:ext cx="0" cy="272306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6BBCD8-25A0-3A4E-B1DD-C19AA4DCF8F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915450" y="4722443"/>
            <a:ext cx="475976" cy="14842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162C9C-EAA7-074B-9776-4AA6ABAAA5F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945081" y="6398462"/>
            <a:ext cx="44634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BF0B5A-D779-7C4F-8D70-A0CC488996B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775403" y="6398462"/>
            <a:ext cx="632657" cy="1685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58C94C-9C8D-764D-8DA7-1E350AEE8DE6}"/>
              </a:ext>
            </a:extLst>
          </p:cNvPr>
          <p:cNvCxnSpPr>
            <a:cxnSpLocks/>
          </p:cNvCxnSpPr>
          <p:nvPr/>
        </p:nvCxnSpPr>
        <p:spPr>
          <a:xfrm flipV="1">
            <a:off x="3775403" y="4614033"/>
            <a:ext cx="525002" cy="18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96F279-D033-6241-A57F-5663CF0970DB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7453455" y="4489224"/>
            <a:ext cx="299478" cy="858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F75EE6-74BC-3E43-A2FE-9A9CCBD0A02C}"/>
              </a:ext>
            </a:extLst>
          </p:cNvPr>
          <p:cNvCxnSpPr>
            <a:cxnSpLocks/>
            <a:stCxn id="21" idx="2"/>
            <a:endCxn id="63" idx="0"/>
          </p:cNvCxnSpPr>
          <p:nvPr/>
        </p:nvCxnSpPr>
        <p:spPr>
          <a:xfrm>
            <a:off x="6673217" y="5109410"/>
            <a:ext cx="11772" cy="396611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8A0BCAF-3365-4C4F-B635-3D73CBCEF864}"/>
              </a:ext>
            </a:extLst>
          </p:cNvPr>
          <p:cNvSpPr txBox="1"/>
          <p:nvPr/>
        </p:nvSpPr>
        <p:spPr>
          <a:xfrm>
            <a:off x="663863" y="5658883"/>
            <a:ext cx="12387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Training</a:t>
            </a:r>
            <a:br>
              <a:rPr lang="en-US" sz="1350" b="1" dirty="0"/>
            </a:br>
            <a:r>
              <a:rPr lang="en-US" sz="1350" b="1" dirty="0"/>
              <a:t>Supplement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4821FFE9-CF76-4BEE-9516-95CE5D09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89" y="30957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Evaluation Approach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BBCFD2-6328-4648-AF48-025622633475}"/>
              </a:ext>
            </a:extLst>
          </p:cNvPr>
          <p:cNvSpPr/>
          <p:nvPr/>
        </p:nvSpPr>
        <p:spPr>
          <a:xfrm>
            <a:off x="2462661" y="5457161"/>
            <a:ext cx="1238728" cy="497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Training Data T2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0D4B83-118D-7140-BBA9-C70515C5FC08}"/>
              </a:ext>
            </a:extLst>
          </p:cNvPr>
          <p:cNvCxnSpPr>
            <a:cxnSpLocks/>
            <a:stCxn id="46" idx="0"/>
            <a:endCxn id="16" idx="2"/>
          </p:cNvCxnSpPr>
          <p:nvPr/>
        </p:nvCxnSpPr>
        <p:spPr>
          <a:xfrm flipV="1">
            <a:off x="3082025" y="5109672"/>
            <a:ext cx="1390" cy="347489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CD8D840E-986C-0645-B90A-736BA9B8D8A7}"/>
              </a:ext>
            </a:extLst>
          </p:cNvPr>
          <p:cNvCxnSpPr>
            <a:stCxn id="15" idx="2"/>
            <a:endCxn id="46" idx="1"/>
          </p:cNvCxnSpPr>
          <p:nvPr/>
        </p:nvCxnSpPr>
        <p:spPr>
          <a:xfrm rot="16200000" flipH="1">
            <a:off x="1538231" y="4781334"/>
            <a:ext cx="669426" cy="1179433"/>
          </a:xfrm>
          <a:prstGeom prst="bent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02D90B5-5ADD-FC46-8A27-82FDB3EB8674}"/>
              </a:ext>
            </a:extLst>
          </p:cNvPr>
          <p:cNvCxnSpPr>
            <a:cxnSpLocks/>
            <a:stCxn id="20" idx="0"/>
            <a:endCxn id="46" idx="3"/>
          </p:cNvCxnSpPr>
          <p:nvPr/>
        </p:nvCxnSpPr>
        <p:spPr>
          <a:xfrm rot="16200000" flipV="1">
            <a:off x="4137146" y="5270007"/>
            <a:ext cx="460950" cy="1332464"/>
          </a:xfrm>
          <a:prstGeom prst="bent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EC7E88A-984B-204E-92DD-7F073ACF2925}"/>
              </a:ext>
            </a:extLst>
          </p:cNvPr>
          <p:cNvSpPr/>
          <p:nvPr/>
        </p:nvSpPr>
        <p:spPr>
          <a:xfrm>
            <a:off x="6101416" y="5506021"/>
            <a:ext cx="1167145" cy="64383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Classifier C2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A49AD6-B50D-E144-A720-301FB3E556D8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8336124" y="4811143"/>
            <a:ext cx="382" cy="72582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C7D8C4E-55EE-004C-97C2-EE6F62368C6B}"/>
              </a:ext>
            </a:extLst>
          </p:cNvPr>
          <p:cNvCxnSpPr>
            <a:cxnSpLocks/>
            <a:stCxn id="23" idx="1"/>
            <a:endCxn id="63" idx="3"/>
          </p:cNvCxnSpPr>
          <p:nvPr/>
        </p:nvCxnSpPr>
        <p:spPr>
          <a:xfrm flipH="1">
            <a:off x="7268561" y="5827940"/>
            <a:ext cx="520351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057588C-BB0E-D340-8195-CD09497DB111}"/>
              </a:ext>
            </a:extLst>
          </p:cNvPr>
          <p:cNvCxnSpPr>
            <a:cxnSpLocks/>
          </p:cNvCxnSpPr>
          <p:nvPr/>
        </p:nvCxnSpPr>
        <p:spPr>
          <a:xfrm flipV="1">
            <a:off x="3764298" y="4863472"/>
            <a:ext cx="525002" cy="180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A93F39-5B83-7043-A5DB-976157CB9945}"/>
              </a:ext>
            </a:extLst>
          </p:cNvPr>
          <p:cNvCxnSpPr>
            <a:cxnSpLocks/>
          </p:cNvCxnSpPr>
          <p:nvPr/>
        </p:nvCxnSpPr>
        <p:spPr>
          <a:xfrm>
            <a:off x="5551990" y="4850835"/>
            <a:ext cx="340989" cy="1263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97E9A1-8831-554B-AF06-A9EC4121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180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720"/>
    </mc:Choice>
    <mc:Fallback xmlns="">
      <p:transition spd="slow" advTm="83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3" grpId="0"/>
      <p:bldP spid="46" grpId="1" animBg="1"/>
      <p:bldP spid="6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A339-F66A-014E-8DC9-54BBFDF6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508F-8481-634C-B761-DA1049460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64" y="1765750"/>
            <a:ext cx="4322618" cy="4094017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public String foo(</a:t>
            </a:r>
            <a:r>
              <a:rPr lang="en-US" sz="2000" dirty="0" err="1"/>
              <a:t>int</a:t>
            </a:r>
            <a:r>
              <a:rPr lang="en-US" sz="2000" dirty="0"/>
              <a:t> p)</a:t>
            </a:r>
          </a:p>
          <a:p>
            <a:pPr>
              <a:buNone/>
            </a:pPr>
            <a:r>
              <a:rPr lang="en-US" sz="2000" dirty="0"/>
              <a:t>{  </a:t>
            </a:r>
          </a:p>
          <a:p>
            <a:pPr>
              <a:buNone/>
            </a:pPr>
            <a:r>
              <a:rPr lang="en-US" sz="2000" dirty="0"/>
              <a:t>      if (p &gt; 0) {</a:t>
            </a:r>
          </a:p>
          <a:p>
            <a:pPr>
              <a:buNone/>
            </a:pPr>
            <a:r>
              <a:rPr lang="en-US" sz="2000" dirty="0"/>
              <a:t>			return “a”+” ”+p; //Path1 </a:t>
            </a:r>
          </a:p>
          <a:p>
            <a:pPr>
              <a:buNone/>
            </a:pPr>
            <a:r>
              <a:rPr lang="en-US" sz="2000" dirty="0"/>
              <a:t>	}</a:t>
            </a:r>
          </a:p>
          <a:p>
            <a:pPr>
              <a:buNone/>
            </a:pPr>
            <a:r>
              <a:rPr lang="en-US" sz="2000" dirty="0"/>
              <a:t>	else{</a:t>
            </a:r>
          </a:p>
          <a:p>
            <a:pPr>
              <a:buNone/>
            </a:pPr>
            <a:r>
              <a:rPr lang="en-US" sz="2000" dirty="0"/>
              <a:t>     			return “b” +” ”+ (−p); // Path2 </a:t>
            </a:r>
          </a:p>
          <a:p>
            <a:pPr>
              <a:buNone/>
            </a:pPr>
            <a:r>
              <a:rPr lang="en-US" sz="2000" dirty="0"/>
              <a:t>	}</a:t>
            </a:r>
          </a:p>
          <a:p>
            <a:pPr>
              <a:buNone/>
            </a:pPr>
            <a:r>
              <a:rPr lang="en-US" sz="2000" dirty="0"/>
              <a:t>}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292DB-CB0C-1F49-935A-E4FC6B4BFCF0}"/>
              </a:ext>
            </a:extLst>
          </p:cNvPr>
          <p:cNvSpPr txBox="1"/>
          <p:nvPr/>
        </p:nvSpPr>
        <p:spPr>
          <a:xfrm>
            <a:off x="5898473" y="1320415"/>
            <a:ext cx="2764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Initial Training data (T1)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BB72C-750D-7F41-9CB6-36CE74A81DF4}"/>
              </a:ext>
            </a:extLst>
          </p:cNvPr>
          <p:cNvSpPr txBox="1"/>
          <p:nvPr/>
        </p:nvSpPr>
        <p:spPr>
          <a:xfrm>
            <a:off x="6423816" y="1865507"/>
            <a:ext cx="18080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boy,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ok,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girl rules,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1921,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2000,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132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…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E6978-454B-DB4D-B44C-0F5B33662BB4}"/>
              </a:ext>
            </a:extLst>
          </p:cNvPr>
          <p:cNvSpPr txBox="1"/>
          <p:nvPr/>
        </p:nvSpPr>
        <p:spPr>
          <a:xfrm>
            <a:off x="6298002" y="4055579"/>
            <a:ext cx="184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 data (T3)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8A4F9-7B3B-B94B-9DE4-AE6F06834F2E}"/>
              </a:ext>
            </a:extLst>
          </p:cNvPr>
          <p:cNvSpPr txBox="1"/>
          <p:nvPr/>
        </p:nvSpPr>
        <p:spPr>
          <a:xfrm>
            <a:off x="6438788" y="4457042"/>
            <a:ext cx="1922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girl,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132,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1821,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12,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359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C1C118-DA9B-4E12-A904-098A79D1322C}"/>
              </a:ext>
            </a:extLst>
          </p:cNvPr>
          <p:cNvSpPr/>
          <p:nvPr/>
        </p:nvSpPr>
        <p:spPr>
          <a:xfrm>
            <a:off x="457200" y="1514315"/>
            <a:ext cx="4353929" cy="3877956"/>
          </a:xfrm>
          <a:prstGeom prst="roundRect">
            <a:avLst/>
          </a:prstGeom>
          <a:noFill/>
          <a:ln>
            <a:solidFill>
              <a:srgbClr val="CACC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21">
            <a:extLst>
              <a:ext uri="{FF2B5EF4-FFF2-40B4-BE49-F238E27FC236}">
                <a16:creationId xmlns:a16="http://schemas.microsoft.com/office/drawing/2014/main" id="{09E39018-D02D-4320-898F-F397F39CB9A6}"/>
              </a:ext>
            </a:extLst>
          </p:cNvPr>
          <p:cNvSpPr/>
          <p:nvPr/>
        </p:nvSpPr>
        <p:spPr>
          <a:xfrm rot="16200000">
            <a:off x="5239385" y="2083575"/>
            <a:ext cx="256819" cy="1808019"/>
          </a:xfrm>
          <a:prstGeom prst="downArrow">
            <a:avLst/>
          </a:prstGeom>
          <a:solidFill>
            <a:srgbClr val="CACCD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4BE720-08D6-4199-8E17-0798DD3990F1}"/>
              </a:ext>
            </a:extLst>
          </p:cNvPr>
          <p:cNvSpPr/>
          <p:nvPr/>
        </p:nvSpPr>
        <p:spPr>
          <a:xfrm>
            <a:off x="6301877" y="1820402"/>
            <a:ext cx="1432983" cy="199221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21">
            <a:extLst>
              <a:ext uri="{FF2B5EF4-FFF2-40B4-BE49-F238E27FC236}">
                <a16:creationId xmlns:a16="http://schemas.microsoft.com/office/drawing/2014/main" id="{2BAA27CC-D79D-471B-8843-A3327200674B}"/>
              </a:ext>
            </a:extLst>
          </p:cNvPr>
          <p:cNvSpPr/>
          <p:nvPr/>
        </p:nvSpPr>
        <p:spPr>
          <a:xfrm rot="19037343">
            <a:off x="5117880" y="2811048"/>
            <a:ext cx="309456" cy="2438200"/>
          </a:xfrm>
          <a:prstGeom prst="downArrow">
            <a:avLst/>
          </a:prstGeom>
          <a:solidFill>
            <a:srgbClr val="CACCD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21">
            <a:extLst>
              <a:ext uri="{FF2B5EF4-FFF2-40B4-BE49-F238E27FC236}">
                <a16:creationId xmlns:a16="http://schemas.microsoft.com/office/drawing/2014/main" id="{66F7D825-4C01-411F-B9BC-BFDFBAD2F6A9}"/>
              </a:ext>
            </a:extLst>
          </p:cNvPr>
          <p:cNvSpPr/>
          <p:nvPr/>
        </p:nvSpPr>
        <p:spPr>
          <a:xfrm rot="18473816">
            <a:off x="5157988" y="3862523"/>
            <a:ext cx="328851" cy="2358565"/>
          </a:xfrm>
          <a:prstGeom prst="downArrow">
            <a:avLst/>
          </a:prstGeom>
          <a:solidFill>
            <a:srgbClr val="CACCD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2E3C446-F347-4CC3-973C-7E10CF61D3A1}"/>
              </a:ext>
            </a:extLst>
          </p:cNvPr>
          <p:cNvSpPr/>
          <p:nvPr/>
        </p:nvSpPr>
        <p:spPr>
          <a:xfrm>
            <a:off x="6301877" y="4457042"/>
            <a:ext cx="1432983" cy="187745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E0044-F3B6-5D4C-BA33-8D44FA83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36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13"/>
    </mc:Choice>
    <mc:Fallback xmlns="">
      <p:transition spd="slow" advTm="393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4" grpId="0" animBg="1"/>
      <p:bldP spid="11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5FB0-9EB5-4C44-B2A4-A779F66F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61" y="15825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Text Classification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2A8A9-4DDC-E948-BCEF-6DEC02340629}"/>
              </a:ext>
            </a:extLst>
          </p:cNvPr>
          <p:cNvSpPr/>
          <p:nvPr/>
        </p:nvSpPr>
        <p:spPr>
          <a:xfrm>
            <a:off x="3031202" y="964911"/>
            <a:ext cx="2657118" cy="613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Training set</a:t>
            </a:r>
          </a:p>
          <a:p>
            <a:pPr algn="ctr"/>
            <a:r>
              <a:rPr lang="en-US" sz="2000" dirty="0"/>
              <a:t>Unstructured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0900E-613C-F74A-9A80-0CECB8E99923}"/>
              </a:ext>
            </a:extLst>
          </p:cNvPr>
          <p:cNvSpPr/>
          <p:nvPr/>
        </p:nvSpPr>
        <p:spPr>
          <a:xfrm>
            <a:off x="3031201" y="1821606"/>
            <a:ext cx="2657119" cy="1180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u="sng" dirty="0"/>
              <a:t>Preprocessing</a:t>
            </a:r>
          </a:p>
          <a:p>
            <a:pPr algn="ctr"/>
            <a:r>
              <a:rPr lang="en-US" sz="2000" dirty="0"/>
              <a:t>Tokenization</a:t>
            </a:r>
          </a:p>
          <a:p>
            <a:pPr algn="ctr"/>
            <a:r>
              <a:rPr lang="en-US" sz="2000" dirty="0"/>
              <a:t>Stop word elimination</a:t>
            </a:r>
          </a:p>
          <a:p>
            <a:pPr algn="ctr"/>
            <a:r>
              <a:rPr lang="en-US" sz="2000" dirty="0"/>
              <a:t>Stemming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B377C-907E-484D-A276-1DC2692C5100}"/>
              </a:ext>
            </a:extLst>
          </p:cNvPr>
          <p:cNvSpPr/>
          <p:nvPr/>
        </p:nvSpPr>
        <p:spPr>
          <a:xfrm>
            <a:off x="3031202" y="3263716"/>
            <a:ext cx="2657118" cy="613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Feature extraction</a:t>
            </a:r>
          </a:p>
          <a:p>
            <a:pPr algn="ctr"/>
            <a:r>
              <a:rPr lang="en-US" sz="2000" dirty="0"/>
              <a:t>(using </a:t>
            </a:r>
            <a:r>
              <a:rPr lang="en-US" sz="2000" dirty="0" err="1"/>
              <a:t>tf-idf</a:t>
            </a:r>
            <a:r>
              <a:rPr lang="en-US" sz="20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E5AFF4-7EBC-574F-ACC5-D076E8249474}"/>
              </a:ext>
            </a:extLst>
          </p:cNvPr>
          <p:cNvSpPr/>
          <p:nvPr/>
        </p:nvSpPr>
        <p:spPr>
          <a:xfrm>
            <a:off x="3031202" y="4059736"/>
            <a:ext cx="2657118" cy="613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Construct Classification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408F6-D766-AC46-8645-DD0F529D3AC5}"/>
              </a:ext>
            </a:extLst>
          </p:cNvPr>
          <p:cNvSpPr/>
          <p:nvPr/>
        </p:nvSpPr>
        <p:spPr>
          <a:xfrm>
            <a:off x="3031202" y="4889222"/>
            <a:ext cx="2657118" cy="613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Train Classifier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1B01E9-C9E2-8D48-9F52-DC0C6149A9BB}"/>
              </a:ext>
            </a:extLst>
          </p:cNvPr>
          <p:cNvSpPr/>
          <p:nvPr/>
        </p:nvSpPr>
        <p:spPr>
          <a:xfrm>
            <a:off x="3031200" y="5701920"/>
            <a:ext cx="2657117" cy="613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Evaluate Classifier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B0D527-4EE0-1F48-85C7-110DCC805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730" y="847165"/>
            <a:ext cx="2921000" cy="30178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821C90-463A-4AF1-9EE1-B0B3DB965D59}"/>
              </a:ext>
            </a:extLst>
          </p:cNvPr>
          <p:cNvSpPr/>
          <p:nvPr/>
        </p:nvSpPr>
        <p:spPr>
          <a:xfrm>
            <a:off x="186961" y="1984096"/>
            <a:ext cx="2657119" cy="1739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Stop words like “a, the”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Stemming:</a:t>
            </a:r>
          </a:p>
          <a:p>
            <a:r>
              <a:rPr lang="en-US" sz="2000" dirty="0"/>
              <a:t>e.g., going to go</a:t>
            </a:r>
          </a:p>
        </p:txBody>
      </p:sp>
      <p:sp>
        <p:nvSpPr>
          <p:cNvPr id="21" name="Down Arrow 21">
            <a:extLst>
              <a:ext uri="{FF2B5EF4-FFF2-40B4-BE49-F238E27FC236}">
                <a16:creationId xmlns:a16="http://schemas.microsoft.com/office/drawing/2014/main" id="{D3F84EA9-53A7-4E4A-B705-9672CAD07BA3}"/>
              </a:ext>
            </a:extLst>
          </p:cNvPr>
          <p:cNvSpPr/>
          <p:nvPr/>
        </p:nvSpPr>
        <p:spPr>
          <a:xfrm>
            <a:off x="4245964" y="1601813"/>
            <a:ext cx="256819" cy="219793"/>
          </a:xfrm>
          <a:prstGeom prst="downArrow">
            <a:avLst/>
          </a:prstGeom>
          <a:solidFill>
            <a:srgbClr val="CACCD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E1984758-E436-4AF5-B3B3-68EF5CF85148}"/>
              </a:ext>
            </a:extLst>
          </p:cNvPr>
          <p:cNvSpPr/>
          <p:nvPr/>
        </p:nvSpPr>
        <p:spPr>
          <a:xfrm>
            <a:off x="4247954" y="2997466"/>
            <a:ext cx="256819" cy="219793"/>
          </a:xfrm>
          <a:prstGeom prst="downArrow">
            <a:avLst/>
          </a:prstGeom>
          <a:solidFill>
            <a:srgbClr val="CACCD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1">
            <a:extLst>
              <a:ext uri="{FF2B5EF4-FFF2-40B4-BE49-F238E27FC236}">
                <a16:creationId xmlns:a16="http://schemas.microsoft.com/office/drawing/2014/main" id="{56AE89DF-5BB9-4B83-8628-6469B8523CF6}"/>
              </a:ext>
            </a:extLst>
          </p:cNvPr>
          <p:cNvSpPr/>
          <p:nvPr/>
        </p:nvSpPr>
        <p:spPr>
          <a:xfrm>
            <a:off x="4249944" y="3865029"/>
            <a:ext cx="256819" cy="219793"/>
          </a:xfrm>
          <a:prstGeom prst="downArrow">
            <a:avLst/>
          </a:prstGeom>
          <a:solidFill>
            <a:srgbClr val="CACCD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1">
            <a:extLst>
              <a:ext uri="{FF2B5EF4-FFF2-40B4-BE49-F238E27FC236}">
                <a16:creationId xmlns:a16="http://schemas.microsoft.com/office/drawing/2014/main" id="{F422F79D-E022-4739-AB64-A4562DBDA6E8}"/>
              </a:ext>
            </a:extLst>
          </p:cNvPr>
          <p:cNvSpPr/>
          <p:nvPr/>
        </p:nvSpPr>
        <p:spPr>
          <a:xfrm>
            <a:off x="4247954" y="4660431"/>
            <a:ext cx="256819" cy="219793"/>
          </a:xfrm>
          <a:prstGeom prst="downArrow">
            <a:avLst/>
          </a:prstGeom>
          <a:solidFill>
            <a:srgbClr val="CACCD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1">
            <a:extLst>
              <a:ext uri="{FF2B5EF4-FFF2-40B4-BE49-F238E27FC236}">
                <a16:creationId xmlns:a16="http://schemas.microsoft.com/office/drawing/2014/main" id="{BD9BEA6B-43EF-4D44-94AD-693F58FBA5BB}"/>
              </a:ext>
            </a:extLst>
          </p:cNvPr>
          <p:cNvSpPr/>
          <p:nvPr/>
        </p:nvSpPr>
        <p:spPr>
          <a:xfrm>
            <a:off x="4231348" y="5477153"/>
            <a:ext cx="256819" cy="219793"/>
          </a:xfrm>
          <a:prstGeom prst="downArrow">
            <a:avLst/>
          </a:prstGeom>
          <a:solidFill>
            <a:srgbClr val="CACCD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06512D-0F08-44A6-98DB-67A1686C98AB}"/>
              </a:ext>
            </a:extLst>
          </p:cNvPr>
          <p:cNvSpPr/>
          <p:nvPr/>
        </p:nvSpPr>
        <p:spPr>
          <a:xfrm>
            <a:off x="6054673" y="3974925"/>
            <a:ext cx="2805113" cy="795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 Common words = Low TF-IDF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ACBB17-F389-9B46-86B6-D3F34B7F417C}"/>
              </a:ext>
            </a:extLst>
          </p:cNvPr>
          <p:cNvSpPr/>
          <p:nvPr/>
        </p:nvSpPr>
        <p:spPr>
          <a:xfrm>
            <a:off x="489520" y="6115535"/>
            <a:ext cx="7624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/>
              <a:t>Image Source:</a:t>
            </a:r>
          </a:p>
          <a:p>
            <a:r>
              <a:rPr lang="en-US" sz="1200" i="1" dirty="0"/>
              <a:t> </a:t>
            </a:r>
            <a:r>
              <a:rPr lang="en-US" sz="1200" i="1" dirty="0" err="1"/>
              <a:t>Ebeling</a:t>
            </a:r>
            <a:r>
              <a:rPr lang="en-US" sz="1200" i="1" dirty="0"/>
              <a:t>, Christian, et al. “Cross-Project Uptake of Biomedical Text Mining Results for Candidate Gene Searches.” ERCIM News, 9 July 2010, </a:t>
            </a:r>
            <a:r>
              <a:rPr lang="en-US" sz="1200" i="1" dirty="0" err="1"/>
              <a:t>ercim-news.ercim.eu</a:t>
            </a:r>
            <a:r>
              <a:rPr lang="en-US" sz="1200" i="1" dirty="0"/>
              <a:t>/content/view/547/776/.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4C37D4-8CF5-474E-AE0D-676F1978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010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9"/>
    </mc:Choice>
    <mc:Fallback xmlns="">
      <p:transition spd="slow" advTm="12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7535-3B9B-8544-AE2D-120EB319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Choice: 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B694-CE28-AF4E-B872-42114D5AC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0012"/>
            <a:ext cx="8229600" cy="4525963"/>
          </a:xfrm>
        </p:spPr>
        <p:txBody>
          <a:bodyPr>
            <a:normAutofit/>
          </a:bodyPr>
          <a:lstStyle/>
          <a:p>
            <a:r>
              <a:rPr lang="en-US" sz="2500" dirty="0"/>
              <a:t>Simple classification method based on </a:t>
            </a:r>
            <a:r>
              <a:rPr lang="en-US" sz="2500" dirty="0" err="1"/>
              <a:t>bayes</a:t>
            </a:r>
            <a:r>
              <a:rPr lang="en-US" sz="2500" dirty="0"/>
              <a:t> rule</a:t>
            </a:r>
          </a:p>
          <a:p>
            <a:r>
              <a:rPr lang="en-US" sz="2500" dirty="0"/>
              <a:t>Very fast, low storage requirements </a:t>
            </a:r>
          </a:p>
          <a:p>
            <a:r>
              <a:rPr lang="en-US" sz="2500" dirty="0"/>
              <a:t>Robust to irrelevant features </a:t>
            </a:r>
          </a:p>
          <a:p>
            <a:pPr lvl="1"/>
            <a:r>
              <a:rPr lang="en-US" sz="2100" dirty="0"/>
              <a:t>Irrelevant features cancel each other without affecting results </a:t>
            </a:r>
          </a:p>
          <a:p>
            <a:r>
              <a:rPr lang="en-US" sz="2500" dirty="0"/>
              <a:t>A good dependable baseline for text classification </a:t>
            </a:r>
          </a:p>
          <a:p>
            <a:r>
              <a:rPr lang="en-US" sz="2500" dirty="0"/>
              <a:t>Naïve Bayes is a “high-bias” algorithm</a:t>
            </a:r>
          </a:p>
          <a:p>
            <a:pPr lvl="1"/>
            <a:r>
              <a:rPr lang="en-US" sz="2100" dirty="0"/>
              <a:t>works well with small training data size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857C7-A090-4843-ABAD-7170C32B140D}"/>
              </a:ext>
            </a:extLst>
          </p:cNvPr>
          <p:cNvSpPr/>
          <p:nvPr/>
        </p:nvSpPr>
        <p:spPr>
          <a:xfrm>
            <a:off x="457200" y="5940853"/>
            <a:ext cx="76244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/>
              <a:t>Sources:</a:t>
            </a:r>
          </a:p>
          <a:p>
            <a:r>
              <a:rPr lang="en-US" sz="1200" i="1" dirty="0"/>
              <a:t>Forman, G., &amp; Cohen, I. (2004, September). Learning from little: Comparison of classifiers given little training. In European Conference on Principles of Data Mining and Knowledge Discovery (pp. 161-172). Springer, Berlin, Heidelberg.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web.stanford.edu</a:t>
            </a:r>
            <a:r>
              <a:rPr lang="en-US" sz="1200" dirty="0"/>
              <a:t>/class/cs124/</a:t>
            </a:r>
            <a:r>
              <a:rPr lang="en-US" sz="1200" dirty="0" err="1"/>
              <a:t>lec</a:t>
            </a:r>
            <a:r>
              <a:rPr lang="en-US" sz="1200" dirty="0"/>
              <a:t>/</a:t>
            </a:r>
            <a:r>
              <a:rPr lang="en-US" sz="1200" dirty="0" err="1"/>
              <a:t>naivebayes.pdf</a:t>
            </a:r>
            <a:endParaRPr lang="en-US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ADED-5488-EA43-AC76-BE7EE410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5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"/>
    </mc:Choice>
    <mc:Fallback xmlns="">
      <p:transition spd="slow" advTm="14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CBF2-85C5-5741-A5B2-8BE6E299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Setup (Proof of Concept)</a:t>
            </a:r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C9A593E8-7DF2-5143-99B9-083D372CE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7575" y="-1035424"/>
            <a:ext cx="7800975" cy="1009538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0C8A1B-4642-4B40-9BCC-668D06B134F1}"/>
              </a:ext>
            </a:extLst>
          </p:cNvPr>
          <p:cNvSpPr txBox="1"/>
          <p:nvPr/>
        </p:nvSpPr>
        <p:spPr>
          <a:xfrm>
            <a:off x="3853405" y="1417638"/>
            <a:ext cx="5183020" cy="2441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/>
            <a:r>
              <a:rPr lang="en-US" sz="2000" b="1" dirty="0"/>
              <a:t>Goal: </a:t>
            </a:r>
          </a:p>
          <a:p>
            <a:pPr marL="900113" lvl="2" indent="-214313" fontAlgn="base">
              <a:buFont typeface="Arial" panose="020B0604020202020204" pitchFamily="34" charset="0"/>
              <a:buChar char="•"/>
            </a:pPr>
            <a:r>
              <a:rPr lang="en-US" sz="2000" dirty="0"/>
              <a:t> Assess the performance of a classifier trained on DSE enriched training data</a:t>
            </a:r>
          </a:p>
          <a:p>
            <a:pPr lvl="1" fontAlgn="base"/>
            <a:r>
              <a:rPr lang="en-US" sz="2000" b="1" dirty="0"/>
              <a:t>Assumptions:</a:t>
            </a:r>
          </a:p>
          <a:p>
            <a:pPr marL="900113" lvl="2" indent="-214313" fontAlgn="base">
              <a:buFont typeface="Arial" panose="020B0604020202020204" pitchFamily="34" charset="0"/>
              <a:buChar char="•"/>
            </a:pPr>
            <a:r>
              <a:rPr lang="en-US" sz="2000" dirty="0"/>
              <a:t>Access to the program that generates the text</a:t>
            </a:r>
          </a:p>
          <a:p>
            <a:pPr marL="900113" lvl="2" indent="-214313" fontAlgn="base">
              <a:buFont typeface="Arial" panose="020B0604020202020204" pitchFamily="34" charset="0"/>
              <a:buChar char="•"/>
            </a:pPr>
            <a:r>
              <a:rPr lang="en-US" sz="2000" dirty="0"/>
              <a:t>Only one bot program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A9D0C-D758-A444-BA6E-C89F0EA4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2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10"/>
    </mc:Choice>
    <mc:Fallback xmlns="">
      <p:transition spd="slow" advTm="254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E7B2-D25E-F642-9CCC-BEB8F477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Dynamic Symbolic Execution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3BE5A5F-199D-D54C-A0D5-78B1615A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50" y="5181026"/>
            <a:ext cx="7889965" cy="12710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Hybrid approach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 code coverage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2841E71-298A-4D41-BA1F-62DF158330CC}"/>
              </a:ext>
            </a:extLst>
          </p:cNvPr>
          <p:cNvSpPr/>
          <p:nvPr/>
        </p:nvSpPr>
        <p:spPr>
          <a:xfrm>
            <a:off x="3969471" y="2554324"/>
            <a:ext cx="1306287" cy="76244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Input 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values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89CBA5A-DDEB-6E43-B900-62BC5B16BC23}"/>
              </a:ext>
            </a:extLst>
          </p:cNvPr>
          <p:cNvSpPr/>
          <p:nvPr/>
        </p:nvSpPr>
        <p:spPr>
          <a:xfrm>
            <a:off x="6024467" y="3227009"/>
            <a:ext cx="1745672" cy="52918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Execution path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F55DB179-54CD-D141-B02F-62DC3717D284}"/>
              </a:ext>
            </a:extLst>
          </p:cNvPr>
          <p:cNvSpPr/>
          <p:nvPr/>
        </p:nvSpPr>
        <p:spPr>
          <a:xfrm>
            <a:off x="4013562" y="3868460"/>
            <a:ext cx="1110343" cy="892156"/>
          </a:xfrm>
          <a:prstGeom prst="ca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Known paths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E540D5-9CAC-E749-BFD9-4EE8355C9F4C}"/>
              </a:ext>
            </a:extLst>
          </p:cNvPr>
          <p:cNvSpPr txBox="1"/>
          <p:nvPr/>
        </p:nvSpPr>
        <p:spPr>
          <a:xfrm>
            <a:off x="3385063" y="1268254"/>
            <a:ext cx="2475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Initially choose </a:t>
            </a:r>
            <a:br>
              <a:rPr lang="en-US" sz="2000" b="1" dirty="0"/>
            </a:br>
            <a:r>
              <a:rPr lang="en-US" sz="2000" b="1" dirty="0"/>
              <a:t>arbitrary input values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08FE6DC6-868D-B147-851D-B42D5344A8E5}"/>
              </a:ext>
            </a:extLst>
          </p:cNvPr>
          <p:cNvSpPr/>
          <p:nvPr/>
        </p:nvSpPr>
        <p:spPr>
          <a:xfrm>
            <a:off x="4464227" y="2078281"/>
            <a:ext cx="316776" cy="427534"/>
          </a:xfrm>
          <a:prstGeom prst="downArrow">
            <a:avLst/>
          </a:prstGeom>
          <a:solidFill>
            <a:srgbClr val="CACCD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DCCE2216-3CC7-4DBC-A426-A328FF684984}"/>
              </a:ext>
            </a:extLst>
          </p:cNvPr>
          <p:cNvSpPr/>
          <p:nvPr/>
        </p:nvSpPr>
        <p:spPr>
          <a:xfrm>
            <a:off x="1115130" y="3206490"/>
            <a:ext cx="1745672" cy="57022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Constraint Solver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B97F5-A010-4C5B-976D-6FD78C0BD520}"/>
              </a:ext>
            </a:extLst>
          </p:cNvPr>
          <p:cNvSpPr txBox="1"/>
          <p:nvPr/>
        </p:nvSpPr>
        <p:spPr>
          <a:xfrm>
            <a:off x="6589208" y="2267976"/>
            <a:ext cx="198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Run and monitor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96032-3A2A-421D-B7D2-89209245E4B1}"/>
              </a:ext>
            </a:extLst>
          </p:cNvPr>
          <p:cNvSpPr txBox="1"/>
          <p:nvPr/>
        </p:nvSpPr>
        <p:spPr>
          <a:xfrm>
            <a:off x="1613064" y="2248397"/>
            <a:ext cx="756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Solve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04CE5-C23E-4121-8635-FDBAA8F34667}"/>
              </a:ext>
            </a:extLst>
          </p:cNvPr>
          <p:cNvSpPr txBox="1"/>
          <p:nvPr/>
        </p:nvSpPr>
        <p:spPr>
          <a:xfrm>
            <a:off x="521884" y="4342892"/>
            <a:ext cx="2047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Choose an uncovered path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727BE-1844-461D-94E9-CD910EA83A6F}"/>
              </a:ext>
            </a:extLst>
          </p:cNvPr>
          <p:cNvSpPr txBox="1"/>
          <p:nvPr/>
        </p:nvSpPr>
        <p:spPr>
          <a:xfrm>
            <a:off x="7022272" y="4367101"/>
            <a:ext cx="1495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Record path condition</a:t>
            </a: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23223DF0-5A6F-4D8A-9059-869F71EB5A20}"/>
              </a:ext>
            </a:extLst>
          </p:cNvPr>
          <p:cNvSpPr/>
          <p:nvPr/>
        </p:nvSpPr>
        <p:spPr>
          <a:xfrm>
            <a:off x="2119882" y="2621186"/>
            <a:ext cx="1307592" cy="438912"/>
          </a:xfrm>
          <a:prstGeom prst="bentArrow">
            <a:avLst/>
          </a:prstGeom>
          <a:solidFill>
            <a:srgbClr val="CACCD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AB5DAD95-A93F-44B2-9EC7-425AD842C3EF}"/>
              </a:ext>
            </a:extLst>
          </p:cNvPr>
          <p:cNvSpPr/>
          <p:nvPr/>
        </p:nvSpPr>
        <p:spPr>
          <a:xfrm rot="10800000">
            <a:off x="5241036" y="3989664"/>
            <a:ext cx="1832897" cy="522206"/>
          </a:xfrm>
          <a:prstGeom prst="bent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Bent 30">
            <a:extLst>
              <a:ext uri="{FF2B5EF4-FFF2-40B4-BE49-F238E27FC236}">
                <a16:creationId xmlns:a16="http://schemas.microsoft.com/office/drawing/2014/main" id="{F78B5E47-A63F-4665-A77C-2BB7FD4C1702}"/>
              </a:ext>
            </a:extLst>
          </p:cNvPr>
          <p:cNvSpPr/>
          <p:nvPr/>
        </p:nvSpPr>
        <p:spPr>
          <a:xfrm rot="5400000">
            <a:off x="6004774" y="2229184"/>
            <a:ext cx="438961" cy="1306287"/>
          </a:xfrm>
          <a:prstGeom prst="bentArrow">
            <a:avLst/>
          </a:prstGeom>
          <a:solidFill>
            <a:srgbClr val="CACCD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F43BC3C0-8B00-4263-9004-E7893A257BEE}"/>
              </a:ext>
            </a:extLst>
          </p:cNvPr>
          <p:cNvSpPr/>
          <p:nvPr/>
        </p:nvSpPr>
        <p:spPr>
          <a:xfrm rot="5400000" flipH="1" flipV="1">
            <a:off x="2641762" y="3295650"/>
            <a:ext cx="521208" cy="1828800"/>
          </a:xfrm>
          <a:prstGeom prst="bentArrow">
            <a:avLst/>
          </a:prstGeom>
          <a:solidFill>
            <a:srgbClr val="CACCD0"/>
          </a:solidFill>
          <a:ln>
            <a:solidFill>
              <a:srgbClr val="CACC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07904A-7E5D-6E4D-A1F7-A291525AC3F1}"/>
              </a:ext>
            </a:extLst>
          </p:cNvPr>
          <p:cNvSpPr/>
          <p:nvPr/>
        </p:nvSpPr>
        <p:spPr>
          <a:xfrm>
            <a:off x="623750" y="6217850"/>
            <a:ext cx="77225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/>
              <a:t>Image Source: </a:t>
            </a:r>
            <a:r>
              <a:rPr lang="en-US" sz="1200" i="1" dirty="0"/>
              <a:t>https://</a:t>
            </a:r>
            <a:r>
              <a:rPr lang="en-US" sz="1200" i="1" dirty="0" err="1"/>
              <a:t>pexforfun.com</a:t>
            </a:r>
            <a:r>
              <a:rPr lang="en-US" sz="1200" i="1" dirty="0"/>
              <a:t>/</a:t>
            </a:r>
            <a:r>
              <a:rPr lang="en-US" sz="1200" i="1" dirty="0" err="1"/>
              <a:t>Documentation.aspx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E9374-F2E4-F24A-95C9-BB6A7180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8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475"/>
    </mc:Choice>
    <mc:Fallback xmlns="">
      <p:transition spd="slow" advTm="7147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708E-7025-4940-9AB8-8562F474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22" y="285805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Example DSE Tool: </a:t>
            </a:r>
            <a:r>
              <a:rPr lang="en-US" sz="4000" dirty="0" err="1"/>
              <a:t>Pex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E8B0F-9385-D740-97A9-B6FFD0D69E56}"/>
              </a:ext>
            </a:extLst>
          </p:cNvPr>
          <p:cNvSpPr txBox="1"/>
          <p:nvPr/>
        </p:nvSpPr>
        <p:spPr>
          <a:xfrm>
            <a:off x="1352550" y="1417638"/>
            <a:ext cx="643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Dynamic Symbolic Tool developed by Microsoft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for automated test case generation of </a:t>
            </a:r>
            <a:r>
              <a:rPr lang="en-US" sz="2000" dirty="0" err="1"/>
              <a:t>.Net</a:t>
            </a:r>
            <a:r>
              <a:rPr lang="en-US" sz="2000" dirty="0"/>
              <a:t>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Ships in Visual Studio 2015 Enterprise Edition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1C8364-F21D-EC44-BB08-FDD07FE8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8F8A58-4AAA-8845-92AB-1EDF6E20D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2741077"/>
            <a:ext cx="5849550" cy="16451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BF4A23-8722-4747-BF32-5F6CE568A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8" y="4432086"/>
            <a:ext cx="5886450" cy="249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2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538"/>
    </mc:Choice>
    <mc:Fallback xmlns="">
      <p:transition spd="slow" advTm="7553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552E-9B84-AF42-9BD0-4A68E5D1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Challenge: Adapting to </a:t>
            </a:r>
            <a:r>
              <a:rPr lang="en-US" sz="4000" dirty="0" err="1"/>
              <a:t>Pex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29D57-394A-7049-A507-7E20959B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F13192-022E-944B-8AF9-C3DB35C70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50" y="1615100"/>
            <a:ext cx="6642635" cy="170921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A6794AD-7CA9-3E42-8823-7F2677667BE1}"/>
              </a:ext>
            </a:extLst>
          </p:cNvPr>
          <p:cNvSpPr/>
          <p:nvPr/>
        </p:nvSpPr>
        <p:spPr>
          <a:xfrm>
            <a:off x="1489843" y="1954349"/>
            <a:ext cx="3167882" cy="8210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672D98-8AEF-6441-B0B9-578D14E36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049" y="3627755"/>
            <a:ext cx="6642635" cy="26613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CCC4D72-E4B3-A241-A78E-62320DF46F2E}"/>
              </a:ext>
            </a:extLst>
          </p:cNvPr>
          <p:cNvSpPr/>
          <p:nvPr/>
        </p:nvSpPr>
        <p:spPr>
          <a:xfrm>
            <a:off x="5843588" y="4157663"/>
            <a:ext cx="1428750" cy="2434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1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20"/>
    </mc:Choice>
    <mc:Fallback xmlns="">
      <p:transition spd="slow" advTm="4312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10E2-FD08-774A-B64C-53208F49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316"/>
            <a:ext cx="9035511" cy="1906335"/>
          </a:xfrm>
        </p:spPr>
        <p:txBody>
          <a:bodyPr>
            <a:normAutofit fontScale="90000"/>
          </a:bodyPr>
          <a:lstStyle/>
          <a:p>
            <a:r>
              <a:rPr lang="en-US" dirty="0"/>
              <a:t>RQ: Can we use DSE inferred training samples to strengthen the Machine Learning Classifier?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A15BD-DF11-004F-BA93-4E0342EEE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Evaluation (Standard Metrics)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F336A5-11FE-8C4F-B260-58F04CE77C5A}"/>
                  </a:ext>
                </a:extLst>
              </p:cNvPr>
              <p:cNvSpPr txBox="1"/>
              <p:nvPr/>
            </p:nvSpPr>
            <p:spPr>
              <a:xfrm>
                <a:off x="1361926" y="4008632"/>
                <a:ext cx="2269532" cy="986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Recall(r)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F336A5-11FE-8C4F-B260-58F04CE77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926" y="4008632"/>
                <a:ext cx="2269532" cy="986039"/>
              </a:xfrm>
              <a:prstGeom prst="rect">
                <a:avLst/>
              </a:prstGeom>
              <a:blipFill>
                <a:blip r:embed="rId3"/>
                <a:stretch>
                  <a:fillRect l="-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A18B7A-AAA1-B147-9F07-F5D9071375C8}"/>
                  </a:ext>
                </a:extLst>
              </p:cNvPr>
              <p:cNvSpPr/>
              <p:nvPr/>
            </p:nvSpPr>
            <p:spPr>
              <a:xfrm>
                <a:off x="4730595" y="2958744"/>
                <a:ext cx="3294813" cy="616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A18B7A-AAA1-B147-9F07-F5D90713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595" y="2958744"/>
                <a:ext cx="3294813" cy="616707"/>
              </a:xfrm>
              <a:prstGeom prst="rect">
                <a:avLst/>
              </a:prstGeom>
              <a:blipFill>
                <a:blip r:embed="rId4"/>
                <a:stretch>
                  <a:fillRect l="-3077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3A450B-9F2E-6A4E-80F2-EA59032C2CA3}"/>
                  </a:ext>
                </a:extLst>
              </p:cNvPr>
              <p:cNvSpPr txBox="1"/>
              <p:nvPr/>
            </p:nvSpPr>
            <p:spPr>
              <a:xfrm>
                <a:off x="4730595" y="4138579"/>
                <a:ext cx="2423099" cy="996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F1-score 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2∗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3A450B-9F2E-6A4E-80F2-EA59032C2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595" y="4138579"/>
                <a:ext cx="2423099" cy="996491"/>
              </a:xfrm>
              <a:prstGeom prst="rect">
                <a:avLst/>
              </a:prstGeom>
              <a:blipFill>
                <a:blip r:embed="rId5"/>
                <a:stretch>
                  <a:fillRect l="-4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443DF9-81E4-A247-9469-B61067800E07}"/>
                  </a:ext>
                </a:extLst>
              </p:cNvPr>
              <p:cNvSpPr txBox="1"/>
              <p:nvPr/>
            </p:nvSpPr>
            <p:spPr>
              <a:xfrm>
                <a:off x="1361926" y="2914395"/>
                <a:ext cx="2598596" cy="948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Precision(p)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3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3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443DF9-81E4-A247-9469-B61067800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926" y="2914395"/>
                <a:ext cx="2598596" cy="948786"/>
              </a:xfrm>
              <a:prstGeom prst="rect">
                <a:avLst/>
              </a:prstGeom>
              <a:blipFill>
                <a:blip r:embed="rId6"/>
                <a:stretch>
                  <a:fillRect l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FE76F90-6306-7542-8D23-18D37DB0D4C6}"/>
              </a:ext>
            </a:extLst>
          </p:cNvPr>
          <p:cNvSpPr txBox="1"/>
          <p:nvPr/>
        </p:nvSpPr>
        <p:spPr>
          <a:xfrm>
            <a:off x="6309072" y="4994671"/>
            <a:ext cx="20933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TP: True Positive</a:t>
            </a:r>
          </a:p>
          <a:p>
            <a:r>
              <a:rPr lang="en-US" sz="2000" dirty="0"/>
              <a:t>FP: False Positive</a:t>
            </a:r>
          </a:p>
          <a:p>
            <a:r>
              <a:rPr lang="en-US" sz="2000" dirty="0"/>
              <a:t>TN: True Negative</a:t>
            </a:r>
          </a:p>
          <a:p>
            <a:r>
              <a:rPr lang="en-US" sz="2000" dirty="0"/>
              <a:t>FN: False Negative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4DA6DF-4683-BC4F-9F4A-C052457F4072}"/>
              </a:ext>
            </a:extLst>
          </p:cNvPr>
          <p:cNvSpPr txBox="1"/>
          <p:nvPr/>
        </p:nvSpPr>
        <p:spPr>
          <a:xfrm>
            <a:off x="1610591" y="535131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Positive Class: Bot</a:t>
            </a:r>
          </a:p>
          <a:p>
            <a:r>
              <a:rPr lang="en-US" sz="2000" dirty="0"/>
              <a:t>Negative Class: Human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3786DDC-1EC1-DC4B-8527-3EAD9960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2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043"/>
    </mc:Choice>
    <mc:Fallback xmlns="">
      <p:transition spd="slow" advTm="620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29" y="1218934"/>
            <a:ext cx="7460395" cy="2273070"/>
          </a:xfrm>
        </p:spPr>
        <p:txBody>
          <a:bodyPr>
            <a:normAutofit/>
          </a:bodyPr>
          <a:lstStyle/>
          <a:p>
            <a:r>
              <a:rPr lang="en-US" sz="2000" dirty="0"/>
              <a:t>&gt; 300 million monthly active Twitter users </a:t>
            </a:r>
          </a:p>
          <a:p>
            <a:r>
              <a:rPr lang="en-US" sz="2000" dirty="0"/>
              <a:t>&gt; 2 billion monthly active Facebook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2016 U.S. presidential election, twitter bots that posed as humans generated many tweets to influence the outcome of the election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614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spcBef>
                <a:spcPct val="0"/>
              </a:spcBef>
              <a:buNone/>
              <a:defRPr sz="4400"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4100" dirty="0"/>
              <a:t>Motivation</a:t>
            </a:r>
            <a:endParaRPr lang="en-US" dirty="0"/>
          </a:p>
        </p:txBody>
      </p:sp>
      <p:pic>
        <p:nvPicPr>
          <p:cNvPr id="7" name="Picture 6" descr="https://lh3.googleusercontent.com/-WOo2FEs7nomtvo_THxms4GmHzVOKRoWNOqYt7XwfLcui3XMWtASBxJh7XX5YIdVEHti2IjQpdZQ18peOO1cGYvM4qfomrqvWt6Y7fKIdVigQrbGb0ENiopM6Y5I0voCVOIGR_qlGsM">
            <a:extLst>
              <a:ext uri="{FF2B5EF4-FFF2-40B4-BE49-F238E27FC236}">
                <a16:creationId xmlns:a16="http://schemas.microsoft.com/office/drawing/2014/main" id="{B8481B08-05D8-154D-BD3F-F5FC338A5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74" y="3132861"/>
            <a:ext cx="5519651" cy="263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2B8DA8-5460-C049-90F5-BB76C2A9E4F5}"/>
              </a:ext>
            </a:extLst>
          </p:cNvPr>
          <p:cNvSpPr/>
          <p:nvPr/>
        </p:nvSpPr>
        <p:spPr>
          <a:xfrm>
            <a:off x="457200" y="5940853"/>
            <a:ext cx="76244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/>
              <a:t>Sources:</a:t>
            </a:r>
          </a:p>
          <a:p>
            <a:r>
              <a:rPr lang="en-US" sz="1200" i="1" dirty="0"/>
              <a:t>http://</a:t>
            </a:r>
            <a:r>
              <a:rPr lang="en-US" sz="1200" i="1" dirty="0" err="1"/>
              <a:t>www.reuters.com</a:t>
            </a:r>
            <a:r>
              <a:rPr lang="en-US" sz="1200" i="1" dirty="0"/>
              <a:t>/article/twitter-results/twitter-reports-6-pct-increase-in-monthly- active-users-idUSL4N1HY48L</a:t>
            </a:r>
          </a:p>
          <a:p>
            <a:r>
              <a:rPr lang="en-US" sz="1200" i="1" dirty="0"/>
              <a:t>http://</a:t>
            </a:r>
            <a:r>
              <a:rPr lang="en-US" sz="1200" i="1" dirty="0" err="1"/>
              <a:t>www.techcrunch.com</a:t>
            </a:r>
            <a:r>
              <a:rPr lang="en-US" sz="1200" i="1" dirty="0"/>
              <a:t>/2017/06/27/facebook-2-billion-users/  [Accessed Feb. 2018]</a:t>
            </a:r>
          </a:p>
          <a:p>
            <a:r>
              <a:rPr lang="en-US" sz="1200" i="1" dirty="0"/>
              <a:t>http://</a:t>
            </a:r>
            <a:r>
              <a:rPr lang="en-US" sz="1200" i="1" dirty="0" err="1"/>
              <a:t>rebrn.com</a:t>
            </a:r>
            <a:r>
              <a:rPr lang="en-US" sz="1200" i="1" dirty="0"/>
              <a:t>/re/a-third-of-pro-trump-tweets-are-generated-by-bots-2913586/</a:t>
            </a:r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7F001-85CE-E948-850A-89CF2B6F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90253"/>
      </p:ext>
    </p:extLst>
  </p:cSld>
  <p:clrMapOvr>
    <a:masterClrMapping/>
  </p:clrMapOvr>
  <p:transition spd="slow" advTm="44886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1392CF-CD3C-ED44-85CA-8183ABDCD5AF}"/>
              </a:ext>
            </a:extLst>
          </p:cNvPr>
          <p:cNvSpPr txBox="1"/>
          <p:nvPr/>
        </p:nvSpPr>
        <p:spPr>
          <a:xfrm>
            <a:off x="759884" y="5107751"/>
            <a:ext cx="684279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/>
              <a:t>Complete training samples improves accuracy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/>
              <a:t>DSE potential to improve suboptimal classifier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93CBDC-F69B-417D-B5B2-0DC6F3A3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317"/>
            <a:ext cx="9035511" cy="85308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79AF6C-38BF-4536-8B5C-67AC366A7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59724"/>
              </p:ext>
            </p:extLst>
          </p:nvPr>
        </p:nvGraphicFramePr>
        <p:xfrm>
          <a:off x="759883" y="1121539"/>
          <a:ext cx="7769754" cy="1924080"/>
        </p:xfrm>
        <a:graphic>
          <a:graphicData uri="http://schemas.openxmlformats.org/drawingml/2006/table">
            <a:tbl>
              <a:tblPr firstRow="1" bandRow="1">
                <a:effectLst/>
                <a:tableStyleId>{93296810-A885-4BE3-A3E7-6D5BEEA58F35}</a:tableStyleId>
              </a:tblPr>
              <a:tblGrid>
                <a:gridCol w="1439031">
                  <a:extLst>
                    <a:ext uri="{9D8B030D-6E8A-4147-A177-3AD203B41FA5}">
                      <a16:colId xmlns:a16="http://schemas.microsoft.com/office/drawing/2014/main" val="2942570099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918481399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287274061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792831642"/>
                    </a:ext>
                  </a:extLst>
                </a:gridCol>
                <a:gridCol w="1530123">
                  <a:extLst>
                    <a:ext uri="{9D8B030D-6E8A-4147-A177-3AD203B41FA5}">
                      <a16:colId xmlns:a16="http://schemas.microsoft.com/office/drawing/2014/main" val="602501420"/>
                    </a:ext>
                  </a:extLst>
                </a:gridCol>
              </a:tblGrid>
              <a:tr h="481020">
                <a:tc rowSpan="2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Actual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C1-predicted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C2-predicted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195149"/>
                  </a:ext>
                </a:extLst>
              </a:tr>
              <a:tr h="48102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Bot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Human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Bot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Human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021671"/>
                  </a:ext>
                </a:extLst>
              </a:tr>
              <a:tr h="48102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Bot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TP=375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FN=375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750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72919"/>
                  </a:ext>
                </a:extLst>
              </a:tr>
              <a:tr h="48102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Human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FP=22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TN-728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716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53351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FE1B68-405E-4B9B-A35A-2AD6DB313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76729"/>
              </p:ext>
            </p:extLst>
          </p:nvPr>
        </p:nvGraphicFramePr>
        <p:xfrm>
          <a:off x="759884" y="3300413"/>
          <a:ext cx="7769755" cy="1600200"/>
        </p:xfrm>
        <a:graphic>
          <a:graphicData uri="http://schemas.openxmlformats.org/drawingml/2006/table">
            <a:tbl>
              <a:tblPr firstRow="1" bandRow="1">
                <a:effectLst/>
                <a:tableStyleId>{93296810-A885-4BE3-A3E7-6D5BEEA58F35}</a:tableStyleId>
              </a:tblPr>
              <a:tblGrid>
                <a:gridCol w="1467284">
                  <a:extLst>
                    <a:ext uri="{9D8B030D-6E8A-4147-A177-3AD203B41FA5}">
                      <a16:colId xmlns:a16="http://schemas.microsoft.com/office/drawing/2014/main" val="2942570099"/>
                    </a:ext>
                  </a:extLst>
                </a:gridCol>
                <a:gridCol w="1659103">
                  <a:extLst>
                    <a:ext uri="{9D8B030D-6E8A-4147-A177-3AD203B41FA5}">
                      <a16:colId xmlns:a16="http://schemas.microsoft.com/office/drawing/2014/main" val="918481399"/>
                    </a:ext>
                  </a:extLst>
                </a:gridCol>
                <a:gridCol w="1559232">
                  <a:extLst>
                    <a:ext uri="{9D8B030D-6E8A-4147-A177-3AD203B41FA5}">
                      <a16:colId xmlns:a16="http://schemas.microsoft.com/office/drawing/2014/main" val="2287274061"/>
                    </a:ext>
                  </a:extLst>
                </a:gridCol>
                <a:gridCol w="1542068">
                  <a:extLst>
                    <a:ext uri="{9D8B030D-6E8A-4147-A177-3AD203B41FA5}">
                      <a16:colId xmlns:a16="http://schemas.microsoft.com/office/drawing/2014/main" val="792831642"/>
                    </a:ext>
                  </a:extLst>
                </a:gridCol>
                <a:gridCol w="1542068">
                  <a:extLst>
                    <a:ext uri="{9D8B030D-6E8A-4147-A177-3AD203B41FA5}">
                      <a16:colId xmlns:a16="http://schemas.microsoft.com/office/drawing/2014/main" val="237947535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Classifier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F1 Score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19514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74.0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95.0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50.0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65.0</a:t>
                      </a:r>
                      <a:endParaRPr lang="en-US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7291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98.0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96.0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98.0</a:t>
                      </a:r>
                      <a:endParaRPr lang="en-US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53351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A3B2F-7558-D244-85CC-E922F981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ECB533-9620-D34B-9D17-118221755F7B}"/>
              </a:ext>
            </a:extLst>
          </p:cNvPr>
          <p:cNvSpPr/>
          <p:nvPr/>
        </p:nvSpPr>
        <p:spPr>
          <a:xfrm>
            <a:off x="6029326" y="5214938"/>
            <a:ext cx="2500312" cy="1141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 	</a:t>
            </a:r>
            <a:r>
              <a:rPr lang="en-US" sz="2000" u="sng" dirty="0"/>
              <a:t>Trained On</a:t>
            </a:r>
          </a:p>
          <a:p>
            <a:r>
              <a:rPr lang="en-US" sz="2000" dirty="0"/>
              <a:t>C1: Initially fixed data</a:t>
            </a:r>
          </a:p>
          <a:p>
            <a:r>
              <a:rPr lang="en-US" sz="2000" dirty="0"/>
              <a:t>C2: DSE inferred data </a:t>
            </a:r>
          </a:p>
        </p:txBody>
      </p:sp>
    </p:spTree>
    <p:extLst>
      <p:ext uri="{BB962C8B-B14F-4D97-AF65-F5344CB8AC3E}">
        <p14:creationId xmlns:p14="http://schemas.microsoft.com/office/powerpoint/2010/main" val="262964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357"/>
    </mc:Choice>
    <mc:Fallback xmlns="">
      <p:transition spd="slow" advTm="8435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84A3-6864-4843-9DAB-4C79859F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Initial Experience: Sentence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47D3-4DDF-404D-BC5D-EF2A82B5D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25" y="1417639"/>
            <a:ext cx="4162537" cy="493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Random rand = new Random();</a:t>
            </a:r>
          </a:p>
          <a:p>
            <a:pPr marL="0" indent="0">
              <a:buNone/>
            </a:pPr>
            <a:r>
              <a:rPr lang="en-US" sz="1800" dirty="0"/>
              <a:t>string[] </a:t>
            </a:r>
            <a:r>
              <a:rPr lang="en-US" sz="1800" dirty="0" err="1"/>
              <a:t>pos</a:t>
            </a:r>
            <a:r>
              <a:rPr lang="en-US" sz="1800" dirty="0"/>
              <a:t> = {"able", "adorable",  /*...*/};</a:t>
            </a:r>
          </a:p>
          <a:p>
            <a:pPr marL="0" indent="0">
              <a:buNone/>
            </a:pPr>
            <a:r>
              <a:rPr lang="en-US" sz="1800" dirty="0"/>
              <a:t>string[] </a:t>
            </a:r>
            <a:r>
              <a:rPr lang="en-US" sz="1800" dirty="0" err="1"/>
              <a:t>neg</a:t>
            </a:r>
            <a:r>
              <a:rPr lang="en-US" sz="1800" dirty="0"/>
              <a:t> = {"aloof", "ambiguity”, /*...*/};</a:t>
            </a:r>
          </a:p>
          <a:p>
            <a:pPr marL="0" indent="0">
              <a:buNone/>
            </a:pPr>
            <a:r>
              <a:rPr lang="en-US" sz="1800" dirty="0"/>
              <a:t>string[] </a:t>
            </a:r>
            <a:r>
              <a:rPr lang="en-US" sz="1800" dirty="0" err="1"/>
              <a:t>nW</a:t>
            </a:r>
            <a:r>
              <a:rPr lang="en-US" sz="1800" dirty="0"/>
              <a:t> = {"I", "welcome", "you”, /*...*/ };</a:t>
            </a:r>
          </a:p>
          <a:p>
            <a:pPr marL="0" indent="0">
              <a:buNone/>
            </a:pPr>
            <a:r>
              <a:rPr lang="en-US" sz="1800" dirty="0"/>
              <a:t>public string </a:t>
            </a:r>
            <a:r>
              <a:rPr lang="en-US" sz="1800" dirty="0" err="1"/>
              <a:t>createText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numWords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type) {</a:t>
            </a:r>
          </a:p>
          <a:p>
            <a:pPr marL="0" indent="0">
              <a:buNone/>
            </a:pPr>
            <a:r>
              <a:rPr lang="en-US" sz="1800" dirty="0"/>
              <a:t>string </a:t>
            </a:r>
            <a:r>
              <a:rPr lang="en-US" sz="1800" dirty="0" err="1"/>
              <a:t>outText</a:t>
            </a:r>
            <a:r>
              <a:rPr lang="en-US" sz="1800" dirty="0"/>
              <a:t> = "";</a:t>
            </a:r>
          </a:p>
          <a:p>
            <a:pPr marL="0" indent="0">
              <a:buNone/>
            </a:pPr>
            <a:r>
              <a:rPr lang="en-US" sz="1800" dirty="0"/>
              <a:t>string </a:t>
            </a:r>
            <a:r>
              <a:rPr lang="en-US" sz="1800" dirty="0" err="1"/>
              <a:t>rW</a:t>
            </a:r>
            <a:r>
              <a:rPr lang="en-US" sz="1800" dirty="0"/>
              <a:t> = </a:t>
            </a:r>
            <a:r>
              <a:rPr lang="en-US" sz="1800" dirty="0" err="1"/>
              <a:t>nW</a:t>
            </a:r>
            <a:r>
              <a:rPr lang="en-US" sz="1800" dirty="0"/>
              <a:t>[</a:t>
            </a:r>
            <a:r>
              <a:rPr lang="en-US" sz="1800" dirty="0" err="1"/>
              <a:t>rand.Next</a:t>
            </a:r>
            <a:r>
              <a:rPr lang="en-US" sz="1800" dirty="0"/>
              <a:t>(0, </a:t>
            </a:r>
            <a:r>
              <a:rPr lang="en-US" sz="1800" dirty="0" err="1"/>
              <a:t>nW.Length</a:t>
            </a:r>
            <a:r>
              <a:rPr lang="en-US" sz="1800" dirty="0"/>
              <a:t>)];</a:t>
            </a:r>
          </a:p>
          <a:p>
            <a:pPr marL="0" indent="0">
              <a:buNone/>
            </a:pPr>
            <a:r>
              <a:rPr lang="en-US" sz="1800" dirty="0"/>
              <a:t>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</a:t>
            </a:r>
            <a:r>
              <a:rPr lang="en-US" sz="1800" dirty="0" err="1"/>
              <a:t>numWords</a:t>
            </a:r>
            <a:r>
              <a:rPr lang="en-US" sz="1800" dirty="0"/>
              <a:t>; </a:t>
            </a:r>
            <a:r>
              <a:rPr lang="en-US" sz="1800" dirty="0" err="1"/>
              <a:t>i</a:t>
            </a:r>
            <a:r>
              <a:rPr lang="en-US" sz="1800" dirty="0"/>
              <a:t>++) 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outText</a:t>
            </a:r>
            <a:r>
              <a:rPr lang="en-US" sz="1800" dirty="0"/>
              <a:t> += </a:t>
            </a:r>
            <a:r>
              <a:rPr lang="en-US" sz="1800" dirty="0" err="1"/>
              <a:t>rW</a:t>
            </a:r>
            <a:r>
              <a:rPr lang="en-US" sz="1800" dirty="0"/>
              <a:t> + " ";</a:t>
            </a:r>
          </a:p>
          <a:p>
            <a:pPr marL="0" indent="0">
              <a:buNone/>
            </a:pPr>
            <a:r>
              <a:rPr lang="en-US" sz="1800" dirty="0"/>
              <a:t>if (type == 1)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rW</a:t>
            </a:r>
            <a:r>
              <a:rPr lang="en-US" sz="1800" dirty="0"/>
              <a:t> = </a:t>
            </a:r>
            <a:r>
              <a:rPr lang="en-US" sz="1800" dirty="0" err="1"/>
              <a:t>pos</a:t>
            </a:r>
            <a:r>
              <a:rPr lang="en-US" sz="1800" dirty="0"/>
              <a:t>[</a:t>
            </a:r>
            <a:r>
              <a:rPr lang="en-US" sz="1800" dirty="0" err="1"/>
              <a:t>rand.Next</a:t>
            </a:r>
            <a:r>
              <a:rPr lang="en-US" sz="1800" dirty="0"/>
              <a:t>(0, </a:t>
            </a:r>
            <a:r>
              <a:rPr lang="en-US" sz="1800" dirty="0" err="1"/>
              <a:t>pos.Length</a:t>
            </a:r>
            <a:r>
              <a:rPr lang="en-US" sz="1800" dirty="0"/>
              <a:t>)];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31517-DE95-4CF3-BB4E-F830767F96EA}"/>
              </a:ext>
            </a:extLst>
          </p:cNvPr>
          <p:cNvSpPr/>
          <p:nvPr/>
        </p:nvSpPr>
        <p:spPr>
          <a:xfrm>
            <a:off x="457200" y="1417638"/>
            <a:ext cx="8229600" cy="493871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649DEB-DAC0-ED43-A850-A2813F177E77}"/>
              </a:ext>
            </a:extLst>
          </p:cNvPr>
          <p:cNvSpPr txBox="1">
            <a:spLocks/>
          </p:cNvSpPr>
          <p:nvPr/>
        </p:nvSpPr>
        <p:spPr>
          <a:xfrm>
            <a:off x="4896743" y="1528291"/>
            <a:ext cx="3790057" cy="4572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else if (type == 0)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    </a:t>
            </a:r>
            <a:r>
              <a:rPr lang="en-US" sz="1800" dirty="0" err="1"/>
              <a:t>rW</a:t>
            </a:r>
            <a:r>
              <a:rPr lang="en-US" sz="1800" dirty="0"/>
              <a:t> = </a:t>
            </a:r>
            <a:r>
              <a:rPr lang="en-US" sz="1800" dirty="0" err="1"/>
              <a:t>neg</a:t>
            </a:r>
            <a:r>
              <a:rPr lang="en-US" sz="1800" dirty="0"/>
              <a:t>[</a:t>
            </a:r>
            <a:r>
              <a:rPr lang="en-US" sz="1800" dirty="0" err="1"/>
              <a:t>rand.Next</a:t>
            </a:r>
            <a:r>
              <a:rPr lang="en-US" sz="1800" dirty="0"/>
              <a:t>(0, </a:t>
            </a:r>
            <a:r>
              <a:rPr lang="en-US" sz="1800" dirty="0" err="1"/>
              <a:t>neg.Length</a:t>
            </a:r>
            <a:r>
              <a:rPr lang="en-US" sz="1800" dirty="0"/>
              <a:t>)];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else if (</a:t>
            </a:r>
            <a:r>
              <a:rPr lang="en-US" sz="1800" dirty="0" err="1"/>
              <a:t>rand.Next</a:t>
            </a:r>
            <a:r>
              <a:rPr lang="en-US" sz="1800" dirty="0"/>
              <a:t>(1,50000)%3==1)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    </a:t>
            </a:r>
            <a:r>
              <a:rPr lang="en-US" sz="1800" dirty="0" err="1"/>
              <a:t>rW</a:t>
            </a:r>
            <a:r>
              <a:rPr lang="en-US" sz="1800" dirty="0"/>
              <a:t> = </a:t>
            </a:r>
            <a:r>
              <a:rPr lang="en-US" sz="1800" dirty="0" err="1"/>
              <a:t>pos</a:t>
            </a:r>
            <a:r>
              <a:rPr lang="en-US" sz="1800" dirty="0"/>
              <a:t>[</a:t>
            </a:r>
            <a:r>
              <a:rPr lang="en-US" sz="1800" dirty="0" err="1"/>
              <a:t>rand.Next</a:t>
            </a:r>
            <a:r>
              <a:rPr lang="en-US" sz="1800" dirty="0"/>
              <a:t>(0, </a:t>
            </a:r>
            <a:r>
              <a:rPr lang="en-US" sz="1800" dirty="0" err="1"/>
              <a:t>pos.Length</a:t>
            </a:r>
            <a:r>
              <a:rPr lang="en-US" sz="1800" dirty="0"/>
              <a:t>)];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else if (</a:t>
            </a:r>
            <a:r>
              <a:rPr lang="en-US" sz="1800" dirty="0" err="1"/>
              <a:t>rand.Next</a:t>
            </a:r>
            <a:r>
              <a:rPr lang="en-US" sz="1800" dirty="0"/>
              <a:t>(1, 50000) % 3 == 1)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    </a:t>
            </a:r>
            <a:r>
              <a:rPr lang="en-US" sz="1800" dirty="0" err="1"/>
              <a:t>rW</a:t>
            </a:r>
            <a:r>
              <a:rPr lang="en-US" sz="1800" dirty="0"/>
              <a:t>=</a:t>
            </a:r>
            <a:r>
              <a:rPr lang="en-US" sz="1800" dirty="0" err="1"/>
              <a:t>neg</a:t>
            </a:r>
            <a:r>
              <a:rPr lang="en-US" sz="1800" dirty="0"/>
              <a:t>[</a:t>
            </a:r>
            <a:r>
              <a:rPr lang="en-US" sz="1800" dirty="0" err="1"/>
              <a:t>rand.Next</a:t>
            </a:r>
            <a:r>
              <a:rPr lang="en-US" sz="1800" dirty="0"/>
              <a:t>(0, </a:t>
            </a:r>
            <a:r>
              <a:rPr lang="en-US" sz="1800" dirty="0" err="1"/>
              <a:t>neg.Length</a:t>
            </a:r>
            <a:r>
              <a:rPr lang="en-US" sz="1800" dirty="0"/>
              <a:t>)];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else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    </a:t>
            </a:r>
            <a:r>
              <a:rPr lang="en-US" sz="1800" dirty="0" err="1"/>
              <a:t>rW</a:t>
            </a:r>
            <a:r>
              <a:rPr lang="en-US" sz="1800" dirty="0"/>
              <a:t> = [</a:t>
            </a:r>
            <a:r>
              <a:rPr lang="en-US" sz="1800" dirty="0" err="1"/>
              <a:t>rand.Next</a:t>
            </a:r>
            <a:r>
              <a:rPr lang="en-US" sz="1800" dirty="0"/>
              <a:t>(0, </a:t>
            </a:r>
            <a:r>
              <a:rPr lang="en-US" sz="1800" dirty="0" err="1"/>
              <a:t>nW.Length</a:t>
            </a:r>
            <a:r>
              <a:rPr lang="en-US" sz="1800" dirty="0"/>
              <a:t>)];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}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  return </a:t>
            </a:r>
            <a:r>
              <a:rPr lang="en-US" sz="1800" dirty="0" err="1"/>
              <a:t>outText</a:t>
            </a:r>
            <a:r>
              <a:rPr lang="en-US" sz="1800" dirty="0"/>
              <a:t>;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}</a:t>
            </a:r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C0D50-6325-8F41-B8FE-C6BAFAFD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03"/>
    </mc:Choice>
    <mc:Fallback xmlns="">
      <p:transition spd="slow" advTm="3710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5718-4A13-B64B-B49F-D1271657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78" y="14991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Experiment and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72B37-3681-7144-9C76-B36842B375B5}"/>
              </a:ext>
            </a:extLst>
          </p:cNvPr>
          <p:cNvSpPr txBox="1"/>
          <p:nvPr/>
        </p:nvSpPr>
        <p:spPr>
          <a:xfrm>
            <a:off x="753954" y="5768476"/>
            <a:ext cx="75792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Interesting Observation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DSE has potential to further strengthen an already accurate classifier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6F1547-9799-2E40-92D7-74111D897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802501"/>
              </p:ext>
            </p:extLst>
          </p:nvPr>
        </p:nvGraphicFramePr>
        <p:xfrm>
          <a:off x="753954" y="4337368"/>
          <a:ext cx="7856625" cy="1431108"/>
        </p:xfrm>
        <a:graphic>
          <a:graphicData uri="http://schemas.openxmlformats.org/drawingml/2006/table">
            <a:tbl>
              <a:tblPr firstRow="1" bandRow="1">
                <a:effectLst/>
                <a:tableStyleId>{93296810-A885-4BE3-A3E7-6D5BEEA58F35}</a:tableStyleId>
              </a:tblPr>
              <a:tblGrid>
                <a:gridCol w="1483689">
                  <a:extLst>
                    <a:ext uri="{9D8B030D-6E8A-4147-A177-3AD203B41FA5}">
                      <a16:colId xmlns:a16="http://schemas.microsoft.com/office/drawing/2014/main" val="2942570099"/>
                    </a:ext>
                  </a:extLst>
                </a:gridCol>
                <a:gridCol w="1677653">
                  <a:extLst>
                    <a:ext uri="{9D8B030D-6E8A-4147-A177-3AD203B41FA5}">
                      <a16:colId xmlns:a16="http://schemas.microsoft.com/office/drawing/2014/main" val="918481399"/>
                    </a:ext>
                  </a:extLst>
                </a:gridCol>
                <a:gridCol w="1576665">
                  <a:extLst>
                    <a:ext uri="{9D8B030D-6E8A-4147-A177-3AD203B41FA5}">
                      <a16:colId xmlns:a16="http://schemas.microsoft.com/office/drawing/2014/main" val="2287274061"/>
                    </a:ext>
                  </a:extLst>
                </a:gridCol>
                <a:gridCol w="1559309">
                  <a:extLst>
                    <a:ext uri="{9D8B030D-6E8A-4147-A177-3AD203B41FA5}">
                      <a16:colId xmlns:a16="http://schemas.microsoft.com/office/drawing/2014/main" val="792831642"/>
                    </a:ext>
                  </a:extLst>
                </a:gridCol>
                <a:gridCol w="1559309">
                  <a:extLst>
                    <a:ext uri="{9D8B030D-6E8A-4147-A177-3AD203B41FA5}">
                      <a16:colId xmlns:a16="http://schemas.microsoft.com/office/drawing/2014/main" val="2379475355"/>
                    </a:ext>
                  </a:extLst>
                </a:gridCol>
              </a:tblGrid>
              <a:tr h="47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Classifier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F1 Score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195149"/>
                  </a:ext>
                </a:extLst>
              </a:tr>
              <a:tr h="47703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C3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96.5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93.1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96.4</a:t>
                      </a:r>
                      <a:endParaRPr lang="en-US" sz="20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72919"/>
                  </a:ext>
                </a:extLst>
              </a:tr>
              <a:tr h="47703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C4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99.4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98.8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99.4</a:t>
                      </a:r>
                      <a:endParaRPr lang="en-US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533513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CD332193-29C3-EC4F-B01D-F2F6AC8DFC20}"/>
              </a:ext>
            </a:extLst>
          </p:cNvPr>
          <p:cNvSpPr/>
          <p:nvPr/>
        </p:nvSpPr>
        <p:spPr>
          <a:xfrm>
            <a:off x="753955" y="1339502"/>
            <a:ext cx="1251585" cy="497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Labels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0287F6-CD6B-254A-BBBD-517D0999E5A1}"/>
              </a:ext>
            </a:extLst>
          </p:cNvPr>
          <p:cNvSpPr/>
          <p:nvPr/>
        </p:nvSpPr>
        <p:spPr>
          <a:xfrm>
            <a:off x="753955" y="1888049"/>
            <a:ext cx="1238728" cy="497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Training Data T1</a:t>
            </a:r>
          </a:p>
        </p:txBody>
      </p:sp>
      <p:sp>
        <p:nvSpPr>
          <p:cNvPr id="41" name="Rectangle: Rounded Corners 5">
            <a:extLst>
              <a:ext uri="{FF2B5EF4-FFF2-40B4-BE49-F238E27FC236}">
                <a16:creationId xmlns:a16="http://schemas.microsoft.com/office/drawing/2014/main" id="{2FAC581A-B4CE-0A49-8760-5601BCCBC460}"/>
              </a:ext>
            </a:extLst>
          </p:cNvPr>
          <p:cNvSpPr/>
          <p:nvPr/>
        </p:nvSpPr>
        <p:spPr>
          <a:xfrm>
            <a:off x="2481517" y="1713813"/>
            <a:ext cx="1383977" cy="7447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Feature</a:t>
            </a:r>
            <a:br>
              <a:rPr lang="en-US" sz="1350" dirty="0"/>
            </a:br>
            <a:r>
              <a:rPr lang="en-US" sz="1350" dirty="0"/>
              <a:t>extractor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B2B7F4-378F-7142-A0BB-867A89CDC0CD}"/>
              </a:ext>
            </a:extLst>
          </p:cNvPr>
          <p:cNvSpPr/>
          <p:nvPr/>
        </p:nvSpPr>
        <p:spPr>
          <a:xfrm>
            <a:off x="4390496" y="1732213"/>
            <a:ext cx="1251585" cy="704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Features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CA5164-3FE0-DB45-A7DB-4599E9D24710}"/>
              </a:ext>
            </a:extLst>
          </p:cNvPr>
          <p:cNvSpPr/>
          <p:nvPr/>
        </p:nvSpPr>
        <p:spPr>
          <a:xfrm>
            <a:off x="753955" y="3498775"/>
            <a:ext cx="1251585" cy="497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Program</a:t>
            </a:r>
          </a:p>
        </p:txBody>
      </p:sp>
      <p:sp>
        <p:nvSpPr>
          <p:cNvPr id="44" name="Rectangle: Rounded Corners 8">
            <a:extLst>
              <a:ext uri="{FF2B5EF4-FFF2-40B4-BE49-F238E27FC236}">
                <a16:creationId xmlns:a16="http://schemas.microsoft.com/office/drawing/2014/main" id="{9179CE6E-55B5-D24F-A83A-7D4BA7D86AC1}"/>
              </a:ext>
            </a:extLst>
          </p:cNvPr>
          <p:cNvSpPr/>
          <p:nvPr/>
        </p:nvSpPr>
        <p:spPr>
          <a:xfrm>
            <a:off x="2481517" y="3498775"/>
            <a:ext cx="1383977" cy="4972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DSE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761694-D943-4B42-AAA4-C59F7A39DB26}"/>
              </a:ext>
            </a:extLst>
          </p:cNvPr>
          <p:cNvSpPr/>
          <p:nvPr/>
        </p:nvSpPr>
        <p:spPr>
          <a:xfrm>
            <a:off x="4498151" y="3515630"/>
            <a:ext cx="1251585" cy="497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Supplement Data</a:t>
            </a:r>
          </a:p>
        </p:txBody>
      </p:sp>
      <p:sp>
        <p:nvSpPr>
          <p:cNvPr id="46" name="Rectangle: Rounded Corners 10">
            <a:extLst>
              <a:ext uri="{FF2B5EF4-FFF2-40B4-BE49-F238E27FC236}">
                <a16:creationId xmlns:a16="http://schemas.microsoft.com/office/drawing/2014/main" id="{F34904B2-BD4A-BB43-8246-D405DCDFD855}"/>
              </a:ext>
            </a:extLst>
          </p:cNvPr>
          <p:cNvSpPr/>
          <p:nvPr/>
        </p:nvSpPr>
        <p:spPr>
          <a:xfrm>
            <a:off x="5983070" y="1235115"/>
            <a:ext cx="1560476" cy="122321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ML</a:t>
            </a:r>
            <a:br>
              <a:rPr lang="en-US" sz="1500" dirty="0"/>
            </a:br>
            <a:r>
              <a:rPr lang="en-US" sz="1500" dirty="0"/>
              <a:t>algorithm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5A0D9F-D54F-6443-AC88-BE096DE2D690}"/>
              </a:ext>
            </a:extLst>
          </p:cNvPr>
          <p:cNvSpPr/>
          <p:nvPr/>
        </p:nvSpPr>
        <p:spPr>
          <a:xfrm>
            <a:off x="7843024" y="1516221"/>
            <a:ext cx="1167145" cy="64383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Classifier C3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5C7FAB-D645-0146-99AE-C140C5975033}"/>
              </a:ext>
            </a:extLst>
          </p:cNvPr>
          <p:cNvSpPr/>
          <p:nvPr/>
        </p:nvSpPr>
        <p:spPr>
          <a:xfrm>
            <a:off x="7879003" y="2885888"/>
            <a:ext cx="1094423" cy="5819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Test Data</a:t>
            </a:r>
          </a:p>
          <a:p>
            <a:pPr algn="ctr"/>
            <a:r>
              <a:rPr lang="en-US" sz="1350" dirty="0"/>
              <a:t>T3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FD5618-8E5B-9043-B2D9-59C950978549}"/>
              </a:ext>
            </a:extLst>
          </p:cNvPr>
          <p:cNvCxnSpPr>
            <a:cxnSpLocks/>
          </p:cNvCxnSpPr>
          <p:nvPr/>
        </p:nvCxnSpPr>
        <p:spPr>
          <a:xfrm>
            <a:off x="2005540" y="1427521"/>
            <a:ext cx="3977530" cy="3680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87F3ED-4330-6841-93ED-D1438084E73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016289" y="1459907"/>
            <a:ext cx="0" cy="272306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D59218-571C-214F-8C8B-B8BA129E037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005541" y="2071359"/>
            <a:ext cx="475976" cy="14842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905DD23-6701-2E4B-B993-0932508FC785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035172" y="3747378"/>
            <a:ext cx="44634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14A6F7-49E6-9A4F-911D-1B1180BD2F51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865494" y="3747378"/>
            <a:ext cx="632657" cy="1685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DFB20B-C25E-B345-8F9B-D3B1BBB11B93}"/>
              </a:ext>
            </a:extLst>
          </p:cNvPr>
          <p:cNvCxnSpPr>
            <a:cxnSpLocks/>
          </p:cNvCxnSpPr>
          <p:nvPr/>
        </p:nvCxnSpPr>
        <p:spPr>
          <a:xfrm flipV="1">
            <a:off x="3865494" y="1962949"/>
            <a:ext cx="525002" cy="18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7EF201F-CBCD-614F-A805-448B2A62EC09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7543546" y="1838140"/>
            <a:ext cx="299478" cy="858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6F8596-691E-2A46-91ED-6EA1C026ED98}"/>
              </a:ext>
            </a:extLst>
          </p:cNvPr>
          <p:cNvCxnSpPr>
            <a:cxnSpLocks/>
            <a:stCxn id="46" idx="2"/>
            <a:endCxn id="63" idx="0"/>
          </p:cNvCxnSpPr>
          <p:nvPr/>
        </p:nvCxnSpPr>
        <p:spPr>
          <a:xfrm>
            <a:off x="6763308" y="2458326"/>
            <a:ext cx="11772" cy="396611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89F32FA-A486-3340-999C-528F7BE0C46A}"/>
              </a:ext>
            </a:extLst>
          </p:cNvPr>
          <p:cNvSpPr txBox="1"/>
          <p:nvPr/>
        </p:nvSpPr>
        <p:spPr>
          <a:xfrm>
            <a:off x="753954" y="3007799"/>
            <a:ext cx="12387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Training</a:t>
            </a:r>
            <a:br>
              <a:rPr lang="en-US" sz="1350" b="1" dirty="0"/>
            </a:br>
            <a:r>
              <a:rPr lang="en-US" sz="1350" b="1" dirty="0"/>
              <a:t>Supplement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7F5E74-87D0-6B48-867C-D7DB9D3FF3AC}"/>
              </a:ext>
            </a:extLst>
          </p:cNvPr>
          <p:cNvSpPr/>
          <p:nvPr/>
        </p:nvSpPr>
        <p:spPr>
          <a:xfrm>
            <a:off x="2552752" y="2806077"/>
            <a:ext cx="1238728" cy="497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Training Data T2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E096E7-ABAC-0F42-AC7A-09D2FF1817B9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3172116" y="2458588"/>
            <a:ext cx="1390" cy="347489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8149558-F55C-3E46-91FF-66CD4E33C432}"/>
              </a:ext>
            </a:extLst>
          </p:cNvPr>
          <p:cNvCxnSpPr>
            <a:stCxn id="40" idx="2"/>
            <a:endCxn id="59" idx="1"/>
          </p:cNvCxnSpPr>
          <p:nvPr/>
        </p:nvCxnSpPr>
        <p:spPr>
          <a:xfrm rot="16200000" flipH="1">
            <a:off x="1628322" y="2130250"/>
            <a:ext cx="669426" cy="1179433"/>
          </a:xfrm>
          <a:prstGeom prst="bent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D91F8A2-4E58-F045-8B23-D008B47023E3}"/>
              </a:ext>
            </a:extLst>
          </p:cNvPr>
          <p:cNvCxnSpPr>
            <a:cxnSpLocks/>
            <a:stCxn id="45" idx="0"/>
            <a:endCxn id="59" idx="3"/>
          </p:cNvCxnSpPr>
          <p:nvPr/>
        </p:nvCxnSpPr>
        <p:spPr>
          <a:xfrm rot="16200000" flipV="1">
            <a:off x="4227237" y="2618923"/>
            <a:ext cx="460950" cy="1332464"/>
          </a:xfrm>
          <a:prstGeom prst="bent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E4086A8-C70F-D144-B8C1-51F085317FEC}"/>
              </a:ext>
            </a:extLst>
          </p:cNvPr>
          <p:cNvSpPr/>
          <p:nvPr/>
        </p:nvSpPr>
        <p:spPr>
          <a:xfrm>
            <a:off x="6191507" y="2854937"/>
            <a:ext cx="1167145" cy="64383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Classifier C4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162A739-8B39-864A-8FE6-F50DF088943E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V="1">
            <a:off x="8426215" y="2160059"/>
            <a:ext cx="382" cy="72582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F855AAE-EC9A-2244-B6CF-214AAB36355F}"/>
              </a:ext>
            </a:extLst>
          </p:cNvPr>
          <p:cNvCxnSpPr>
            <a:cxnSpLocks/>
            <a:stCxn id="48" idx="1"/>
            <a:endCxn id="63" idx="3"/>
          </p:cNvCxnSpPr>
          <p:nvPr/>
        </p:nvCxnSpPr>
        <p:spPr>
          <a:xfrm flipH="1">
            <a:off x="7358652" y="3176856"/>
            <a:ext cx="520351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AA296F-1026-BF48-B3C6-507D3B4AFD74}"/>
              </a:ext>
            </a:extLst>
          </p:cNvPr>
          <p:cNvCxnSpPr>
            <a:cxnSpLocks/>
          </p:cNvCxnSpPr>
          <p:nvPr/>
        </p:nvCxnSpPr>
        <p:spPr>
          <a:xfrm flipV="1">
            <a:off x="3854389" y="2212388"/>
            <a:ext cx="525002" cy="180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23CEF01-ACD6-6048-91C5-C9D82807B21F}"/>
              </a:ext>
            </a:extLst>
          </p:cNvPr>
          <p:cNvCxnSpPr>
            <a:cxnSpLocks/>
          </p:cNvCxnSpPr>
          <p:nvPr/>
        </p:nvCxnSpPr>
        <p:spPr>
          <a:xfrm>
            <a:off x="5642081" y="2199751"/>
            <a:ext cx="340989" cy="1263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3DFE62-79D7-974A-A021-F3CE0655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118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790"/>
    </mc:Choice>
    <mc:Fallback xmlns="">
      <p:transition spd="slow" advTm="907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7" grpId="0"/>
      <p:bldP spid="59" grpId="0" animBg="1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10D5-9FAC-C344-954F-2C528AFB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B80C-7A60-7B40-9E42-4EA61AF0F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Support a more realistic setting as depicted in human bot classification problem</a:t>
            </a:r>
          </a:p>
          <a:p>
            <a:pPr lvl="1"/>
            <a:r>
              <a:rPr lang="en-US" sz="2100" dirty="0"/>
              <a:t>Current preliminary experiment is severely limited.</a:t>
            </a:r>
          </a:p>
          <a:p>
            <a:r>
              <a:rPr lang="en-US" sz="2500" dirty="0"/>
              <a:t>Dynamic Symbolic Execution replaced by some other test case generator</a:t>
            </a:r>
          </a:p>
          <a:p>
            <a:pPr lvl="1"/>
            <a:r>
              <a:rPr lang="en-US" sz="2100" dirty="0"/>
              <a:t>Random/ Search based test case generator</a:t>
            </a:r>
          </a:p>
          <a:p>
            <a:r>
              <a:rPr lang="en-US" sz="2500" dirty="0"/>
              <a:t>Machine Learning Class imbalance problem (Overfitting problem)</a:t>
            </a:r>
          </a:p>
          <a:p>
            <a:pPr lvl="1"/>
            <a:r>
              <a:rPr lang="en-US" sz="2100" dirty="0"/>
              <a:t>Yet to be analyzed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42325-048C-5340-9BC1-7C6CBAFA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091"/>
    </mc:Choice>
    <mc:Fallback xmlns="">
      <p:transition spd="slow" advTm="9309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6EB6-223B-CB4B-832F-A0049DAB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E494A-808C-BC43-A135-C1BFC05C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Gap: Low-Quality Machine Learning classifier</a:t>
            </a:r>
          </a:p>
          <a:p>
            <a:pPr lvl="1" algn="just"/>
            <a:r>
              <a:rPr lang="en-US" sz="2100" dirty="0"/>
              <a:t>caused by small or incomplete training sets</a:t>
            </a:r>
          </a:p>
          <a:p>
            <a:pPr algn="just"/>
            <a:r>
              <a:rPr lang="en-US" sz="2500" dirty="0"/>
              <a:t>Currently: Machine learning approach ignore program as a source of information.</a:t>
            </a:r>
          </a:p>
          <a:p>
            <a:pPr algn="just"/>
            <a:r>
              <a:rPr lang="en-US" sz="2500" dirty="0"/>
              <a:t>New Research Direction: </a:t>
            </a:r>
          </a:p>
          <a:p>
            <a:pPr lvl="1" algn="just"/>
            <a:r>
              <a:rPr lang="en-US" sz="2100" dirty="0"/>
              <a:t>Program Analysis -&gt;Machine Learning </a:t>
            </a:r>
          </a:p>
          <a:p>
            <a:pPr algn="just"/>
            <a:r>
              <a:rPr lang="en-US" sz="2500" dirty="0"/>
              <a:t>Preliminary evaluation suggests potential of DSE-enriched training set to improve the classifier.</a:t>
            </a:r>
          </a:p>
          <a:p>
            <a:pPr algn="just"/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1EBC5-B269-D249-8A5E-9BE97CA9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25"/>
    </mc:Choice>
    <mc:Fallback xmlns="">
      <p:transition spd="slow" advTm="5692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0D51-80B8-DB48-8008-A263B496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04F0-DF4A-BC4C-8FD9-DEFEBCB47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500" dirty="0"/>
              <a:t>University of Texas at Arlington </a:t>
            </a:r>
          </a:p>
          <a:p>
            <a:pPr marL="0" indent="0" algn="ctr">
              <a:buNone/>
            </a:pPr>
            <a:r>
              <a:rPr lang="en-US" sz="2500" dirty="0"/>
              <a:t>USA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800" dirty="0"/>
              <a:t>Sohil Lal Shrestha</a:t>
            </a:r>
          </a:p>
          <a:p>
            <a:pPr marL="0" indent="0" algn="ctr">
              <a:buNone/>
            </a:pPr>
            <a:r>
              <a:rPr lang="en-US" sz="2800" dirty="0" err="1"/>
              <a:t>sohillal.shrestha@uta.edu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Twitter:@</a:t>
            </a:r>
            <a:r>
              <a:rPr lang="en-US" sz="2800" dirty="0" err="1"/>
              <a:t>sohilnewa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AD3F8-14B5-844A-8C79-0DFF47F2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77"/>
    </mc:Choice>
    <mc:Fallback xmlns="">
      <p:transition spd="slow" advTm="1307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80FB417-E62C-4A3D-8F13-2A4D5C60E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027" y="3621082"/>
            <a:ext cx="2616200" cy="2362200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0FD97F1E-5F64-0F44-A50F-1F9423C0AD8E}"/>
              </a:ext>
            </a:extLst>
          </p:cNvPr>
          <p:cNvSpPr/>
          <p:nvPr/>
        </p:nvSpPr>
        <p:spPr>
          <a:xfrm>
            <a:off x="5243855" y="1237541"/>
            <a:ext cx="1624596" cy="780902"/>
          </a:xfrm>
          <a:prstGeom prst="wedgeRoundRectCallout">
            <a:avLst>
              <a:gd name="adj1" fmla="val -37848"/>
              <a:gd name="adj2" fmla="val 24513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1. Collect Twitter Data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E343B86-67B2-0043-9817-05C280E249C7}"/>
              </a:ext>
            </a:extLst>
          </p:cNvPr>
          <p:cNvSpPr/>
          <p:nvPr/>
        </p:nvSpPr>
        <p:spPr>
          <a:xfrm>
            <a:off x="5936040" y="2196548"/>
            <a:ext cx="1627588" cy="661112"/>
          </a:xfrm>
          <a:prstGeom prst="wedgeRoundRectCallout">
            <a:avLst>
              <a:gd name="adj1" fmla="val -53975"/>
              <a:gd name="adj2" fmla="val 15338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2. Label data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2D930172-45F6-DB49-9682-9055808DA227}"/>
              </a:ext>
            </a:extLst>
          </p:cNvPr>
          <p:cNvSpPr/>
          <p:nvPr/>
        </p:nvSpPr>
        <p:spPr>
          <a:xfrm>
            <a:off x="6650683" y="2933363"/>
            <a:ext cx="1437918" cy="661112"/>
          </a:xfrm>
          <a:prstGeom prst="wedgeRoundRectCallout">
            <a:avLst>
              <a:gd name="adj1" fmla="val -79685"/>
              <a:gd name="adj2" fmla="val 549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3. Train ML classifier 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B8E7C310-FA0D-8147-9679-49410597D569}"/>
              </a:ext>
            </a:extLst>
          </p:cNvPr>
          <p:cNvSpPr/>
          <p:nvPr/>
        </p:nvSpPr>
        <p:spPr>
          <a:xfrm>
            <a:off x="7193227" y="3665319"/>
            <a:ext cx="1790749" cy="1145200"/>
          </a:xfrm>
          <a:prstGeom prst="wedgeRoundRectCallout">
            <a:avLst>
              <a:gd name="adj1" fmla="val -96878"/>
              <a:gd name="adj2" fmla="val -3312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4. Classify using trained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4EE381-6DB7-4579-B097-74CA36FC81E5}"/>
              </a:ext>
            </a:extLst>
          </p:cNvPr>
          <p:cNvSpPr txBox="1"/>
          <p:nvPr/>
        </p:nvSpPr>
        <p:spPr>
          <a:xfrm>
            <a:off x="692523" y="398286"/>
            <a:ext cx="7758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Classifying Tweets: Human Vs. Bot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9CAE50-9021-42F1-A6EC-E6209439E3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08652" y="3904687"/>
            <a:ext cx="1350500" cy="14603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734D42-4305-4A10-811D-5AEF954A51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25736" y="1667120"/>
            <a:ext cx="2324100" cy="1511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FC99B6-C6C4-4946-9534-1A7C5A4CD9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8336" y="3080574"/>
            <a:ext cx="445994" cy="3623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414BE9-FC82-4453-BAA0-F374CE65B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5144" y="3575574"/>
            <a:ext cx="445994" cy="3623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773C66-C89C-4A98-B36A-EB22936C7C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1490" y="3263919"/>
            <a:ext cx="445994" cy="3623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00E9A80-6767-46CA-81A2-0097D6BDF7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2939" y="3491546"/>
            <a:ext cx="445994" cy="3623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B4E06FD-4720-4ED2-B8A2-4FDC1A13EB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9754" y="3981142"/>
            <a:ext cx="445994" cy="3623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C8248B9-D6E8-4D05-B877-EC79757D6F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5748" y="4442859"/>
            <a:ext cx="445994" cy="3623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5608C9-1ED3-461C-A5F5-FA8FB7089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1795" y="4006316"/>
            <a:ext cx="445994" cy="3623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42641D-45F7-7E46-BD89-AED4CC32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08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14"/>
    </mc:Choice>
    <mc:Fallback xmlns="">
      <p:transition spd="slow" advTm="706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897D-CCB1-5349-AB9F-15EC8306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Features Fed to Classifier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85C434-3D4E-5648-867D-AB9694B45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728" y="1214438"/>
            <a:ext cx="6279497" cy="498544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789000-0A5A-A14F-8BB9-AB240591E068}"/>
              </a:ext>
            </a:extLst>
          </p:cNvPr>
          <p:cNvSpPr/>
          <p:nvPr/>
        </p:nvSpPr>
        <p:spPr>
          <a:xfrm>
            <a:off x="457200" y="5940853"/>
            <a:ext cx="76244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/>
              <a:t>Sources:</a:t>
            </a:r>
          </a:p>
          <a:p>
            <a:r>
              <a:rPr lang="en-US" sz="1200" i="1" dirty="0" err="1"/>
              <a:t>Onur</a:t>
            </a:r>
            <a:r>
              <a:rPr lang="en-US" sz="1200" i="1" dirty="0"/>
              <a:t> </a:t>
            </a:r>
            <a:r>
              <a:rPr lang="en-US" sz="1200" i="1" dirty="0" err="1"/>
              <a:t>Varol</a:t>
            </a:r>
            <a:r>
              <a:rPr lang="en-US" sz="1200" i="1" dirty="0"/>
              <a:t>, Emilio Ferrara, Clayton A. Davis, Filippo </a:t>
            </a:r>
            <a:r>
              <a:rPr lang="en-US" sz="1200" i="1" dirty="0" err="1"/>
              <a:t>Menczer</a:t>
            </a:r>
            <a:r>
              <a:rPr lang="en-US" sz="1200" i="1" dirty="0"/>
              <a:t>, and Alessandro </a:t>
            </a:r>
            <a:r>
              <a:rPr lang="en-US" sz="1200" i="1" dirty="0" err="1"/>
              <a:t>Flammini</a:t>
            </a:r>
            <a:r>
              <a:rPr lang="en-US" sz="1200" i="1" dirty="0"/>
              <a:t>. 2017. Online Human-Bot Interactions: Detection, Estimation, and Characterization. In Proc. 11th Intl. Conference on Web and Social Media (ICWSM). AAAI, 280–289.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2A336F-7973-444F-A948-4DEA076495AD}"/>
              </a:ext>
            </a:extLst>
          </p:cNvPr>
          <p:cNvSpPr txBox="1"/>
          <p:nvPr/>
        </p:nvSpPr>
        <p:spPr>
          <a:xfrm>
            <a:off x="7515225" y="1085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DF23A-2244-6A49-BBCE-F2C4E8D3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19"/>
    </mc:Choice>
    <mc:Fallback xmlns="">
      <p:transition spd="slow" advTm="1251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422D-5494-3346-8506-289A6693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Conceptually : Program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254E-AD4A-2F47-8348-9A250F15A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220" y="1852083"/>
            <a:ext cx="5060197" cy="1628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Advantage: </a:t>
            </a:r>
          </a:p>
          <a:p>
            <a:r>
              <a:rPr lang="en-US" sz="2000" dirty="0"/>
              <a:t>Better classifier</a:t>
            </a:r>
          </a:p>
          <a:p>
            <a:r>
              <a:rPr lang="en-US" sz="2000" dirty="0"/>
              <a:t>Labelling cost reduced</a:t>
            </a:r>
          </a:p>
          <a:p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3C81EA-7321-4949-B2C9-10D88A2593B1}"/>
              </a:ext>
            </a:extLst>
          </p:cNvPr>
          <p:cNvSpPr txBox="1"/>
          <p:nvPr/>
        </p:nvSpPr>
        <p:spPr>
          <a:xfrm>
            <a:off x="385520" y="3210761"/>
            <a:ext cx="33003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public void </a:t>
            </a:r>
            <a:r>
              <a:rPr lang="en-US" sz="1600" i="1" dirty="0" err="1"/>
              <a:t>keyPressed</a:t>
            </a:r>
            <a:r>
              <a:rPr lang="en-US" sz="1600" i="1" dirty="0"/>
              <a:t>(</a:t>
            </a:r>
            <a:r>
              <a:rPr lang="en-US" sz="1600" i="1" dirty="0" err="1"/>
              <a:t>KeyEvente</a:t>
            </a:r>
            <a:r>
              <a:rPr lang="en-US" sz="1600" i="1" dirty="0"/>
              <a:t>){</a:t>
            </a:r>
          </a:p>
          <a:p>
            <a:r>
              <a:rPr lang="en-US" sz="1600" i="1" dirty="0"/>
              <a:t>   if(</a:t>
            </a:r>
            <a:r>
              <a:rPr lang="en-US" sz="1600" i="1" dirty="0" err="1"/>
              <a:t>e.getKeyCode</a:t>
            </a:r>
            <a:r>
              <a:rPr lang="en-US" sz="1600" i="1" dirty="0"/>
              <a:t>()==</a:t>
            </a:r>
            <a:r>
              <a:rPr lang="en-US" sz="1600" i="1" dirty="0" err="1"/>
              <a:t>KeyEvent.VK_ENTER</a:t>
            </a:r>
            <a:r>
              <a:rPr lang="en-US" sz="1600" i="1" dirty="0"/>
              <a:t>){</a:t>
            </a:r>
          </a:p>
          <a:p>
            <a:r>
              <a:rPr lang="en-US" sz="1600" i="1" dirty="0"/>
              <a:t>        </a:t>
            </a:r>
            <a:r>
              <a:rPr lang="en-US" sz="1600" i="1" dirty="0" err="1"/>
              <a:t>input.setEditable</a:t>
            </a:r>
            <a:r>
              <a:rPr lang="en-US" sz="1600" i="1" dirty="0"/>
              <a:t>(false);</a:t>
            </a:r>
          </a:p>
          <a:p>
            <a:r>
              <a:rPr lang="en-US" sz="1600" i="1" dirty="0"/>
              <a:t>        String quote=</a:t>
            </a:r>
            <a:r>
              <a:rPr lang="en-US" sz="1600" i="1" dirty="0" err="1"/>
              <a:t>input.getText</a:t>
            </a:r>
            <a:r>
              <a:rPr lang="en-US" sz="1600" i="1" dirty="0"/>
              <a:t>();	</a:t>
            </a:r>
          </a:p>
          <a:p>
            <a:r>
              <a:rPr lang="en-US" sz="1600" i="1" dirty="0"/>
              <a:t>        </a:t>
            </a:r>
            <a:r>
              <a:rPr lang="en-US" sz="1600" i="1" dirty="0" err="1"/>
              <a:t>input.setText</a:t>
            </a:r>
            <a:r>
              <a:rPr lang="en-US" sz="1600" i="1" dirty="0"/>
              <a:t>("");</a:t>
            </a:r>
          </a:p>
          <a:p>
            <a:r>
              <a:rPr lang="en-US" sz="1600" i="1" dirty="0"/>
              <a:t>        </a:t>
            </a:r>
            <a:r>
              <a:rPr lang="en-US" sz="1600" i="1" dirty="0" err="1"/>
              <a:t>addText</a:t>
            </a:r>
            <a:r>
              <a:rPr lang="en-US" sz="1600" i="1" dirty="0"/>
              <a:t>("--&gt;You:\</a:t>
            </a:r>
            <a:r>
              <a:rPr lang="en-US" sz="1600" i="1" dirty="0" err="1"/>
              <a:t>t"+quote</a:t>
            </a:r>
            <a:r>
              <a:rPr lang="en-US" sz="1600" i="1" dirty="0"/>
              <a:t>);	                        </a:t>
            </a:r>
          </a:p>
          <a:p>
            <a:r>
              <a:rPr lang="en-US" sz="1600" i="1" dirty="0"/>
              <a:t>while(</a:t>
            </a:r>
            <a:r>
              <a:rPr lang="en-US" sz="1600" i="1" dirty="0" err="1"/>
              <a:t>quote.charAt</a:t>
            </a:r>
            <a:r>
              <a:rPr lang="en-US" sz="1600" i="1" dirty="0"/>
              <a:t>(</a:t>
            </a:r>
            <a:r>
              <a:rPr lang="en-US" sz="1600" i="1" dirty="0" err="1"/>
              <a:t>quote.length</a:t>
            </a:r>
            <a:r>
              <a:rPr lang="en-US" sz="1600" i="1" dirty="0"/>
              <a:t>()-1)=='!’ ){		</a:t>
            </a:r>
          </a:p>
          <a:p>
            <a:r>
              <a:rPr lang="en-US" sz="1600" i="1" dirty="0"/>
              <a:t>}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324F1CDA-A6FA-5E44-A078-99FE53B74EC1}"/>
              </a:ext>
            </a:extLst>
          </p:cNvPr>
          <p:cNvSpPr/>
          <p:nvPr/>
        </p:nvSpPr>
        <p:spPr>
          <a:xfrm>
            <a:off x="3824158" y="4326709"/>
            <a:ext cx="2092273" cy="609600"/>
          </a:xfrm>
          <a:prstGeom prst="rightArrow">
            <a:avLst/>
          </a:prstGeom>
          <a:ln>
            <a:solidFill>
              <a:srgbClr val="C0C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1EFB-863C-451E-BE4A-213EFBA08B24}"/>
              </a:ext>
            </a:extLst>
          </p:cNvPr>
          <p:cNvSpPr txBox="1"/>
          <p:nvPr/>
        </p:nvSpPr>
        <p:spPr>
          <a:xfrm>
            <a:off x="271220" y="1417638"/>
            <a:ext cx="8229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Automatically analyze the program to get its behavior.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8FAC7-D985-4BEE-9422-77DBD8B5C2BF}"/>
              </a:ext>
            </a:extLst>
          </p:cNvPr>
          <p:cNvSpPr/>
          <p:nvPr/>
        </p:nvSpPr>
        <p:spPr>
          <a:xfrm>
            <a:off x="271220" y="3064176"/>
            <a:ext cx="3528960" cy="317698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71146C-CA8F-45BA-8739-6F7E867B221B}"/>
              </a:ext>
            </a:extLst>
          </p:cNvPr>
          <p:cNvSpPr/>
          <p:nvPr/>
        </p:nvSpPr>
        <p:spPr>
          <a:xfrm>
            <a:off x="6054710" y="2399768"/>
            <a:ext cx="2584736" cy="1242891"/>
          </a:xfrm>
          <a:prstGeom prst="rect">
            <a:avLst/>
          </a:prstGeom>
          <a:ln>
            <a:solidFill>
              <a:srgbClr val="C0C2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post every X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retweet post that contains #Election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F4CD53-9C29-4929-BFE3-05D66AA426AC}"/>
              </a:ext>
            </a:extLst>
          </p:cNvPr>
          <p:cNvSpPr/>
          <p:nvPr/>
        </p:nvSpPr>
        <p:spPr>
          <a:xfrm>
            <a:off x="6054710" y="3928034"/>
            <a:ext cx="2584736" cy="8478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Follow celebrities with X followers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Tweet poems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E197C9-DAEB-465C-B4FF-943A67267B32}"/>
              </a:ext>
            </a:extLst>
          </p:cNvPr>
          <p:cNvSpPr/>
          <p:nvPr/>
        </p:nvSpPr>
        <p:spPr>
          <a:xfrm>
            <a:off x="6054710" y="5093816"/>
            <a:ext cx="2584736" cy="11473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reply FAQs from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Tweet at specific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F892E3-F522-4AC7-B032-BCBE36A59F00}"/>
              </a:ext>
            </a:extLst>
          </p:cNvPr>
          <p:cNvSpPr/>
          <p:nvPr/>
        </p:nvSpPr>
        <p:spPr>
          <a:xfrm>
            <a:off x="5940409" y="2135677"/>
            <a:ext cx="2837315" cy="4277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75E4-941B-0742-98ED-969A8901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440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36"/>
    </mc:Choice>
    <mc:Fallback xmlns="">
      <p:transition spd="slow" advTm="666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897D-CCB1-5349-AB9F-15EC8306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Features Fed to Classifier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85C434-3D4E-5648-867D-AB9694B45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8494" y="1343662"/>
            <a:ext cx="6023883" cy="478250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789000-0A5A-A14F-8BB9-AB240591E068}"/>
              </a:ext>
            </a:extLst>
          </p:cNvPr>
          <p:cNvSpPr/>
          <p:nvPr/>
        </p:nvSpPr>
        <p:spPr>
          <a:xfrm>
            <a:off x="457200" y="5940853"/>
            <a:ext cx="76244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/>
              <a:t>Source:</a:t>
            </a:r>
          </a:p>
          <a:p>
            <a:r>
              <a:rPr lang="en-US" sz="1200" i="1" dirty="0" err="1"/>
              <a:t>Onur</a:t>
            </a:r>
            <a:r>
              <a:rPr lang="en-US" sz="1200" i="1" dirty="0"/>
              <a:t> </a:t>
            </a:r>
            <a:r>
              <a:rPr lang="en-US" sz="1200" i="1" dirty="0" err="1"/>
              <a:t>Varol</a:t>
            </a:r>
            <a:r>
              <a:rPr lang="en-US" sz="1200" i="1" dirty="0"/>
              <a:t>, Emilio Ferrara, Clayton A. Davis, Filippo </a:t>
            </a:r>
            <a:r>
              <a:rPr lang="en-US" sz="1200" i="1" dirty="0" err="1"/>
              <a:t>Menczer</a:t>
            </a:r>
            <a:r>
              <a:rPr lang="en-US" sz="1200" i="1" dirty="0"/>
              <a:t>, and Alessandro </a:t>
            </a:r>
            <a:r>
              <a:rPr lang="en-US" sz="1200" i="1" dirty="0" err="1"/>
              <a:t>Flammini</a:t>
            </a:r>
            <a:r>
              <a:rPr lang="en-US" sz="1200" i="1" dirty="0"/>
              <a:t>. 2017. Online Human-Bot Interactions: Detection, Estimation, and Characterization. In Proc. 11th Intl. Conference on Web and Social Media (ICWSM). AAAI, 280–289.</a:t>
            </a:r>
            <a:endParaRPr lang="en-US" sz="1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9E8A0A-9AEB-B844-B937-C03D6075744B}"/>
              </a:ext>
            </a:extLst>
          </p:cNvPr>
          <p:cNvSpPr/>
          <p:nvPr/>
        </p:nvSpPr>
        <p:spPr>
          <a:xfrm>
            <a:off x="1267968" y="5449824"/>
            <a:ext cx="2938272" cy="676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EED51-ACA2-914D-92F0-9A521971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767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82"/>
    </mc:Choice>
    <mc:Fallback xmlns="">
      <p:transition spd="slow" advTm="3998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E1B1-1DF4-1847-8957-68838A01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2645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Research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A7A1-DB95-D348-8F93-55F47992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2390143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87192A-E278-7F4E-BB03-11740FEF7BDE}"/>
              </a:ext>
            </a:extLst>
          </p:cNvPr>
          <p:cNvSpPr/>
          <p:nvPr/>
        </p:nvSpPr>
        <p:spPr>
          <a:xfrm>
            <a:off x="1450384" y="2016583"/>
            <a:ext cx="1771650" cy="167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Machine Learning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7A59-15BC-5842-9629-D558CAB0D8B1}"/>
              </a:ext>
            </a:extLst>
          </p:cNvPr>
          <p:cNvSpPr/>
          <p:nvPr/>
        </p:nvSpPr>
        <p:spPr>
          <a:xfrm>
            <a:off x="6355367" y="2075478"/>
            <a:ext cx="1771650" cy="167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Program Analysis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B63AB23-B3FC-A54B-8216-672303C5C447}"/>
              </a:ext>
            </a:extLst>
          </p:cNvPr>
          <p:cNvSpPr/>
          <p:nvPr/>
        </p:nvSpPr>
        <p:spPr>
          <a:xfrm>
            <a:off x="3615798" y="2016583"/>
            <a:ext cx="2171700" cy="6286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F9FABB9C-6663-E24F-8B54-08D3D79AC102}"/>
              </a:ext>
            </a:extLst>
          </p:cNvPr>
          <p:cNvSpPr/>
          <p:nvPr/>
        </p:nvSpPr>
        <p:spPr>
          <a:xfrm>
            <a:off x="3615798" y="2854783"/>
            <a:ext cx="2128743" cy="647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Research Direction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DCFE3-656E-1242-97BB-96484CB8EE91}"/>
              </a:ext>
            </a:extLst>
          </p:cNvPr>
          <p:cNvSpPr txBox="1"/>
          <p:nvPr/>
        </p:nvSpPr>
        <p:spPr>
          <a:xfrm>
            <a:off x="1071997" y="4412817"/>
            <a:ext cx="76148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Yuriy</a:t>
            </a:r>
            <a:r>
              <a:rPr lang="en-US" i="1" dirty="0"/>
              <a:t> </a:t>
            </a:r>
            <a:r>
              <a:rPr lang="en-US" i="1" dirty="0" err="1"/>
              <a:t>Brun</a:t>
            </a:r>
            <a:r>
              <a:rPr lang="en-US" i="1" dirty="0"/>
              <a:t> and Michael D. Ernst. 2004. Finding Latent Code Errors via Machine Learning over Program Executions. In Proc. 26th ICSE. IEEE Computer Society, 480–490.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Xin Li and others. 2016. Symbolic Execution of Complex Program Driven by Machine Learning Based Constraint Solving. In Proc. 31st IEEE/ACM Intl. Conference on Automated Software Engineering (ASE). ACM, 554–559.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7AB35-B88E-438E-AF4B-800652A2D94A}"/>
              </a:ext>
            </a:extLst>
          </p:cNvPr>
          <p:cNvSpPr txBox="1"/>
          <p:nvPr/>
        </p:nvSpPr>
        <p:spPr>
          <a:xfrm>
            <a:off x="3572841" y="2146242"/>
            <a:ext cx="207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Classical approach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EAD498-2BDD-4145-A38B-6DEE2E4B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830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0"/>
    </mc:Choice>
    <mc:Fallback xmlns="">
      <p:transition spd="slow" advTm="20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05FA-ECB1-E14E-9080-FD248CE0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4967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3C399-0F8E-2E49-83AD-FED87E83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69" y="1329861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21EEC-73CF-A444-AA6D-4FDFA2BC480E}"/>
              </a:ext>
            </a:extLst>
          </p:cNvPr>
          <p:cNvSpPr txBox="1"/>
          <p:nvPr/>
        </p:nvSpPr>
        <p:spPr>
          <a:xfrm>
            <a:off x="6125641" y="1457027"/>
            <a:ext cx="2904511" cy="192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Potential 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Expensive manual labelling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Small or incomplete training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7DB658-0488-4740-BC8D-D0D7F40D8995}"/>
              </a:ext>
            </a:extLst>
          </p:cNvPr>
          <p:cNvSpPr/>
          <p:nvPr/>
        </p:nvSpPr>
        <p:spPr>
          <a:xfrm>
            <a:off x="461497" y="1458780"/>
            <a:ext cx="1320165" cy="18688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D96C4-D16F-BA48-AFCB-E8E4EB4B3EBF}"/>
              </a:ext>
            </a:extLst>
          </p:cNvPr>
          <p:cNvSpPr/>
          <p:nvPr/>
        </p:nvSpPr>
        <p:spPr>
          <a:xfrm>
            <a:off x="613897" y="1611180"/>
            <a:ext cx="1320165" cy="18688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658BD9-6592-3040-846E-43B909419537}"/>
              </a:ext>
            </a:extLst>
          </p:cNvPr>
          <p:cNvSpPr/>
          <p:nvPr/>
        </p:nvSpPr>
        <p:spPr>
          <a:xfrm>
            <a:off x="766297" y="1763580"/>
            <a:ext cx="1320165" cy="1868805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Sample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tweets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(Human +Bot)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778A9-E22C-DF4A-ADCA-E1040B86DF52}"/>
              </a:ext>
            </a:extLst>
          </p:cNvPr>
          <p:cNvSpPr/>
          <p:nvPr/>
        </p:nvSpPr>
        <p:spPr>
          <a:xfrm>
            <a:off x="461498" y="3937120"/>
            <a:ext cx="1320165" cy="50496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D83E72-0E99-3D4A-B0D6-67628314CAC2}"/>
              </a:ext>
            </a:extLst>
          </p:cNvPr>
          <p:cNvSpPr/>
          <p:nvPr/>
        </p:nvSpPr>
        <p:spPr>
          <a:xfrm>
            <a:off x="613898" y="4058769"/>
            <a:ext cx="1320165" cy="50496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59F3EA-CEEE-CF41-8DA4-E00DCD47D50A}"/>
              </a:ext>
            </a:extLst>
          </p:cNvPr>
          <p:cNvSpPr/>
          <p:nvPr/>
        </p:nvSpPr>
        <p:spPr>
          <a:xfrm>
            <a:off x="766297" y="4157737"/>
            <a:ext cx="1320165" cy="50496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Labels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0ABA8B-718E-2E4E-A253-08A7760BBB98}"/>
              </a:ext>
            </a:extLst>
          </p:cNvPr>
          <p:cNvSpPr/>
          <p:nvPr/>
        </p:nvSpPr>
        <p:spPr>
          <a:xfrm>
            <a:off x="4006970" y="1952281"/>
            <a:ext cx="2123646" cy="225780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E5E5E5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Machine</a:t>
            </a:r>
            <a:br>
              <a:rPr lang="en-US" sz="2200" b="1" dirty="0">
                <a:solidFill>
                  <a:schemeClr val="tx1"/>
                </a:solidFill>
              </a:rPr>
            </a:br>
            <a:r>
              <a:rPr lang="en-US" sz="2200" b="1" dirty="0">
                <a:solidFill>
                  <a:schemeClr val="tx1"/>
                </a:solidFill>
              </a:rPr>
              <a:t>Learning</a:t>
            </a:r>
            <a:br>
              <a:rPr lang="en-US" sz="2200" b="1" dirty="0">
                <a:solidFill>
                  <a:schemeClr val="tx1"/>
                </a:solidFill>
              </a:rPr>
            </a:br>
            <a:r>
              <a:rPr lang="en-US" sz="22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E6BF88-8637-C748-A303-52F350B41C6D}"/>
              </a:ext>
            </a:extLst>
          </p:cNvPr>
          <p:cNvSpPr/>
          <p:nvPr/>
        </p:nvSpPr>
        <p:spPr>
          <a:xfrm>
            <a:off x="7691681" y="4410222"/>
            <a:ext cx="1338470" cy="711742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Human</a:t>
            </a:r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97336572-08CB-8748-BAB5-EB7573BDF1F3}"/>
              </a:ext>
            </a:extLst>
          </p:cNvPr>
          <p:cNvSpPr/>
          <p:nvPr/>
        </p:nvSpPr>
        <p:spPr>
          <a:xfrm>
            <a:off x="7685293" y="5807100"/>
            <a:ext cx="1338470" cy="629024"/>
          </a:xfrm>
          <a:prstGeom prst="roundRect">
            <a:avLst/>
          </a:prstGeom>
          <a:solidFill>
            <a:srgbClr val="DDDDDD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Bot</a:t>
            </a:r>
            <a:r>
              <a:rPr lang="en-US" sz="135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5088C5-9F12-9743-9A0C-0EED8D2DE58E}"/>
              </a:ext>
            </a:extLst>
          </p:cNvPr>
          <p:cNvSpPr/>
          <p:nvPr/>
        </p:nvSpPr>
        <p:spPr>
          <a:xfrm>
            <a:off x="455967" y="4968909"/>
            <a:ext cx="1630495" cy="141585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New tweet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B9A67-EA32-7143-A023-7FEDF7197B6F}"/>
              </a:ext>
            </a:extLst>
          </p:cNvPr>
          <p:cNvSpPr/>
          <p:nvPr/>
        </p:nvSpPr>
        <p:spPr>
          <a:xfrm>
            <a:off x="2782957" y="1952282"/>
            <a:ext cx="203597" cy="1386238"/>
          </a:xfrm>
          <a:prstGeom prst="rect">
            <a:avLst/>
          </a:prstGeom>
          <a:solidFill>
            <a:srgbClr val="DDDDDD"/>
          </a:solidFill>
          <a:ln>
            <a:solidFill>
              <a:srgbClr val="C0C0C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14645D-0173-0A44-92F6-00ECBDE51499}"/>
              </a:ext>
            </a:extLst>
          </p:cNvPr>
          <p:cNvSpPr/>
          <p:nvPr/>
        </p:nvSpPr>
        <p:spPr>
          <a:xfrm>
            <a:off x="2935357" y="2104682"/>
            <a:ext cx="203597" cy="1386238"/>
          </a:xfrm>
          <a:prstGeom prst="rect">
            <a:avLst/>
          </a:prstGeom>
          <a:solidFill>
            <a:srgbClr val="DDDDDD"/>
          </a:solidFill>
          <a:ln>
            <a:solidFill>
              <a:srgbClr val="C0C0C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E11698-12A4-0E48-A1BE-81556FCD03DE}"/>
              </a:ext>
            </a:extLst>
          </p:cNvPr>
          <p:cNvSpPr/>
          <p:nvPr/>
        </p:nvSpPr>
        <p:spPr>
          <a:xfrm>
            <a:off x="3074505" y="2177569"/>
            <a:ext cx="216850" cy="1465751"/>
          </a:xfrm>
          <a:prstGeom prst="rect">
            <a:avLst/>
          </a:prstGeom>
          <a:solidFill>
            <a:srgbClr val="DDDDDD"/>
          </a:solidFill>
          <a:ln>
            <a:solidFill>
              <a:srgbClr val="C0C0C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347203-DF93-1540-A82C-05C70833FBD8}"/>
              </a:ext>
            </a:extLst>
          </p:cNvPr>
          <p:cNvSpPr/>
          <p:nvPr/>
        </p:nvSpPr>
        <p:spPr>
          <a:xfrm>
            <a:off x="2771576" y="4943455"/>
            <a:ext cx="151836" cy="1428723"/>
          </a:xfrm>
          <a:prstGeom prst="rect">
            <a:avLst/>
          </a:prstGeom>
          <a:solidFill>
            <a:srgbClr val="DDDDDD"/>
          </a:solidFill>
          <a:ln>
            <a:solidFill>
              <a:srgbClr val="C0C0C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BD6F17CD-5D37-4E42-B2FF-032283CDD142}"/>
              </a:ext>
            </a:extLst>
          </p:cNvPr>
          <p:cNvSpPr/>
          <p:nvPr/>
        </p:nvSpPr>
        <p:spPr>
          <a:xfrm>
            <a:off x="4082525" y="4703626"/>
            <a:ext cx="2266173" cy="1886796"/>
          </a:xfrm>
          <a:prstGeom prst="diamond">
            <a:avLst/>
          </a:prstGeom>
          <a:solidFill>
            <a:srgbClr val="DDDDDD"/>
          </a:solidFill>
          <a:ln>
            <a:solidFill>
              <a:srgbClr val="DDDDDD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Predictive Model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E72F7-E48B-3A45-BE0C-CA01149BA7A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240999" y="2645401"/>
            <a:ext cx="54195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01783F-C8F9-4F42-8A19-03A01B61767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291355" y="2910445"/>
            <a:ext cx="7246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0B30EF-D87B-7441-AEB9-83D2D72DE3B1}"/>
              </a:ext>
            </a:extLst>
          </p:cNvPr>
          <p:cNvCxnSpPr>
            <a:cxnSpLocks/>
          </p:cNvCxnSpPr>
          <p:nvPr/>
        </p:nvCxnSpPr>
        <p:spPr>
          <a:xfrm>
            <a:off x="2324266" y="4187231"/>
            <a:ext cx="196975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7CBEF5-70D9-7F4E-AAE8-BC907F2908E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086462" y="5647025"/>
            <a:ext cx="671610" cy="298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5AAE65-AF5E-CB41-BB9E-FB25DD898FF2}"/>
              </a:ext>
            </a:extLst>
          </p:cNvPr>
          <p:cNvCxnSpPr>
            <a:cxnSpLocks/>
          </p:cNvCxnSpPr>
          <p:nvPr/>
        </p:nvCxnSpPr>
        <p:spPr>
          <a:xfrm>
            <a:off x="2986554" y="5678386"/>
            <a:ext cx="11463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CD6AAB-1DE6-2D4A-81FF-7AEE9F7EE7BC}"/>
              </a:ext>
            </a:extLst>
          </p:cNvPr>
          <p:cNvCxnSpPr>
            <a:cxnSpLocks/>
          </p:cNvCxnSpPr>
          <p:nvPr/>
        </p:nvCxnSpPr>
        <p:spPr>
          <a:xfrm>
            <a:off x="5247016" y="4290560"/>
            <a:ext cx="0" cy="4305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36">
            <a:extLst>
              <a:ext uri="{FF2B5EF4-FFF2-40B4-BE49-F238E27FC236}">
                <a16:creationId xmlns:a16="http://schemas.microsoft.com/office/drawing/2014/main" id="{BA31ABD5-B565-FA4D-8F1D-6AE26F485173}"/>
              </a:ext>
            </a:extLst>
          </p:cNvPr>
          <p:cNvCxnSpPr>
            <a:cxnSpLocks/>
          </p:cNvCxnSpPr>
          <p:nvPr/>
        </p:nvCxnSpPr>
        <p:spPr>
          <a:xfrm flipV="1">
            <a:off x="6325616" y="4840929"/>
            <a:ext cx="1433048" cy="77629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40">
            <a:extLst>
              <a:ext uri="{FF2B5EF4-FFF2-40B4-BE49-F238E27FC236}">
                <a16:creationId xmlns:a16="http://schemas.microsoft.com/office/drawing/2014/main" id="{F30DEE65-A97B-F042-92CF-D3F37A4FC38A}"/>
              </a:ext>
            </a:extLst>
          </p:cNvPr>
          <p:cNvCxnSpPr>
            <a:cxnSpLocks/>
          </p:cNvCxnSpPr>
          <p:nvPr/>
        </p:nvCxnSpPr>
        <p:spPr>
          <a:xfrm>
            <a:off x="7048863" y="5645064"/>
            <a:ext cx="705146" cy="464185"/>
          </a:xfrm>
          <a:prstGeom prst="bentConnector3">
            <a:avLst>
              <a:gd name="adj1" fmla="val -262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8E5AD8-671B-8A44-AE1B-DD568F947CC6}"/>
              </a:ext>
            </a:extLst>
          </p:cNvPr>
          <p:cNvSpPr txBox="1"/>
          <p:nvPr/>
        </p:nvSpPr>
        <p:spPr>
          <a:xfrm>
            <a:off x="3266199" y="1596882"/>
            <a:ext cx="1176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Feature</a:t>
            </a:r>
            <a:br>
              <a:rPr lang="en-US" sz="2000" b="1" dirty="0"/>
            </a:br>
            <a:r>
              <a:rPr lang="en-US" sz="2000" b="1" dirty="0"/>
              <a:t>vectors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DB817B-4DA8-734C-A2A8-039C9EB5BE54}"/>
              </a:ext>
            </a:extLst>
          </p:cNvPr>
          <p:cNvSpPr txBox="1"/>
          <p:nvPr/>
        </p:nvSpPr>
        <p:spPr>
          <a:xfrm>
            <a:off x="3062324" y="4779279"/>
            <a:ext cx="994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Feature</a:t>
            </a:r>
            <a:br>
              <a:rPr lang="en-US" sz="2000" b="1" dirty="0"/>
            </a:br>
            <a:r>
              <a:rPr lang="en-US" sz="2000" b="1" dirty="0"/>
              <a:t>vector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2BF9E0B-5C86-554C-AB5C-0B8A6D7D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8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1"/>
    </mc:Choice>
    <mc:Fallback xmlns="">
      <p:transition spd="slow" advTm="16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8B74-6352-AF47-A762-6FFAA098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How Training Data Size Influences Machine Learning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4C41F-26BD-234D-A580-B815C758C87E}"/>
              </a:ext>
            </a:extLst>
          </p:cNvPr>
          <p:cNvSpPr/>
          <p:nvPr/>
        </p:nvSpPr>
        <p:spPr>
          <a:xfrm>
            <a:off x="457200" y="5853526"/>
            <a:ext cx="76244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/>
              <a:t>Sources:</a:t>
            </a:r>
          </a:p>
          <a:p>
            <a:r>
              <a:rPr lang="en-US" sz="1200" i="1" dirty="0" err="1"/>
              <a:t>Banko</a:t>
            </a:r>
            <a:r>
              <a:rPr lang="en-US" sz="1200" i="1" dirty="0"/>
              <a:t>, Michele, and Eric Brill. "Scaling to very very large corpora for natural language disambiguation." Proceedings of the 39th annual meeting on association for computational linguistics. Association for Computational Linguistics, 2001.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www.forbes.com</a:t>
            </a:r>
            <a:r>
              <a:rPr lang="en-US" sz="1200" dirty="0"/>
              <a:t>/sites/</a:t>
            </a:r>
            <a:r>
              <a:rPr lang="en-US" sz="1200" dirty="0" err="1"/>
              <a:t>scottcleland</a:t>
            </a:r>
            <a:r>
              <a:rPr lang="en-US" sz="1200" dirty="0"/>
              <a:t>/2011/10/03/googles-</a:t>
            </a:r>
            <a:r>
              <a:rPr lang="en-US" sz="1200" dirty="0" err="1"/>
              <a:t>infringenovation</a:t>
            </a:r>
            <a:r>
              <a:rPr lang="en-US" sz="1200" dirty="0"/>
              <a:t>-secrets/#7ea675ea30a6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3C29A-5A48-6047-A1CE-327EE891B525}"/>
              </a:ext>
            </a:extLst>
          </p:cNvPr>
          <p:cNvSpPr txBox="1"/>
          <p:nvPr/>
        </p:nvSpPr>
        <p:spPr>
          <a:xfrm>
            <a:off x="5244519" y="1949450"/>
            <a:ext cx="35490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Training data size requirement depends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Complexity of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Complexity of the learning algorithm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4044021-C5F8-C746-A5DE-F67E7957E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244" y="1482874"/>
            <a:ext cx="4356681" cy="3884595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ED6D71-AF31-CE42-AA07-85C17FFF6790}"/>
              </a:ext>
            </a:extLst>
          </p:cNvPr>
          <p:cNvSpPr txBox="1"/>
          <p:nvPr/>
        </p:nvSpPr>
        <p:spPr>
          <a:xfrm>
            <a:off x="912536" y="5339513"/>
            <a:ext cx="739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“We don’t have better algorithms than anyone else; we just have more data”,</a:t>
            </a:r>
          </a:p>
          <a:p>
            <a:r>
              <a:rPr lang="en-US" i="1" dirty="0"/>
              <a:t> Google’s Chief Scientist Peter </a:t>
            </a:r>
            <a:r>
              <a:rPr lang="en-US" i="1" dirty="0" err="1"/>
              <a:t>Norvig</a:t>
            </a:r>
            <a:endParaRPr lang="en-US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5D654E-8C73-3E42-ADCE-26D248F0E0BE}"/>
              </a:ext>
            </a:extLst>
          </p:cNvPr>
          <p:cNvSpPr/>
          <p:nvPr/>
        </p:nvSpPr>
        <p:spPr>
          <a:xfrm>
            <a:off x="5319308" y="4062388"/>
            <a:ext cx="2805113" cy="795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More Training Data = Always Better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612B7-DCEE-004A-B1D5-13E7F9E4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75B-916C-064D-8B2F-5D3C8B9584D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4"/>
    </mc:Choice>
    <mc:Fallback xmlns="">
      <p:transition spd="slow" advTm="13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0.5|11.3|12.8|0.2|16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6|2.8|18.8|5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1|0.1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1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20.1|10.5|14|8.1|1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9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1|0.1|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5.4"/>
</p:tagLst>
</file>

<file path=ppt/theme/theme1.xml><?xml version="1.0" encoding="utf-8"?>
<a:theme xmlns:a="http://schemas.openxmlformats.org/drawingml/2006/main" name="Office Theme">
  <a:themeElements>
    <a:clrScheme name="UTA 2">
      <a:dk1>
        <a:srgbClr val="000000"/>
      </a:dk1>
      <a:lt1>
        <a:srgbClr val="FFFFFF"/>
      </a:lt1>
      <a:dk2>
        <a:srgbClr val="F58026"/>
      </a:dk2>
      <a:lt2>
        <a:srgbClr val="0064B1"/>
      </a:lt2>
      <a:accent1>
        <a:srgbClr val="939598"/>
      </a:accent1>
      <a:accent2>
        <a:srgbClr val="00447C"/>
      </a:accent2>
      <a:accent3>
        <a:srgbClr val="692917"/>
      </a:accent3>
      <a:accent4>
        <a:srgbClr val="D99B64"/>
      </a:accent4>
      <a:accent5>
        <a:srgbClr val="D0BF8B"/>
      </a:accent5>
      <a:accent6>
        <a:srgbClr val="E6DBBE"/>
      </a:accent6>
      <a:hlink>
        <a:srgbClr val="D4EFFC"/>
      </a:hlink>
      <a:folHlink>
        <a:srgbClr val="E7F6F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21611</TotalTime>
  <Words>1651</Words>
  <Application>Microsoft Macintosh PowerPoint</Application>
  <PresentationFormat>On-screen Show (4:3)</PresentationFormat>
  <Paragraphs>366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Complementing Machine Learning Classifiers Via Dynamic Symbolic Execution: “Human vs. Bot Generated” Tweets</vt:lpstr>
      <vt:lpstr>PowerPoint Presentation</vt:lpstr>
      <vt:lpstr>PowerPoint Presentation</vt:lpstr>
      <vt:lpstr>Features Fed to Classifier</vt:lpstr>
      <vt:lpstr>Conceptually : Program Analysis</vt:lpstr>
      <vt:lpstr>Features Fed to Classifier</vt:lpstr>
      <vt:lpstr>Research Direction</vt:lpstr>
      <vt:lpstr>Supervised Machine Learning</vt:lpstr>
      <vt:lpstr>How Training Data Size Influences Machine Learning Performance</vt:lpstr>
      <vt:lpstr>Human Bot Classification Problem</vt:lpstr>
      <vt:lpstr>Evaluation Approach</vt:lpstr>
      <vt:lpstr>Bot Program</vt:lpstr>
      <vt:lpstr>Text Classification </vt:lpstr>
      <vt:lpstr>Choice: Naïve Bayes Classifier</vt:lpstr>
      <vt:lpstr>Experimental Setup (Proof of Concept)</vt:lpstr>
      <vt:lpstr>Dynamic Symbolic Execution</vt:lpstr>
      <vt:lpstr>Example DSE Tool: Pex</vt:lpstr>
      <vt:lpstr>Challenge: Adapting to Pex</vt:lpstr>
      <vt:lpstr>RQ: Can we use DSE inferred training samples to strengthen the Machine Learning Classifier?</vt:lpstr>
      <vt:lpstr> Results </vt:lpstr>
      <vt:lpstr>Initial Experience: Sentence generator</vt:lpstr>
      <vt:lpstr>Experiment and Results</vt:lpstr>
      <vt:lpstr>Future Work </vt:lpstr>
      <vt:lpstr>Conclusions</vt:lpstr>
      <vt:lpstr>Thank You</vt:lpstr>
    </vt:vector>
  </TitlesOfParts>
  <Company>Home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Nguyen</dc:creator>
  <cp:lastModifiedBy>Shrestha, Sohil Lal</cp:lastModifiedBy>
  <cp:revision>1226</cp:revision>
  <dcterms:created xsi:type="dcterms:W3CDTF">2013-04-19T11:59:57Z</dcterms:created>
  <dcterms:modified xsi:type="dcterms:W3CDTF">2018-05-27T06:11:45Z</dcterms:modified>
</cp:coreProperties>
</file>