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3" r:id="rId7"/>
    <p:sldId id="265" r:id="rId8"/>
    <p:sldId id="267" r:id="rId9"/>
    <p:sldId id="266" r:id="rId10"/>
    <p:sldId id="270" r:id="rId11"/>
    <p:sldId id="273" r:id="rId12"/>
    <p:sldId id="274" r:id="rId13"/>
    <p:sldId id="264"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D3BF9E-7477-4C97-BE12-3C1BEF89FB6C}" v="4" dt="2021-01-09T03:47:47.759"/>
    <p1510:client id="{22DF7D82-415C-4618-B6B6-590A79FCC437}" v="3" dt="2021-01-09T17:46:33.962"/>
    <p1510:client id="{2F09D7DD-AC80-4B3D-8FBF-8F024B23A0F4}" v="397" dt="2021-01-09T17:50:15.365"/>
    <p1510:client id="{6042AA4B-BD02-4B99-B72C-F2A63E33A12C}" v="701" dt="2021-01-09T16:28:59.956"/>
    <p1510:client id="{86953E88-584F-4053-B657-3B0086A54C8B}" v="642" dt="2021-01-09T17:36:26.183"/>
    <p1510:client id="{FFD42EB0-E03C-47F9-9E42-03E5090DADE5}" v="862" dt="2021-01-09T17:27:35.7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a:t>Lorem ipsum dolor sit amet, consectetuer adipiscing elit.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a:t>Nunc viverra imperdiet enim. Fusce est. Vivamus a tellus.</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a:t>Pellentesque habitant morbi tristique senectus et netus.</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Lorem ipsum dolor sit amet, consectetuer adipiscing elit. </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Nunc viverra imperdiet enim. Fusce est. Vivamus a tellus.</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Pellentesque habitant morbi tristique senectus et netus.</a:t>
          </a:r>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1/9/2021</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1/9/2021</a:t>
            </a:fld>
            <a:endParaRPr lang="en-US"/>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t>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t>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t>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1/9/2021</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1/9/2021</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1/9/2021</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brewminate.com/a-very-brief-introduction-to-gothic-architecture/" TargetMode="Externa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hyperlink" Target="https://creativecommons.org/licenses/by-nc-sa/3.0/" TargetMode="External"/><Relationship Id="rId5" Type="http://schemas.openxmlformats.org/officeDocument/2006/relationships/hyperlink" Target="https://pkgstore.datahub.io/core/co2-fossil-by-nation/fossil-fuel-co2-emissions-by-nation_csv/data/0f04181960a0a896ebaf6d8afb0b71a6/fossil-fuel-co2-emissions-by-nation_csv.csv" TargetMode="External"/><Relationship Id="rId4" Type="http://schemas.openxmlformats.org/officeDocument/2006/relationships/hyperlink" Target="https://www.kaggle.com/berkeleyearth/climate-change-earth-surface-temperature-data"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6"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314" y="0"/>
            <a:ext cx="6525472" cy="6858000"/>
          </a:xfrm>
          <a:prstGeom prst="rect">
            <a:avLst/>
          </a:prstGeom>
          <a:solidFill>
            <a:schemeClr val="bg1">
              <a:lumMod val="75000"/>
              <a:lumOff val="25000"/>
            </a:schemeClr>
          </a:solidFill>
          <a:ln w="6350" cap="sq" cmpd="sng" algn="ctr">
            <a:noFill/>
            <a:prstDash val="solid"/>
            <a:miter lim="800000"/>
          </a:ln>
          <a:effectLst/>
        </p:spPr>
      </p:sp>
      <p:sp>
        <p:nvSpPr>
          <p:cNvPr id="87"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682" y="320040"/>
            <a:ext cx="5888736" cy="6217920"/>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578316" y="555529"/>
            <a:ext cx="5409468" cy="3836021"/>
          </a:xfrm>
        </p:spPr>
        <p:txBody>
          <a:bodyPr>
            <a:normAutofit/>
          </a:bodyPr>
          <a:lstStyle/>
          <a:p>
            <a:r>
              <a:rPr lang="en-US" sz="4800"/>
              <a:t>Carbon Dioxide Emissions and Temperature Change</a:t>
            </a:r>
            <a:br>
              <a:rPr lang="en-US" sz="4800"/>
            </a:br>
            <a:endParaRPr lang="en-US" sz="600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578316" y="4682061"/>
            <a:ext cx="5409468" cy="1624249"/>
          </a:xfrm>
        </p:spPr>
        <p:txBody>
          <a:bodyPr vert="horz" lIns="91440" tIns="45720" rIns="91440" bIns="45720" rtlCol="0" anchor="t">
            <a:normAutofit fontScale="92500" lnSpcReduction="20000"/>
          </a:bodyPr>
          <a:lstStyle/>
          <a:p>
            <a:pPr algn="l">
              <a:spcAft>
                <a:spcPts val="600"/>
              </a:spcAft>
            </a:pPr>
            <a:r>
              <a:rPr lang="en-US" b="1">
                <a:solidFill>
                  <a:schemeClr val="tx1"/>
                </a:solidFill>
              </a:rPr>
              <a:t>Team 4 (Project 2)</a:t>
            </a:r>
          </a:p>
          <a:p>
            <a:pPr algn="l">
              <a:spcAft>
                <a:spcPts val="600"/>
              </a:spcAft>
            </a:pPr>
            <a:r>
              <a:rPr lang="en-US">
                <a:solidFill>
                  <a:schemeClr val="tx1"/>
                </a:solidFill>
              </a:rPr>
              <a:t>Jovany</a:t>
            </a:r>
          </a:p>
          <a:p>
            <a:pPr algn="l">
              <a:spcAft>
                <a:spcPts val="600"/>
              </a:spcAft>
            </a:pPr>
            <a:r>
              <a:rPr lang="en-US">
                <a:solidFill>
                  <a:schemeClr val="tx1"/>
                </a:solidFill>
              </a:rPr>
              <a:t>Lorelei</a:t>
            </a:r>
          </a:p>
          <a:p>
            <a:pPr algn="l">
              <a:spcAft>
                <a:spcPts val="600"/>
              </a:spcAft>
            </a:pPr>
            <a:r>
              <a:rPr lang="en-US">
                <a:solidFill>
                  <a:schemeClr val="tx1"/>
                </a:solidFill>
              </a:rPr>
              <a:t>Michael</a:t>
            </a:r>
          </a:p>
          <a:p>
            <a:pPr algn="l">
              <a:spcAft>
                <a:spcPts val="600"/>
              </a:spcAft>
            </a:pPr>
            <a:r>
              <a:rPr lang="en-US">
                <a:solidFill>
                  <a:schemeClr val="tx1"/>
                </a:solidFill>
              </a:rPr>
              <a:t>Carl </a:t>
            </a:r>
          </a:p>
        </p:txBody>
      </p:sp>
    </p:spTree>
    <p:extLst>
      <p:ext uri="{BB962C8B-B14F-4D97-AF65-F5344CB8AC3E}">
        <p14:creationId xmlns:p14="http://schemas.microsoft.com/office/powerpoint/2010/main" val="258428075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38" name="Rectangle 37">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0" name="Rectangle 39">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2" name="Group 41">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3" name="Straight Connector 42">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47" name="Rectangle 46">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4">
            <a:extLst>
              <a:ext uri="{FF2B5EF4-FFF2-40B4-BE49-F238E27FC236}">
                <a16:creationId xmlns:a16="http://schemas.microsoft.com/office/drawing/2014/main" id="{CD06C587-C995-480D-9753-B3FF1C6CF68D}"/>
              </a:ext>
            </a:extLst>
          </p:cNvPr>
          <p:cNvPicPr>
            <a:picLocks noChangeAspect="1"/>
          </p:cNvPicPr>
          <p:nvPr/>
        </p:nvPicPr>
        <p:blipFill rotWithShape="1">
          <a:blip r:embed="rId2"/>
          <a:srcRect t="15094"/>
          <a:stretch/>
        </p:blipFill>
        <p:spPr>
          <a:xfrm>
            <a:off x="-46974" y="-130469"/>
            <a:ext cx="12192000" cy="6857988"/>
          </a:xfrm>
          <a:prstGeom prst="rect">
            <a:avLst/>
          </a:prstGeom>
        </p:spPr>
      </p:pic>
      <p:sp>
        <p:nvSpPr>
          <p:cNvPr id="49" name="Rectangle 4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51" name="Rectangle 5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E63523C6-84E9-4243-B4BB-9DB531831C6F}"/>
              </a:ext>
            </a:extLst>
          </p:cNvPr>
          <p:cNvSpPr>
            <a:spLocks noGrp="1"/>
          </p:cNvSpPr>
          <p:nvPr>
            <p:ph type="title"/>
          </p:nvPr>
        </p:nvSpPr>
        <p:spPr>
          <a:xfrm>
            <a:off x="1276055" y="2350017"/>
            <a:ext cx="4775075" cy="1124484"/>
          </a:xfrm>
        </p:spPr>
        <p:txBody>
          <a:bodyPr vert="horz" lIns="91440" tIns="45720" rIns="91440" bIns="45720" rtlCol="0" anchor="ctr">
            <a:normAutofit/>
          </a:bodyPr>
          <a:lstStyle/>
          <a:p>
            <a:pPr algn="ctr">
              <a:lnSpc>
                <a:spcPct val="83000"/>
              </a:lnSpc>
            </a:pPr>
            <a:r>
              <a:rPr lang="en-US" sz="4400" cap="all" spc="-100">
                <a:solidFill>
                  <a:schemeClr val="tx1"/>
                </a:solidFill>
              </a:rPr>
              <a:t>Conclusion</a:t>
            </a:r>
          </a:p>
        </p:txBody>
      </p:sp>
      <p:sp>
        <p:nvSpPr>
          <p:cNvPr id="4" name="TextBox 3">
            <a:extLst>
              <a:ext uri="{FF2B5EF4-FFF2-40B4-BE49-F238E27FC236}">
                <a16:creationId xmlns:a16="http://schemas.microsoft.com/office/drawing/2014/main" id="{08B96D63-E4C9-486A-9CDF-5A815D5C23AD}"/>
              </a:ext>
            </a:extLst>
          </p:cNvPr>
          <p:cNvSpPr txBox="1"/>
          <p:nvPr/>
        </p:nvSpPr>
        <p:spPr>
          <a:xfrm>
            <a:off x="1449220" y="3299790"/>
            <a:ext cx="424826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Based on the information, there has been a 1-2 degree difference with each of the major cities over a period of time</a:t>
            </a:r>
          </a:p>
        </p:txBody>
      </p:sp>
    </p:spTree>
    <p:extLst>
      <p:ext uri="{BB962C8B-B14F-4D97-AF65-F5344CB8AC3E}">
        <p14:creationId xmlns:p14="http://schemas.microsoft.com/office/powerpoint/2010/main" val="326655583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a:t>Title Lorem Ipsum </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617019551"/>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3" name="Rectangle 52">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55" name="Rectangle 54">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57" name="Rectangle 56">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59" name="Group 58">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60" name="Straight Connector 59">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64" name="Rectangle 63">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01F8FE2-010D-4933-BCDD-A03987435A38}"/>
              </a:ext>
            </a:extLst>
          </p:cNvPr>
          <p:cNvPicPr>
            <a:picLocks noChangeAspect="1"/>
          </p:cNvPicPr>
          <p:nvPr/>
        </p:nvPicPr>
        <p:blipFill rotWithShape="1">
          <a:blip r:embed="rId2"/>
          <a:srcRect t="29687"/>
          <a:stretch/>
        </p:blipFill>
        <p:spPr>
          <a:xfrm>
            <a:off x="-1" y="10"/>
            <a:ext cx="12192000" cy="6857988"/>
          </a:xfrm>
          <a:prstGeom prst="rect">
            <a:avLst/>
          </a:prstGeom>
        </p:spPr>
      </p:pic>
      <p:sp>
        <p:nvSpPr>
          <p:cNvPr id="66" name="Rectangle 65">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314" y="0"/>
            <a:ext cx="6525472" cy="6858000"/>
          </a:xfrm>
          <a:prstGeom prst="rect">
            <a:avLst/>
          </a:prstGeom>
          <a:solidFill>
            <a:schemeClr val="bg1">
              <a:lumMod val="75000"/>
              <a:lumOff val="25000"/>
            </a:schemeClr>
          </a:solidFill>
          <a:ln w="6350" cap="sq" cmpd="sng" algn="ctr">
            <a:noFill/>
            <a:prstDash val="solid"/>
            <a:miter lim="800000"/>
          </a:ln>
          <a:effectLst/>
        </p:spPr>
      </p:sp>
      <p:sp>
        <p:nvSpPr>
          <p:cNvPr id="68" name="Rectangle 67">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682" y="320040"/>
            <a:ext cx="5888736" cy="6217920"/>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43B98281-7B24-404B-9F40-D334E6807BD5}"/>
              </a:ext>
            </a:extLst>
          </p:cNvPr>
          <p:cNvSpPr>
            <a:spLocks noGrp="1"/>
          </p:cNvSpPr>
          <p:nvPr>
            <p:ph type="title"/>
          </p:nvPr>
        </p:nvSpPr>
        <p:spPr>
          <a:xfrm>
            <a:off x="1578316" y="1348844"/>
            <a:ext cx="5409468" cy="1205556"/>
          </a:xfrm>
        </p:spPr>
        <p:txBody>
          <a:bodyPr vert="horz" lIns="91440" tIns="45720" rIns="91440" bIns="45720" rtlCol="0" anchor="ctr">
            <a:normAutofit/>
          </a:bodyPr>
          <a:lstStyle/>
          <a:p>
            <a:pPr algn="l"/>
            <a:r>
              <a:rPr lang="en-US" sz="6000">
                <a:solidFill>
                  <a:schemeClr val="tx1"/>
                </a:solidFill>
              </a:rPr>
              <a:t>Objective</a:t>
            </a:r>
          </a:p>
        </p:txBody>
      </p:sp>
      <p:sp>
        <p:nvSpPr>
          <p:cNvPr id="3" name="Text Placeholder 2">
            <a:extLst>
              <a:ext uri="{FF2B5EF4-FFF2-40B4-BE49-F238E27FC236}">
                <a16:creationId xmlns:a16="http://schemas.microsoft.com/office/drawing/2014/main" id="{925449C1-CDF2-4535-8130-6FB2F1EC9000}"/>
              </a:ext>
            </a:extLst>
          </p:cNvPr>
          <p:cNvSpPr>
            <a:spLocks noGrp="1"/>
          </p:cNvSpPr>
          <p:nvPr>
            <p:ph type="body" idx="1"/>
          </p:nvPr>
        </p:nvSpPr>
        <p:spPr>
          <a:xfrm>
            <a:off x="1578316" y="2573514"/>
            <a:ext cx="5409468" cy="3059523"/>
          </a:xfrm>
        </p:spPr>
        <p:txBody>
          <a:bodyPr vert="horz" lIns="91440" tIns="45720" rIns="91440" bIns="45720" rtlCol="0">
            <a:normAutofit/>
          </a:bodyPr>
          <a:lstStyle/>
          <a:p>
            <a:pPr algn="l">
              <a:lnSpc>
                <a:spcPct val="90000"/>
              </a:lnSpc>
              <a:spcBef>
                <a:spcPts val="0"/>
              </a:spcBef>
              <a:spcAft>
                <a:spcPts val="600"/>
              </a:spcAft>
            </a:pPr>
            <a:r>
              <a:rPr lang="en-US" sz="2400" spc="80">
                <a:solidFill>
                  <a:schemeClr val="tx1"/>
                </a:solidFill>
              </a:rPr>
              <a:t>By using publicly available data for various sources, determining if there is a direct correlation between increased carbon dioxide emissions and an observed temperature change within the major cities in the world.</a:t>
            </a:r>
            <a:endParaRPr lang="en-US" sz="2400">
              <a:solidFill>
                <a:schemeClr val="tx1"/>
              </a:solidFill>
            </a:endParaRPr>
          </a:p>
        </p:txBody>
      </p:sp>
    </p:spTree>
    <p:extLst>
      <p:ext uri="{BB962C8B-B14F-4D97-AF65-F5344CB8AC3E}">
        <p14:creationId xmlns:p14="http://schemas.microsoft.com/office/powerpoint/2010/main" val="107257075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20">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large stone building&#10;&#10;Description automatically generated">
            <a:extLst>
              <a:ext uri="{FF2B5EF4-FFF2-40B4-BE49-F238E27FC236}">
                <a16:creationId xmlns:a16="http://schemas.microsoft.com/office/drawing/2014/main" id="{0802DA4C-D6A9-4B52-90AE-0C91F45A126D}"/>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19470" r="9091"/>
          <a:stretch/>
        </p:blipFill>
        <p:spPr>
          <a:xfrm>
            <a:off x="20" y="-1"/>
            <a:ext cx="12191980" cy="6857999"/>
          </a:xfrm>
          <a:prstGeom prst="rect">
            <a:avLst/>
          </a:prstGeom>
        </p:spPr>
      </p:pic>
      <p:sp>
        <p:nvSpPr>
          <p:cNvPr id="19" name="Rectangle 22">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615" y="253548"/>
            <a:ext cx="5612193" cy="6361598"/>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448"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0469E5-5042-418E-9801-F5FC838555A6}"/>
              </a:ext>
            </a:extLst>
          </p:cNvPr>
          <p:cNvSpPr>
            <a:spLocks noGrp="1"/>
          </p:cNvSpPr>
          <p:nvPr>
            <p:ph type="title"/>
          </p:nvPr>
        </p:nvSpPr>
        <p:spPr>
          <a:xfrm>
            <a:off x="774043" y="727626"/>
            <a:ext cx="4602152" cy="1718225"/>
          </a:xfrm>
        </p:spPr>
        <p:txBody>
          <a:bodyPr>
            <a:normAutofit/>
          </a:bodyPr>
          <a:lstStyle/>
          <a:p>
            <a:r>
              <a:rPr lang="en-US" sz="4400"/>
              <a:t>DATA SOURCES</a:t>
            </a:r>
          </a:p>
        </p:txBody>
      </p:sp>
      <p:sp>
        <p:nvSpPr>
          <p:cNvPr id="9" name="Content Placeholder 8">
            <a:extLst>
              <a:ext uri="{FF2B5EF4-FFF2-40B4-BE49-F238E27FC236}">
                <a16:creationId xmlns:a16="http://schemas.microsoft.com/office/drawing/2014/main" id="{AB5C6EF0-F162-4EAE-B730-787AF14DAADB}"/>
              </a:ext>
            </a:extLst>
          </p:cNvPr>
          <p:cNvSpPr>
            <a:spLocks noGrp="1"/>
          </p:cNvSpPr>
          <p:nvPr>
            <p:ph idx="1"/>
          </p:nvPr>
        </p:nvSpPr>
        <p:spPr>
          <a:xfrm>
            <a:off x="774043" y="2538920"/>
            <a:ext cx="4602152" cy="2012523"/>
          </a:xfrm>
        </p:spPr>
        <p:txBody>
          <a:bodyPr vert="horz" lIns="91440" tIns="45720" rIns="91440" bIns="45720" rtlCol="0" anchor="t">
            <a:normAutofit/>
          </a:bodyPr>
          <a:lstStyle/>
          <a:p>
            <a:r>
              <a:rPr lang="en-US" b="1">
                <a:ea typeface="+mn-lt"/>
                <a:cs typeface="+mn-lt"/>
                <a:hlinkClick r:id="rId4"/>
              </a:rPr>
              <a:t>https://www.kaggle.com/berkeleyearth/climate-change-earth-surface-temperature-data</a:t>
            </a:r>
            <a:endParaRPr lang="en-US"/>
          </a:p>
          <a:p>
            <a:r>
              <a:rPr lang="en-US" b="1">
                <a:ea typeface="+mn-lt"/>
                <a:cs typeface="+mn-lt"/>
                <a:hlinkClick r:id="rId5"/>
              </a:rPr>
              <a:t>https://pkgstore.datahub.io/core/co2-fossil-by-nation/fossil-fuel-co2-emissions-by-nation_csv/data/0f04181960a0a896ebaf6d8afb0b71a6/fossil-fuel-co2-emissions-by-nation_csv.csv</a:t>
            </a:r>
            <a:endParaRPr lang="en-US"/>
          </a:p>
          <a:p>
            <a:pPr>
              <a:buClr>
                <a:srgbClr val="262626"/>
              </a:buClr>
              <a:buFont typeface="Wingdings" pitchFamily="18" charset="0"/>
              <a:buChar char="Ø"/>
            </a:pPr>
            <a:endParaRPr lang="en-US"/>
          </a:p>
        </p:txBody>
      </p:sp>
      <p:sp>
        <p:nvSpPr>
          <p:cNvPr id="5" name="TextBox 4">
            <a:extLst>
              <a:ext uri="{FF2B5EF4-FFF2-40B4-BE49-F238E27FC236}">
                <a16:creationId xmlns:a16="http://schemas.microsoft.com/office/drawing/2014/main" id="{17CC8000-F9AD-4A2E-9D21-8A7F10D41B22}"/>
              </a:ext>
            </a:extLst>
          </p:cNvPr>
          <p:cNvSpPr txBox="1"/>
          <p:nvPr/>
        </p:nvSpPr>
        <p:spPr>
          <a:xfrm>
            <a:off x="9320701" y="6657943"/>
            <a:ext cx="2871299"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a:extLst>
                    <a:ext uri="{A12FA001-AC4F-418D-AE19-62706E023703}">
                      <ahyp:hlinkClr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2764042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9">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26" name="Rectangle 13">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7" name="Rectangle 15">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Logo&#10;&#10;Description automatically generated">
            <a:extLst>
              <a:ext uri="{FF2B5EF4-FFF2-40B4-BE49-F238E27FC236}">
                <a16:creationId xmlns:a16="http://schemas.microsoft.com/office/drawing/2014/main" id="{F09415DC-D6EF-4531-9F0E-8A58FE70CCA9}"/>
              </a:ext>
            </a:extLst>
          </p:cNvPr>
          <p:cNvPicPr>
            <a:picLocks noGrp="1" noChangeAspect="1"/>
          </p:cNvPicPr>
          <p:nvPr>
            <p:ph sz="half" idx="2"/>
          </p:nvPr>
        </p:nvPicPr>
        <p:blipFill rotWithShape="1">
          <a:blip r:embed="rId2"/>
          <a:srcRect t="4784" r="9091" b="4307"/>
          <a:stretch/>
        </p:blipFill>
        <p:spPr>
          <a:xfrm>
            <a:off x="20" y="-1"/>
            <a:ext cx="12191980" cy="6857999"/>
          </a:xfrm>
          <a:prstGeom prst="rect">
            <a:avLst/>
          </a:prstGeom>
        </p:spPr>
      </p:pic>
      <p:sp>
        <p:nvSpPr>
          <p:cNvPr id="28" name="Rectangle 17">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615" y="253548"/>
            <a:ext cx="5612193" cy="6361598"/>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9">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448"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9CDFE4-E433-4043-9E3A-E1FAB638622C}"/>
              </a:ext>
            </a:extLst>
          </p:cNvPr>
          <p:cNvSpPr>
            <a:spLocks noGrp="1"/>
          </p:cNvSpPr>
          <p:nvPr>
            <p:ph type="title"/>
          </p:nvPr>
        </p:nvSpPr>
        <p:spPr>
          <a:xfrm>
            <a:off x="774043" y="727626"/>
            <a:ext cx="4602152" cy="1718225"/>
          </a:xfrm>
        </p:spPr>
        <p:txBody>
          <a:bodyPr vert="horz" lIns="91440" tIns="45720" rIns="91440" bIns="45720" rtlCol="0" anchor="ctr">
            <a:normAutofit/>
          </a:bodyPr>
          <a:lstStyle/>
          <a:p>
            <a:r>
              <a:rPr lang="en-US" sz="4400"/>
              <a:t>Express and Rest API</a:t>
            </a:r>
          </a:p>
        </p:txBody>
      </p:sp>
      <p:sp>
        <p:nvSpPr>
          <p:cNvPr id="3" name="Content Placeholder 2">
            <a:extLst>
              <a:ext uri="{FF2B5EF4-FFF2-40B4-BE49-F238E27FC236}">
                <a16:creationId xmlns:a16="http://schemas.microsoft.com/office/drawing/2014/main" id="{57A391A1-8216-48C6-8738-22B54BD45969}"/>
              </a:ext>
            </a:extLst>
          </p:cNvPr>
          <p:cNvSpPr>
            <a:spLocks noGrp="1"/>
          </p:cNvSpPr>
          <p:nvPr>
            <p:ph sz="half" idx="1"/>
          </p:nvPr>
        </p:nvSpPr>
        <p:spPr>
          <a:xfrm>
            <a:off x="774043" y="2538920"/>
            <a:ext cx="4602152" cy="3480066"/>
          </a:xfrm>
        </p:spPr>
        <p:txBody>
          <a:bodyPr vert="horz" lIns="91440" tIns="45720" rIns="91440" bIns="45720" rtlCol="0">
            <a:normAutofit/>
          </a:bodyPr>
          <a:lstStyle/>
          <a:p>
            <a:pPr>
              <a:lnSpc>
                <a:spcPct val="100000"/>
              </a:lnSpc>
            </a:pPr>
            <a:r>
              <a:rPr lang="en-US"/>
              <a:t>To connect our Database to our project we used express which allowed us to connect postgresql to node.js </a:t>
            </a:r>
          </a:p>
          <a:p>
            <a:pPr>
              <a:lnSpc>
                <a:spcPct val="100000"/>
              </a:lnSpc>
            </a:pPr>
            <a:r>
              <a:rPr lang="en-US"/>
              <a:t>After connecting, we hosted the database locally, thus making a rest api</a:t>
            </a:r>
          </a:p>
          <a:p>
            <a:pPr>
              <a:lnSpc>
                <a:spcPct val="100000"/>
              </a:lnSpc>
            </a:pPr>
            <a:r>
              <a:rPr lang="en-US"/>
              <a:t>From there we made api calls and were able to insert our data by making api calls </a:t>
            </a:r>
          </a:p>
        </p:txBody>
      </p:sp>
    </p:spTree>
    <p:extLst>
      <p:ext uri="{BB962C8B-B14F-4D97-AF65-F5344CB8AC3E}">
        <p14:creationId xmlns:p14="http://schemas.microsoft.com/office/powerpoint/2010/main" val="2657616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useBgFill="1">
        <p:nvSpPr>
          <p:cNvPr id="12" name="Rectangle 11">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6DFBBB2F-7F06-4AC8-A228-B5D7288C0ED3}"/>
              </a:ext>
            </a:extLst>
          </p:cNvPr>
          <p:cNvSpPr>
            <a:spLocks noGrp="1"/>
          </p:cNvSpPr>
          <p:nvPr>
            <p:ph type="title"/>
          </p:nvPr>
        </p:nvSpPr>
        <p:spPr>
          <a:xfrm>
            <a:off x="1192625" y="1420706"/>
            <a:ext cx="3466540" cy="4016587"/>
          </a:xfrm>
        </p:spPr>
        <p:txBody>
          <a:bodyPr>
            <a:normAutofit/>
          </a:bodyPr>
          <a:lstStyle/>
          <a:p>
            <a:r>
              <a:rPr lang="en-US" sz="3600"/>
              <a:t>HTML/CSS</a:t>
            </a:r>
          </a:p>
        </p:txBody>
      </p:sp>
      <p:cxnSp>
        <p:nvCxnSpPr>
          <p:cNvPr id="14" name="Straight Connector 13">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6269"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91B9562-BC65-430C-A9D3-84ADC53B4FD5}"/>
              </a:ext>
            </a:extLst>
          </p:cNvPr>
          <p:cNvSpPr>
            <a:spLocks noGrp="1"/>
          </p:cNvSpPr>
          <p:nvPr>
            <p:ph idx="1"/>
          </p:nvPr>
        </p:nvSpPr>
        <p:spPr>
          <a:xfrm>
            <a:off x="5236723" y="1420706"/>
            <a:ext cx="5514758" cy="4016587"/>
          </a:xfrm>
        </p:spPr>
        <p:txBody>
          <a:bodyPr vert="horz" lIns="91440" tIns="45720" rIns="91440" bIns="45720" rtlCol="0" anchor="ctr">
            <a:normAutofit/>
          </a:bodyPr>
          <a:lstStyle/>
          <a:p>
            <a:r>
              <a:rPr lang="en-US">
                <a:solidFill>
                  <a:schemeClr val="tx1">
                    <a:lumMod val="75000"/>
                    <a:lumOff val="25000"/>
                  </a:schemeClr>
                </a:solidFill>
              </a:rPr>
              <a:t>Linked sites together</a:t>
            </a:r>
          </a:p>
          <a:p>
            <a:pPr>
              <a:buClr>
                <a:srgbClr val="262626"/>
              </a:buClr>
            </a:pPr>
            <a:r>
              <a:rPr lang="en-US">
                <a:solidFill>
                  <a:schemeClr val="tx1">
                    <a:lumMod val="75000"/>
                    <a:lumOff val="25000"/>
                  </a:schemeClr>
                </a:solidFill>
              </a:rPr>
              <a:t>Drop down menus and tabs to navigate between related pages</a:t>
            </a:r>
          </a:p>
          <a:p>
            <a:pPr>
              <a:buClr>
                <a:srgbClr val="262626"/>
              </a:buClr>
            </a:pPr>
            <a:r>
              <a:rPr lang="en-US">
                <a:solidFill>
                  <a:schemeClr val="tx1">
                    <a:lumMod val="75000"/>
                    <a:lumOff val="25000"/>
                  </a:schemeClr>
                </a:solidFill>
              </a:rPr>
              <a:t>Container autoscaling for text</a:t>
            </a:r>
          </a:p>
        </p:txBody>
      </p:sp>
    </p:spTree>
    <p:extLst>
      <p:ext uri="{BB962C8B-B14F-4D97-AF65-F5344CB8AC3E}">
        <p14:creationId xmlns:p14="http://schemas.microsoft.com/office/powerpoint/2010/main" val="2965243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useBgFill="1">
        <p:nvSpPr>
          <p:cNvPr id="12" name="Rectangle 11">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2A40C1C4-3F33-4591-8CE7-0BE25F835EF4}"/>
              </a:ext>
            </a:extLst>
          </p:cNvPr>
          <p:cNvSpPr>
            <a:spLocks noGrp="1"/>
          </p:cNvSpPr>
          <p:nvPr>
            <p:ph type="title"/>
          </p:nvPr>
        </p:nvSpPr>
        <p:spPr>
          <a:xfrm>
            <a:off x="1192625" y="1420706"/>
            <a:ext cx="3466540" cy="4016587"/>
          </a:xfrm>
        </p:spPr>
        <p:txBody>
          <a:bodyPr>
            <a:normAutofit/>
          </a:bodyPr>
          <a:lstStyle/>
          <a:p>
            <a:r>
              <a:rPr lang="en-US" sz="3600"/>
              <a:t>Time Series Graph</a:t>
            </a:r>
          </a:p>
        </p:txBody>
      </p:sp>
      <p:cxnSp>
        <p:nvCxnSpPr>
          <p:cNvPr id="14" name="Straight Connector 13">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6269"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B800E85-F979-4A12-9FFC-987B459E31AC}"/>
              </a:ext>
            </a:extLst>
          </p:cNvPr>
          <p:cNvSpPr>
            <a:spLocks noGrp="1"/>
          </p:cNvSpPr>
          <p:nvPr>
            <p:ph idx="1"/>
          </p:nvPr>
        </p:nvSpPr>
        <p:spPr>
          <a:xfrm>
            <a:off x="5236723" y="1420706"/>
            <a:ext cx="5514758" cy="4016587"/>
          </a:xfrm>
        </p:spPr>
        <p:txBody>
          <a:bodyPr vert="horz" lIns="91440" tIns="45720" rIns="91440" bIns="45720" rtlCol="0" anchor="ctr">
            <a:normAutofit/>
          </a:bodyPr>
          <a:lstStyle/>
          <a:p>
            <a:r>
              <a:rPr lang="en-US">
                <a:solidFill>
                  <a:schemeClr val="tx1">
                    <a:lumMod val="75000"/>
                    <a:lumOff val="25000"/>
                  </a:schemeClr>
                </a:solidFill>
                <a:ea typeface="+mn-lt"/>
                <a:cs typeface="+mn-lt"/>
              </a:rPr>
              <a:t>At first glance, the graphs seem to be staying constant. It seems that although the average temperature is varying, the range does not seem to change.</a:t>
            </a:r>
            <a:endParaRPr lang="en-US">
              <a:solidFill>
                <a:schemeClr val="tx1">
                  <a:lumMod val="75000"/>
                  <a:lumOff val="25000"/>
                </a:schemeClr>
              </a:solidFill>
            </a:endParaRPr>
          </a:p>
          <a:p>
            <a:pPr>
              <a:buClr>
                <a:srgbClr val="262626"/>
              </a:buClr>
            </a:pPr>
            <a:r>
              <a:rPr lang="en-US">
                <a:solidFill>
                  <a:schemeClr val="tx1">
                    <a:lumMod val="75000"/>
                    <a:lumOff val="25000"/>
                  </a:schemeClr>
                </a:solidFill>
                <a:ea typeface="+mn-lt"/>
                <a:cs typeface="+mn-lt"/>
              </a:rPr>
              <a:t>If one begins to examine after the 1950s, the range of average temperatures does seem to be increasing. This is extremely alarming given that even small changes in average temperatures can cause drastic issues in habitats. While some animals can adapt to the change they have a small range of tolerance and can find it difficult to live in these conditions. </a:t>
            </a:r>
          </a:p>
          <a:p>
            <a:pPr>
              <a:buClr>
                <a:srgbClr val="262626"/>
              </a:buClr>
            </a:pPr>
            <a:r>
              <a:rPr lang="en-US">
                <a:solidFill>
                  <a:schemeClr val="tx1">
                    <a:lumMod val="75000"/>
                    <a:lumOff val="25000"/>
                  </a:schemeClr>
                </a:solidFill>
              </a:rPr>
              <a:t>A one or two degree increase in temperature can cause catastrophic effects to an organisms habitat</a:t>
            </a:r>
          </a:p>
        </p:txBody>
      </p:sp>
    </p:spTree>
    <p:extLst>
      <p:ext uri="{BB962C8B-B14F-4D97-AF65-F5344CB8AC3E}">
        <p14:creationId xmlns:p14="http://schemas.microsoft.com/office/powerpoint/2010/main" val="2580633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useBgFill="1">
        <p:nvSpPr>
          <p:cNvPr id="12" name="Rectangle 11">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6DFBBB2F-7F06-4AC8-A228-B5D7288C0ED3}"/>
              </a:ext>
            </a:extLst>
          </p:cNvPr>
          <p:cNvSpPr>
            <a:spLocks noGrp="1"/>
          </p:cNvSpPr>
          <p:nvPr>
            <p:ph type="title"/>
          </p:nvPr>
        </p:nvSpPr>
        <p:spPr>
          <a:xfrm>
            <a:off x="1192625" y="1420706"/>
            <a:ext cx="3466540" cy="4016587"/>
          </a:xfrm>
        </p:spPr>
        <p:txBody>
          <a:bodyPr>
            <a:normAutofit/>
          </a:bodyPr>
          <a:lstStyle/>
          <a:p>
            <a:r>
              <a:rPr lang="en-US" sz="3600"/>
              <a:t>Global Temperature Page</a:t>
            </a:r>
          </a:p>
        </p:txBody>
      </p:sp>
      <p:cxnSp>
        <p:nvCxnSpPr>
          <p:cNvPr id="14" name="Straight Connector 13">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6269"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91B9562-BC65-430C-A9D3-84ADC53B4FD5}"/>
              </a:ext>
            </a:extLst>
          </p:cNvPr>
          <p:cNvSpPr>
            <a:spLocks noGrp="1"/>
          </p:cNvSpPr>
          <p:nvPr>
            <p:ph idx="1"/>
          </p:nvPr>
        </p:nvSpPr>
        <p:spPr>
          <a:xfrm>
            <a:off x="5236723" y="1420706"/>
            <a:ext cx="5514758" cy="4016587"/>
          </a:xfrm>
        </p:spPr>
        <p:txBody>
          <a:bodyPr vert="horz" lIns="91440" tIns="45720" rIns="91440" bIns="45720" rtlCol="0" anchor="ctr">
            <a:normAutofit/>
          </a:bodyPr>
          <a:lstStyle/>
          <a:p>
            <a:r>
              <a:rPr lang="en-US">
                <a:solidFill>
                  <a:schemeClr val="tx1">
                    <a:lumMod val="75000"/>
                    <a:lumOff val="25000"/>
                  </a:schemeClr>
                </a:solidFill>
              </a:rPr>
              <a:t>Multi-Layered Map that shows average temperature for global city on that specific date</a:t>
            </a:r>
          </a:p>
          <a:p>
            <a:pPr>
              <a:buClr>
                <a:srgbClr val="262626"/>
              </a:buClr>
            </a:pPr>
            <a:r>
              <a:rPr lang="en-US">
                <a:solidFill>
                  <a:schemeClr val="tx1">
                    <a:lumMod val="75000"/>
                    <a:lumOff val="25000"/>
                  </a:schemeClr>
                </a:solidFill>
              </a:rPr>
              <a:t>Click the time period and you can see average temp for that city</a:t>
            </a:r>
          </a:p>
          <a:p>
            <a:pPr>
              <a:buClr>
                <a:srgbClr val="262626"/>
              </a:buClr>
            </a:pPr>
            <a:r>
              <a:rPr lang="en-US">
                <a:solidFill>
                  <a:schemeClr val="tx1">
                    <a:lumMod val="75000"/>
                    <a:lumOff val="25000"/>
                  </a:schemeClr>
                </a:solidFill>
              </a:rPr>
              <a:t>Pulled dates from the pre industrial revolution, the height of the industrial revolution, pre EPA regulations and current date. </a:t>
            </a:r>
          </a:p>
          <a:p>
            <a:pPr>
              <a:buClr>
                <a:srgbClr val="262626"/>
              </a:buClr>
            </a:pPr>
            <a:r>
              <a:rPr lang="en-US">
                <a:solidFill>
                  <a:schemeClr val="tx1">
                    <a:lumMod val="75000"/>
                    <a:lumOff val="25000"/>
                  </a:schemeClr>
                </a:solidFill>
              </a:rPr>
              <a:t>As you see the temperatures of each time period you can see the average temperature increase</a:t>
            </a:r>
          </a:p>
        </p:txBody>
      </p:sp>
    </p:spTree>
    <p:extLst>
      <p:ext uri="{BB962C8B-B14F-4D97-AF65-F5344CB8AC3E}">
        <p14:creationId xmlns:p14="http://schemas.microsoft.com/office/powerpoint/2010/main" val="2354297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EE537B6-098D-494F-9A54-F22CD0977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7328FD4-8F4F-45D0-B179-C09F34FF8E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082" y="407588"/>
            <a:ext cx="5532146" cy="6066184"/>
          </a:xfrm>
          <a:prstGeom prst="rect">
            <a:avLst/>
          </a:prstGeom>
          <a:noFill/>
          <a:ln w="6350" cap="sq" cmpd="sng" algn="ctr">
            <a:solidFill>
              <a:srgbClr val="404040"/>
            </a:solidFill>
            <a:prstDash val="solid"/>
            <a:miter lim="800000"/>
          </a:ln>
          <a:effectLst/>
        </p:spPr>
      </p:sp>
      <p:pic>
        <p:nvPicPr>
          <p:cNvPr id="5" name="Picture 4" descr="Chart, scatter chart&#10;&#10;Description automatically generated">
            <a:extLst>
              <a:ext uri="{FF2B5EF4-FFF2-40B4-BE49-F238E27FC236}">
                <a16:creationId xmlns:a16="http://schemas.microsoft.com/office/drawing/2014/main" id="{5B50A9FB-89DD-484D-9B82-957D5E2F817E}"/>
              </a:ext>
            </a:extLst>
          </p:cNvPr>
          <p:cNvPicPr>
            <a:picLocks noChangeAspect="1"/>
          </p:cNvPicPr>
          <p:nvPr/>
        </p:nvPicPr>
        <p:blipFill>
          <a:blip r:embed="rId2"/>
          <a:stretch>
            <a:fillRect/>
          </a:stretch>
        </p:blipFill>
        <p:spPr>
          <a:xfrm>
            <a:off x="903839" y="913324"/>
            <a:ext cx="4530165" cy="5075816"/>
          </a:xfrm>
          <a:prstGeom prst="rect">
            <a:avLst/>
          </a:prstGeom>
        </p:spPr>
      </p:pic>
      <p:sp>
        <p:nvSpPr>
          <p:cNvPr id="26" name="Rectangle 25">
            <a:extLst>
              <a:ext uri="{FF2B5EF4-FFF2-40B4-BE49-F238E27FC236}">
                <a16:creationId xmlns:a16="http://schemas.microsoft.com/office/drawing/2014/main" id="{4D22A8B8-E29F-4EB2-95D4-3C24EF234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51EF9F5-BAA7-45A5-BD84-F3184FCED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F65228-A670-486E-8C59-371977077358}"/>
              </a:ext>
            </a:extLst>
          </p:cNvPr>
          <p:cNvSpPr>
            <a:spLocks noGrp="1"/>
          </p:cNvSpPr>
          <p:nvPr>
            <p:ph type="title"/>
          </p:nvPr>
        </p:nvSpPr>
        <p:spPr>
          <a:xfrm>
            <a:off x="6846137" y="727626"/>
            <a:ext cx="4602152" cy="1718225"/>
          </a:xfrm>
        </p:spPr>
        <p:txBody>
          <a:bodyPr>
            <a:normAutofit/>
          </a:bodyPr>
          <a:lstStyle/>
          <a:p>
            <a:r>
              <a:rPr lang="en-US"/>
              <a:t>Scatter Plots</a:t>
            </a:r>
          </a:p>
        </p:txBody>
      </p:sp>
      <p:sp>
        <p:nvSpPr>
          <p:cNvPr id="3" name="Content Placeholder 2">
            <a:extLst>
              <a:ext uri="{FF2B5EF4-FFF2-40B4-BE49-F238E27FC236}">
                <a16:creationId xmlns:a16="http://schemas.microsoft.com/office/drawing/2014/main" id="{04B439F6-2379-4177-B504-A554CA78646E}"/>
              </a:ext>
            </a:extLst>
          </p:cNvPr>
          <p:cNvSpPr>
            <a:spLocks noGrp="1"/>
          </p:cNvSpPr>
          <p:nvPr>
            <p:ph idx="1"/>
          </p:nvPr>
        </p:nvSpPr>
        <p:spPr>
          <a:xfrm>
            <a:off x="6846137" y="2538919"/>
            <a:ext cx="4602152" cy="3557805"/>
          </a:xfrm>
        </p:spPr>
        <p:txBody>
          <a:bodyPr>
            <a:normAutofit/>
          </a:bodyPr>
          <a:lstStyle/>
          <a:p>
            <a:r>
              <a:rPr lang="en-US"/>
              <a:t>A scatter plot for Rome was constructed to determine if there was an increase in the temperature over a period of time.</a:t>
            </a:r>
          </a:p>
          <a:p>
            <a:r>
              <a:rPr lang="en-US"/>
              <a:t>A webpage where each city could be filtered and a plot of each city’s temperatures over a period of time could be viewed.</a:t>
            </a:r>
          </a:p>
        </p:txBody>
      </p:sp>
    </p:spTree>
    <p:extLst>
      <p:ext uri="{BB962C8B-B14F-4D97-AF65-F5344CB8AC3E}">
        <p14:creationId xmlns:p14="http://schemas.microsoft.com/office/powerpoint/2010/main" val="3291757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BB2F-7F06-4AC8-A228-B5D7288C0ED3}"/>
              </a:ext>
            </a:extLst>
          </p:cNvPr>
          <p:cNvSpPr>
            <a:spLocks noGrp="1"/>
          </p:cNvSpPr>
          <p:nvPr>
            <p:ph type="title"/>
          </p:nvPr>
        </p:nvSpPr>
        <p:spPr>
          <a:xfrm>
            <a:off x="6579450" y="727627"/>
            <a:ext cx="4957553" cy="1645920"/>
          </a:xfrm>
        </p:spPr>
        <p:txBody>
          <a:bodyPr>
            <a:normAutofit/>
          </a:bodyPr>
          <a:lstStyle/>
          <a:p>
            <a:r>
              <a:rPr lang="en-US">
                <a:ea typeface="+mj-lt"/>
                <a:cs typeface="+mj-lt"/>
              </a:rPr>
              <a:t>Data Table</a:t>
            </a:r>
            <a:endParaRPr lang="en-US"/>
          </a:p>
        </p:txBody>
      </p:sp>
      <p:sp>
        <p:nvSpPr>
          <p:cNvPr id="19" name="Rectangle 18">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21" name="Rectangle 20">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sp>
        <p:nvSpPr>
          <p:cNvPr id="3" name="Content Placeholder 2">
            <a:extLst>
              <a:ext uri="{FF2B5EF4-FFF2-40B4-BE49-F238E27FC236}">
                <a16:creationId xmlns:a16="http://schemas.microsoft.com/office/drawing/2014/main" id="{091B9562-BC65-430C-A9D3-84ADC53B4FD5}"/>
              </a:ext>
            </a:extLst>
          </p:cNvPr>
          <p:cNvSpPr>
            <a:spLocks noGrp="1"/>
          </p:cNvSpPr>
          <p:nvPr>
            <p:ph idx="1"/>
          </p:nvPr>
        </p:nvSpPr>
        <p:spPr>
          <a:xfrm>
            <a:off x="6579450" y="2538919"/>
            <a:ext cx="4957554" cy="3496120"/>
          </a:xfrm>
        </p:spPr>
        <p:txBody>
          <a:bodyPr vert="horz" lIns="91440" tIns="45720" rIns="91440" bIns="45720" rtlCol="0">
            <a:normAutofit/>
          </a:bodyPr>
          <a:lstStyle/>
          <a:p>
            <a:r>
              <a:rPr lang="en-US">
                <a:ea typeface="+mn-lt"/>
                <a:cs typeface="+mn-lt"/>
              </a:rPr>
              <a:t>Filterable</a:t>
            </a:r>
          </a:p>
          <a:p>
            <a:pPr lvl="1">
              <a:buClr>
                <a:srgbClr val="262626"/>
              </a:buClr>
            </a:pPr>
            <a:r>
              <a:rPr lang="en-US">
                <a:ea typeface="+mn-lt"/>
                <a:cs typeface="+mn-lt"/>
              </a:rPr>
              <a:t>Date</a:t>
            </a:r>
          </a:p>
          <a:p>
            <a:pPr lvl="1">
              <a:buClr>
                <a:srgbClr val="262626"/>
              </a:buClr>
            </a:pPr>
            <a:r>
              <a:rPr lang="en-US">
                <a:ea typeface="+mn-lt"/>
                <a:cs typeface="+mn-lt"/>
              </a:rPr>
              <a:t>Average Land Temperature ©</a:t>
            </a:r>
          </a:p>
          <a:p>
            <a:pPr lvl="1">
              <a:buClr>
                <a:srgbClr val="262626"/>
              </a:buClr>
            </a:pPr>
            <a:r>
              <a:rPr lang="en-US">
                <a:ea typeface="+mn-lt"/>
                <a:cs typeface="+mn-lt"/>
              </a:rPr>
              <a:t>City</a:t>
            </a:r>
          </a:p>
          <a:p>
            <a:pPr lvl="1">
              <a:buClr>
                <a:srgbClr val="262626"/>
              </a:buClr>
            </a:pPr>
            <a:r>
              <a:rPr lang="en-US">
                <a:ea typeface="+mn-lt"/>
                <a:cs typeface="+mn-lt"/>
              </a:rPr>
              <a:t>Country</a:t>
            </a:r>
          </a:p>
          <a:p>
            <a:pPr lvl="1">
              <a:buClr>
                <a:srgbClr val="262626"/>
              </a:buClr>
            </a:pPr>
            <a:r>
              <a:rPr lang="en-US">
                <a:ea typeface="+mn-lt"/>
                <a:cs typeface="+mn-lt"/>
              </a:rPr>
              <a:t>Latitude</a:t>
            </a:r>
          </a:p>
          <a:p>
            <a:pPr lvl="1">
              <a:buClr>
                <a:srgbClr val="262626"/>
              </a:buClr>
            </a:pPr>
            <a:r>
              <a:rPr lang="en-US">
                <a:ea typeface="+mn-lt"/>
                <a:cs typeface="+mn-lt"/>
              </a:rPr>
              <a:t>Longitude</a:t>
            </a:r>
          </a:p>
          <a:p>
            <a:pPr>
              <a:buClr>
                <a:srgbClr val="262626"/>
              </a:buClr>
            </a:pPr>
            <a:r>
              <a:rPr lang="en-US">
                <a:ea typeface="+mn-lt"/>
                <a:cs typeface="+mn-lt"/>
              </a:rPr>
              <a:t>Reset table</a:t>
            </a:r>
          </a:p>
          <a:p>
            <a:pPr>
              <a:buClr>
                <a:srgbClr val="262626"/>
              </a:buClr>
            </a:pPr>
            <a:r>
              <a:rPr lang="en-US">
                <a:ea typeface="+mn-lt"/>
                <a:cs typeface="+mn-lt"/>
              </a:rPr>
              <a:t>Example formats provided in the auto filled text</a:t>
            </a:r>
          </a:p>
          <a:p>
            <a:pPr>
              <a:buClr>
                <a:srgbClr val="262626"/>
              </a:buClr>
            </a:pPr>
            <a:r>
              <a:rPr lang="en-US">
                <a:ea typeface="+mn-lt"/>
                <a:cs typeface="+mn-lt"/>
              </a:rPr>
              <a:t>City &amp; Country filters are not case sensitive</a:t>
            </a:r>
            <a:endParaRPr lang="en-US"/>
          </a:p>
        </p:txBody>
      </p:sp>
      <p:pic>
        <p:nvPicPr>
          <p:cNvPr id="6" name="Picture 6" descr="Table&#10;&#10;Description automatically generated">
            <a:extLst>
              <a:ext uri="{FF2B5EF4-FFF2-40B4-BE49-F238E27FC236}">
                <a16:creationId xmlns:a16="http://schemas.microsoft.com/office/drawing/2014/main" id="{82CA98C3-F7DB-4BA2-A218-29DD65EE1DF3}"/>
              </a:ext>
            </a:extLst>
          </p:cNvPr>
          <p:cNvPicPr>
            <a:picLocks noChangeAspect="1"/>
          </p:cNvPicPr>
          <p:nvPr/>
        </p:nvPicPr>
        <p:blipFill>
          <a:blip r:embed="rId2"/>
          <a:stretch>
            <a:fillRect/>
          </a:stretch>
        </p:blipFill>
        <p:spPr>
          <a:xfrm>
            <a:off x="1018784" y="2069444"/>
            <a:ext cx="4799555" cy="2750425"/>
          </a:xfrm>
          <a:prstGeom prst="rect">
            <a:avLst/>
          </a:prstGeom>
        </p:spPr>
      </p:pic>
    </p:spTree>
    <p:extLst>
      <p:ext uri="{BB962C8B-B14F-4D97-AF65-F5344CB8AC3E}">
        <p14:creationId xmlns:p14="http://schemas.microsoft.com/office/powerpoint/2010/main" val="29094124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228C0C-F774-4270-99CB-314B07EBFBE7}">
  <ds:schemaRefs>
    <ds:schemaRef ds:uri="71af3243-3dd4-4a8d-8c0d-dd76da1f02a5"/>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4487CEA-7875-4327-875F-CA3B32E8009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745B92C-4D89-4324-B52D-E1F5F627B7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SavonVTI</vt:lpstr>
      <vt:lpstr>Carbon Dioxide Emissions and Temperature Change </vt:lpstr>
      <vt:lpstr>Objective</vt:lpstr>
      <vt:lpstr>DATA SOURCES</vt:lpstr>
      <vt:lpstr>Express and Rest API</vt:lpstr>
      <vt:lpstr>HTML/CSS</vt:lpstr>
      <vt:lpstr>Time Series Graph</vt:lpstr>
      <vt:lpstr>Global Temperature Page</vt:lpstr>
      <vt:lpstr>Scatter Plots</vt:lpstr>
      <vt:lpstr>Data Table</vt:lpstr>
      <vt:lpstr>Conclusion</vt:lpstr>
      <vt:lpstr>Title Lorem Ipsum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Carbon Dioxide Emissions and Temperature Change </dc:title>
  <dc:creator>Carl Patterson</dc:creator>
  <cp:revision>1</cp:revision>
  <dcterms:created xsi:type="dcterms:W3CDTF">2021-01-09T16:49:33Z</dcterms:created>
  <dcterms:modified xsi:type="dcterms:W3CDTF">2021-01-09T20:29:11Z</dcterms:modified>
</cp:coreProperties>
</file>