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8EC9D-0DFD-42C6-B527-A3E9936A6F86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66793-E976-425C-ACA2-A620A2A491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4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66793-E976-425C-ACA2-A620A2A491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4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8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189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718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32721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03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22024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0744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60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471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32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8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70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45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5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1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5/31/2024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97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prepare-categorical-data-for-deep-learning-in-python/" TargetMode="External"/><Relationship Id="rId7" Type="http://schemas.openxmlformats.org/officeDocument/2006/relationships/hyperlink" Target="https://towardsdatascience.com/hyperparameter-tuning-the-random-forest-in-python-using-scikit-learn-28d2aa77dd74" TargetMode="External"/><Relationship Id="rId2" Type="http://schemas.openxmlformats.org/officeDocument/2006/relationships/hyperlink" Target="https://www.kdnuggets.com/2022/07/random-forest-algorithm-need-normaliza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sh.plotly.com/layout" TargetMode="External"/><Relationship Id="rId5" Type="http://schemas.openxmlformats.org/officeDocument/2006/relationships/hyperlink" Target="https://machinelearningmastery.com/undersampling-algorithms-for-imbalanced-classification/" TargetMode="External"/><Relationship Id="rId4" Type="http://schemas.openxmlformats.org/officeDocument/2006/relationships/hyperlink" Target="https://machinelearningmastery.com/metrics-evaluate-machine-learning-algorithms-python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Low Angle View Of Clouds In Sky">
            <a:extLst>
              <a:ext uri="{FF2B5EF4-FFF2-40B4-BE49-F238E27FC236}">
                <a16:creationId xmlns:a16="http://schemas.microsoft.com/office/drawing/2014/main" id="{81E74C3C-BFB5-6662-C1EF-E31CF5A616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117987" y="167158"/>
            <a:ext cx="1219199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C75FB2-C955-529D-AE90-5D86AF4F4F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3613" y="807479"/>
            <a:ext cx="8825658" cy="332958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Bullying Risk Prediction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986CEC-2697-04BD-50E3-424AF6DCA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Daniel Meier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AA99-06AE-0C41-2792-3E5DBDC3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2959"/>
          </a:xfrm>
        </p:spPr>
        <p:txBody>
          <a:bodyPr/>
          <a:lstStyle/>
          <a:p>
            <a:pPr algn="ctr"/>
            <a:r>
              <a:rPr lang="en-US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AE49B-8242-7153-5DD0-EC7C5CE97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25678"/>
            <a:ext cx="12123174" cy="48227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Arya, N. (2022, July 25).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KDnuggets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Does the Random Forest Algorithm need Normalization?</a:t>
            </a:r>
            <a:r>
              <a:rPr lang="en-US" sz="1800" i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                                           	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https://www.kdnuggets.com/2022/07/random-forest-algorithm-need-normalization.html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Brownlee, J. (2020, August 27). Machine Learning Mastery.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 Ways to Encode Categorical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Variables for Deep Learning.      	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https://machinelearningmastery.com/how-to-prepare-categorical-data-for-deep-learning-in-python/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Brownlee, J. (2020, August 31). Machine Learning Mastery.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Metrics to Evaluate Machine Learning Algorithms in Python. 	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https://machinelearningmastery.com/metrics-evaluate-machine-learning-algorithms-python/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Brownlee, J. (2021, January 27). Machine Learning Mastery. 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Undersampling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Algorithms for Imbalanced Classification. 	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https://machinelearningmastery.com/undersampling-algorithms-for-imbalanced-classification/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(2024).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Plotly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Dash Layout.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https://dash.plotly.com/layout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Koehrsen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W. (2018, January 9). Towards Data Science. 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Hyperparameter Tuning the Random Forest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Forest</a:t>
            </a:r>
            <a:r>
              <a:rPr lang="en-US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Python. 	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https://towardsdatascience.com/hyperparameter-tuning-the-random-forest-in-python-using-scikit-learn-	28d2aa77dd74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847A-42AF-3F89-8DB5-FFF786A3A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52718"/>
            <a:ext cx="9404723" cy="1400530"/>
          </a:xfrm>
        </p:spPr>
        <p:txBody>
          <a:bodyPr/>
          <a:lstStyle/>
          <a:p>
            <a:pPr algn="ctr"/>
            <a:r>
              <a:rPr lang="en-US" dirty="0"/>
              <a:t>Application Purpose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EB08C-8D36-6D22-447F-7A468589C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364" y="1693441"/>
            <a:ext cx="9087272" cy="1902708"/>
          </a:xfrm>
        </p:spPr>
        <p:txBody>
          <a:bodyPr/>
          <a:lstStyle/>
          <a:p>
            <a:r>
              <a:rPr lang="en-US" dirty="0"/>
              <a:t>This application takes in various factors that are believed to impact bullying to assess whether someone is at risk for bullying or not.</a:t>
            </a:r>
          </a:p>
          <a:p>
            <a:r>
              <a:rPr lang="en-US" dirty="0"/>
              <a:t>Features included the following: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A7A8-B309-49D1-DC70-C6B043067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03312" y="2926822"/>
            <a:ext cx="4396339" cy="3741738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pPr lvl="1"/>
            <a:r>
              <a:rPr lang="en-US" sz="2000" dirty="0"/>
              <a:t>Cyberbullying</a:t>
            </a:r>
          </a:p>
          <a:p>
            <a:pPr lvl="1"/>
            <a:r>
              <a:rPr lang="en-US" sz="2000" dirty="0"/>
              <a:t>Physically Attacked</a:t>
            </a:r>
          </a:p>
          <a:p>
            <a:pPr lvl="1"/>
            <a:r>
              <a:rPr lang="en-US" sz="2000" dirty="0"/>
              <a:t>Close Friends</a:t>
            </a:r>
          </a:p>
          <a:p>
            <a:pPr lvl="1"/>
            <a:r>
              <a:rPr lang="en-US" sz="2000" dirty="0"/>
              <a:t>Understanding Parents</a:t>
            </a:r>
          </a:p>
          <a:p>
            <a:pPr lvl="1"/>
            <a:r>
              <a:rPr lang="en-US" sz="2000" dirty="0"/>
              <a:t>Age</a:t>
            </a:r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9FE87-9A7B-F441-8539-47250535B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03656" y="2926822"/>
            <a:ext cx="4396339" cy="3741738"/>
          </a:xfrm>
        </p:spPr>
        <p:txBody>
          <a:bodyPr>
            <a:normAutofit/>
          </a:bodyPr>
          <a:lstStyle/>
          <a:p>
            <a:pPr lvl="1"/>
            <a:endParaRPr lang="en-US" sz="1800" dirty="0"/>
          </a:p>
          <a:p>
            <a:pPr lvl="1"/>
            <a:r>
              <a:rPr lang="en-US" sz="2000" dirty="0"/>
              <a:t>Gender</a:t>
            </a:r>
          </a:p>
          <a:p>
            <a:pPr lvl="1"/>
            <a:r>
              <a:rPr lang="en-US" sz="2000" dirty="0"/>
              <a:t>Frequency of feeling lonely</a:t>
            </a:r>
          </a:p>
          <a:p>
            <a:pPr lvl="1"/>
            <a:r>
              <a:rPr lang="en-US" sz="2000" dirty="0"/>
              <a:t>Frequency of missing school without permission</a:t>
            </a:r>
          </a:p>
          <a:p>
            <a:pPr lvl="1"/>
            <a:r>
              <a:rPr lang="en-US" sz="2000" dirty="0"/>
              <a:t>Perception on whether other students are kind and helpful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94554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285D-9A8B-334E-F4A6-DBE3CA3F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075E-6A57-7C4E-59F7-6AE4C365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Regression and Random Forest Classifier were tested</a:t>
            </a:r>
          </a:p>
          <a:p>
            <a:r>
              <a:rPr lang="en-US" dirty="0"/>
              <a:t>The best performing model:</a:t>
            </a:r>
          </a:p>
          <a:p>
            <a:pPr lvl="1"/>
            <a:r>
              <a:rPr lang="en-US" dirty="0"/>
              <a:t>Random Forest Classifier tuned with GridSearchCV utilizing an under sampled minority target class (“No” target greatly outnumbered the “Yes” class)</a:t>
            </a:r>
          </a:p>
          <a:p>
            <a:pPr lvl="1"/>
            <a:r>
              <a:rPr lang="en-US" dirty="0"/>
              <a:t>Needed to bring the target classes into balance to help the model learn better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33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1051F-2CC4-F149-C870-FA9F5BCF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3AD2-0C8A-FDE1-DEFE-CE4982B51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Data Wrangling/Cleaning</a:t>
            </a:r>
          </a:p>
          <a:p>
            <a:pPr lvl="1"/>
            <a:r>
              <a:rPr lang="en-US" dirty="0"/>
              <a:t>Dropped duplicated data</a:t>
            </a:r>
          </a:p>
          <a:p>
            <a:pPr lvl="1"/>
            <a:r>
              <a:rPr lang="en-US" dirty="0"/>
              <a:t>Removed columns without significant missing data</a:t>
            </a:r>
          </a:p>
          <a:p>
            <a:r>
              <a:rPr lang="en-US" dirty="0"/>
              <a:t>Feature Engineering</a:t>
            </a:r>
          </a:p>
          <a:p>
            <a:pPr lvl="1"/>
            <a:r>
              <a:rPr lang="en-US" dirty="0"/>
              <a:t>Encoding of features</a:t>
            </a:r>
          </a:p>
          <a:p>
            <a:pPr lvl="1"/>
            <a:r>
              <a:rPr lang="en-US" dirty="0"/>
              <a:t>Grouping of features (created </a:t>
            </a:r>
            <a:r>
              <a:rPr lang="en-US" dirty="0" err="1"/>
              <a:t>AgeGroup</a:t>
            </a:r>
            <a:r>
              <a:rPr lang="en-US" dirty="0"/>
              <a:t>, for example)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Model Runs – Six iterations per model type</a:t>
            </a:r>
          </a:p>
        </p:txBody>
      </p:sp>
    </p:spTree>
    <p:extLst>
      <p:ext uri="{BB962C8B-B14F-4D97-AF65-F5344CB8AC3E}">
        <p14:creationId xmlns:p14="http://schemas.microsoft.com/office/powerpoint/2010/main" val="301038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B6C3-9CAE-2CDB-0B7B-4C966A0C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Methodology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6FE7D-DC43-C9DE-C7BC-DF2D7EF83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Iterations included the following:</a:t>
            </a:r>
          </a:p>
          <a:p>
            <a:pPr lvl="1"/>
            <a:r>
              <a:rPr lang="en-US" dirty="0"/>
              <a:t>All Features, Base Parameters</a:t>
            </a:r>
          </a:p>
          <a:p>
            <a:pPr lvl="1"/>
            <a:r>
              <a:rPr lang="en-US" dirty="0"/>
              <a:t>All Features, Tuned Model, Base Parameters</a:t>
            </a:r>
          </a:p>
          <a:p>
            <a:pPr lvl="1"/>
            <a:r>
              <a:rPr lang="en-US" dirty="0"/>
              <a:t>Dropped two lowest scoring features based on feature importance, base parameters</a:t>
            </a:r>
          </a:p>
          <a:p>
            <a:pPr lvl="1"/>
            <a:r>
              <a:rPr lang="en-US" dirty="0"/>
              <a:t>Dropped two lowest scoring features based on feature importance, tuned model</a:t>
            </a:r>
          </a:p>
          <a:p>
            <a:pPr lvl="1"/>
            <a:r>
              <a:rPr lang="en-US" dirty="0"/>
              <a:t>Under sampled minority class, base parameters, all features</a:t>
            </a:r>
          </a:p>
          <a:p>
            <a:pPr lvl="1"/>
            <a:r>
              <a:rPr lang="en-US" dirty="0"/>
              <a:t>Under sampled minority class, tuned model, all features (best performer)</a:t>
            </a:r>
          </a:p>
        </p:txBody>
      </p:sp>
    </p:spTree>
    <p:extLst>
      <p:ext uri="{BB962C8B-B14F-4D97-AF65-F5344CB8AC3E}">
        <p14:creationId xmlns:p14="http://schemas.microsoft.com/office/powerpoint/2010/main" val="3646528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C1D6-6FB1-2002-324C-0B69220B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in Action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497027-A637-877B-1A09-2488CCED5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976" y="1651973"/>
            <a:ext cx="6002925" cy="419576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579535A-7DA2-7E75-D9CA-6D075CA60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99" y="1651973"/>
            <a:ext cx="5336225" cy="422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3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40F8-C77F-D348-636B-1E35104C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in Action cont.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DA11069-ED8F-0E9F-D965-5A4E0ED93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5038" y="1686100"/>
            <a:ext cx="6463659" cy="454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9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6C28-62C4-5949-0B37-506A2E31C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 in Action cont.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516EAC0F-B5A2-FE21-BC30-BCBA51F68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3654" y="2209520"/>
            <a:ext cx="5615942" cy="419576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7B9B2B8-20FD-5046-32F9-BDC61A810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37" y="2209520"/>
            <a:ext cx="5702710" cy="41941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DA99D-A027-D5E8-F2E6-4C9D1FC78B86}"/>
              </a:ext>
            </a:extLst>
          </p:cNvPr>
          <p:cNvSpPr txBox="1"/>
          <p:nvPr/>
        </p:nvSpPr>
        <p:spPr>
          <a:xfrm>
            <a:off x="917905" y="1754926"/>
            <a:ext cx="10080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demonstrates both results that can be returned from the inputs.</a:t>
            </a:r>
          </a:p>
        </p:txBody>
      </p:sp>
    </p:spTree>
    <p:extLst>
      <p:ext uri="{BB962C8B-B14F-4D97-AF65-F5344CB8AC3E}">
        <p14:creationId xmlns:p14="http://schemas.microsoft.com/office/powerpoint/2010/main" val="1474269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889B-D451-94CD-9ADF-C6E1405D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D7D0-A96E-6B07-1336-B65375649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acquire more data, specifically around the minority class (Yes)</a:t>
            </a:r>
          </a:p>
          <a:p>
            <a:r>
              <a:rPr lang="en-US" dirty="0"/>
              <a:t>Add additional questions to the data to incorporate more features</a:t>
            </a:r>
          </a:p>
          <a:p>
            <a:r>
              <a:rPr lang="en-US" dirty="0"/>
              <a:t>Change the approach regarding asking questions surrounding weight (feature was dropped due to missing over 2/3 of this data).</a:t>
            </a:r>
          </a:p>
          <a:p>
            <a:r>
              <a:rPr lang="en-US" dirty="0"/>
              <a:t>Use the results to incorporate targeted programs to address the factors that are leading to bullying</a:t>
            </a:r>
          </a:p>
        </p:txBody>
      </p:sp>
    </p:spTree>
    <p:extLst>
      <p:ext uri="{BB962C8B-B14F-4D97-AF65-F5344CB8AC3E}">
        <p14:creationId xmlns:p14="http://schemas.microsoft.com/office/powerpoint/2010/main" val="584129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1298</TotalTime>
  <Words>498</Words>
  <Application>Microsoft Office PowerPoint</Application>
  <PresentationFormat>Widescreen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Century Gothic</vt:lpstr>
      <vt:lpstr>Times New Roman</vt:lpstr>
      <vt:lpstr>Wingdings 3</vt:lpstr>
      <vt:lpstr>Ion</vt:lpstr>
      <vt:lpstr>Bullying Risk Prediction Application</vt:lpstr>
      <vt:lpstr>Application Purpose</vt:lpstr>
      <vt:lpstr>Model Used</vt:lpstr>
      <vt:lpstr>Project Methodology</vt:lpstr>
      <vt:lpstr>Project Methodology cont.</vt:lpstr>
      <vt:lpstr>Application in Action</vt:lpstr>
      <vt:lpstr>Application in Action cont.</vt:lpstr>
      <vt:lpstr>Application in Action cont.</vt:lpstr>
      <vt:lpstr>Next Steps: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Bullying Risk Prediction Application</dc:title>
  <dc:creator>Daniel Meier</dc:creator>
  <cp:lastModifiedBy>Daniel Meier</cp:lastModifiedBy>
  <cp:revision>9</cp:revision>
  <dcterms:created xsi:type="dcterms:W3CDTF">2024-05-31T21:04:41Z</dcterms:created>
  <dcterms:modified xsi:type="dcterms:W3CDTF">2024-06-01T18:42:50Z</dcterms:modified>
</cp:coreProperties>
</file>