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d03b4de93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d03b4de93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6d951c58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6d951c58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d03b4de93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d03b4de93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d03b4de93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d03b4de93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d03b4de93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d03b4de93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d03b4de93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d03b4de93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6d951c58b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6d951c58b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6edeeb461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6edeeb461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edeeb46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edeeb46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edeeb461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edeeb461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d77a1a6f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d77a1a6f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6d77a1a6f4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6d77a1a6f4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edeeb461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6edeeb461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6edeeb461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6edeeb461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6d861600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6d861600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edeeb461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6edeeb461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hyperlink" Target="https://medium.com/@mummineniamar/a-data-driven-approach-to-salary-prediction-158f6cb8f121" TargetMode="External"/><Relationship Id="rId4" Type="http://schemas.openxmlformats.org/officeDocument/2006/relationships/hyperlink" Target="https://www.researchgate.net/publication/362280362_Salary_Prediction_in_Data_Science_Field_Using_Specialized_Skills_and_Job_Benefits_-A_Literature_Review" TargetMode="External"/><Relationship Id="rId11" Type="http://schemas.openxmlformats.org/officeDocument/2006/relationships/hyperlink" Target="https://www.forbes.com/sites/forbestechcouncil/2022/12/15/key-data-and-analytics-trends-to-watch-in-2023/?sh=1b65271629b0" TargetMode="External"/><Relationship Id="rId10" Type="http://schemas.openxmlformats.org/officeDocument/2006/relationships/hyperlink" Target="https://www.analyticsinsight.net/will-recession-impact-data-science-and-analytics/" TargetMode="External"/><Relationship Id="rId12" Type="http://schemas.openxmlformats.org/officeDocument/2006/relationships/hyperlink" Target="https://365datascience.com/career-advice/data-scientist-job-market/" TargetMode="External"/><Relationship Id="rId9" Type="http://schemas.openxmlformats.org/officeDocument/2006/relationships/hyperlink" Target="https://sloanreview.mit.edu/article/the-recessions-impact-on-analytics-and-data-science/" TargetMode="External"/><Relationship Id="rId5" Type="http://schemas.openxmlformats.org/officeDocument/2006/relationships/hyperlink" Target="https://ieeexplore.ieee.org/document/9943146" TargetMode="External"/><Relationship Id="rId6" Type="http://schemas.openxmlformats.org/officeDocument/2006/relationships/hyperlink" Target="https://towardsdatascience.com/the-us-data-science-job-market-in-2020-463520a9d5a" TargetMode="External"/><Relationship Id="rId7" Type="http://schemas.openxmlformats.org/officeDocument/2006/relationships/hyperlink" Target="https://towardsdatascience.com/job-salary-prediction-with-nlp-machine-learning-and-deep-learning-b87a96336b08" TargetMode="External"/><Relationship Id="rId8" Type="http://schemas.openxmlformats.org/officeDocument/2006/relationships/hyperlink" Target="https://www.semanticscholar.org/paper/Machine-Learning-Models-for-Salary-Prediction-using-Kablaoui-Salman/5a213573154231fe97113f1c41bc3651a3eea40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hyperlink" Target="https://www.kaggle.com/datasets/murilozangari/jobs-and-salaries-in-data-field-202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044652"/>
            <a:ext cx="4255500" cy="2224800"/>
          </a:xfrm>
          <a:prstGeom prst="rect">
            <a:avLst/>
          </a:prstGeom>
          <a:noFill/>
          <a:effectLst>
            <a:outerShdw blurRad="85725" rotWithShape="0" algn="bl" dir="7800000" dist="9525">
              <a:srgbClr val="E0EDDA">
                <a:alpha val="70000"/>
              </a:srgbClr>
            </a:outerShdw>
          </a:effectLst>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rgbClr val="599191"/>
                </a:solidFill>
              </a:rPr>
              <a:t>Salary Prediction Model for Data Related Careers</a:t>
            </a:r>
            <a:endParaRPr>
              <a:solidFill>
                <a:srgbClr val="599191"/>
              </a:solidFill>
            </a:endParaRPr>
          </a:p>
          <a:p>
            <a:pPr indent="0" lvl="0" marL="0" rtl="0" algn="l">
              <a:spcBef>
                <a:spcPts val="0"/>
              </a:spcBef>
              <a:spcAft>
                <a:spcPts val="0"/>
              </a:spcAft>
              <a:buNone/>
            </a:pPr>
            <a:r>
              <a:rPr lang="en">
                <a:solidFill>
                  <a:srgbClr val="599191"/>
                </a:solidFill>
              </a:rPr>
              <a:t>In the United States</a:t>
            </a:r>
            <a:endParaRPr>
              <a:solidFill>
                <a:srgbClr val="599191"/>
              </a:solidFill>
            </a:endParaRPr>
          </a:p>
        </p:txBody>
      </p:sp>
      <p:sp>
        <p:nvSpPr>
          <p:cNvPr id="278" name="Google Shape;278;p13"/>
          <p:cNvSpPr txBox="1"/>
          <p:nvPr>
            <p:ph idx="1" type="subTitle"/>
          </p:nvPr>
        </p:nvSpPr>
        <p:spPr>
          <a:xfrm>
            <a:off x="824000" y="3596300"/>
            <a:ext cx="5763300" cy="485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200"/>
              <a:t>Collaborative Project By:</a:t>
            </a:r>
            <a:endParaRPr b="1" sz="1200"/>
          </a:p>
          <a:p>
            <a:pPr indent="0" lvl="0" marL="0" rtl="0" algn="l">
              <a:spcBef>
                <a:spcPts val="0"/>
              </a:spcBef>
              <a:spcAft>
                <a:spcPts val="0"/>
              </a:spcAft>
              <a:buNone/>
            </a:pPr>
            <a:r>
              <a:rPr lang="en" sz="1100"/>
              <a:t>Joseph Choi, </a:t>
            </a:r>
            <a:r>
              <a:rPr lang="en" sz="1100"/>
              <a:t>Daniel</a:t>
            </a:r>
            <a:r>
              <a:rPr lang="en" sz="1100"/>
              <a:t> Meier, Serge Nane, Jenny Albrecht</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3" name="Shape 333"/>
        <p:cNvGrpSpPr/>
        <p:nvPr/>
      </p:nvGrpSpPr>
      <p:grpSpPr>
        <a:xfrm>
          <a:off x="0" y="0"/>
          <a:ext cx="0" cy="0"/>
          <a:chOff x="0" y="0"/>
          <a:chExt cx="0" cy="0"/>
        </a:xfrm>
      </p:grpSpPr>
      <p:sp>
        <p:nvSpPr>
          <p:cNvPr id="334" name="Google Shape;334;p22"/>
          <p:cNvSpPr txBox="1"/>
          <p:nvPr>
            <p:ph type="title"/>
          </p:nvPr>
        </p:nvSpPr>
        <p:spPr>
          <a:xfrm>
            <a:off x="1056750" y="550600"/>
            <a:ext cx="6366900" cy="88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4500">
                <a:solidFill>
                  <a:schemeClr val="lt1"/>
                </a:solidFill>
              </a:rPr>
              <a:t>Model Training</a:t>
            </a:r>
            <a:endParaRPr sz="4500">
              <a:solidFill>
                <a:schemeClr val="lt1"/>
              </a:solidFill>
            </a:endParaRPr>
          </a:p>
        </p:txBody>
      </p:sp>
      <p:sp>
        <p:nvSpPr>
          <p:cNvPr id="335" name="Google Shape;335;p22"/>
          <p:cNvSpPr txBox="1"/>
          <p:nvPr>
            <p:ph idx="1" type="body"/>
          </p:nvPr>
        </p:nvSpPr>
        <p:spPr>
          <a:xfrm>
            <a:off x="1056750" y="1597875"/>
            <a:ext cx="2817900" cy="2295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en" sz="1600">
                <a:solidFill>
                  <a:srgbClr val="FFD966"/>
                </a:solidFill>
              </a:rPr>
              <a:t>MODELS</a:t>
            </a:r>
            <a:endParaRPr b="1" sz="1600">
              <a:solidFill>
                <a:srgbClr val="FFD966"/>
              </a:solidFill>
            </a:endParaRPr>
          </a:p>
          <a:p>
            <a:pPr indent="-311150" lvl="0" marL="457200" rtl="0" algn="l">
              <a:lnSpc>
                <a:spcPct val="150000"/>
              </a:lnSpc>
              <a:spcBef>
                <a:spcPts val="1200"/>
              </a:spcBef>
              <a:spcAft>
                <a:spcPts val="0"/>
              </a:spcAft>
              <a:buClr>
                <a:schemeClr val="lt1"/>
              </a:buClr>
              <a:buSzPts val="1300"/>
              <a:buAutoNum type="arabicPeriod"/>
            </a:pPr>
            <a:r>
              <a:rPr lang="en"/>
              <a:t>Ridge</a:t>
            </a:r>
            <a:endParaRPr>
              <a:solidFill>
                <a:schemeClr val="lt1"/>
              </a:solidFill>
            </a:endParaRPr>
          </a:p>
          <a:p>
            <a:pPr indent="-311150" lvl="0" marL="457200" rtl="0" algn="l">
              <a:lnSpc>
                <a:spcPct val="150000"/>
              </a:lnSpc>
              <a:spcBef>
                <a:spcPts val="0"/>
              </a:spcBef>
              <a:spcAft>
                <a:spcPts val="0"/>
              </a:spcAft>
              <a:buClr>
                <a:schemeClr val="lt1"/>
              </a:buClr>
              <a:buSzPts val="1300"/>
              <a:buAutoNum type="arabicPeriod"/>
            </a:pPr>
            <a:r>
              <a:rPr lang="en"/>
              <a:t>Lasso</a:t>
            </a:r>
            <a:endParaRPr>
              <a:solidFill>
                <a:schemeClr val="lt1"/>
              </a:solidFill>
            </a:endParaRPr>
          </a:p>
          <a:p>
            <a:pPr indent="-311150" lvl="0" marL="457200" rtl="0" algn="l">
              <a:lnSpc>
                <a:spcPct val="150000"/>
              </a:lnSpc>
              <a:spcBef>
                <a:spcPts val="0"/>
              </a:spcBef>
              <a:spcAft>
                <a:spcPts val="0"/>
              </a:spcAft>
              <a:buClr>
                <a:schemeClr val="lt1"/>
              </a:buClr>
              <a:buSzPts val="1300"/>
              <a:buAutoNum type="arabicPeriod"/>
            </a:pPr>
            <a:r>
              <a:rPr lang="en"/>
              <a:t>Random Forest</a:t>
            </a:r>
            <a:endParaRPr>
              <a:solidFill>
                <a:schemeClr val="lt1"/>
              </a:solidFill>
            </a:endParaRPr>
          </a:p>
          <a:p>
            <a:pPr indent="-311150" lvl="0" marL="457200" rtl="0" algn="l">
              <a:lnSpc>
                <a:spcPct val="150000"/>
              </a:lnSpc>
              <a:spcBef>
                <a:spcPts val="0"/>
              </a:spcBef>
              <a:spcAft>
                <a:spcPts val="0"/>
              </a:spcAft>
              <a:buClr>
                <a:schemeClr val="lt1"/>
              </a:buClr>
              <a:buSzPts val="1300"/>
              <a:buAutoNum type="arabicPeriod"/>
            </a:pPr>
            <a:r>
              <a:rPr lang="en"/>
              <a:t>Gradient Boosting Machines</a:t>
            </a:r>
            <a:endParaRPr>
              <a:solidFill>
                <a:schemeClr val="lt1"/>
              </a:solidFill>
            </a:endParaRPr>
          </a:p>
        </p:txBody>
      </p:sp>
      <p:sp>
        <p:nvSpPr>
          <p:cNvPr id="336" name="Google Shape;336;p22"/>
          <p:cNvSpPr txBox="1"/>
          <p:nvPr>
            <p:ph idx="4294967295" type="body"/>
          </p:nvPr>
        </p:nvSpPr>
        <p:spPr>
          <a:xfrm>
            <a:off x="3874650" y="1597875"/>
            <a:ext cx="3430500" cy="22956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 sz="1600">
                <a:solidFill>
                  <a:srgbClr val="FFD966"/>
                </a:solidFill>
              </a:rPr>
              <a:t>ITERATIONS</a:t>
            </a:r>
            <a:endParaRPr b="1" sz="1600">
              <a:solidFill>
                <a:srgbClr val="FFD966"/>
              </a:solidFill>
            </a:endParaRPr>
          </a:p>
          <a:p>
            <a:pPr indent="-311150" lvl="0" marL="457200" rtl="0" algn="l">
              <a:lnSpc>
                <a:spcPct val="200000"/>
              </a:lnSpc>
              <a:spcBef>
                <a:spcPts val="1200"/>
              </a:spcBef>
              <a:spcAft>
                <a:spcPts val="0"/>
              </a:spcAft>
              <a:buClr>
                <a:schemeClr val="lt1"/>
              </a:buClr>
              <a:buSzPts val="1300"/>
              <a:buAutoNum type="alphaUcPeriod"/>
            </a:pPr>
            <a:r>
              <a:rPr lang="en">
                <a:solidFill>
                  <a:schemeClr val="lt1"/>
                </a:solidFill>
              </a:rPr>
              <a:t>All Selected Features</a:t>
            </a:r>
            <a:endParaRPr>
              <a:solidFill>
                <a:schemeClr val="lt1"/>
              </a:solidFill>
            </a:endParaRPr>
          </a:p>
          <a:p>
            <a:pPr indent="-311150" lvl="0" marL="457200" rtl="0" algn="l">
              <a:lnSpc>
                <a:spcPct val="200000"/>
              </a:lnSpc>
              <a:spcBef>
                <a:spcPts val="0"/>
              </a:spcBef>
              <a:spcAft>
                <a:spcPts val="0"/>
              </a:spcAft>
              <a:buClr>
                <a:schemeClr val="lt1"/>
              </a:buClr>
              <a:buSzPts val="1300"/>
              <a:buAutoNum type="alphaUcPeriod"/>
            </a:pPr>
            <a:r>
              <a:rPr lang="en">
                <a:solidFill>
                  <a:schemeClr val="lt1"/>
                </a:solidFill>
              </a:rPr>
              <a:t>Outliers Capped at $310k</a:t>
            </a:r>
            <a:endParaRPr>
              <a:solidFill>
                <a:schemeClr val="lt1"/>
              </a:solidFill>
            </a:endParaRPr>
          </a:p>
          <a:p>
            <a:pPr indent="-311150" lvl="0" marL="457200" rtl="0" algn="l">
              <a:lnSpc>
                <a:spcPct val="100000"/>
              </a:lnSpc>
              <a:spcBef>
                <a:spcPts val="0"/>
              </a:spcBef>
              <a:spcAft>
                <a:spcPts val="0"/>
              </a:spcAft>
              <a:buClr>
                <a:schemeClr val="lt1"/>
              </a:buClr>
              <a:buSzPts val="1300"/>
              <a:buAutoNum type="alphaUcPeriod"/>
            </a:pPr>
            <a:r>
              <a:rPr lang="en">
                <a:solidFill>
                  <a:schemeClr val="lt1"/>
                </a:solidFill>
              </a:rPr>
              <a:t>Top Three Features with Highest Predictive Power</a:t>
            </a:r>
            <a:endParaRPr>
              <a:solidFill>
                <a:schemeClr val="lt1"/>
              </a:solidFill>
            </a:endParaRPr>
          </a:p>
        </p:txBody>
      </p:sp>
      <p:sp>
        <p:nvSpPr>
          <p:cNvPr id="337" name="Google Shape;337;p22"/>
          <p:cNvSpPr txBox="1"/>
          <p:nvPr/>
        </p:nvSpPr>
        <p:spPr>
          <a:xfrm>
            <a:off x="1056750" y="3567825"/>
            <a:ext cx="7030500" cy="400200"/>
          </a:xfrm>
          <a:prstGeom prst="rect">
            <a:avLst/>
          </a:pr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latin typeface="Nunito"/>
                <a:ea typeface="Nunito"/>
                <a:cs typeface="Nunito"/>
                <a:sym typeface="Nunito"/>
              </a:rPr>
              <a:t>RESULTING IN 12 MODELS TO ANALYZE</a:t>
            </a:r>
            <a:endParaRPr b="1" sz="1500">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41" name="Shape 341"/>
        <p:cNvGrpSpPr/>
        <p:nvPr/>
      </p:nvGrpSpPr>
      <p:grpSpPr>
        <a:xfrm>
          <a:off x="0" y="0"/>
          <a:ext cx="0" cy="0"/>
          <a:chOff x="0" y="0"/>
          <a:chExt cx="0" cy="0"/>
        </a:xfrm>
      </p:grpSpPr>
      <p:sp>
        <p:nvSpPr>
          <p:cNvPr id="342" name="Google Shape;342;p23"/>
          <p:cNvSpPr txBox="1"/>
          <p:nvPr>
            <p:ph idx="1" type="body"/>
          </p:nvPr>
        </p:nvSpPr>
        <p:spPr>
          <a:xfrm>
            <a:off x="1303800" y="1325775"/>
            <a:ext cx="7400700" cy="32058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None/>
            </a:pPr>
            <a:r>
              <a:rPr b="1" lang="en" sz="1500">
                <a:solidFill>
                  <a:schemeClr val="lt1"/>
                </a:solidFill>
              </a:rPr>
              <a:t>Ridge</a:t>
            </a:r>
            <a:r>
              <a:rPr lang="en">
                <a:solidFill>
                  <a:schemeClr val="lt1"/>
                </a:solidFill>
              </a:rPr>
              <a:t>: This model showed a limited ability to predict salaries with an R2 score of 0.2498</a:t>
            </a:r>
            <a:endParaRPr>
              <a:solidFill>
                <a:schemeClr val="lt1"/>
              </a:solidFill>
            </a:endParaRPr>
          </a:p>
          <a:p>
            <a:pPr indent="0" lvl="0" marL="0" rtl="0" algn="l">
              <a:lnSpc>
                <a:spcPct val="150000"/>
              </a:lnSpc>
              <a:spcBef>
                <a:spcPts val="1200"/>
              </a:spcBef>
              <a:spcAft>
                <a:spcPts val="0"/>
              </a:spcAft>
              <a:buNone/>
            </a:pPr>
            <a:r>
              <a:rPr b="1" lang="en" sz="1500">
                <a:solidFill>
                  <a:schemeClr val="lt1"/>
                </a:solidFill>
              </a:rPr>
              <a:t>Lasso</a:t>
            </a:r>
            <a:r>
              <a:rPr lang="en">
                <a:solidFill>
                  <a:schemeClr val="lt1"/>
                </a:solidFill>
              </a:rPr>
              <a:t>: This model performed slightly better than Ridge with an R2 score of 0.2622</a:t>
            </a:r>
            <a:endParaRPr>
              <a:solidFill>
                <a:schemeClr val="lt1"/>
              </a:solidFill>
            </a:endParaRPr>
          </a:p>
          <a:p>
            <a:pPr indent="0" lvl="0" marL="0" rtl="0" algn="l">
              <a:lnSpc>
                <a:spcPct val="150000"/>
              </a:lnSpc>
              <a:spcBef>
                <a:spcPts val="1200"/>
              </a:spcBef>
              <a:spcAft>
                <a:spcPts val="0"/>
              </a:spcAft>
              <a:buNone/>
            </a:pPr>
            <a:r>
              <a:rPr b="1" lang="en" sz="1500">
                <a:solidFill>
                  <a:schemeClr val="lt1"/>
                </a:solidFill>
              </a:rPr>
              <a:t>Random Forest: </a:t>
            </a:r>
            <a:r>
              <a:rPr lang="en">
                <a:solidFill>
                  <a:schemeClr val="lt1"/>
                </a:solidFill>
              </a:rPr>
              <a:t>This model performed slightly better than Ridge but fell short compared to Lasso with an R2 score of 0.2588</a:t>
            </a:r>
            <a:endParaRPr>
              <a:solidFill>
                <a:schemeClr val="lt1"/>
              </a:solidFill>
            </a:endParaRPr>
          </a:p>
          <a:p>
            <a:pPr indent="0" lvl="0" marL="0" rtl="0" algn="l">
              <a:lnSpc>
                <a:spcPct val="150000"/>
              </a:lnSpc>
              <a:spcBef>
                <a:spcPts val="1200"/>
              </a:spcBef>
              <a:spcAft>
                <a:spcPts val="0"/>
              </a:spcAft>
              <a:buNone/>
            </a:pPr>
            <a:r>
              <a:rPr b="1" lang="en" sz="1500">
                <a:solidFill>
                  <a:schemeClr val="lt1"/>
                </a:solidFill>
              </a:rPr>
              <a:t>Gradient Boosting Machines: </a:t>
            </a:r>
            <a:r>
              <a:rPr lang="en">
                <a:solidFill>
                  <a:schemeClr val="lt1"/>
                </a:solidFill>
              </a:rPr>
              <a:t>This model had the best results with an R2 score of 0.2680</a:t>
            </a:r>
            <a:endParaRPr>
              <a:solidFill>
                <a:schemeClr val="lt1"/>
              </a:solidFill>
            </a:endParaRPr>
          </a:p>
          <a:p>
            <a:pPr indent="0" lvl="0" marL="0" rtl="0" algn="l">
              <a:spcBef>
                <a:spcPts val="1200"/>
              </a:spcBef>
              <a:spcAft>
                <a:spcPts val="1200"/>
              </a:spcAft>
              <a:buNone/>
            </a:pPr>
            <a:r>
              <a:rPr b="1" lang="en" sz="1500">
                <a:solidFill>
                  <a:schemeClr val="lt1"/>
                </a:solidFill>
              </a:rPr>
              <a:t>Hyperparameter Tuning:</a:t>
            </a:r>
            <a:r>
              <a:rPr lang="en">
                <a:solidFill>
                  <a:schemeClr val="lt1"/>
                </a:solidFill>
              </a:rPr>
              <a:t> Post hyper-tuning, the GBM model showed little to no improvement with an R2 value of 0.2672</a:t>
            </a:r>
            <a:endParaRPr>
              <a:solidFill>
                <a:schemeClr val="lt1"/>
              </a:solidFill>
            </a:endParaRPr>
          </a:p>
        </p:txBody>
      </p:sp>
      <p:sp>
        <p:nvSpPr>
          <p:cNvPr id="343" name="Google Shape;343;p23"/>
          <p:cNvSpPr txBox="1"/>
          <p:nvPr>
            <p:ph type="title"/>
          </p:nvPr>
        </p:nvSpPr>
        <p:spPr>
          <a:xfrm>
            <a:off x="1303800" y="598575"/>
            <a:ext cx="3312000" cy="6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Findings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47" name="Shape 347"/>
        <p:cNvGrpSpPr/>
        <p:nvPr/>
      </p:nvGrpSpPr>
      <p:grpSpPr>
        <a:xfrm>
          <a:off x="0" y="0"/>
          <a:ext cx="0" cy="0"/>
          <a:chOff x="0" y="0"/>
          <a:chExt cx="0" cy="0"/>
        </a:xfrm>
      </p:grpSpPr>
      <p:sp>
        <p:nvSpPr>
          <p:cNvPr id="348" name="Google Shape;348;p24"/>
          <p:cNvSpPr txBox="1"/>
          <p:nvPr/>
        </p:nvSpPr>
        <p:spPr>
          <a:xfrm>
            <a:off x="1277200" y="263775"/>
            <a:ext cx="2124000" cy="46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599191"/>
                </a:solidFill>
                <a:latin typeface="Nunito"/>
                <a:ea typeface="Nunito"/>
                <a:cs typeface="Nunito"/>
                <a:sym typeface="Nunito"/>
              </a:rPr>
              <a:t>WHAT DO WE HAVE?</a:t>
            </a:r>
            <a:endParaRPr b="1">
              <a:solidFill>
                <a:srgbClr val="59919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0" lvl="0" marL="0" rtl="0" algn="l">
              <a:lnSpc>
                <a:spcPct val="115000"/>
              </a:lnSpc>
              <a:spcBef>
                <a:spcPts val="0"/>
              </a:spcBef>
              <a:spcAft>
                <a:spcPts val="0"/>
              </a:spcAft>
              <a:buNone/>
            </a:pPr>
            <a:r>
              <a:rPr lang="en" sz="1300">
                <a:solidFill>
                  <a:schemeClr val="lt1"/>
                </a:solidFill>
                <a:latin typeface="Nunito"/>
                <a:ea typeface="Nunito"/>
                <a:cs typeface="Nunito"/>
                <a:sym typeface="Nunito"/>
              </a:rPr>
              <a:t>This graph highlights the trends over time to quickly scan how the market is changing </a:t>
            </a:r>
            <a:r>
              <a:rPr lang="en" sz="1300">
                <a:solidFill>
                  <a:schemeClr val="lt1"/>
                </a:solidFill>
                <a:latin typeface="Nunito"/>
                <a:ea typeface="Nunito"/>
                <a:cs typeface="Nunito"/>
                <a:sym typeface="Nunito"/>
              </a:rPr>
              <a:t>annually</a:t>
            </a:r>
            <a:r>
              <a:rPr lang="en" sz="1300">
                <a:solidFill>
                  <a:schemeClr val="lt1"/>
                </a:solidFill>
                <a:latin typeface="Nunito"/>
                <a:ea typeface="Nunito"/>
                <a:cs typeface="Nunito"/>
                <a:sym typeface="Nunito"/>
              </a:rPr>
              <a:t>. </a:t>
            </a:r>
            <a:endParaRPr sz="1300">
              <a:solidFill>
                <a:schemeClr val="lt1"/>
              </a:solidFill>
              <a:latin typeface="Nunito"/>
              <a:ea typeface="Nunito"/>
              <a:cs typeface="Nunito"/>
              <a:sym typeface="Nunito"/>
            </a:endParaRPr>
          </a:p>
          <a:p>
            <a:pPr indent="0" lvl="0" marL="0" rtl="0" algn="l">
              <a:lnSpc>
                <a:spcPct val="115000"/>
              </a:lnSpc>
              <a:spcBef>
                <a:spcPts val="0"/>
              </a:spcBef>
              <a:spcAft>
                <a:spcPts val="0"/>
              </a:spcAft>
              <a:buNone/>
            </a:pPr>
            <a:r>
              <a:t/>
            </a:r>
            <a:endParaRPr sz="1300">
              <a:solidFill>
                <a:schemeClr val="lt1"/>
              </a:solidFill>
              <a:latin typeface="Nunito"/>
              <a:ea typeface="Nunito"/>
              <a:cs typeface="Nunito"/>
              <a:sym typeface="Nunito"/>
            </a:endParaRPr>
          </a:p>
          <a:p>
            <a:pPr indent="0" lvl="0" marL="0" rtl="0" algn="l">
              <a:lnSpc>
                <a:spcPct val="115000"/>
              </a:lnSpc>
              <a:spcBef>
                <a:spcPts val="0"/>
              </a:spcBef>
              <a:spcAft>
                <a:spcPts val="0"/>
              </a:spcAft>
              <a:buNone/>
            </a:pPr>
            <a:r>
              <a:rPr lang="en" sz="1300">
                <a:solidFill>
                  <a:schemeClr val="lt1"/>
                </a:solidFill>
                <a:latin typeface="Nunito"/>
                <a:ea typeface="Nunito"/>
                <a:cs typeface="Nunito"/>
                <a:sym typeface="Nunito"/>
              </a:rPr>
              <a:t>Outside of the drastic </a:t>
            </a:r>
            <a:r>
              <a:rPr lang="en" sz="1300">
                <a:solidFill>
                  <a:schemeClr val="lt1"/>
                </a:solidFill>
                <a:latin typeface="Nunito"/>
                <a:ea typeface="Nunito"/>
                <a:cs typeface="Nunito"/>
                <a:sym typeface="Nunito"/>
              </a:rPr>
              <a:t>decrease</a:t>
            </a:r>
            <a:r>
              <a:rPr lang="en" sz="1300">
                <a:solidFill>
                  <a:schemeClr val="lt1"/>
                </a:solidFill>
                <a:latin typeface="Nunito"/>
                <a:ea typeface="Nunito"/>
                <a:cs typeface="Nunito"/>
                <a:sym typeface="Nunito"/>
              </a:rPr>
              <a:t> in the executive level of experience, we see minimal change in average salary based on experience from year to year. </a:t>
            </a:r>
            <a:endParaRPr sz="1300">
              <a:solidFill>
                <a:schemeClr val="lt1"/>
              </a:solidFill>
              <a:latin typeface="Nunito"/>
              <a:ea typeface="Nunito"/>
              <a:cs typeface="Nunito"/>
              <a:sym typeface="Nunito"/>
            </a:endParaRPr>
          </a:p>
        </p:txBody>
      </p:sp>
      <p:pic>
        <p:nvPicPr>
          <p:cNvPr id="349" name="Google Shape;349;p24"/>
          <p:cNvPicPr preferRelativeResize="0"/>
          <p:nvPr/>
        </p:nvPicPr>
        <p:blipFill>
          <a:blip r:embed="rId3">
            <a:alphaModFix/>
          </a:blip>
          <a:stretch>
            <a:fillRect/>
          </a:stretch>
        </p:blipFill>
        <p:spPr>
          <a:xfrm>
            <a:off x="3553600" y="770788"/>
            <a:ext cx="5438000" cy="36019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a:effectLst>
            <a:outerShdw blurRad="57150" rotWithShape="0" algn="bl" dir="5400000" dist="19050">
              <a:srgbClr val="B6D7A8">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1C232"/>
                </a:solidFill>
              </a:rPr>
              <a:t>Further Exploration</a:t>
            </a:r>
            <a:endParaRPr>
              <a:solidFill>
                <a:srgbClr val="F1C232"/>
              </a:solidFill>
            </a:endParaRPr>
          </a:p>
        </p:txBody>
      </p:sp>
      <p:sp>
        <p:nvSpPr>
          <p:cNvPr id="355" name="Google Shape;355;p25"/>
          <p:cNvSpPr txBox="1"/>
          <p:nvPr>
            <p:ph idx="1" type="body"/>
          </p:nvPr>
        </p:nvSpPr>
        <p:spPr>
          <a:xfrm>
            <a:off x="1303800" y="1277200"/>
            <a:ext cx="7739700" cy="79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Further exploration of the data set shows that while increasing each year, there is a significant difference in volume of records from 2020 compared to 2023.  </a:t>
            </a:r>
            <a:endParaRPr>
              <a:solidFill>
                <a:schemeClr val="lt1"/>
              </a:solidFill>
            </a:endParaRPr>
          </a:p>
        </p:txBody>
      </p:sp>
      <p:pic>
        <p:nvPicPr>
          <p:cNvPr id="356" name="Google Shape;356;p25"/>
          <p:cNvPicPr preferRelativeResize="0"/>
          <p:nvPr/>
        </p:nvPicPr>
        <p:blipFill>
          <a:blip r:embed="rId3">
            <a:alphaModFix/>
          </a:blip>
          <a:stretch>
            <a:fillRect/>
          </a:stretch>
        </p:blipFill>
        <p:spPr>
          <a:xfrm>
            <a:off x="50250" y="2117125"/>
            <a:ext cx="9043502" cy="259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60" name="Shape 360"/>
        <p:cNvGrpSpPr/>
        <p:nvPr/>
      </p:nvGrpSpPr>
      <p:grpSpPr>
        <a:xfrm>
          <a:off x="0" y="0"/>
          <a:ext cx="0" cy="0"/>
          <a:chOff x="0" y="0"/>
          <a:chExt cx="0" cy="0"/>
        </a:xfrm>
      </p:grpSpPr>
      <p:pic>
        <p:nvPicPr>
          <p:cNvPr id="361" name="Google Shape;361;p26"/>
          <p:cNvPicPr preferRelativeResize="0"/>
          <p:nvPr/>
        </p:nvPicPr>
        <p:blipFill>
          <a:blip r:embed="rId3">
            <a:alphaModFix/>
          </a:blip>
          <a:stretch>
            <a:fillRect/>
          </a:stretch>
        </p:blipFill>
        <p:spPr>
          <a:xfrm>
            <a:off x="464988" y="152400"/>
            <a:ext cx="6048375" cy="4838700"/>
          </a:xfrm>
          <a:prstGeom prst="rect">
            <a:avLst/>
          </a:prstGeom>
          <a:noFill/>
          <a:ln>
            <a:noFill/>
          </a:ln>
        </p:spPr>
      </p:pic>
      <p:sp>
        <p:nvSpPr>
          <p:cNvPr id="362" name="Google Shape;362;p26"/>
          <p:cNvSpPr txBox="1"/>
          <p:nvPr/>
        </p:nvSpPr>
        <p:spPr>
          <a:xfrm>
            <a:off x="6878850" y="708000"/>
            <a:ext cx="169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257693"/>
                </a:solidFill>
                <a:latin typeface="Nunito"/>
                <a:ea typeface="Nunito"/>
                <a:cs typeface="Nunito"/>
                <a:sym typeface="Nunito"/>
              </a:rPr>
              <a:t>Deep Dive</a:t>
            </a:r>
            <a:endParaRPr b="1">
              <a:solidFill>
                <a:srgbClr val="257693"/>
              </a:solidFill>
              <a:latin typeface="Nunito"/>
              <a:ea typeface="Nunito"/>
              <a:cs typeface="Nunito"/>
              <a:sym typeface="Nunito"/>
            </a:endParaRPr>
          </a:p>
        </p:txBody>
      </p:sp>
      <p:sp>
        <p:nvSpPr>
          <p:cNvPr id="363" name="Google Shape;363;p26"/>
          <p:cNvSpPr txBox="1"/>
          <p:nvPr/>
        </p:nvSpPr>
        <p:spPr>
          <a:xfrm>
            <a:off x="6878850" y="1056650"/>
            <a:ext cx="19923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Nunito"/>
                <a:ea typeface="Nunito"/>
                <a:cs typeface="Nunito"/>
                <a:sym typeface="Nunito"/>
              </a:rPr>
              <a:t>This chart </a:t>
            </a:r>
            <a:r>
              <a:rPr lang="en" sz="1300">
                <a:solidFill>
                  <a:schemeClr val="lt1"/>
                </a:solidFill>
                <a:latin typeface="Nunito"/>
                <a:ea typeface="Nunito"/>
                <a:cs typeface="Nunito"/>
                <a:sym typeface="Nunito"/>
              </a:rPr>
              <a:t>explores</a:t>
            </a:r>
            <a:r>
              <a:rPr lang="en" sz="1300">
                <a:solidFill>
                  <a:schemeClr val="lt1"/>
                </a:solidFill>
                <a:latin typeface="Nunito"/>
                <a:ea typeface="Nunito"/>
                <a:cs typeface="Nunito"/>
                <a:sym typeface="Nunito"/>
              </a:rPr>
              <a:t> the reported salary for each job category, breaking it down by Year and Experience Level. </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lt1"/>
              </a:solidFill>
              <a:latin typeface="Nunito"/>
              <a:ea typeface="Nunito"/>
              <a:cs typeface="Nunito"/>
              <a:sym typeface="Nunito"/>
            </a:endParaRPr>
          </a:p>
          <a:p>
            <a:pPr indent="0" lvl="0" marL="0" rtl="0" algn="l">
              <a:spcBef>
                <a:spcPts val="0"/>
              </a:spcBef>
              <a:spcAft>
                <a:spcPts val="0"/>
              </a:spcAft>
              <a:buNone/>
            </a:pPr>
            <a:r>
              <a:rPr lang="en" sz="1300">
                <a:solidFill>
                  <a:schemeClr val="lt1"/>
                </a:solidFill>
                <a:latin typeface="Nunito"/>
                <a:ea typeface="Nunito"/>
                <a:cs typeface="Nunito"/>
                <a:sym typeface="Nunito"/>
              </a:rPr>
              <a:t>This visualization displays the vast change in the amount of recorded categories from year. </a:t>
            </a:r>
            <a:endParaRPr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a:effectLst>
            <a:outerShdw blurRad="57150" rotWithShape="0" algn="bl" dir="5400000" dist="19050">
              <a:srgbClr val="B6D7A8">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Trending Opportunities</a:t>
            </a:r>
            <a:endParaRPr>
              <a:solidFill>
                <a:schemeClr val="lt1"/>
              </a:solidFill>
            </a:endParaRPr>
          </a:p>
        </p:txBody>
      </p:sp>
      <p:sp>
        <p:nvSpPr>
          <p:cNvPr id="369" name="Google Shape;369;p2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70" name="Google Shape;370;p2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1" name="Google Shape;371;p27"/>
          <p:cNvPicPr preferRelativeResize="0"/>
          <p:nvPr/>
        </p:nvPicPr>
        <p:blipFill>
          <a:blip r:embed="rId3">
            <a:alphaModFix/>
          </a:blip>
          <a:stretch>
            <a:fillRect/>
          </a:stretch>
        </p:blipFill>
        <p:spPr>
          <a:xfrm>
            <a:off x="247575" y="1405275"/>
            <a:ext cx="8648850" cy="3459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75" name="Shape 375"/>
        <p:cNvGrpSpPr/>
        <p:nvPr/>
      </p:nvGrpSpPr>
      <p:grpSpPr>
        <a:xfrm>
          <a:off x="0" y="0"/>
          <a:ext cx="0" cy="0"/>
          <a:chOff x="0" y="0"/>
          <a:chExt cx="0" cy="0"/>
        </a:xfrm>
      </p:grpSpPr>
      <p:sp>
        <p:nvSpPr>
          <p:cNvPr id="376" name="Google Shape;376;p28"/>
          <p:cNvSpPr txBox="1"/>
          <p:nvPr>
            <p:ph type="title"/>
          </p:nvPr>
        </p:nvSpPr>
        <p:spPr>
          <a:xfrm>
            <a:off x="1303800" y="598575"/>
            <a:ext cx="3305400" cy="67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Next Steps</a:t>
            </a:r>
            <a:endParaRPr>
              <a:solidFill>
                <a:schemeClr val="lt1"/>
              </a:solidFill>
            </a:endParaRPr>
          </a:p>
        </p:txBody>
      </p:sp>
      <p:sp>
        <p:nvSpPr>
          <p:cNvPr id="377" name="Google Shape;377;p28"/>
          <p:cNvSpPr txBox="1"/>
          <p:nvPr>
            <p:ph idx="1" type="body"/>
          </p:nvPr>
        </p:nvSpPr>
        <p:spPr>
          <a:xfrm>
            <a:off x="791300" y="1353550"/>
            <a:ext cx="3817800" cy="3546900"/>
          </a:xfrm>
          <a:prstGeom prst="rect">
            <a:avLst/>
          </a:prstGeom>
        </p:spPr>
        <p:txBody>
          <a:bodyPr anchorCtr="0" anchor="t" bIns="91425" lIns="91425" spcFirstLastPara="1" rIns="91425" wrap="square" tIns="91425">
            <a:normAutofit lnSpcReduction="10000"/>
          </a:bodyPr>
          <a:lstStyle/>
          <a:p>
            <a:pPr indent="-311150" lvl="0" marL="457200" rtl="0" algn="l">
              <a:lnSpc>
                <a:spcPct val="200000"/>
              </a:lnSpc>
              <a:spcBef>
                <a:spcPts val="0"/>
              </a:spcBef>
              <a:spcAft>
                <a:spcPts val="0"/>
              </a:spcAft>
              <a:buClr>
                <a:schemeClr val="lt1"/>
              </a:buClr>
              <a:buSzPts val="1300"/>
              <a:buFont typeface="Calibri"/>
              <a:buChar char="●"/>
            </a:pPr>
            <a:r>
              <a:rPr lang="en">
                <a:solidFill>
                  <a:schemeClr val="lt1"/>
                </a:solidFill>
                <a:latin typeface="Calibri"/>
                <a:ea typeface="Calibri"/>
                <a:cs typeface="Calibri"/>
                <a:sym typeface="Calibri"/>
              </a:rPr>
              <a:t>Additional Economic Features</a:t>
            </a:r>
            <a:endParaRPr>
              <a:solidFill>
                <a:schemeClr val="lt1"/>
              </a:solidFill>
              <a:latin typeface="Calibri"/>
              <a:ea typeface="Calibri"/>
              <a:cs typeface="Calibri"/>
              <a:sym typeface="Calibri"/>
            </a:endParaRPr>
          </a:p>
          <a:p>
            <a:pPr indent="0" lvl="0" marL="457200" rtl="0" algn="l">
              <a:lnSpc>
                <a:spcPct val="200000"/>
              </a:lnSpc>
              <a:spcBef>
                <a:spcPts val="0"/>
              </a:spcBef>
              <a:spcAft>
                <a:spcPts val="0"/>
              </a:spcAft>
              <a:buNone/>
            </a:pPr>
            <a:r>
              <a:t/>
            </a:r>
            <a:endParaRPr>
              <a:solidFill>
                <a:schemeClr val="lt1"/>
              </a:solidFill>
              <a:latin typeface="Calibri"/>
              <a:ea typeface="Calibri"/>
              <a:cs typeface="Calibri"/>
              <a:sym typeface="Calibri"/>
            </a:endParaRPr>
          </a:p>
          <a:p>
            <a:pPr indent="-311150" lvl="0" marL="457200" rtl="0" algn="l">
              <a:lnSpc>
                <a:spcPct val="200000"/>
              </a:lnSpc>
              <a:spcBef>
                <a:spcPts val="0"/>
              </a:spcBef>
              <a:spcAft>
                <a:spcPts val="0"/>
              </a:spcAft>
              <a:buClr>
                <a:schemeClr val="lt1"/>
              </a:buClr>
              <a:buSzPts val="1300"/>
              <a:buFont typeface="Calibri"/>
              <a:buChar char="●"/>
            </a:pPr>
            <a:r>
              <a:rPr lang="en">
                <a:solidFill>
                  <a:schemeClr val="lt1"/>
                </a:solidFill>
                <a:latin typeface="Calibri"/>
                <a:ea typeface="Calibri"/>
                <a:cs typeface="Calibri"/>
                <a:sym typeface="Calibri"/>
              </a:rPr>
              <a:t>Explore Advance Feature Engineering </a:t>
            </a:r>
            <a:endParaRPr>
              <a:solidFill>
                <a:schemeClr val="lt1"/>
              </a:solidFill>
              <a:latin typeface="Calibri"/>
              <a:ea typeface="Calibri"/>
              <a:cs typeface="Calibri"/>
              <a:sym typeface="Calibri"/>
            </a:endParaRPr>
          </a:p>
          <a:p>
            <a:pPr indent="0" lvl="0" marL="457200" rtl="0" algn="l">
              <a:lnSpc>
                <a:spcPct val="200000"/>
              </a:lnSpc>
              <a:spcBef>
                <a:spcPts val="0"/>
              </a:spcBef>
              <a:spcAft>
                <a:spcPts val="0"/>
              </a:spcAft>
              <a:buNone/>
            </a:pPr>
            <a:r>
              <a:t/>
            </a:r>
            <a:endParaRPr>
              <a:solidFill>
                <a:schemeClr val="lt1"/>
              </a:solidFill>
              <a:latin typeface="Calibri"/>
              <a:ea typeface="Calibri"/>
              <a:cs typeface="Calibri"/>
              <a:sym typeface="Calibri"/>
            </a:endParaRPr>
          </a:p>
          <a:p>
            <a:pPr indent="-311150" lvl="0" marL="457200" rtl="0" algn="l">
              <a:lnSpc>
                <a:spcPct val="200000"/>
              </a:lnSpc>
              <a:spcBef>
                <a:spcPts val="0"/>
              </a:spcBef>
              <a:spcAft>
                <a:spcPts val="0"/>
              </a:spcAft>
              <a:buClr>
                <a:schemeClr val="lt1"/>
              </a:buClr>
              <a:buSzPts val="1300"/>
              <a:buFont typeface="Calibri"/>
              <a:buChar char="●"/>
            </a:pPr>
            <a:r>
              <a:rPr lang="en">
                <a:solidFill>
                  <a:schemeClr val="lt1"/>
                </a:solidFill>
                <a:latin typeface="Calibri"/>
                <a:ea typeface="Calibri"/>
                <a:cs typeface="Calibri"/>
                <a:sym typeface="Calibri"/>
              </a:rPr>
              <a:t>Test Alternate Models</a:t>
            </a:r>
            <a:endParaRPr>
              <a:solidFill>
                <a:schemeClr val="lt1"/>
              </a:solidFill>
              <a:latin typeface="Calibri"/>
              <a:ea typeface="Calibri"/>
              <a:cs typeface="Calibri"/>
              <a:sym typeface="Calibri"/>
            </a:endParaRPr>
          </a:p>
          <a:p>
            <a:pPr indent="0" lvl="0" marL="457200" rtl="0" algn="l">
              <a:lnSpc>
                <a:spcPct val="200000"/>
              </a:lnSpc>
              <a:spcBef>
                <a:spcPts val="0"/>
              </a:spcBef>
              <a:spcAft>
                <a:spcPts val="0"/>
              </a:spcAft>
              <a:buNone/>
            </a:pPr>
            <a:r>
              <a:t/>
            </a:r>
            <a:endParaRPr>
              <a:solidFill>
                <a:schemeClr val="lt1"/>
              </a:solidFill>
              <a:latin typeface="Calibri"/>
              <a:ea typeface="Calibri"/>
              <a:cs typeface="Calibri"/>
              <a:sym typeface="Calibri"/>
            </a:endParaRPr>
          </a:p>
          <a:p>
            <a:pPr indent="-311150" lvl="0" marL="457200" rtl="0" algn="l">
              <a:lnSpc>
                <a:spcPct val="200000"/>
              </a:lnSpc>
              <a:spcBef>
                <a:spcPts val="0"/>
              </a:spcBef>
              <a:spcAft>
                <a:spcPts val="0"/>
              </a:spcAft>
              <a:buClr>
                <a:schemeClr val="lt1"/>
              </a:buClr>
              <a:buSzPts val="1300"/>
              <a:buFont typeface="Calibri"/>
              <a:buChar char="●"/>
            </a:pPr>
            <a:r>
              <a:rPr lang="en">
                <a:solidFill>
                  <a:schemeClr val="lt1"/>
                </a:solidFill>
                <a:latin typeface="Calibri"/>
                <a:ea typeface="Calibri"/>
                <a:cs typeface="Calibri"/>
                <a:sym typeface="Calibri"/>
              </a:rPr>
              <a:t>Further Research and Hyperparameter Tuning</a:t>
            </a:r>
            <a:endParaRPr>
              <a:solidFill>
                <a:schemeClr val="lt1"/>
              </a:solidFill>
              <a:latin typeface="Calibri"/>
              <a:ea typeface="Calibri"/>
              <a:cs typeface="Calibri"/>
              <a:sym typeface="Calibri"/>
            </a:endParaRPr>
          </a:p>
          <a:p>
            <a:pPr indent="0" lvl="0" marL="457200" rtl="0" algn="l">
              <a:lnSpc>
                <a:spcPct val="200000"/>
              </a:lnSpc>
              <a:spcBef>
                <a:spcPts val="0"/>
              </a:spcBef>
              <a:spcAft>
                <a:spcPts val="0"/>
              </a:spcAft>
              <a:buNone/>
            </a:pPr>
            <a:r>
              <a:t/>
            </a:r>
            <a:endParaRPr>
              <a:solidFill>
                <a:schemeClr val="lt1"/>
              </a:solidFill>
              <a:latin typeface="Calibri"/>
              <a:ea typeface="Calibri"/>
              <a:cs typeface="Calibri"/>
              <a:sym typeface="Calibri"/>
            </a:endParaRPr>
          </a:p>
          <a:p>
            <a:pPr indent="-311150" lvl="0" marL="457200" rtl="0" algn="l">
              <a:lnSpc>
                <a:spcPct val="200000"/>
              </a:lnSpc>
              <a:spcBef>
                <a:spcPts val="0"/>
              </a:spcBef>
              <a:spcAft>
                <a:spcPts val="0"/>
              </a:spcAft>
              <a:buClr>
                <a:schemeClr val="lt1"/>
              </a:buClr>
              <a:buSzPts val="1300"/>
              <a:buFont typeface="Calibri"/>
              <a:buChar char="●"/>
            </a:pPr>
            <a:r>
              <a:rPr lang="en">
                <a:solidFill>
                  <a:schemeClr val="lt1"/>
                </a:solidFill>
                <a:latin typeface="Calibri"/>
                <a:ea typeface="Calibri"/>
                <a:cs typeface="Calibri"/>
                <a:sym typeface="Calibri"/>
              </a:rPr>
              <a:t>Cross Validation Techniques</a:t>
            </a:r>
            <a:endParaRPr>
              <a:solidFill>
                <a:schemeClr val="lt1"/>
              </a:solidFill>
              <a:latin typeface="Calibri"/>
              <a:ea typeface="Calibri"/>
              <a:cs typeface="Calibri"/>
              <a:sym typeface="Calibri"/>
            </a:endParaRPr>
          </a:p>
        </p:txBody>
      </p:sp>
      <p:sp>
        <p:nvSpPr>
          <p:cNvPr id="378" name="Google Shape;378;p28"/>
          <p:cNvSpPr txBox="1"/>
          <p:nvPr>
            <p:ph type="title"/>
          </p:nvPr>
        </p:nvSpPr>
        <p:spPr>
          <a:xfrm>
            <a:off x="4921375" y="598575"/>
            <a:ext cx="3305400" cy="67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D966"/>
                </a:solidFill>
              </a:rPr>
              <a:t>Conclusion</a:t>
            </a:r>
            <a:endParaRPr>
              <a:solidFill>
                <a:srgbClr val="FFD966"/>
              </a:solidFill>
            </a:endParaRPr>
          </a:p>
        </p:txBody>
      </p:sp>
      <p:sp>
        <p:nvSpPr>
          <p:cNvPr id="379" name="Google Shape;379;p28"/>
          <p:cNvSpPr txBox="1"/>
          <p:nvPr>
            <p:ph idx="1" type="body"/>
          </p:nvPr>
        </p:nvSpPr>
        <p:spPr>
          <a:xfrm>
            <a:off x="4921375" y="1270275"/>
            <a:ext cx="3921900" cy="3546900"/>
          </a:xfrm>
          <a:prstGeom prst="rect">
            <a:avLst/>
          </a:pr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770"/>
              <a:buNone/>
            </a:pPr>
            <a:r>
              <a:rPr lang="en" sz="1110">
                <a:solidFill>
                  <a:srgbClr val="FFD966"/>
                </a:solidFill>
                <a:latin typeface="Calibri"/>
                <a:ea typeface="Calibri"/>
                <a:cs typeface="Calibri"/>
                <a:sym typeface="Calibri"/>
              </a:rPr>
              <a:t>Bringing everything together, our team applied various data science methodologies to analyze and predict salary trends in today’s evolving data job market. Using the data extracted from ai-jobs.net, our analysis identified key factors affecting salaries and showed the Gradient Boosting Machines (GBM) model as our top performer. However, our models fell short and did not perform as well as we expected. To address this, our plan moving forward is to enhance our dataset, explore advanced data science techniques for feature engineering, model selection, and hyperparameter tuning, and implement cross-validation to strengthen our model reliability. Ultimately, our goal is to improve our predictive capabilities to empower new graduates and professionals to make informed career and salary decisions.</a:t>
            </a:r>
            <a:endParaRPr sz="1110">
              <a:solidFill>
                <a:srgbClr val="FFD966"/>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83" name="Shape 383"/>
        <p:cNvGrpSpPr/>
        <p:nvPr/>
      </p:nvGrpSpPr>
      <p:grpSpPr>
        <a:xfrm>
          <a:off x="0" y="0"/>
          <a:ext cx="0" cy="0"/>
          <a:chOff x="0" y="0"/>
          <a:chExt cx="0" cy="0"/>
        </a:xfrm>
      </p:grpSpPr>
      <p:sp>
        <p:nvSpPr>
          <p:cNvPr id="384" name="Google Shape;384;p29"/>
          <p:cNvSpPr txBox="1"/>
          <p:nvPr>
            <p:ph type="title"/>
          </p:nvPr>
        </p:nvSpPr>
        <p:spPr>
          <a:xfrm>
            <a:off x="1256775" y="238275"/>
            <a:ext cx="6366900" cy="421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800">
                <a:solidFill>
                  <a:srgbClr val="599191"/>
                </a:solidFill>
              </a:rPr>
              <a:t>References and Resources</a:t>
            </a:r>
            <a:endParaRPr>
              <a:solidFill>
                <a:srgbClr val="599191"/>
              </a:solidFill>
            </a:endParaRPr>
          </a:p>
        </p:txBody>
      </p:sp>
      <p:sp>
        <p:nvSpPr>
          <p:cNvPr id="385" name="Google Shape;385;p29"/>
          <p:cNvSpPr txBox="1"/>
          <p:nvPr>
            <p:ph idx="1" type="body"/>
          </p:nvPr>
        </p:nvSpPr>
        <p:spPr>
          <a:xfrm>
            <a:off x="784350" y="721900"/>
            <a:ext cx="7760400" cy="4026000"/>
          </a:xfrm>
          <a:prstGeom prst="rect">
            <a:avLst/>
          </a:prstGeom>
        </p:spPr>
        <p:txBody>
          <a:bodyPr anchorCtr="0" anchor="t" bIns="91425" lIns="91425" spcFirstLastPara="1" rIns="91425" wrap="square" tIns="91425">
            <a:noAutofit/>
          </a:bodyPr>
          <a:lstStyle/>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3">
                  <a:extLst>
                    <a:ext uri="{A12FA001-AC4F-418D-AE19-62706E023703}">
                      <ahyp:hlinkClr val="tx"/>
                    </a:ext>
                  </a:extLst>
                </a:hlinkClick>
              </a:rPr>
              <a:t>A Data-Driven Approach to Salary Prediction: | by Amar saish | Medium</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Discusses the use of Linear and Tree Regressions to predict salaries using age, experience, and other factors.</a:t>
            </a:r>
            <a:endParaRPr sz="1035">
              <a:latin typeface="Calibri"/>
              <a:ea typeface="Calibri"/>
              <a:cs typeface="Calibri"/>
              <a:sym typeface="Calibri"/>
            </a:endParaRPr>
          </a:p>
          <a:p>
            <a:pPr indent="0" lvl="0" marL="457200" rtl="0" algn="l">
              <a:lnSpc>
                <a:spcPct val="80000"/>
              </a:lnSpc>
              <a:spcBef>
                <a:spcPts val="0"/>
              </a:spcBef>
              <a:spcAft>
                <a:spcPts val="0"/>
              </a:spcAft>
              <a:buSzPts val="935"/>
              <a:buNone/>
            </a:pPr>
            <a:r>
              <a:t/>
            </a:r>
            <a:endParaRPr sz="1035">
              <a:latin typeface="Calibri"/>
              <a:ea typeface="Calibri"/>
              <a:cs typeface="Calibri"/>
              <a:sym typeface="Calibri"/>
            </a:endParaRPr>
          </a:p>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4">
                  <a:extLst>
                    <a:ext uri="{A12FA001-AC4F-418D-AE19-62706E023703}">
                      <ahyp:hlinkClr val="tx"/>
                    </a:ext>
                  </a:extLst>
                </a:hlinkClick>
              </a:rPr>
              <a:t>(PDF) Salary Prediction in Data Science Field Using Specialized Skills and Job Benefits -A Literature Review (researchgate.net)</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Reviews new and existing techniques to build advanced salary predictions in Data Science, focusing on specialized skills and job benefits.</a:t>
            </a:r>
            <a:endParaRPr sz="1035">
              <a:latin typeface="Calibri"/>
              <a:ea typeface="Calibri"/>
              <a:cs typeface="Calibri"/>
              <a:sym typeface="Calibri"/>
            </a:endParaRPr>
          </a:p>
          <a:p>
            <a:pPr indent="0" lvl="0" marL="457200" rtl="0" algn="l">
              <a:lnSpc>
                <a:spcPct val="80000"/>
              </a:lnSpc>
              <a:spcBef>
                <a:spcPts val="0"/>
              </a:spcBef>
              <a:spcAft>
                <a:spcPts val="0"/>
              </a:spcAft>
              <a:buSzPts val="935"/>
              <a:buNone/>
            </a:pPr>
            <a:r>
              <a:t/>
            </a:r>
            <a:endParaRPr sz="1035">
              <a:latin typeface="Calibri"/>
              <a:ea typeface="Calibri"/>
              <a:cs typeface="Calibri"/>
              <a:sym typeface="Calibri"/>
            </a:endParaRPr>
          </a:p>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5">
                  <a:extLst>
                    <a:ext uri="{A12FA001-AC4F-418D-AE19-62706E023703}">
                      <ahyp:hlinkClr val="tx"/>
                    </a:ext>
                  </a:extLst>
                </a:hlinkClick>
              </a:rPr>
              <a:t>Employee Salaries Analysis and Prediction with Machine Learning | IEEE Conference Publication | IEEE Xplore</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Explores various regression models to predict salaries based on influencing factors and evaluates the use of R2 and RMSE metrics.</a:t>
            </a:r>
            <a:endParaRPr sz="1035">
              <a:latin typeface="Calibri"/>
              <a:ea typeface="Calibri"/>
              <a:cs typeface="Calibri"/>
              <a:sym typeface="Calibri"/>
            </a:endParaRPr>
          </a:p>
          <a:p>
            <a:pPr indent="0" lvl="0" marL="457200" rtl="0" algn="l">
              <a:lnSpc>
                <a:spcPct val="80000"/>
              </a:lnSpc>
              <a:spcBef>
                <a:spcPts val="0"/>
              </a:spcBef>
              <a:spcAft>
                <a:spcPts val="0"/>
              </a:spcAft>
              <a:buSzPts val="935"/>
              <a:buNone/>
            </a:pPr>
            <a:r>
              <a:t/>
            </a:r>
            <a:endParaRPr sz="1035">
              <a:latin typeface="Calibri"/>
              <a:ea typeface="Calibri"/>
              <a:cs typeface="Calibri"/>
              <a:sym typeface="Calibri"/>
            </a:endParaRPr>
          </a:p>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6">
                  <a:extLst>
                    <a:ext uri="{A12FA001-AC4F-418D-AE19-62706E023703}">
                      <ahyp:hlinkClr val="tx"/>
                    </a:ext>
                  </a:extLst>
                </a:hlinkClick>
              </a:rPr>
              <a:t>Predict Data Science Salaries with Data Science | by Junting (JT) Lai | Towards Data Science</a:t>
            </a:r>
            <a:r>
              <a:rPr lang="en" sz="1035">
                <a:solidFill>
                  <a:srgbClr val="599191"/>
                </a:solidFill>
                <a:latin typeface="Calibri"/>
                <a:ea typeface="Calibri"/>
                <a:cs typeface="Calibri"/>
                <a:sym typeface="Calibri"/>
              </a:rPr>
              <a:t>: </a:t>
            </a:r>
            <a:r>
              <a:rPr lang="en" sz="1035">
                <a:latin typeface="Calibri"/>
                <a:ea typeface="Calibri"/>
                <a:cs typeface="Calibri"/>
                <a:sym typeface="Calibri"/>
              </a:rPr>
              <a:t>Uses EDA and machine learning algorithms to analyze the US data science job market and salaries in 2020.</a:t>
            </a:r>
            <a:endParaRPr sz="1035">
              <a:latin typeface="Calibri"/>
              <a:ea typeface="Calibri"/>
              <a:cs typeface="Calibri"/>
              <a:sym typeface="Calibri"/>
            </a:endParaRPr>
          </a:p>
          <a:p>
            <a:pPr indent="0" lvl="0" marL="457200" rtl="0" algn="l">
              <a:lnSpc>
                <a:spcPct val="80000"/>
              </a:lnSpc>
              <a:spcBef>
                <a:spcPts val="0"/>
              </a:spcBef>
              <a:spcAft>
                <a:spcPts val="0"/>
              </a:spcAft>
              <a:buSzPts val="935"/>
              <a:buNone/>
            </a:pPr>
            <a:r>
              <a:t/>
            </a:r>
            <a:endParaRPr sz="1035">
              <a:latin typeface="Calibri"/>
              <a:ea typeface="Calibri"/>
              <a:cs typeface="Calibri"/>
              <a:sym typeface="Calibri"/>
            </a:endParaRPr>
          </a:p>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7">
                  <a:extLst>
                    <a:ext uri="{A12FA001-AC4F-418D-AE19-62706E023703}">
                      <ahyp:hlinkClr val="tx"/>
                    </a:ext>
                  </a:extLst>
                </a:hlinkClick>
              </a:rPr>
              <a:t>Job Salary Prediction with NLP, Machine Learning and Deep Learning | by Bonnie Ma | Towards Data Science</a:t>
            </a:r>
            <a:r>
              <a:rPr lang="en" sz="1035">
                <a:solidFill>
                  <a:srgbClr val="599191"/>
                </a:solidFill>
                <a:latin typeface="Calibri"/>
                <a:ea typeface="Calibri"/>
                <a:cs typeface="Calibri"/>
                <a:sym typeface="Calibri"/>
              </a:rPr>
              <a:t>: </a:t>
            </a:r>
            <a:r>
              <a:rPr lang="en" sz="1035">
                <a:latin typeface="Calibri"/>
                <a:ea typeface="Calibri"/>
                <a:cs typeface="Calibri"/>
                <a:sym typeface="Calibri"/>
              </a:rPr>
              <a:t>Analyzes 10,000 plus job postings from Indeed to build a model for job salaries using machine learning and deep learning techniques.</a:t>
            </a:r>
            <a:endParaRPr sz="1035">
              <a:latin typeface="Calibri"/>
              <a:ea typeface="Calibri"/>
              <a:cs typeface="Calibri"/>
              <a:sym typeface="Calibri"/>
            </a:endParaRPr>
          </a:p>
          <a:p>
            <a:pPr indent="0" lvl="0" marL="457200" rtl="0" algn="l">
              <a:lnSpc>
                <a:spcPct val="80000"/>
              </a:lnSpc>
              <a:spcBef>
                <a:spcPts val="0"/>
              </a:spcBef>
              <a:spcAft>
                <a:spcPts val="0"/>
              </a:spcAft>
              <a:buSzPts val="935"/>
              <a:buNone/>
            </a:pPr>
            <a:r>
              <a:t/>
            </a:r>
            <a:endParaRPr sz="1035">
              <a:latin typeface="Calibri"/>
              <a:ea typeface="Calibri"/>
              <a:cs typeface="Calibri"/>
              <a:sym typeface="Calibri"/>
            </a:endParaRPr>
          </a:p>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8">
                  <a:extLst>
                    <a:ext uri="{A12FA001-AC4F-418D-AE19-62706E023703}">
                      <ahyp:hlinkClr val="tx"/>
                    </a:ext>
                  </a:extLst>
                </a:hlinkClick>
              </a:rPr>
              <a:t>Machine Learning Models for Salary Prediction Dataset using Python | Semantic Scholar</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Highlights the result of applying three supervised machine learning techniques (linear regression, random forest, and neural networks) to a U.S. salary dataset.</a:t>
            </a:r>
            <a:endParaRPr sz="1035">
              <a:latin typeface="Calibri"/>
              <a:ea typeface="Calibri"/>
              <a:cs typeface="Calibri"/>
              <a:sym typeface="Calibri"/>
            </a:endParaRPr>
          </a:p>
          <a:p>
            <a:pPr indent="0" lvl="0" marL="457200" rtl="0" algn="l">
              <a:lnSpc>
                <a:spcPct val="80000"/>
              </a:lnSpc>
              <a:spcBef>
                <a:spcPts val="0"/>
              </a:spcBef>
              <a:spcAft>
                <a:spcPts val="0"/>
              </a:spcAft>
              <a:buSzPts val="935"/>
              <a:buNone/>
            </a:pPr>
            <a:r>
              <a:t/>
            </a:r>
            <a:endParaRPr sz="1035">
              <a:latin typeface="Calibri"/>
              <a:ea typeface="Calibri"/>
              <a:cs typeface="Calibri"/>
              <a:sym typeface="Calibri"/>
            </a:endParaRPr>
          </a:p>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9">
                  <a:extLst>
                    <a:ext uri="{A12FA001-AC4F-418D-AE19-62706E023703}">
                      <ahyp:hlinkClr val="tx"/>
                    </a:ext>
                  </a:extLst>
                </a:hlinkClick>
              </a:rPr>
              <a:t>The Recession’s Impact on Analytics and Data Science (mit.edu)</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Provides information regarding the potential decline in demand for data scientists and analytics due to economic disruptions.</a:t>
            </a:r>
            <a:endParaRPr sz="1035">
              <a:latin typeface="Calibri"/>
              <a:ea typeface="Calibri"/>
              <a:cs typeface="Calibri"/>
              <a:sym typeface="Calibri"/>
            </a:endParaRPr>
          </a:p>
          <a:p>
            <a:pPr indent="0" lvl="0" marL="457200" rtl="0" algn="l">
              <a:lnSpc>
                <a:spcPct val="80000"/>
              </a:lnSpc>
              <a:spcBef>
                <a:spcPts val="0"/>
              </a:spcBef>
              <a:spcAft>
                <a:spcPts val="0"/>
              </a:spcAft>
              <a:buSzPts val="935"/>
              <a:buNone/>
            </a:pPr>
            <a:r>
              <a:t/>
            </a:r>
            <a:endParaRPr sz="1035">
              <a:latin typeface="Calibri"/>
              <a:ea typeface="Calibri"/>
              <a:cs typeface="Calibri"/>
              <a:sym typeface="Calibri"/>
            </a:endParaRPr>
          </a:p>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10">
                  <a:extLst>
                    <a:ext uri="{A12FA001-AC4F-418D-AE19-62706E023703}">
                      <ahyp:hlinkClr val="tx"/>
                    </a:ext>
                  </a:extLst>
                </a:hlinkClick>
              </a:rPr>
              <a:t>Will Recession Impact Data Science and Analytics? | Analytics Insight</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Looks into the challenges and potential declines in the demand for analytics and data science during economic recessions.</a:t>
            </a:r>
            <a:endParaRPr sz="1035">
              <a:latin typeface="Calibri"/>
              <a:ea typeface="Calibri"/>
              <a:cs typeface="Calibri"/>
              <a:sym typeface="Calibri"/>
            </a:endParaRPr>
          </a:p>
          <a:p>
            <a:pPr indent="0" lvl="0" marL="457200" rtl="0" algn="l">
              <a:lnSpc>
                <a:spcPct val="80000"/>
              </a:lnSpc>
              <a:spcBef>
                <a:spcPts val="0"/>
              </a:spcBef>
              <a:spcAft>
                <a:spcPts val="0"/>
              </a:spcAft>
              <a:buSzPts val="935"/>
              <a:buNone/>
            </a:pPr>
            <a:r>
              <a:t/>
            </a:r>
            <a:endParaRPr sz="1035">
              <a:latin typeface="Calibri"/>
              <a:ea typeface="Calibri"/>
              <a:cs typeface="Calibri"/>
              <a:sym typeface="Calibri"/>
            </a:endParaRPr>
          </a:p>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11">
                  <a:extLst>
                    <a:ext uri="{A12FA001-AC4F-418D-AE19-62706E023703}">
                      <ahyp:hlinkClr val="tx"/>
                    </a:ext>
                  </a:extLst>
                </a:hlinkClick>
              </a:rPr>
              <a:t>Key Data And Analytics Trends To Watch In 2023 (forbes.com)</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Summarizes trends in data and analytics in 2023.</a:t>
            </a:r>
            <a:endParaRPr sz="1035">
              <a:latin typeface="Calibri"/>
              <a:ea typeface="Calibri"/>
              <a:cs typeface="Calibri"/>
              <a:sym typeface="Calibri"/>
            </a:endParaRPr>
          </a:p>
          <a:p>
            <a:pPr indent="0" lvl="0" marL="457200" rtl="0" algn="l">
              <a:lnSpc>
                <a:spcPct val="80000"/>
              </a:lnSpc>
              <a:spcBef>
                <a:spcPts val="0"/>
              </a:spcBef>
              <a:spcAft>
                <a:spcPts val="0"/>
              </a:spcAft>
              <a:buSzPts val="935"/>
              <a:buNone/>
            </a:pPr>
            <a:r>
              <a:t/>
            </a:r>
            <a:endParaRPr sz="1035">
              <a:latin typeface="Calibri"/>
              <a:ea typeface="Calibri"/>
              <a:cs typeface="Calibri"/>
              <a:sym typeface="Calibri"/>
            </a:endParaRPr>
          </a:p>
          <a:p>
            <a:pPr indent="-294322" lvl="0" marL="457200" rtl="0" algn="l">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12">
                  <a:extLst>
                    <a:ext uri="{A12FA001-AC4F-418D-AE19-62706E023703}">
                      <ahyp:hlinkClr val="tx"/>
                    </a:ext>
                  </a:extLst>
                </a:hlinkClick>
              </a:rPr>
              <a:t>Data Scientist Job Market 2024: Analysis, Trends, Opportunities | 365 Data Science</a:t>
            </a:r>
            <a:r>
              <a:rPr lang="en" sz="1035">
                <a:solidFill>
                  <a:srgbClr val="599191"/>
                </a:solidFill>
                <a:latin typeface="Calibri"/>
                <a:ea typeface="Calibri"/>
                <a:cs typeface="Calibri"/>
                <a:sym typeface="Calibri"/>
              </a:rPr>
              <a:t>: </a:t>
            </a:r>
            <a:r>
              <a:rPr lang="en" sz="1035">
                <a:latin typeface="Calibri"/>
                <a:ea typeface="Calibri"/>
                <a:cs typeface="Calibri"/>
                <a:sym typeface="Calibri"/>
              </a:rPr>
              <a:t>Examines the current trends in the data job market, focusing on the increasing demand for data roles and the evolving job requirements heading into 2024.</a:t>
            </a:r>
            <a:endParaRPr sz="1205"/>
          </a:p>
          <a:p>
            <a:pPr indent="0" lvl="0" marL="0" rtl="0" algn="ctr">
              <a:lnSpc>
                <a:spcPct val="95000"/>
              </a:lnSpc>
              <a:spcBef>
                <a:spcPts val="0"/>
              </a:spcBef>
              <a:spcAft>
                <a:spcPts val="1200"/>
              </a:spcAft>
              <a:buSzPts val="935"/>
              <a:buNone/>
            </a:pPr>
            <a:r>
              <a:t/>
            </a:r>
            <a:endParaRPr sz="110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790850" y="342375"/>
            <a:ext cx="5403600" cy="90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500"/>
              <a:t>All About The Data</a:t>
            </a:r>
            <a:endParaRPr sz="4500"/>
          </a:p>
        </p:txBody>
      </p:sp>
      <p:sp>
        <p:nvSpPr>
          <p:cNvPr id="284" name="Google Shape;284;p14"/>
          <p:cNvSpPr txBox="1"/>
          <p:nvPr>
            <p:ph idx="1" type="body"/>
          </p:nvPr>
        </p:nvSpPr>
        <p:spPr>
          <a:xfrm>
            <a:off x="278850" y="1436750"/>
            <a:ext cx="8586300" cy="27072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sz="1600">
                <a:solidFill>
                  <a:srgbClr val="FFD966"/>
                </a:solidFill>
              </a:rPr>
              <a:t>GOAL(S) OF PROJECT: </a:t>
            </a:r>
            <a:endParaRPr b="1" sz="1600">
              <a:solidFill>
                <a:srgbClr val="FFD966"/>
              </a:solidFill>
            </a:endParaRPr>
          </a:p>
          <a:p>
            <a:pPr indent="0" lvl="0" marL="0" rtl="0" algn="ctr">
              <a:lnSpc>
                <a:spcPct val="100000"/>
              </a:lnSpc>
              <a:spcBef>
                <a:spcPts val="600"/>
              </a:spcBef>
              <a:spcAft>
                <a:spcPts val="0"/>
              </a:spcAft>
              <a:buNone/>
            </a:pPr>
            <a:r>
              <a:rPr lang="en" sz="1400"/>
              <a:t>Create a prediction model of </a:t>
            </a:r>
            <a:r>
              <a:rPr lang="en" sz="1400"/>
              <a:t>forecasted</a:t>
            </a:r>
            <a:r>
              <a:rPr lang="en" sz="1400"/>
              <a:t> salary trends in the United States for Data Related Careers. </a:t>
            </a:r>
            <a:endParaRPr sz="1400"/>
          </a:p>
          <a:p>
            <a:pPr indent="0" lvl="0" marL="0" rtl="0" algn="ctr">
              <a:lnSpc>
                <a:spcPct val="100000"/>
              </a:lnSpc>
              <a:spcBef>
                <a:spcPts val="600"/>
              </a:spcBef>
              <a:spcAft>
                <a:spcPts val="0"/>
              </a:spcAft>
              <a:buNone/>
            </a:pPr>
            <a:r>
              <a:t/>
            </a:r>
            <a:endParaRPr sz="1400"/>
          </a:p>
          <a:p>
            <a:pPr indent="0" lvl="0" marL="0" rtl="0" algn="ctr">
              <a:lnSpc>
                <a:spcPct val="100000"/>
              </a:lnSpc>
              <a:spcBef>
                <a:spcPts val="600"/>
              </a:spcBef>
              <a:spcAft>
                <a:spcPts val="0"/>
              </a:spcAft>
              <a:buNone/>
            </a:pPr>
            <a:r>
              <a:rPr b="1" lang="en" sz="1600">
                <a:solidFill>
                  <a:srgbClr val="FFD966"/>
                </a:solidFill>
              </a:rPr>
              <a:t>WHERE IS IT COMING FROM: </a:t>
            </a:r>
            <a:endParaRPr b="1" sz="1600">
              <a:solidFill>
                <a:srgbClr val="FFD966"/>
              </a:solidFill>
            </a:endParaRPr>
          </a:p>
          <a:p>
            <a:pPr indent="0" lvl="0" marL="0" rtl="0" algn="ctr">
              <a:lnSpc>
                <a:spcPct val="107916"/>
              </a:lnSpc>
              <a:spcBef>
                <a:spcPts val="600"/>
              </a:spcBef>
              <a:spcAft>
                <a:spcPts val="0"/>
              </a:spcAft>
              <a:buNone/>
            </a:pPr>
            <a:r>
              <a:rPr lang="en" sz="1500" u="sng">
                <a:hlinkClick r:id="rId3"/>
              </a:rPr>
              <a:t>Jobs and Salaries in Data field 2024 (kaggle.com)</a:t>
            </a:r>
            <a:endParaRPr sz="1800"/>
          </a:p>
          <a:p>
            <a:pPr indent="0" lvl="0" marL="0" rtl="0" algn="ctr">
              <a:lnSpc>
                <a:spcPct val="100000"/>
              </a:lnSpc>
              <a:spcBef>
                <a:spcPts val="800"/>
              </a:spcBef>
              <a:spcAft>
                <a:spcPts val="0"/>
              </a:spcAft>
              <a:buNone/>
            </a:pPr>
            <a:r>
              <a:t/>
            </a:r>
            <a:endParaRPr sz="1400"/>
          </a:p>
          <a:p>
            <a:pPr indent="0" lvl="0" marL="0" rtl="0" algn="ctr">
              <a:lnSpc>
                <a:spcPct val="100000"/>
              </a:lnSpc>
              <a:spcBef>
                <a:spcPts val="600"/>
              </a:spcBef>
              <a:spcAft>
                <a:spcPts val="0"/>
              </a:spcAft>
              <a:buNone/>
            </a:pPr>
            <a:r>
              <a:rPr b="1" lang="en" sz="1600">
                <a:solidFill>
                  <a:srgbClr val="FFD966"/>
                </a:solidFill>
              </a:rPr>
              <a:t>WHY DID WE CHOOSE THIS:  </a:t>
            </a:r>
            <a:r>
              <a:rPr b="1" lang="en" sz="1600"/>
              <a:t> </a:t>
            </a:r>
            <a:endParaRPr b="1" sz="1600"/>
          </a:p>
          <a:p>
            <a:pPr indent="0" lvl="0" marL="0" rtl="0" algn="ctr">
              <a:lnSpc>
                <a:spcPct val="100000"/>
              </a:lnSpc>
              <a:spcBef>
                <a:spcPts val="600"/>
              </a:spcBef>
              <a:spcAft>
                <a:spcPts val="600"/>
              </a:spcAft>
              <a:buNone/>
            </a:pPr>
            <a:r>
              <a:rPr lang="en" sz="1400"/>
              <a:t>Personal Interest for All of Us</a:t>
            </a:r>
            <a:endParaRPr sz="149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636575" y="412975"/>
            <a:ext cx="5857800" cy="1190400"/>
          </a:xfrm>
          <a:prstGeom prst="rect">
            <a:avLst/>
          </a:prstGeom>
          <a:effectLst>
            <a:outerShdw blurRad="57150" rotWithShape="0" algn="bl" dir="5400000" dist="19050">
              <a:srgbClr val="E0EDDA">
                <a:alpha val="50000"/>
              </a:srgbClr>
            </a:outerShdw>
          </a:effectLst>
        </p:spPr>
        <p:txBody>
          <a:bodyPr anchorCtr="0" anchor="ctr" bIns="91425" lIns="91425" spcFirstLastPara="1" rIns="91425" wrap="square" tIns="91425">
            <a:normAutofit/>
          </a:bodyPr>
          <a:lstStyle/>
          <a:p>
            <a:pPr indent="0" lvl="0" marL="0" rtl="0" algn="l">
              <a:spcBef>
                <a:spcPts val="0"/>
              </a:spcBef>
              <a:spcAft>
                <a:spcPts val="0"/>
              </a:spcAft>
              <a:buNone/>
            </a:pPr>
            <a:r>
              <a:rPr lang="en" sz="3900">
                <a:solidFill>
                  <a:srgbClr val="599191"/>
                </a:solidFill>
              </a:rPr>
              <a:t>Factors to Consider??? </a:t>
            </a:r>
            <a:endParaRPr sz="3900">
              <a:solidFill>
                <a:srgbClr val="599191"/>
              </a:solidFill>
            </a:endParaRPr>
          </a:p>
        </p:txBody>
      </p:sp>
      <p:sp>
        <p:nvSpPr>
          <p:cNvPr id="290" name="Google Shape;290;p15"/>
          <p:cNvSpPr txBox="1"/>
          <p:nvPr/>
        </p:nvSpPr>
        <p:spPr>
          <a:xfrm>
            <a:off x="784375" y="1603375"/>
            <a:ext cx="2290500" cy="1215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Nunito"/>
              <a:buChar char="●"/>
            </a:pPr>
            <a:r>
              <a:rPr b="1" lang="en" sz="1500">
                <a:solidFill>
                  <a:schemeClr val="lt1"/>
                </a:solidFill>
                <a:latin typeface="Nunito"/>
                <a:ea typeface="Nunito"/>
                <a:cs typeface="Nunito"/>
                <a:sym typeface="Nunito"/>
              </a:rPr>
              <a:t>Experience Levels</a:t>
            </a:r>
            <a:endParaRPr b="1" sz="1500">
              <a:solidFill>
                <a:schemeClr val="lt1"/>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Entry Level</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Mid Level</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Senior</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Executive</a:t>
            </a:r>
            <a:endParaRPr b="1" sz="1300">
              <a:solidFill>
                <a:schemeClr val="accent3"/>
              </a:solidFill>
              <a:latin typeface="Nunito"/>
              <a:ea typeface="Nunito"/>
              <a:cs typeface="Nunito"/>
              <a:sym typeface="Nunito"/>
            </a:endParaRPr>
          </a:p>
        </p:txBody>
      </p:sp>
      <p:sp>
        <p:nvSpPr>
          <p:cNvPr id="291" name="Google Shape;291;p15"/>
          <p:cNvSpPr txBox="1"/>
          <p:nvPr/>
        </p:nvSpPr>
        <p:spPr>
          <a:xfrm>
            <a:off x="3875375" y="1603375"/>
            <a:ext cx="2619000" cy="1215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Nunito"/>
              <a:buChar char="●"/>
            </a:pPr>
            <a:r>
              <a:rPr b="1" lang="en" sz="1500">
                <a:solidFill>
                  <a:schemeClr val="lt1"/>
                </a:solidFill>
                <a:latin typeface="Nunito"/>
                <a:ea typeface="Nunito"/>
                <a:cs typeface="Nunito"/>
                <a:sym typeface="Nunito"/>
              </a:rPr>
              <a:t>Employment Types</a:t>
            </a:r>
            <a:endParaRPr b="1" sz="1500">
              <a:solidFill>
                <a:schemeClr val="lt1"/>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Full Time</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Part Time</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Contract</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Freelance</a:t>
            </a:r>
            <a:endParaRPr b="1" sz="1300">
              <a:solidFill>
                <a:schemeClr val="accent3"/>
              </a:solidFill>
              <a:latin typeface="Nunito"/>
              <a:ea typeface="Nunito"/>
              <a:cs typeface="Nunito"/>
              <a:sym typeface="Nunito"/>
            </a:endParaRPr>
          </a:p>
        </p:txBody>
      </p:sp>
      <p:sp>
        <p:nvSpPr>
          <p:cNvPr id="292" name="Google Shape;292;p15"/>
          <p:cNvSpPr txBox="1"/>
          <p:nvPr/>
        </p:nvSpPr>
        <p:spPr>
          <a:xfrm>
            <a:off x="2420225" y="3047200"/>
            <a:ext cx="2290500" cy="10158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Nunito"/>
              <a:buChar char="●"/>
            </a:pPr>
            <a:r>
              <a:rPr b="1" lang="en" sz="1500">
                <a:solidFill>
                  <a:schemeClr val="lt1"/>
                </a:solidFill>
                <a:latin typeface="Nunito"/>
                <a:ea typeface="Nunito"/>
                <a:cs typeface="Nunito"/>
                <a:sym typeface="Nunito"/>
              </a:rPr>
              <a:t>Work Setting</a:t>
            </a:r>
            <a:endParaRPr b="1" sz="1500">
              <a:solidFill>
                <a:schemeClr val="lt1"/>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Remote</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In Person</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Hybrid</a:t>
            </a:r>
            <a:endParaRPr b="1" sz="1300">
              <a:solidFill>
                <a:schemeClr val="accent3"/>
              </a:solidFill>
              <a:latin typeface="Nunito"/>
              <a:ea typeface="Nunito"/>
              <a:cs typeface="Nunito"/>
              <a:sym typeface="Nunito"/>
            </a:endParaRPr>
          </a:p>
        </p:txBody>
      </p:sp>
      <p:sp>
        <p:nvSpPr>
          <p:cNvPr id="293" name="Google Shape;293;p15"/>
          <p:cNvSpPr txBox="1"/>
          <p:nvPr/>
        </p:nvSpPr>
        <p:spPr>
          <a:xfrm>
            <a:off x="5085575" y="3047200"/>
            <a:ext cx="2290500" cy="10158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1"/>
              </a:buClr>
              <a:buSzPts val="1500"/>
              <a:buFont typeface="Nunito"/>
              <a:buChar char="●"/>
            </a:pPr>
            <a:r>
              <a:rPr b="1" lang="en" sz="1500">
                <a:solidFill>
                  <a:schemeClr val="lt1"/>
                </a:solidFill>
                <a:latin typeface="Nunito"/>
                <a:ea typeface="Nunito"/>
                <a:cs typeface="Nunito"/>
                <a:sym typeface="Nunito"/>
              </a:rPr>
              <a:t>Company Size</a:t>
            </a:r>
            <a:endParaRPr b="1" sz="1500">
              <a:solidFill>
                <a:schemeClr val="lt1"/>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Small</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Medium</a:t>
            </a:r>
            <a:endParaRPr b="1" sz="1300">
              <a:solidFill>
                <a:schemeClr val="accent3"/>
              </a:solidFill>
              <a:latin typeface="Nunito"/>
              <a:ea typeface="Nunito"/>
              <a:cs typeface="Nunito"/>
              <a:sym typeface="Nunito"/>
            </a:endParaRPr>
          </a:p>
          <a:p>
            <a:pPr indent="-311150" lvl="1" marL="914400" rtl="0" algn="l">
              <a:spcBef>
                <a:spcPts val="0"/>
              </a:spcBef>
              <a:spcAft>
                <a:spcPts val="0"/>
              </a:spcAft>
              <a:buClr>
                <a:schemeClr val="accent3"/>
              </a:buClr>
              <a:buSzPts val="1300"/>
              <a:buFont typeface="Nunito"/>
              <a:buChar char="○"/>
            </a:pPr>
            <a:r>
              <a:rPr b="1" lang="en" sz="1300">
                <a:solidFill>
                  <a:schemeClr val="accent3"/>
                </a:solidFill>
                <a:latin typeface="Nunito"/>
                <a:ea typeface="Nunito"/>
                <a:cs typeface="Nunito"/>
                <a:sym typeface="Nunito"/>
              </a:rPr>
              <a:t>Large</a:t>
            </a:r>
            <a:endParaRPr b="1" sz="1300">
              <a:solidFill>
                <a:schemeClr val="accent3"/>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00">
                <a:solidFill>
                  <a:schemeClr val="lt1"/>
                </a:solidFill>
              </a:rPr>
              <a:t>Data Related Career Categories</a:t>
            </a:r>
            <a:endParaRPr sz="3700">
              <a:solidFill>
                <a:schemeClr val="lt1"/>
              </a:solidFill>
            </a:endParaRPr>
          </a:p>
        </p:txBody>
      </p:sp>
      <p:sp>
        <p:nvSpPr>
          <p:cNvPr id="299" name="Google Shape;299;p16"/>
          <p:cNvSpPr txBox="1"/>
          <p:nvPr>
            <p:ph idx="1" type="body"/>
          </p:nvPr>
        </p:nvSpPr>
        <p:spPr>
          <a:xfrm>
            <a:off x="826025" y="1990050"/>
            <a:ext cx="3908400" cy="25416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FFD966"/>
              </a:buClr>
              <a:buSzPts val="1400"/>
              <a:buFont typeface="Arial"/>
              <a:buChar char="●"/>
            </a:pPr>
            <a:r>
              <a:rPr b="1" lang="en" sz="1400">
                <a:solidFill>
                  <a:srgbClr val="FFD966"/>
                </a:solidFill>
                <a:latin typeface="Arial"/>
                <a:ea typeface="Arial"/>
                <a:cs typeface="Arial"/>
                <a:sym typeface="Arial"/>
              </a:rPr>
              <a:t>Data Science and Research</a:t>
            </a:r>
            <a:endParaRPr b="1" sz="1400">
              <a:solidFill>
                <a:srgbClr val="FFD966"/>
              </a:solidFill>
              <a:latin typeface="Arial"/>
              <a:ea typeface="Arial"/>
              <a:cs typeface="Arial"/>
              <a:sym typeface="Arial"/>
            </a:endParaRPr>
          </a:p>
          <a:p>
            <a:pPr indent="-317500" lvl="0" marL="457200" rtl="0" algn="l">
              <a:lnSpc>
                <a:spcPct val="200000"/>
              </a:lnSpc>
              <a:spcBef>
                <a:spcPts val="0"/>
              </a:spcBef>
              <a:spcAft>
                <a:spcPts val="0"/>
              </a:spcAft>
              <a:buClr>
                <a:schemeClr val="lt1"/>
              </a:buClr>
              <a:buSzPts val="1400"/>
              <a:buFont typeface="Arial"/>
              <a:buChar char="●"/>
            </a:pPr>
            <a:r>
              <a:rPr b="1" lang="en" sz="1400">
                <a:solidFill>
                  <a:schemeClr val="lt1"/>
                </a:solidFill>
                <a:latin typeface="Arial"/>
                <a:ea typeface="Arial"/>
                <a:cs typeface="Arial"/>
                <a:sym typeface="Arial"/>
              </a:rPr>
              <a:t>BI and Visualization</a:t>
            </a:r>
            <a:endParaRPr b="1" sz="1400">
              <a:solidFill>
                <a:schemeClr val="lt1"/>
              </a:solidFill>
              <a:latin typeface="Arial"/>
              <a:ea typeface="Arial"/>
              <a:cs typeface="Arial"/>
              <a:sym typeface="Arial"/>
            </a:endParaRPr>
          </a:p>
          <a:p>
            <a:pPr indent="-317500" lvl="0" marL="457200" rtl="0" algn="l">
              <a:lnSpc>
                <a:spcPct val="200000"/>
              </a:lnSpc>
              <a:spcBef>
                <a:spcPts val="0"/>
              </a:spcBef>
              <a:spcAft>
                <a:spcPts val="0"/>
              </a:spcAft>
              <a:buClr>
                <a:srgbClr val="FFD966"/>
              </a:buClr>
              <a:buSzPts val="1400"/>
              <a:buFont typeface="Arial"/>
              <a:buChar char="●"/>
            </a:pPr>
            <a:r>
              <a:rPr b="1" lang="en" sz="1400">
                <a:solidFill>
                  <a:srgbClr val="FFD966"/>
                </a:solidFill>
                <a:latin typeface="Arial"/>
                <a:ea typeface="Arial"/>
                <a:cs typeface="Arial"/>
                <a:sym typeface="Arial"/>
              </a:rPr>
              <a:t>Data Architecture and Modeling</a:t>
            </a:r>
            <a:endParaRPr b="1" sz="1400">
              <a:solidFill>
                <a:srgbClr val="FFD966"/>
              </a:solidFill>
              <a:latin typeface="Arial"/>
              <a:ea typeface="Arial"/>
              <a:cs typeface="Arial"/>
              <a:sym typeface="Arial"/>
            </a:endParaRPr>
          </a:p>
          <a:p>
            <a:pPr indent="-317500" lvl="0" marL="457200" rtl="0" algn="l">
              <a:lnSpc>
                <a:spcPct val="200000"/>
              </a:lnSpc>
              <a:spcBef>
                <a:spcPts val="0"/>
              </a:spcBef>
              <a:spcAft>
                <a:spcPts val="0"/>
              </a:spcAft>
              <a:buClr>
                <a:schemeClr val="lt1"/>
              </a:buClr>
              <a:buSzPts val="1400"/>
              <a:buFont typeface="Arial"/>
              <a:buChar char="●"/>
            </a:pPr>
            <a:r>
              <a:rPr b="1" lang="en" sz="1400">
                <a:solidFill>
                  <a:schemeClr val="lt1"/>
                </a:solidFill>
                <a:latin typeface="Arial"/>
                <a:ea typeface="Arial"/>
                <a:cs typeface="Arial"/>
                <a:sym typeface="Arial"/>
              </a:rPr>
              <a:t>Data Analysis</a:t>
            </a:r>
            <a:endParaRPr b="1" sz="1400">
              <a:solidFill>
                <a:schemeClr val="lt1"/>
              </a:solidFill>
              <a:latin typeface="Arial"/>
              <a:ea typeface="Arial"/>
              <a:cs typeface="Arial"/>
              <a:sym typeface="Arial"/>
            </a:endParaRPr>
          </a:p>
          <a:p>
            <a:pPr indent="-317500" lvl="0" marL="457200" rtl="0" algn="l">
              <a:lnSpc>
                <a:spcPct val="200000"/>
              </a:lnSpc>
              <a:spcBef>
                <a:spcPts val="0"/>
              </a:spcBef>
              <a:spcAft>
                <a:spcPts val="0"/>
              </a:spcAft>
              <a:buClr>
                <a:srgbClr val="FFD966"/>
              </a:buClr>
              <a:buSzPts val="1400"/>
              <a:buFont typeface="Arial"/>
              <a:buChar char="●"/>
            </a:pPr>
            <a:r>
              <a:rPr b="1" lang="en" sz="1400">
                <a:solidFill>
                  <a:srgbClr val="FFD966"/>
                </a:solidFill>
                <a:latin typeface="Arial"/>
                <a:ea typeface="Arial"/>
                <a:cs typeface="Arial"/>
                <a:sym typeface="Arial"/>
              </a:rPr>
              <a:t>Data Engineering</a:t>
            </a:r>
            <a:endParaRPr b="1" sz="1400">
              <a:solidFill>
                <a:srgbClr val="FFD966"/>
              </a:solidFill>
              <a:latin typeface="Arial"/>
              <a:ea typeface="Arial"/>
              <a:cs typeface="Arial"/>
              <a:sym typeface="Arial"/>
            </a:endParaRPr>
          </a:p>
          <a:p>
            <a:pPr indent="0" lvl="0" marL="0" rtl="0" algn="l">
              <a:lnSpc>
                <a:spcPct val="100000"/>
              </a:lnSpc>
              <a:spcBef>
                <a:spcPts val="1200"/>
              </a:spcBef>
              <a:spcAft>
                <a:spcPts val="1200"/>
              </a:spcAft>
              <a:buNone/>
            </a:pPr>
            <a:r>
              <a:t/>
            </a:r>
            <a:endParaRPr sz="1400">
              <a:solidFill>
                <a:srgbClr val="212121"/>
              </a:solidFill>
              <a:highlight>
                <a:srgbClr val="FFFFFF"/>
              </a:highlight>
              <a:latin typeface="Arial"/>
              <a:ea typeface="Arial"/>
              <a:cs typeface="Arial"/>
              <a:sym typeface="Arial"/>
            </a:endParaRPr>
          </a:p>
        </p:txBody>
      </p:sp>
      <p:sp>
        <p:nvSpPr>
          <p:cNvPr id="300" name="Google Shape;300;p16"/>
          <p:cNvSpPr txBox="1"/>
          <p:nvPr>
            <p:ph idx="2" type="body"/>
          </p:nvPr>
        </p:nvSpPr>
        <p:spPr>
          <a:xfrm>
            <a:off x="4903650" y="1990050"/>
            <a:ext cx="3967200" cy="2541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chemeClr val="lt1"/>
              </a:buClr>
              <a:buSzPts val="1400"/>
              <a:buFont typeface="Arial"/>
              <a:buChar char="●"/>
            </a:pPr>
            <a:r>
              <a:rPr b="1" lang="en" sz="1400">
                <a:solidFill>
                  <a:schemeClr val="lt1"/>
                </a:solidFill>
                <a:latin typeface="Arial"/>
                <a:ea typeface="Arial"/>
                <a:cs typeface="Arial"/>
                <a:sym typeface="Arial"/>
              </a:rPr>
              <a:t>Leadership and Management</a:t>
            </a:r>
            <a:endParaRPr b="1" sz="1400">
              <a:solidFill>
                <a:schemeClr val="lt1"/>
              </a:solidFill>
              <a:latin typeface="Arial"/>
              <a:ea typeface="Arial"/>
              <a:cs typeface="Arial"/>
              <a:sym typeface="Arial"/>
            </a:endParaRPr>
          </a:p>
          <a:p>
            <a:pPr indent="-317500" lvl="0" marL="457200" rtl="0" algn="l">
              <a:lnSpc>
                <a:spcPct val="200000"/>
              </a:lnSpc>
              <a:spcBef>
                <a:spcPts val="0"/>
              </a:spcBef>
              <a:spcAft>
                <a:spcPts val="0"/>
              </a:spcAft>
              <a:buClr>
                <a:srgbClr val="FFD966"/>
              </a:buClr>
              <a:buSzPts val="1400"/>
              <a:buFont typeface="Arial"/>
              <a:buChar char="●"/>
            </a:pPr>
            <a:r>
              <a:rPr b="1" lang="en" sz="1400">
                <a:solidFill>
                  <a:srgbClr val="FFD966"/>
                </a:solidFill>
                <a:latin typeface="Arial"/>
                <a:ea typeface="Arial"/>
                <a:cs typeface="Arial"/>
                <a:sym typeface="Arial"/>
              </a:rPr>
              <a:t>Data Quality and Operations</a:t>
            </a:r>
            <a:endParaRPr b="1" sz="1400">
              <a:solidFill>
                <a:srgbClr val="FFD966"/>
              </a:solidFill>
              <a:latin typeface="Arial"/>
              <a:ea typeface="Arial"/>
              <a:cs typeface="Arial"/>
              <a:sym typeface="Arial"/>
            </a:endParaRPr>
          </a:p>
          <a:p>
            <a:pPr indent="-317500" lvl="0" marL="457200" rtl="0" algn="l">
              <a:lnSpc>
                <a:spcPct val="200000"/>
              </a:lnSpc>
              <a:spcBef>
                <a:spcPts val="0"/>
              </a:spcBef>
              <a:spcAft>
                <a:spcPts val="0"/>
              </a:spcAft>
              <a:buClr>
                <a:schemeClr val="lt1"/>
              </a:buClr>
              <a:buSzPts val="1400"/>
              <a:buFont typeface="Arial"/>
              <a:buChar char="●"/>
            </a:pPr>
            <a:r>
              <a:rPr b="1" lang="en" sz="1400">
                <a:solidFill>
                  <a:schemeClr val="lt1"/>
                </a:solidFill>
                <a:latin typeface="Arial"/>
                <a:ea typeface="Arial"/>
                <a:cs typeface="Arial"/>
                <a:sym typeface="Arial"/>
              </a:rPr>
              <a:t>Machine Learning and AI</a:t>
            </a:r>
            <a:endParaRPr b="1" sz="1400">
              <a:solidFill>
                <a:schemeClr val="lt1"/>
              </a:solidFill>
              <a:latin typeface="Arial"/>
              <a:ea typeface="Arial"/>
              <a:cs typeface="Arial"/>
              <a:sym typeface="Arial"/>
            </a:endParaRPr>
          </a:p>
          <a:p>
            <a:pPr indent="-317500" lvl="0" marL="457200" rtl="0" algn="l">
              <a:lnSpc>
                <a:spcPct val="200000"/>
              </a:lnSpc>
              <a:spcBef>
                <a:spcPts val="0"/>
              </a:spcBef>
              <a:spcAft>
                <a:spcPts val="0"/>
              </a:spcAft>
              <a:buClr>
                <a:srgbClr val="FFD966"/>
              </a:buClr>
              <a:buSzPts val="1400"/>
              <a:buFont typeface="Arial"/>
              <a:buChar char="●"/>
            </a:pPr>
            <a:r>
              <a:rPr b="1" lang="en" sz="1400">
                <a:solidFill>
                  <a:srgbClr val="FFD966"/>
                </a:solidFill>
                <a:latin typeface="Arial"/>
                <a:ea typeface="Arial"/>
                <a:cs typeface="Arial"/>
                <a:sym typeface="Arial"/>
              </a:rPr>
              <a:t>Cloud and Database</a:t>
            </a:r>
            <a:endParaRPr b="1" sz="1400">
              <a:solidFill>
                <a:srgbClr val="FFD966"/>
              </a:solidFill>
              <a:latin typeface="Arial"/>
              <a:ea typeface="Arial"/>
              <a:cs typeface="Arial"/>
              <a:sym typeface="Arial"/>
            </a:endParaRPr>
          </a:p>
          <a:p>
            <a:pPr indent="-317500" lvl="0" marL="457200" rtl="0" algn="l">
              <a:lnSpc>
                <a:spcPct val="200000"/>
              </a:lnSpc>
              <a:spcBef>
                <a:spcPts val="0"/>
              </a:spcBef>
              <a:spcAft>
                <a:spcPts val="0"/>
              </a:spcAft>
              <a:buClr>
                <a:schemeClr val="lt1"/>
              </a:buClr>
              <a:buSzPts val="1400"/>
              <a:buFont typeface="Arial"/>
              <a:buChar char="●"/>
            </a:pPr>
            <a:r>
              <a:rPr b="1" lang="en" sz="1400">
                <a:solidFill>
                  <a:schemeClr val="lt1"/>
                </a:solidFill>
                <a:latin typeface="Arial"/>
                <a:ea typeface="Arial"/>
                <a:cs typeface="Arial"/>
                <a:sym typeface="Arial"/>
              </a:rPr>
              <a:t>Data Management and Strategy</a:t>
            </a:r>
            <a:endParaRPr b="1" sz="14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04" name="Shape 304"/>
        <p:cNvGrpSpPr/>
        <p:nvPr/>
      </p:nvGrpSpPr>
      <p:grpSpPr>
        <a:xfrm>
          <a:off x="0" y="0"/>
          <a:ext cx="0" cy="0"/>
          <a:chOff x="0" y="0"/>
          <a:chExt cx="0" cy="0"/>
        </a:xfrm>
      </p:grpSpPr>
      <p:sp>
        <p:nvSpPr>
          <p:cNvPr id="305" name="Google Shape;305;p17"/>
          <p:cNvSpPr txBox="1"/>
          <p:nvPr>
            <p:ph type="title"/>
          </p:nvPr>
        </p:nvSpPr>
        <p:spPr>
          <a:xfrm>
            <a:off x="851750" y="1259800"/>
            <a:ext cx="5857800" cy="2793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Wrangler’s </a:t>
            </a:r>
            <a:r>
              <a:rPr lang="en">
                <a:solidFill>
                  <a:schemeClr val="accent3"/>
                </a:solidFill>
              </a:rPr>
              <a:t>Responsibilities</a:t>
            </a:r>
            <a:endParaRPr>
              <a:solidFill>
                <a:schemeClr val="accent3"/>
              </a:solidFill>
            </a:endParaRPr>
          </a:p>
          <a:p>
            <a:pPr indent="0" lvl="0" marL="0" rtl="0" algn="l">
              <a:spcBef>
                <a:spcPts val="0"/>
              </a:spcBef>
              <a:spcAft>
                <a:spcPts val="0"/>
              </a:spcAft>
              <a:buNone/>
            </a:pPr>
            <a:r>
              <a:t/>
            </a:r>
            <a:endParaRPr sz="3711"/>
          </a:p>
          <a:p>
            <a:pPr indent="-323214" lvl="0" marL="914400" rtl="0" algn="l">
              <a:lnSpc>
                <a:spcPct val="150000"/>
              </a:lnSpc>
              <a:spcBef>
                <a:spcPts val="0"/>
              </a:spcBef>
              <a:spcAft>
                <a:spcPts val="0"/>
              </a:spcAft>
              <a:buSzPct val="100000"/>
              <a:buChar char="➔"/>
            </a:pPr>
            <a:r>
              <a:rPr lang="en" sz="1655"/>
              <a:t>Acquire</a:t>
            </a:r>
            <a:r>
              <a:rPr lang="en" sz="1655"/>
              <a:t> the Data</a:t>
            </a:r>
            <a:endParaRPr sz="1655"/>
          </a:p>
          <a:p>
            <a:pPr indent="-323214" lvl="0" marL="914400" rtl="0" algn="l">
              <a:lnSpc>
                <a:spcPct val="150000"/>
              </a:lnSpc>
              <a:spcBef>
                <a:spcPts val="0"/>
              </a:spcBef>
              <a:spcAft>
                <a:spcPts val="0"/>
              </a:spcAft>
              <a:buSzPct val="100000"/>
              <a:buChar char="➔"/>
            </a:pPr>
            <a:r>
              <a:rPr lang="en" sz="1655"/>
              <a:t>Clean the Data</a:t>
            </a:r>
            <a:endParaRPr sz="1655"/>
          </a:p>
          <a:p>
            <a:pPr indent="-323214" lvl="0" marL="914400" rtl="0" algn="l">
              <a:lnSpc>
                <a:spcPct val="150000"/>
              </a:lnSpc>
              <a:spcBef>
                <a:spcPts val="0"/>
              </a:spcBef>
              <a:spcAft>
                <a:spcPts val="0"/>
              </a:spcAft>
              <a:buSzPct val="100000"/>
              <a:buChar char="➔"/>
            </a:pPr>
            <a:r>
              <a:rPr lang="en" sz="1655"/>
              <a:t>Transform the Data</a:t>
            </a:r>
            <a:endParaRPr sz="1655"/>
          </a:p>
          <a:p>
            <a:pPr indent="-323214" lvl="0" marL="914400" rtl="0" algn="l">
              <a:lnSpc>
                <a:spcPct val="150000"/>
              </a:lnSpc>
              <a:spcBef>
                <a:spcPts val="0"/>
              </a:spcBef>
              <a:spcAft>
                <a:spcPts val="0"/>
              </a:spcAft>
              <a:buSzPct val="100000"/>
              <a:buChar char="➔"/>
            </a:pPr>
            <a:r>
              <a:rPr lang="en" sz="1655"/>
              <a:t>Assess the Data Quality</a:t>
            </a:r>
            <a:endParaRPr sz="165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9" name="Shape 309"/>
        <p:cNvGrpSpPr/>
        <p:nvPr/>
      </p:nvGrpSpPr>
      <p:grpSpPr>
        <a:xfrm>
          <a:off x="0" y="0"/>
          <a:ext cx="0" cy="0"/>
          <a:chOff x="0" y="0"/>
          <a:chExt cx="0" cy="0"/>
        </a:xfrm>
      </p:grpSpPr>
      <p:sp>
        <p:nvSpPr>
          <p:cNvPr id="310" name="Google Shape;310;p18"/>
          <p:cNvSpPr txBox="1"/>
          <p:nvPr>
            <p:ph type="title"/>
          </p:nvPr>
        </p:nvSpPr>
        <p:spPr>
          <a:xfrm>
            <a:off x="824000" y="763600"/>
            <a:ext cx="7609800" cy="35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440"/>
              <a:t>COMPLETED DURING THIS STAGE:</a:t>
            </a:r>
            <a:endParaRPr sz="2440"/>
          </a:p>
          <a:p>
            <a:pPr indent="0" lvl="0" marL="457200" rtl="0" algn="l">
              <a:spcBef>
                <a:spcPts val="0"/>
              </a:spcBef>
              <a:spcAft>
                <a:spcPts val="0"/>
              </a:spcAft>
              <a:buNone/>
            </a:pPr>
            <a:r>
              <a:t/>
            </a:r>
            <a:endParaRPr sz="1640"/>
          </a:p>
          <a:p>
            <a:pPr indent="-332740" lvl="0" marL="914400" rtl="0" algn="l">
              <a:spcBef>
                <a:spcPts val="0"/>
              </a:spcBef>
              <a:spcAft>
                <a:spcPts val="0"/>
              </a:spcAft>
              <a:buClr>
                <a:srgbClr val="FFD966"/>
              </a:buClr>
              <a:buSzPts val="1640"/>
              <a:buChar char="❏"/>
            </a:pPr>
            <a:r>
              <a:rPr lang="en" sz="1640"/>
              <a:t>Imported Libraries and Explore Dataset</a:t>
            </a:r>
            <a:endParaRPr sz="1640"/>
          </a:p>
          <a:p>
            <a:pPr indent="0" lvl="0" marL="914400" rtl="0" algn="l">
              <a:spcBef>
                <a:spcPts val="0"/>
              </a:spcBef>
              <a:spcAft>
                <a:spcPts val="0"/>
              </a:spcAft>
              <a:buNone/>
            </a:pPr>
            <a:r>
              <a:t/>
            </a:r>
            <a:endParaRPr sz="1640"/>
          </a:p>
          <a:p>
            <a:pPr indent="-332740" lvl="0" marL="914400" rtl="0" algn="l">
              <a:spcBef>
                <a:spcPts val="0"/>
              </a:spcBef>
              <a:spcAft>
                <a:spcPts val="0"/>
              </a:spcAft>
              <a:buClr>
                <a:srgbClr val="FFD966"/>
              </a:buClr>
              <a:buSzPts val="1640"/>
              <a:buChar char="❏"/>
            </a:pPr>
            <a:r>
              <a:rPr lang="en" sz="1640"/>
              <a:t>Standardizing Data within Columns</a:t>
            </a:r>
            <a:endParaRPr sz="1640"/>
          </a:p>
          <a:p>
            <a:pPr indent="0" lvl="0" marL="914400" rtl="0" algn="l">
              <a:spcBef>
                <a:spcPts val="0"/>
              </a:spcBef>
              <a:spcAft>
                <a:spcPts val="0"/>
              </a:spcAft>
              <a:buNone/>
            </a:pPr>
            <a:r>
              <a:t/>
            </a:r>
            <a:endParaRPr sz="1640"/>
          </a:p>
          <a:p>
            <a:pPr indent="-332740" lvl="0" marL="914400" rtl="0" algn="l">
              <a:spcBef>
                <a:spcPts val="0"/>
              </a:spcBef>
              <a:spcAft>
                <a:spcPts val="0"/>
              </a:spcAft>
              <a:buClr>
                <a:srgbClr val="FFD966"/>
              </a:buClr>
              <a:buSzPts val="1640"/>
              <a:buChar char="❏"/>
            </a:pPr>
            <a:r>
              <a:rPr lang="en" sz="1640"/>
              <a:t>Adjust Column Names</a:t>
            </a:r>
            <a:endParaRPr sz="1640"/>
          </a:p>
          <a:p>
            <a:pPr indent="0" lvl="0" marL="914400" rtl="0" algn="l">
              <a:spcBef>
                <a:spcPts val="0"/>
              </a:spcBef>
              <a:spcAft>
                <a:spcPts val="0"/>
              </a:spcAft>
              <a:buNone/>
            </a:pPr>
            <a:r>
              <a:t/>
            </a:r>
            <a:endParaRPr sz="1640"/>
          </a:p>
          <a:p>
            <a:pPr indent="-332740" lvl="0" marL="914400" rtl="0" algn="l">
              <a:spcBef>
                <a:spcPts val="0"/>
              </a:spcBef>
              <a:spcAft>
                <a:spcPts val="0"/>
              </a:spcAft>
              <a:buClr>
                <a:srgbClr val="FFD966"/>
              </a:buClr>
              <a:buSzPts val="1640"/>
              <a:buChar char="❏"/>
            </a:pPr>
            <a:r>
              <a:rPr lang="en" sz="1640"/>
              <a:t>Check and Account for Missing Values</a:t>
            </a:r>
            <a:endParaRPr sz="1640"/>
          </a:p>
          <a:p>
            <a:pPr indent="0" lvl="0" marL="914400" rtl="0" algn="l">
              <a:spcBef>
                <a:spcPts val="0"/>
              </a:spcBef>
              <a:spcAft>
                <a:spcPts val="0"/>
              </a:spcAft>
              <a:buNone/>
            </a:pPr>
            <a:r>
              <a:t/>
            </a:r>
            <a:endParaRPr sz="1640"/>
          </a:p>
          <a:p>
            <a:pPr indent="-332740" lvl="0" marL="914400" rtl="0" algn="l">
              <a:spcBef>
                <a:spcPts val="0"/>
              </a:spcBef>
              <a:spcAft>
                <a:spcPts val="0"/>
              </a:spcAft>
              <a:buClr>
                <a:srgbClr val="FFD966"/>
              </a:buClr>
              <a:buSzPts val="1640"/>
              <a:buChar char="❏"/>
            </a:pPr>
            <a:r>
              <a:rPr lang="en" sz="1640"/>
              <a:t>Ensure Consistency of Data</a:t>
            </a:r>
            <a:endParaRPr sz="1640"/>
          </a:p>
          <a:p>
            <a:pPr indent="0" lvl="0" marL="914400" rtl="0" algn="l">
              <a:spcBef>
                <a:spcPts val="0"/>
              </a:spcBef>
              <a:spcAft>
                <a:spcPts val="0"/>
              </a:spcAft>
              <a:buNone/>
            </a:pPr>
            <a:r>
              <a:t/>
            </a:r>
            <a:endParaRPr sz="1640"/>
          </a:p>
          <a:p>
            <a:pPr indent="-332740" lvl="0" marL="914400" rtl="0" algn="l">
              <a:spcBef>
                <a:spcPts val="0"/>
              </a:spcBef>
              <a:spcAft>
                <a:spcPts val="0"/>
              </a:spcAft>
              <a:buClr>
                <a:srgbClr val="FFD966"/>
              </a:buClr>
              <a:buSzPts val="1640"/>
              <a:buChar char="❏"/>
            </a:pPr>
            <a:r>
              <a:rPr lang="en" sz="1640"/>
              <a:t>Filter Information for Intended Projection</a:t>
            </a:r>
            <a:endParaRPr sz="164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14" name="Shape 314"/>
        <p:cNvGrpSpPr/>
        <p:nvPr/>
      </p:nvGrpSpPr>
      <p:grpSpPr>
        <a:xfrm>
          <a:off x="0" y="0"/>
          <a:ext cx="0" cy="0"/>
          <a:chOff x="0" y="0"/>
          <a:chExt cx="0" cy="0"/>
        </a:xfrm>
      </p:grpSpPr>
      <p:sp>
        <p:nvSpPr>
          <p:cNvPr id="315" name="Google Shape;315;p19"/>
          <p:cNvSpPr txBox="1"/>
          <p:nvPr>
            <p:ph type="title"/>
          </p:nvPr>
        </p:nvSpPr>
        <p:spPr>
          <a:xfrm>
            <a:off x="1388625" y="772725"/>
            <a:ext cx="6366900" cy="1863300"/>
          </a:xfrm>
          <a:prstGeom prst="rect">
            <a:avLst/>
          </a:prstGeom>
          <a:effectLst>
            <a:outerShdw blurRad="57150" rotWithShape="0" algn="bl" dir="5400000" dist="19050">
              <a:srgbClr val="E0EDDA">
                <a:alpha val="50000"/>
              </a:srgbClr>
            </a:outerShdw>
          </a:effectLst>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rgbClr val="599191"/>
                </a:solidFill>
              </a:rPr>
              <a:t>Science Behind The Results</a:t>
            </a:r>
            <a:endParaRPr>
              <a:solidFill>
                <a:srgbClr val="599191"/>
              </a:solidFill>
            </a:endParaRPr>
          </a:p>
        </p:txBody>
      </p:sp>
      <p:sp>
        <p:nvSpPr>
          <p:cNvPr id="316" name="Google Shape;316;p19"/>
          <p:cNvSpPr txBox="1"/>
          <p:nvPr>
            <p:ph idx="1" type="body"/>
          </p:nvPr>
        </p:nvSpPr>
        <p:spPr>
          <a:xfrm>
            <a:off x="1388625" y="3227700"/>
            <a:ext cx="6366900" cy="595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METHODS USED AND THEORIES ANALYZED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3430500" cy="1990200"/>
          </a:xfrm>
          <a:prstGeom prst="rect">
            <a:avLst/>
          </a:prstGeom>
          <a:ln cap="flat" cmpd="sng" w="9525">
            <a:solidFill>
              <a:srgbClr val="FFD966"/>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Exploratory </a:t>
            </a:r>
            <a:endParaRPr>
              <a:solidFill>
                <a:schemeClr val="lt1"/>
              </a:solidFill>
            </a:endParaRPr>
          </a:p>
          <a:p>
            <a:pPr indent="457200" lvl="0" marL="0" rtl="0" algn="l">
              <a:spcBef>
                <a:spcPts val="0"/>
              </a:spcBef>
              <a:spcAft>
                <a:spcPts val="0"/>
              </a:spcAft>
              <a:buNone/>
            </a:pPr>
            <a:r>
              <a:rPr lang="en">
                <a:solidFill>
                  <a:schemeClr val="lt1"/>
                </a:solidFill>
              </a:rPr>
              <a:t>Data </a:t>
            </a:r>
            <a:endParaRPr>
              <a:solidFill>
                <a:schemeClr val="lt1"/>
              </a:solidFill>
            </a:endParaRPr>
          </a:p>
          <a:p>
            <a:pPr indent="457200" lvl="0" marL="457200" rtl="0" algn="l">
              <a:spcBef>
                <a:spcPts val="0"/>
              </a:spcBef>
              <a:spcAft>
                <a:spcPts val="0"/>
              </a:spcAft>
              <a:buNone/>
            </a:pPr>
            <a:r>
              <a:rPr lang="en">
                <a:solidFill>
                  <a:schemeClr val="lt1"/>
                </a:solidFill>
              </a:rPr>
              <a:t>Analysis</a:t>
            </a:r>
            <a:endParaRPr>
              <a:solidFill>
                <a:schemeClr val="lt1"/>
              </a:solidFill>
            </a:endParaRPr>
          </a:p>
        </p:txBody>
      </p:sp>
      <p:sp>
        <p:nvSpPr>
          <p:cNvPr id="322" name="Google Shape;322;p20"/>
          <p:cNvSpPr txBox="1"/>
          <p:nvPr>
            <p:ph idx="1" type="subTitle"/>
          </p:nvPr>
        </p:nvSpPr>
        <p:spPr>
          <a:xfrm>
            <a:off x="1303800" y="2743203"/>
            <a:ext cx="3430500" cy="726000"/>
          </a:xfrm>
          <a:prstGeom prst="rect">
            <a:avLst/>
          </a:prstGeom>
          <a:ln cap="flat" cmpd="sng" w="9525">
            <a:solidFill>
              <a:srgbClr val="FFD966"/>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rgbClr val="FFD966"/>
                </a:solidFill>
              </a:rPr>
              <a:t>Use to understand the characteristics of each input and extract insights for the feature engineering process.</a:t>
            </a:r>
            <a:endParaRPr>
              <a:solidFill>
                <a:srgbClr val="FFD966"/>
              </a:solidFill>
            </a:endParaRPr>
          </a:p>
        </p:txBody>
      </p:sp>
      <p:sp>
        <p:nvSpPr>
          <p:cNvPr id="323" name="Google Shape;323;p20"/>
          <p:cNvSpPr txBox="1"/>
          <p:nvPr>
            <p:ph idx="2" type="body"/>
          </p:nvPr>
        </p:nvSpPr>
        <p:spPr>
          <a:xfrm>
            <a:off x="4917575" y="598575"/>
            <a:ext cx="3430500" cy="38706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1200"/>
              </a:spcBef>
              <a:spcAft>
                <a:spcPts val="0"/>
              </a:spcAft>
              <a:buNone/>
            </a:pPr>
            <a:r>
              <a:rPr lang="en">
                <a:solidFill>
                  <a:schemeClr val="lt1"/>
                </a:solidFill>
              </a:rPr>
              <a:t>Built a histogram and box plot for our target variable to analyze its distribution and identify outliers</a:t>
            </a:r>
            <a:endParaRPr>
              <a:solidFill>
                <a:schemeClr val="lt1"/>
              </a:solidFill>
            </a:endParaRPr>
          </a:p>
          <a:p>
            <a:pPr indent="0" lvl="0" marL="0" rtl="0" algn="l">
              <a:spcBef>
                <a:spcPts val="1200"/>
              </a:spcBef>
              <a:spcAft>
                <a:spcPts val="0"/>
              </a:spcAft>
              <a:buNone/>
            </a:pPr>
            <a:r>
              <a:rPr lang="en">
                <a:solidFill>
                  <a:schemeClr val="lt1"/>
                </a:solidFill>
              </a:rPr>
              <a:t>Built bar charts comparing the average salary with each input categorical feature to understand their distributions and identify any dominant categories that might impact the learning process</a:t>
            </a:r>
            <a:endParaRPr>
              <a:solidFill>
                <a:schemeClr val="lt1"/>
              </a:solidFill>
            </a:endParaRPr>
          </a:p>
          <a:p>
            <a:pPr indent="0" lvl="0" marL="0" rtl="0" algn="l">
              <a:spcBef>
                <a:spcPts val="1200"/>
              </a:spcBef>
              <a:spcAft>
                <a:spcPts val="0"/>
              </a:spcAft>
              <a:buNone/>
            </a:pPr>
            <a:r>
              <a:rPr lang="en">
                <a:solidFill>
                  <a:schemeClr val="lt1"/>
                </a:solidFill>
              </a:rPr>
              <a:t>Built box plots comparing the salary with each input categorical feature to identify outliers that could affect model training</a:t>
            </a:r>
            <a:endParaRPr>
              <a:solidFill>
                <a:schemeClr val="lt1"/>
              </a:solidFill>
            </a:endParaRPr>
          </a:p>
          <a:p>
            <a:pPr indent="0" lvl="0" marL="0" rtl="0" algn="l">
              <a:spcBef>
                <a:spcPts val="1200"/>
              </a:spcBef>
              <a:spcAft>
                <a:spcPts val="1200"/>
              </a:spcAft>
              <a:buNone/>
            </a:pPr>
            <a:r>
              <a:rPr lang="en">
                <a:solidFill>
                  <a:schemeClr val="lt1"/>
                </a:solidFill>
              </a:rPr>
              <a:t>Built a correlation matrix to comprehend the correlation coefficients between all variables. The output, however, was not helpful as the matrix failed to capture the relationship between our input features (categorical and encoded) and target variable (numerical)</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593100"/>
          </a:xfrm>
          <a:prstGeom prst="rect">
            <a:avLst/>
          </a:prstGeom>
          <a:effectLst>
            <a:outerShdw blurRad="57150" rotWithShape="0" algn="bl" dir="5400000" dist="19050">
              <a:srgbClr val="E0EDDA">
                <a:alpha val="50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99191"/>
                </a:solidFill>
              </a:rPr>
              <a:t>RESULTS OF EDA</a:t>
            </a:r>
            <a:endParaRPr>
              <a:solidFill>
                <a:srgbClr val="599191"/>
              </a:solidFill>
            </a:endParaRPr>
          </a:p>
        </p:txBody>
      </p:sp>
      <p:sp>
        <p:nvSpPr>
          <p:cNvPr id="329" name="Google Shape;329;p21"/>
          <p:cNvSpPr txBox="1"/>
          <p:nvPr>
            <p:ph idx="1" type="body"/>
          </p:nvPr>
        </p:nvSpPr>
        <p:spPr>
          <a:xfrm>
            <a:off x="1303800" y="1191800"/>
            <a:ext cx="7372800" cy="37158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1200"/>
              </a:spcBef>
              <a:spcAft>
                <a:spcPts val="0"/>
              </a:spcAft>
              <a:buNone/>
            </a:pPr>
            <a:r>
              <a:rPr lang="en">
                <a:solidFill>
                  <a:schemeClr val="lt1"/>
                </a:solidFill>
              </a:rPr>
              <a:t>The histogram of the salary column displays a bell-shaped curve (close to), indicating a normal distribution. This suggests that linear regression models are advantageous due to their compatibility with normally distributed target variables. </a:t>
            </a:r>
            <a:endParaRPr>
              <a:solidFill>
                <a:schemeClr val="lt1"/>
              </a:solidFill>
            </a:endParaRPr>
          </a:p>
          <a:p>
            <a:pPr indent="0" lvl="0" marL="0" rtl="0" algn="l">
              <a:lnSpc>
                <a:spcPct val="100000"/>
              </a:lnSpc>
              <a:spcBef>
                <a:spcPts val="1200"/>
              </a:spcBef>
              <a:spcAft>
                <a:spcPts val="0"/>
              </a:spcAft>
              <a:buNone/>
            </a:pPr>
            <a:r>
              <a:rPr lang="en">
                <a:solidFill>
                  <a:srgbClr val="599191"/>
                </a:solidFill>
              </a:rPr>
              <a:t>Box plots displayed outliers past the $300,000 mark, indicating salaries significantly higher than the majority. After a thorough investigation, we concluded that these outliers were legitimate and decided to keep them in our model training process. </a:t>
            </a:r>
            <a:endParaRPr>
              <a:solidFill>
                <a:srgbClr val="599191"/>
              </a:solidFill>
            </a:endParaRPr>
          </a:p>
          <a:p>
            <a:pPr indent="0" lvl="0" marL="0" rtl="0" algn="l">
              <a:lnSpc>
                <a:spcPct val="100000"/>
              </a:lnSpc>
              <a:spcBef>
                <a:spcPts val="1200"/>
              </a:spcBef>
              <a:spcAft>
                <a:spcPts val="0"/>
              </a:spcAft>
              <a:buNone/>
            </a:pPr>
            <a:r>
              <a:rPr lang="en">
                <a:solidFill>
                  <a:schemeClr val="lt1"/>
                </a:solidFill>
              </a:rPr>
              <a:t>Bar charts showed no signs of dominant categories in the dataset, which is essential to avoid bias in the model training process. Each category per feature displayed a balanced progression of increase and decrease, indicating a healthy distribution.</a:t>
            </a:r>
            <a:endParaRPr>
              <a:solidFill>
                <a:schemeClr val="lt1"/>
              </a:solidFill>
            </a:endParaRPr>
          </a:p>
          <a:p>
            <a:pPr indent="0" lvl="0" marL="0" rtl="0" algn="l">
              <a:lnSpc>
                <a:spcPct val="100000"/>
              </a:lnSpc>
              <a:spcBef>
                <a:spcPts val="1200"/>
              </a:spcBef>
              <a:spcAft>
                <a:spcPts val="0"/>
              </a:spcAft>
              <a:buNone/>
            </a:pPr>
            <a:r>
              <a:rPr lang="en">
                <a:solidFill>
                  <a:srgbClr val="599191"/>
                </a:solidFill>
              </a:rPr>
              <a:t>We decided to remove the job title column as it was redundant with the job category column. The job title column contained over 150 unique values that would not have positively contributed to model training. </a:t>
            </a:r>
            <a:endParaRPr>
              <a:solidFill>
                <a:srgbClr val="599191"/>
              </a:solidFill>
            </a:endParaRPr>
          </a:p>
          <a:p>
            <a:pPr indent="0" lvl="0" marL="0" rtl="0" algn="l">
              <a:lnSpc>
                <a:spcPct val="100000"/>
              </a:lnSpc>
              <a:spcBef>
                <a:spcPts val="1200"/>
              </a:spcBef>
              <a:spcAft>
                <a:spcPts val="0"/>
              </a:spcAft>
              <a:buNone/>
            </a:pPr>
            <a:r>
              <a:rPr lang="en">
                <a:solidFill>
                  <a:schemeClr val="lt1"/>
                </a:solidFill>
              </a:rPr>
              <a:t>For encoding, we are using ordinal encoding for work year, experience level, employment type, work setting, and company size to assign numbers to each feature based on order. We are using one-hot encoding for the job category to treat each category independently without assuming any ordinal relationship.</a:t>
            </a:r>
            <a:endParaRPr>
              <a:solidFill>
                <a:schemeClr val="lt1"/>
              </a:solidFill>
            </a:endParaRPr>
          </a:p>
          <a:p>
            <a:pPr indent="0" lvl="0" marL="0" rtl="0" algn="l">
              <a:lnSpc>
                <a:spcPct val="100000"/>
              </a:lnSpc>
              <a:spcBef>
                <a:spcPts val="1200"/>
              </a:spcBef>
              <a:spcAft>
                <a:spcPts val="600"/>
              </a:spcAft>
              <a:buNone/>
            </a:pPr>
            <a:r>
              <a:rPr lang="en">
                <a:solidFill>
                  <a:srgbClr val="599191"/>
                </a:solidFill>
              </a:rPr>
              <a:t>As our correlation matrix failed to capture the correlation coefficients properly, we have decided to pull feature importance information from our linear and non-linear regression models using scikit-learn. </a:t>
            </a:r>
            <a:endParaRPr>
              <a:solidFill>
                <a:srgbClr val="59919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