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exend SemiBold"/>
      <p:regular r:id="rId21"/>
      <p:bold r:id="rId22"/>
    </p:embeddedFont>
    <p:embeddedFont>
      <p:font typeface="Lexend Light"/>
      <p:regular r:id="rId23"/>
      <p:bold r:id="rId24"/>
    </p:embeddedFon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gIhPx/KvCyoYmr3thm6JCk6Su4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exendSemiBold-bold.fntdata"/><Relationship Id="rId21" Type="http://schemas.openxmlformats.org/officeDocument/2006/relationships/font" Target="fonts/LexendSemiBold-regular.fntdata"/><Relationship Id="rId24" Type="http://schemas.openxmlformats.org/officeDocument/2006/relationships/font" Target="fonts/LexendLight-bold.fntdata"/><Relationship Id="rId23" Type="http://schemas.openxmlformats.org/officeDocument/2006/relationships/font" Target="fonts/Lexend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 name="Google Shape;16;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mrsimple07/energy-consumption-prediction?resource=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 name="Shape 50"/>
        <p:cNvGrpSpPr/>
        <p:nvPr/>
      </p:nvGrpSpPr>
      <p:grpSpPr>
        <a:xfrm>
          <a:off x="0" y="0"/>
          <a:ext cx="0" cy="0"/>
          <a:chOff x="0" y="0"/>
          <a:chExt cx="0" cy="0"/>
        </a:xfrm>
      </p:grpSpPr>
      <p:sp>
        <p:nvSpPr>
          <p:cNvPr id="51" name="Google Shape;51;p1"/>
          <p:cNvSpPr txBox="1"/>
          <p:nvPr>
            <p:ph type="ctrTitle"/>
          </p:nvPr>
        </p:nvSpPr>
        <p:spPr>
          <a:xfrm>
            <a:off x="311700" y="1005123"/>
            <a:ext cx="8520600" cy="2052600"/>
          </a:xfrm>
          <a:prstGeom prst="rect">
            <a:avLst/>
          </a:prstGeom>
          <a:noFill/>
          <a:ln>
            <a:noFill/>
          </a:ln>
          <a:effectLst>
            <a:outerShdw blurRad="57150" rotWithShape="0" algn="bl" dir="6000000" dist="19050">
              <a:srgbClr val="000000"/>
            </a:outerShdw>
          </a:effectLst>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solidFill>
                  <a:srgbClr val="F3F3F3"/>
                </a:solidFill>
                <a:latin typeface="Lexend SemiBold"/>
                <a:ea typeface="Lexend SemiBold"/>
                <a:cs typeface="Lexend SemiBold"/>
                <a:sym typeface="Lexend SemiBold"/>
              </a:rPr>
              <a:t>Energy Consumption Forecasting Model</a:t>
            </a:r>
            <a:endParaRPr>
              <a:solidFill>
                <a:srgbClr val="F3F3F3"/>
              </a:solidFill>
              <a:latin typeface="Lexend SemiBold"/>
              <a:ea typeface="Lexend SemiBold"/>
              <a:cs typeface="Lexend SemiBold"/>
              <a:sym typeface="Lexend SemiBold"/>
            </a:endParaRPr>
          </a:p>
        </p:txBody>
      </p:sp>
      <p:sp>
        <p:nvSpPr>
          <p:cNvPr id="52" name="Google Shape;52;p1"/>
          <p:cNvSpPr txBox="1"/>
          <p:nvPr>
            <p:ph idx="1" type="subTitle"/>
          </p:nvPr>
        </p:nvSpPr>
        <p:spPr>
          <a:xfrm>
            <a:off x="311700" y="3463373"/>
            <a:ext cx="8520600" cy="792600"/>
          </a:xfrm>
          <a:prstGeom prst="rect">
            <a:avLst/>
          </a:prstGeom>
          <a:noFill/>
          <a:ln>
            <a:noFill/>
          </a:ln>
          <a:effectLst>
            <a:outerShdw blurRad="57150" rotWithShape="0" algn="bl" dir="6000000" dist="19050">
              <a:srgbClr val="000000"/>
            </a:outerShdw>
          </a:effectLst>
        </p:spPr>
        <p:txBody>
          <a:bodyPr anchorCtr="0" anchor="t" bIns="91425" lIns="91425" spcFirstLastPara="1" rIns="91425" wrap="square" tIns="91425">
            <a:normAutofit fontScale="77500" lnSpcReduction="20000"/>
          </a:bodyPr>
          <a:lstStyle/>
          <a:p>
            <a:pPr indent="0" lvl="0" marL="0" rtl="0" algn="ctr">
              <a:lnSpc>
                <a:spcPct val="100000"/>
              </a:lnSpc>
              <a:spcBef>
                <a:spcPts val="0"/>
              </a:spcBef>
              <a:spcAft>
                <a:spcPts val="0"/>
              </a:spcAft>
              <a:buSzPct val="225806"/>
              <a:buNone/>
            </a:pPr>
            <a:r>
              <a:rPr lang="en-US" sz="1600">
                <a:solidFill>
                  <a:srgbClr val="FFFFFF"/>
                </a:solidFill>
                <a:latin typeface="Lexend Light"/>
                <a:ea typeface="Lexend Light"/>
                <a:cs typeface="Lexend Light"/>
                <a:sym typeface="Lexend Light"/>
              </a:rPr>
              <a:t>Serge Nane | Daniel Meier | Joseph Choi | Jenny Albrecht</a:t>
            </a:r>
            <a:endParaRPr/>
          </a:p>
          <a:p>
            <a:pPr indent="0" lvl="0" marL="0" rtl="0" algn="ctr">
              <a:lnSpc>
                <a:spcPct val="100000"/>
              </a:lnSpc>
              <a:spcBef>
                <a:spcPts val="0"/>
              </a:spcBef>
              <a:spcAft>
                <a:spcPts val="0"/>
              </a:spcAft>
              <a:buSzPct val="225806"/>
              <a:buNone/>
            </a:pPr>
            <a:r>
              <a:t/>
            </a:r>
            <a:endParaRPr sz="1600">
              <a:solidFill>
                <a:srgbClr val="FFFFFF"/>
              </a:solidFill>
              <a:latin typeface="Lexend Light"/>
              <a:ea typeface="Lexend Light"/>
              <a:cs typeface="Lexend Light"/>
              <a:sym typeface="Lexend Light"/>
            </a:endParaRPr>
          </a:p>
          <a:p>
            <a:pPr indent="0" lvl="0" marL="0" rtl="0" algn="ctr">
              <a:lnSpc>
                <a:spcPct val="100000"/>
              </a:lnSpc>
              <a:spcBef>
                <a:spcPts val="0"/>
              </a:spcBef>
              <a:spcAft>
                <a:spcPts val="0"/>
              </a:spcAft>
              <a:buSzPct val="225806"/>
              <a:buNone/>
            </a:pPr>
            <a:r>
              <a:rPr lang="en-US" sz="1600">
                <a:solidFill>
                  <a:srgbClr val="FFFFFF"/>
                </a:solidFill>
                <a:latin typeface="Lexend Light"/>
                <a:ea typeface="Lexend Light"/>
                <a:cs typeface="Lexend Light"/>
                <a:sym typeface="Lexend Light"/>
              </a:rPr>
              <a:t>DSC450 Applied Data Science</a:t>
            </a:r>
            <a:endParaRPr/>
          </a:p>
          <a:p>
            <a:pPr indent="0" lvl="0" marL="0" rtl="0" algn="ctr">
              <a:lnSpc>
                <a:spcPct val="100000"/>
              </a:lnSpc>
              <a:spcBef>
                <a:spcPts val="0"/>
              </a:spcBef>
              <a:spcAft>
                <a:spcPts val="0"/>
              </a:spcAft>
              <a:buSzPct val="225806"/>
              <a:buNone/>
            </a:pPr>
            <a:r>
              <a:rPr lang="en-US" sz="1600">
                <a:solidFill>
                  <a:srgbClr val="FFFFFF"/>
                </a:solidFill>
                <a:latin typeface="Lexend Light"/>
                <a:ea typeface="Lexend Light"/>
                <a:cs typeface="Lexend Light"/>
                <a:sym typeface="Lexend Light"/>
              </a:rPr>
              <a:t>Spring 2024</a:t>
            </a:r>
            <a:endParaRPr sz="1600">
              <a:solidFill>
                <a:srgbClr val="FFFFFF"/>
              </a:solidFill>
              <a:latin typeface="Lexend Light"/>
              <a:ea typeface="Lexend Light"/>
              <a:cs typeface="Lexend Light"/>
              <a:sym typeface="Lexe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103" name="Shape 103"/>
        <p:cNvGrpSpPr/>
        <p:nvPr/>
      </p:nvGrpSpPr>
      <p:grpSpPr>
        <a:xfrm>
          <a:off x="0" y="0"/>
          <a:ext cx="0" cy="0"/>
          <a:chOff x="0" y="0"/>
          <a:chExt cx="0" cy="0"/>
        </a:xfrm>
      </p:grpSpPr>
      <p:sp>
        <p:nvSpPr>
          <p:cNvPr id="104" name="Google Shape;104;p10"/>
          <p:cNvSpPr txBox="1"/>
          <p:nvPr>
            <p:ph idx="2" type="body"/>
          </p:nvPr>
        </p:nvSpPr>
        <p:spPr>
          <a:xfrm>
            <a:off x="0" y="4570800"/>
            <a:ext cx="9144000" cy="572700"/>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fontScale="92500" lnSpcReduction="10000"/>
          </a:bodyPr>
          <a:lstStyle/>
          <a:p>
            <a:pPr indent="-228600" lvl="0" marL="457200" rtl="0" algn="l">
              <a:lnSpc>
                <a:spcPct val="115000"/>
              </a:lnSpc>
              <a:spcBef>
                <a:spcPts val="0"/>
              </a:spcBef>
              <a:spcAft>
                <a:spcPts val="0"/>
              </a:spcAft>
              <a:buSzPct val="58212"/>
              <a:buFont typeface="Arial"/>
              <a:buNone/>
            </a:pPr>
            <a:r>
              <a:t/>
            </a:r>
            <a:endParaRPr b="1" sz="2600">
              <a:solidFill>
                <a:schemeClr val="lt1"/>
              </a:solidFill>
              <a:latin typeface="Lexend"/>
              <a:ea typeface="Lexend"/>
              <a:cs typeface="Lexend"/>
              <a:sym typeface="Lexend"/>
            </a:endParaRPr>
          </a:p>
          <a:p>
            <a:pPr indent="-228600" lvl="0" marL="457200" rtl="0" algn="just">
              <a:lnSpc>
                <a:spcPct val="115000"/>
              </a:lnSpc>
              <a:spcBef>
                <a:spcPts val="0"/>
              </a:spcBef>
              <a:spcAft>
                <a:spcPts val="0"/>
              </a:spcAft>
              <a:buSzPct val="58212"/>
              <a:buFont typeface="Arial"/>
              <a:buNone/>
            </a:pPr>
            <a:r>
              <a:t/>
            </a:r>
            <a:endParaRPr sz="2600">
              <a:solidFill>
                <a:schemeClr val="lt1"/>
              </a:solidFill>
              <a:latin typeface="Lexend"/>
              <a:ea typeface="Lexend"/>
              <a:cs typeface="Lexend"/>
              <a:sym typeface="Lexend"/>
            </a:endParaRPr>
          </a:p>
          <a:p>
            <a:pPr indent="0" lvl="0" marL="0" marR="0" rtl="0" algn="l">
              <a:lnSpc>
                <a:spcPct val="107000"/>
              </a:lnSpc>
              <a:spcBef>
                <a:spcPts val="0"/>
              </a:spcBef>
              <a:spcAft>
                <a:spcPts val="0"/>
              </a:spcAft>
              <a:buSzPct val="89030"/>
              <a:buNone/>
            </a:pPr>
            <a:r>
              <a:t/>
            </a:r>
            <a:endParaRPr sz="1700">
              <a:solidFill>
                <a:schemeClr val="lt1"/>
              </a:solidFill>
              <a:latin typeface="Lexend"/>
              <a:ea typeface="Lexend"/>
              <a:cs typeface="Lexend"/>
              <a:sym typeface="Lexend"/>
            </a:endParaRPr>
          </a:p>
        </p:txBody>
      </p:sp>
      <p:sp>
        <p:nvSpPr>
          <p:cNvPr id="105" name="Google Shape;105;p10"/>
          <p:cNvSpPr txBox="1"/>
          <p:nvPr>
            <p:ph type="title"/>
          </p:nvPr>
        </p:nvSpPr>
        <p:spPr>
          <a:xfrm>
            <a:off x="311700" y="2077290"/>
            <a:ext cx="8520600" cy="98892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DATA VISUALIZATION</a:t>
            </a:r>
            <a:endParaRPr sz="5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C47D"/>
            </a:gs>
            <a:gs pos="100000">
              <a:srgbClr val="073763"/>
            </a:gs>
          </a:gsLst>
          <a:lin ang="18900044" scaled="0"/>
        </a:gradFill>
      </p:bgPr>
    </p:bg>
    <p:spTree>
      <p:nvGrpSpPr>
        <p:cNvPr id="109" name="Shape 109"/>
        <p:cNvGrpSpPr/>
        <p:nvPr/>
      </p:nvGrpSpPr>
      <p:grpSpPr>
        <a:xfrm>
          <a:off x="0" y="0"/>
          <a:ext cx="0" cy="0"/>
          <a:chOff x="0" y="0"/>
          <a:chExt cx="0" cy="0"/>
        </a:xfrm>
      </p:grpSpPr>
      <p:pic>
        <p:nvPicPr>
          <p:cNvPr descr="A graph with blue bars&#10;&#10;Description automatically generated with medium confidence" id="110" name="Google Shape;110;p11"/>
          <p:cNvPicPr preferRelativeResize="0"/>
          <p:nvPr/>
        </p:nvPicPr>
        <p:blipFill rotWithShape="1">
          <a:blip r:embed="rId3">
            <a:alphaModFix/>
          </a:blip>
          <a:srcRect b="0" l="0" r="0" t="0"/>
          <a:stretch/>
        </p:blipFill>
        <p:spPr>
          <a:xfrm>
            <a:off x="581891" y="1374757"/>
            <a:ext cx="3990109" cy="2855741"/>
          </a:xfrm>
          <a:prstGeom prst="rect">
            <a:avLst/>
          </a:prstGeom>
          <a:noFill/>
          <a:ln cap="flat" cmpd="sng" w="9525">
            <a:solidFill>
              <a:schemeClr val="dk1"/>
            </a:solidFill>
            <a:prstDash val="solid"/>
            <a:round/>
            <a:headEnd len="sm" w="sm" type="none"/>
            <a:tailEnd len="sm" w="sm" type="none"/>
          </a:ln>
        </p:spPr>
      </p:pic>
      <p:pic>
        <p:nvPicPr>
          <p:cNvPr descr="A diagram of heat map&#10;&#10;Description automatically generated" id="111" name="Google Shape;111;p11"/>
          <p:cNvPicPr preferRelativeResize="0"/>
          <p:nvPr/>
        </p:nvPicPr>
        <p:blipFill rotWithShape="1">
          <a:blip r:embed="rId4">
            <a:alphaModFix/>
          </a:blip>
          <a:srcRect b="0" l="0" r="0" t="0"/>
          <a:stretch/>
        </p:blipFill>
        <p:spPr>
          <a:xfrm>
            <a:off x="5023483" y="1374757"/>
            <a:ext cx="3351590" cy="2986174"/>
          </a:xfrm>
          <a:prstGeom prst="rect">
            <a:avLst/>
          </a:prstGeom>
          <a:noFill/>
          <a:ln cap="flat" cmpd="sng" w="9525">
            <a:solidFill>
              <a:schemeClr val="dk1"/>
            </a:solidFill>
            <a:prstDash val="solid"/>
            <a:round/>
            <a:headEnd len="sm" w="sm" type="none"/>
            <a:tailEnd len="sm" w="sm" type="none"/>
          </a:ln>
        </p:spPr>
      </p:pic>
      <p:sp>
        <p:nvSpPr>
          <p:cNvPr id="112" name="Google Shape;112;p11"/>
          <p:cNvSpPr txBox="1"/>
          <p:nvPr>
            <p:ph type="title"/>
          </p:nvPr>
        </p:nvSpPr>
        <p:spPr>
          <a:xfrm>
            <a:off x="0" y="1925"/>
            <a:ext cx="9144000" cy="572700"/>
          </a:xfrm>
          <a:prstGeom prst="rect">
            <a:avLst/>
          </a:prstGeom>
          <a:noFill/>
          <a:ln>
            <a:noFill/>
          </a:ln>
          <a:effectLst>
            <a:outerShdw blurRad="57150" rotWithShape="0" algn="bl" dir="6000000" dist="19050">
              <a:schemeClr val="dk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2400">
                <a:solidFill>
                  <a:schemeClr val="lt1"/>
                </a:solidFill>
                <a:latin typeface="Lexend SemiBold"/>
                <a:ea typeface="Lexend SemiBold"/>
                <a:cs typeface="Lexend SemiBold"/>
                <a:sym typeface="Lexend SemiBold"/>
              </a:rPr>
              <a:t>FEATURE IMPORTANCE &amp; CORRELATION MATRIX</a:t>
            </a:r>
            <a:endParaRPr sz="2400">
              <a:solidFill>
                <a:schemeClr val="lt1"/>
              </a:solidFill>
              <a:latin typeface="Lexend SemiBold"/>
              <a:ea typeface="Lexend SemiBold"/>
              <a:cs typeface="Lexend SemiBold"/>
              <a:sym typeface="Lexe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C47D"/>
            </a:gs>
            <a:gs pos="100000">
              <a:srgbClr val="073763"/>
            </a:gs>
          </a:gsLst>
          <a:lin ang="16200038" scaled="0"/>
        </a:gradFill>
      </p:bgPr>
    </p:bg>
    <p:spTree>
      <p:nvGrpSpPr>
        <p:cNvPr id="116" name="Shape 116"/>
        <p:cNvGrpSpPr/>
        <p:nvPr/>
      </p:nvGrpSpPr>
      <p:grpSpPr>
        <a:xfrm>
          <a:off x="0" y="0"/>
          <a:ext cx="0" cy="0"/>
          <a:chOff x="0" y="0"/>
          <a:chExt cx="0" cy="0"/>
        </a:xfrm>
      </p:grpSpPr>
      <p:sp>
        <p:nvSpPr>
          <p:cNvPr id="117" name="Google Shape;117;p12"/>
          <p:cNvSpPr txBox="1"/>
          <p:nvPr>
            <p:ph type="title"/>
          </p:nvPr>
        </p:nvSpPr>
        <p:spPr>
          <a:xfrm>
            <a:off x="0" y="0"/>
            <a:ext cx="9144000" cy="588818"/>
          </a:xfrm>
          <a:prstGeom prst="rect">
            <a:avLst/>
          </a:prstGeom>
          <a:noFill/>
          <a:ln>
            <a:noFill/>
          </a:ln>
          <a:effectLst>
            <a:outerShdw blurRad="57150" rotWithShape="0" algn="bl" dir="6000000" dist="1905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20">
                <a:solidFill>
                  <a:schemeClr val="lt1"/>
                </a:solidFill>
                <a:latin typeface="Lexend"/>
                <a:ea typeface="Lexend"/>
                <a:cs typeface="Lexend"/>
                <a:sym typeface="Lexend"/>
              </a:rPr>
              <a:t>Model Performance</a:t>
            </a:r>
            <a:endParaRPr sz="3020">
              <a:solidFill>
                <a:schemeClr val="lt1"/>
              </a:solidFill>
              <a:latin typeface="Lexend"/>
              <a:ea typeface="Lexend"/>
              <a:cs typeface="Lexend"/>
              <a:sym typeface="Lexend"/>
            </a:endParaRPr>
          </a:p>
        </p:txBody>
      </p:sp>
      <p:pic>
        <p:nvPicPr>
          <p:cNvPr descr="A graph of a graph showing the difference between energy consumption and a normal consumption&#10;&#10;Description automatically generated with medium confidence" id="118" name="Google Shape;118;p12"/>
          <p:cNvPicPr preferRelativeResize="0"/>
          <p:nvPr/>
        </p:nvPicPr>
        <p:blipFill rotWithShape="1">
          <a:blip r:embed="rId3">
            <a:alphaModFix/>
          </a:blip>
          <a:srcRect b="0" l="0" r="0" t="0"/>
          <a:stretch/>
        </p:blipFill>
        <p:spPr>
          <a:xfrm>
            <a:off x="594833" y="1530927"/>
            <a:ext cx="3977167" cy="2500601"/>
          </a:xfrm>
          <a:prstGeom prst="rect">
            <a:avLst/>
          </a:prstGeom>
          <a:noFill/>
          <a:ln cap="flat" cmpd="sng" w="9525">
            <a:solidFill>
              <a:schemeClr val="dk1"/>
            </a:solidFill>
            <a:prstDash val="solid"/>
            <a:round/>
            <a:headEnd len="sm" w="sm" type="none"/>
            <a:tailEnd len="sm" w="sm" type="none"/>
          </a:ln>
        </p:spPr>
      </p:pic>
      <p:pic>
        <p:nvPicPr>
          <p:cNvPr descr="A graph showing a plot of residuals&#10;&#10;Description automatically generated with medium confidence" id="119" name="Google Shape;119;p12"/>
          <p:cNvPicPr preferRelativeResize="0"/>
          <p:nvPr/>
        </p:nvPicPr>
        <p:blipFill rotWithShape="1">
          <a:blip r:embed="rId4">
            <a:alphaModFix/>
          </a:blip>
          <a:srcRect b="0" l="0" r="0" t="0"/>
          <a:stretch/>
        </p:blipFill>
        <p:spPr>
          <a:xfrm>
            <a:off x="4913368" y="1530927"/>
            <a:ext cx="3590291" cy="260768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123" name="Shape 123"/>
        <p:cNvGrpSpPr/>
        <p:nvPr/>
      </p:nvGrpSpPr>
      <p:grpSpPr>
        <a:xfrm>
          <a:off x="0" y="0"/>
          <a:ext cx="0" cy="0"/>
          <a:chOff x="0" y="0"/>
          <a:chExt cx="0" cy="0"/>
        </a:xfrm>
      </p:grpSpPr>
      <p:sp>
        <p:nvSpPr>
          <p:cNvPr id="124" name="Google Shape;124;p13"/>
          <p:cNvSpPr txBox="1"/>
          <p:nvPr>
            <p:ph idx="2" type="body"/>
          </p:nvPr>
        </p:nvSpPr>
        <p:spPr>
          <a:xfrm>
            <a:off x="0" y="652130"/>
            <a:ext cx="9144000" cy="4491370"/>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a:bodyPr>
          <a:lstStyle/>
          <a:p>
            <a:pPr indent="0" lvl="0" marL="139700" rtl="0" algn="l">
              <a:lnSpc>
                <a:spcPct val="115000"/>
              </a:lnSpc>
              <a:spcBef>
                <a:spcPts val="0"/>
              </a:spcBef>
              <a:spcAft>
                <a:spcPts val="0"/>
              </a:spcAft>
              <a:buSzPts val="1400"/>
              <a:buNone/>
            </a:pPr>
            <a:r>
              <a:rPr b="1" lang="en-US" sz="2600">
                <a:solidFill>
                  <a:schemeClr val="lt1"/>
                </a:solidFill>
                <a:latin typeface="Lexend"/>
                <a:ea typeface="Lexend"/>
                <a:cs typeface="Lexend"/>
                <a:sym typeface="Lexend"/>
              </a:rPr>
              <a:t>           </a:t>
            </a:r>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rPr b="1" lang="en-US" sz="2600">
                <a:solidFill>
                  <a:schemeClr val="lt1"/>
                </a:solidFill>
                <a:latin typeface="Lexend"/>
                <a:ea typeface="Lexend"/>
                <a:cs typeface="Lexend"/>
                <a:sym typeface="Lexend"/>
              </a:rPr>
              <a:t>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t/>
            </a:r>
            <a:endParaRPr b="1" sz="2600">
              <a:solidFill>
                <a:schemeClr val="lt1"/>
              </a:solidFill>
              <a:latin typeface="Lexend"/>
              <a:ea typeface="Lexend"/>
              <a:cs typeface="Lexend"/>
              <a:sym typeface="Lexend"/>
            </a:endParaRPr>
          </a:p>
        </p:txBody>
      </p:sp>
      <p:sp>
        <p:nvSpPr>
          <p:cNvPr id="125" name="Google Shape;125;p13"/>
          <p:cNvSpPr txBox="1"/>
          <p:nvPr>
            <p:ph type="title"/>
          </p:nvPr>
        </p:nvSpPr>
        <p:spPr>
          <a:xfrm>
            <a:off x="311700" y="2077290"/>
            <a:ext cx="8520600" cy="98892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CONCLUSION</a:t>
            </a:r>
            <a:endParaRPr sz="5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129" name="Shape 129"/>
        <p:cNvGrpSpPr/>
        <p:nvPr/>
      </p:nvGrpSpPr>
      <p:grpSpPr>
        <a:xfrm>
          <a:off x="0" y="0"/>
          <a:ext cx="0" cy="0"/>
          <a:chOff x="0" y="0"/>
          <a:chExt cx="0" cy="0"/>
        </a:xfrm>
      </p:grpSpPr>
      <p:sp>
        <p:nvSpPr>
          <p:cNvPr id="130" name="Google Shape;130;p14"/>
          <p:cNvSpPr txBox="1"/>
          <p:nvPr>
            <p:ph type="title"/>
          </p:nvPr>
        </p:nvSpPr>
        <p:spPr>
          <a:xfrm>
            <a:off x="0" y="1925"/>
            <a:ext cx="9144000" cy="572700"/>
          </a:xfrm>
          <a:prstGeom prst="rect">
            <a:avLst/>
          </a:prstGeom>
          <a:noFill/>
          <a:ln>
            <a:noFill/>
          </a:ln>
          <a:effectLst>
            <a:outerShdw blurRad="57150" rotWithShape="0" algn="bl" dir="6000000" dist="19050">
              <a:schemeClr val="dk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RECOMMENDATIONS AND NEXT STEPS</a:t>
            </a:r>
            <a:endParaRPr sz="3020">
              <a:solidFill>
                <a:schemeClr val="lt1"/>
              </a:solidFill>
              <a:latin typeface="Lexend SemiBold"/>
              <a:ea typeface="Lexend SemiBold"/>
              <a:cs typeface="Lexend SemiBold"/>
              <a:sym typeface="Lexend SemiBold"/>
            </a:endParaRPr>
          </a:p>
        </p:txBody>
      </p:sp>
      <p:sp>
        <p:nvSpPr>
          <p:cNvPr id="131" name="Google Shape;131;p14"/>
          <p:cNvSpPr txBox="1"/>
          <p:nvPr>
            <p:ph idx="2" type="body"/>
          </p:nvPr>
        </p:nvSpPr>
        <p:spPr>
          <a:xfrm>
            <a:off x="346363" y="1200635"/>
            <a:ext cx="8451273" cy="2908488"/>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fontScale="55000" lnSpcReduction="20000"/>
          </a:bodyPr>
          <a:lstStyle/>
          <a:p>
            <a:pPr indent="0" lvl="0" marL="139700" rtl="0" algn="l">
              <a:lnSpc>
                <a:spcPct val="115000"/>
              </a:lnSpc>
              <a:spcBef>
                <a:spcPts val="0"/>
              </a:spcBef>
              <a:spcAft>
                <a:spcPts val="0"/>
              </a:spcAft>
              <a:buSzPct val="57851"/>
              <a:buNone/>
            </a:pPr>
            <a:r>
              <a:rPr b="1" lang="en-US" sz="4400">
                <a:solidFill>
                  <a:schemeClr val="lt1"/>
                </a:solidFill>
                <a:latin typeface="Lexend"/>
                <a:ea typeface="Lexend"/>
                <a:cs typeface="Lexend"/>
                <a:sym typeface="Lexend"/>
              </a:rPr>
              <a:t>Recommendations</a:t>
            </a:r>
            <a:r>
              <a:rPr lang="en-US" sz="4400">
                <a:solidFill>
                  <a:schemeClr val="lt1"/>
                </a:solidFill>
                <a:latin typeface="Lexend"/>
                <a:ea typeface="Lexend"/>
                <a:cs typeface="Lexend"/>
                <a:sym typeface="Lexend"/>
              </a:rPr>
              <a:t>:</a:t>
            </a:r>
            <a:endParaRPr/>
          </a:p>
          <a:p>
            <a:pPr indent="-304800" lvl="1" marL="914400" rtl="0" algn="l">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Install programmable or smart thermostats/HVAC units</a:t>
            </a:r>
            <a:endParaRPr/>
          </a:p>
          <a:p>
            <a:pPr indent="-304800" lvl="1" marL="914400" rtl="0" algn="l">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Utilize our energy consumption model as a predictive engine</a:t>
            </a:r>
            <a:endParaRPr/>
          </a:p>
          <a:p>
            <a:pPr indent="-228600" lvl="1" marL="914400" rtl="0" algn="l">
              <a:lnSpc>
                <a:spcPct val="115000"/>
              </a:lnSpc>
              <a:spcBef>
                <a:spcPts val="0"/>
              </a:spcBef>
              <a:spcAft>
                <a:spcPts val="0"/>
              </a:spcAft>
              <a:buSzPct val="62337"/>
              <a:buFont typeface="Arial"/>
              <a:buNone/>
            </a:pPr>
            <a:r>
              <a:t/>
            </a:r>
            <a:endParaRPr sz="3500">
              <a:solidFill>
                <a:schemeClr val="lt1"/>
              </a:solidFill>
              <a:latin typeface="Lexend"/>
              <a:ea typeface="Lexend"/>
              <a:cs typeface="Lexend"/>
              <a:sym typeface="Lexend"/>
            </a:endParaRPr>
          </a:p>
          <a:p>
            <a:pPr indent="0" lvl="0" marL="139700" rtl="0" algn="l">
              <a:lnSpc>
                <a:spcPct val="115000"/>
              </a:lnSpc>
              <a:spcBef>
                <a:spcPts val="0"/>
              </a:spcBef>
              <a:spcAft>
                <a:spcPts val="0"/>
              </a:spcAft>
              <a:buSzPct val="57851"/>
              <a:buNone/>
            </a:pPr>
            <a:r>
              <a:rPr b="1" lang="en-US" sz="4400">
                <a:solidFill>
                  <a:schemeClr val="lt1"/>
                </a:solidFill>
                <a:latin typeface="Lexend"/>
                <a:ea typeface="Lexend"/>
                <a:cs typeface="Lexend"/>
                <a:sym typeface="Lexend"/>
              </a:rPr>
              <a:t>Next Steps</a:t>
            </a:r>
            <a:r>
              <a:rPr lang="en-US" sz="4400">
                <a:solidFill>
                  <a:schemeClr val="lt1"/>
                </a:solidFill>
                <a:latin typeface="Lexend"/>
                <a:ea typeface="Lexend"/>
                <a:cs typeface="Lexend"/>
                <a:sym typeface="Lexend"/>
              </a:rPr>
              <a:t>:</a:t>
            </a:r>
            <a:endParaRPr/>
          </a:p>
          <a:p>
            <a:pPr indent="-304800" lvl="1" marL="914400" rtl="0" algn="l">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Conduct further analysis to identify additional relevant features</a:t>
            </a:r>
            <a:endParaRPr/>
          </a:p>
          <a:p>
            <a:pPr indent="-304800" lvl="1" marL="914400" rtl="0" algn="l">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Perform more feature engineering</a:t>
            </a:r>
            <a:endParaRPr sz="33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Experiment with different model types and hyperparameters</a:t>
            </a:r>
            <a:endParaRPr sz="3300">
              <a:solidFill>
                <a:schemeClr val="lt1"/>
              </a:solidFill>
              <a:latin typeface="Lexend"/>
              <a:ea typeface="Lexend"/>
              <a:cs typeface="Lexend"/>
              <a:sym typeface="Lexend"/>
            </a:endParaRPr>
          </a:p>
          <a:p>
            <a:pPr indent="0" lvl="0" marL="0" marR="0" rtl="0" algn="l">
              <a:lnSpc>
                <a:spcPct val="107000"/>
              </a:lnSpc>
              <a:spcBef>
                <a:spcPts val="0"/>
              </a:spcBef>
              <a:spcAft>
                <a:spcPts val="0"/>
              </a:spcAft>
              <a:buSzPct val="149732"/>
              <a:buNone/>
            </a:pPr>
            <a:r>
              <a:t/>
            </a:r>
            <a:endParaRPr sz="1700">
              <a:solidFill>
                <a:schemeClr val="lt1"/>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135" name="Shape 135"/>
        <p:cNvGrpSpPr/>
        <p:nvPr/>
      </p:nvGrpSpPr>
      <p:grpSpPr>
        <a:xfrm>
          <a:off x="0" y="0"/>
          <a:ext cx="0" cy="0"/>
          <a:chOff x="0" y="0"/>
          <a:chExt cx="0" cy="0"/>
        </a:xfrm>
      </p:grpSpPr>
      <p:sp>
        <p:nvSpPr>
          <p:cNvPr id="136" name="Google Shape;136;p15"/>
          <p:cNvSpPr txBox="1"/>
          <p:nvPr>
            <p:ph type="title"/>
          </p:nvPr>
        </p:nvSpPr>
        <p:spPr>
          <a:xfrm>
            <a:off x="311700" y="2077290"/>
            <a:ext cx="8520600" cy="98892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56" name="Shape 56"/>
        <p:cNvGrpSpPr/>
        <p:nvPr/>
      </p:nvGrpSpPr>
      <p:grpSpPr>
        <a:xfrm>
          <a:off x="0" y="0"/>
          <a:ext cx="0" cy="0"/>
          <a:chOff x="0" y="0"/>
          <a:chExt cx="0" cy="0"/>
        </a:xfrm>
      </p:grpSpPr>
      <p:sp>
        <p:nvSpPr>
          <p:cNvPr id="57" name="Google Shape;57;p2"/>
          <p:cNvSpPr txBox="1"/>
          <p:nvPr>
            <p:ph type="title"/>
          </p:nvPr>
        </p:nvSpPr>
        <p:spPr>
          <a:xfrm>
            <a:off x="0" y="1925"/>
            <a:ext cx="9144000" cy="572700"/>
          </a:xfrm>
          <a:prstGeom prst="rect">
            <a:avLst/>
          </a:prstGeom>
          <a:noFill/>
          <a:ln>
            <a:noFill/>
          </a:ln>
          <a:effectLst>
            <a:outerShdw blurRad="57150" rotWithShape="0" algn="bl" dir="6000000" dist="19050">
              <a:schemeClr val="dk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AGENDA</a:t>
            </a:r>
            <a:endParaRPr sz="3020">
              <a:solidFill>
                <a:schemeClr val="lt1"/>
              </a:solidFill>
              <a:latin typeface="Lexend SemiBold"/>
              <a:ea typeface="Lexend SemiBold"/>
              <a:cs typeface="Lexend SemiBold"/>
              <a:sym typeface="Lexend SemiBold"/>
            </a:endParaRPr>
          </a:p>
        </p:txBody>
      </p:sp>
      <p:sp>
        <p:nvSpPr>
          <p:cNvPr id="58" name="Google Shape;58;p2"/>
          <p:cNvSpPr txBox="1"/>
          <p:nvPr>
            <p:ph idx="2" type="body"/>
          </p:nvPr>
        </p:nvSpPr>
        <p:spPr>
          <a:xfrm>
            <a:off x="609600" y="652129"/>
            <a:ext cx="6754091" cy="4245453"/>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fontScale="70000" lnSpcReduction="20000"/>
          </a:bodyPr>
          <a:lstStyle/>
          <a:p>
            <a:pPr indent="0" lvl="0" marL="0" rtl="0" algn="l">
              <a:lnSpc>
                <a:spcPct val="107000"/>
              </a:lnSpc>
              <a:spcBef>
                <a:spcPts val="0"/>
              </a:spcBef>
              <a:spcAft>
                <a:spcPts val="0"/>
              </a:spcAft>
              <a:buSzPct val="76923"/>
              <a:buNone/>
            </a:pPr>
            <a:r>
              <a:rPr lang="en-US" sz="2600">
                <a:solidFill>
                  <a:schemeClr val="lt1"/>
                </a:solidFill>
                <a:latin typeface="Lexend"/>
                <a:ea typeface="Lexend"/>
                <a:cs typeface="Lexend"/>
                <a:sym typeface="Lexend"/>
              </a:rPr>
              <a:t>INTRODUCTION</a:t>
            </a:r>
            <a:endParaRPr/>
          </a:p>
          <a:p>
            <a:pPr indent="-457200" lvl="1" marL="914400" rtl="0" algn="l">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Overview</a:t>
            </a:r>
            <a:endParaRPr/>
          </a:p>
          <a:p>
            <a:pPr indent="-457200" lvl="1" marL="914400" rtl="0" algn="l">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Problem statement</a:t>
            </a:r>
            <a:endParaRPr/>
          </a:p>
          <a:p>
            <a:pPr indent="-457200" lvl="1" marL="914400" rtl="0" algn="l">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Overview of data</a:t>
            </a:r>
            <a:endParaRPr/>
          </a:p>
          <a:p>
            <a:pPr indent="-457200" lvl="1" marL="914400" rtl="0" algn="l">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Method (s) used</a:t>
            </a:r>
            <a:endParaRPr/>
          </a:p>
          <a:p>
            <a:pPr indent="-381000" lvl="1" marL="914400" rtl="0" algn="l">
              <a:lnSpc>
                <a:spcPct val="107000"/>
              </a:lnSpc>
              <a:spcBef>
                <a:spcPts val="800"/>
              </a:spcBef>
              <a:spcAft>
                <a:spcPts val="0"/>
              </a:spcAft>
              <a:buSzPct val="90225"/>
              <a:buFont typeface="Lexend"/>
              <a:buNone/>
            </a:pPr>
            <a:r>
              <a:t/>
            </a:r>
            <a:endParaRPr sz="1900">
              <a:solidFill>
                <a:schemeClr val="lt1"/>
              </a:solidFill>
              <a:latin typeface="Lexend"/>
              <a:ea typeface="Lexend"/>
              <a:cs typeface="Lexend"/>
              <a:sym typeface="Lexend"/>
            </a:endParaRPr>
          </a:p>
          <a:p>
            <a:pPr indent="0" lvl="0" marL="0" rtl="0" algn="l">
              <a:lnSpc>
                <a:spcPct val="107000"/>
              </a:lnSpc>
              <a:spcBef>
                <a:spcPts val="800"/>
              </a:spcBef>
              <a:spcAft>
                <a:spcPts val="0"/>
              </a:spcAft>
              <a:buSzPct val="76923"/>
              <a:buNone/>
            </a:pPr>
            <a:r>
              <a:rPr lang="en-US" sz="2600">
                <a:solidFill>
                  <a:schemeClr val="lt1"/>
                </a:solidFill>
                <a:latin typeface="Lexend"/>
                <a:ea typeface="Lexend"/>
                <a:cs typeface="Lexend"/>
                <a:sym typeface="Lexend"/>
              </a:rPr>
              <a:t>MODEL SUMMARY</a:t>
            </a:r>
            <a:endParaRPr/>
          </a:p>
          <a:p>
            <a:pPr indent="0" lvl="0" marL="0" rtl="0" algn="l">
              <a:lnSpc>
                <a:spcPct val="107000"/>
              </a:lnSpc>
              <a:spcBef>
                <a:spcPts val="800"/>
              </a:spcBef>
              <a:spcAft>
                <a:spcPts val="0"/>
              </a:spcAft>
              <a:buSzPct val="76923"/>
              <a:buNone/>
            </a:pPr>
            <a:r>
              <a:t/>
            </a:r>
            <a:endParaRPr sz="2600">
              <a:solidFill>
                <a:schemeClr val="lt1"/>
              </a:solidFill>
              <a:latin typeface="Lexend"/>
              <a:ea typeface="Lexend"/>
              <a:cs typeface="Lexend"/>
              <a:sym typeface="Lexend"/>
            </a:endParaRPr>
          </a:p>
          <a:p>
            <a:pPr indent="0" lvl="0" marL="0" rtl="0" algn="l">
              <a:lnSpc>
                <a:spcPct val="107000"/>
              </a:lnSpc>
              <a:spcBef>
                <a:spcPts val="800"/>
              </a:spcBef>
              <a:spcAft>
                <a:spcPts val="0"/>
              </a:spcAft>
              <a:buSzPct val="76923"/>
              <a:buNone/>
            </a:pPr>
            <a:r>
              <a:rPr lang="en-US" sz="2600">
                <a:solidFill>
                  <a:schemeClr val="lt1"/>
                </a:solidFill>
                <a:latin typeface="Lexend"/>
                <a:ea typeface="Lexend"/>
                <a:cs typeface="Lexend"/>
                <a:sym typeface="Lexend"/>
              </a:rPr>
              <a:t>DATA VISUALIZATION</a:t>
            </a:r>
            <a:endParaRPr/>
          </a:p>
          <a:p>
            <a:pPr indent="-457200" lvl="1" marL="914400" rtl="0" algn="l">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Feature importance and Correlation matrix</a:t>
            </a:r>
            <a:endParaRPr/>
          </a:p>
          <a:p>
            <a:pPr indent="-457200" lvl="1" marL="914400" rtl="0" algn="l">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Model performance</a:t>
            </a:r>
            <a:endParaRPr/>
          </a:p>
          <a:p>
            <a:pPr indent="-381000" lvl="1" marL="914400" rtl="0" algn="l">
              <a:lnSpc>
                <a:spcPct val="107000"/>
              </a:lnSpc>
              <a:spcBef>
                <a:spcPts val="800"/>
              </a:spcBef>
              <a:spcAft>
                <a:spcPts val="0"/>
              </a:spcAft>
              <a:buSzPct val="90225"/>
              <a:buFont typeface="Lexend"/>
              <a:buNone/>
            </a:pPr>
            <a:r>
              <a:t/>
            </a:r>
            <a:endParaRPr sz="1900">
              <a:solidFill>
                <a:schemeClr val="lt1"/>
              </a:solidFill>
              <a:latin typeface="Lexend"/>
              <a:ea typeface="Lexend"/>
              <a:cs typeface="Lexend"/>
              <a:sym typeface="Lexend"/>
            </a:endParaRPr>
          </a:p>
          <a:p>
            <a:pPr indent="0" lvl="0" marL="0" rtl="0" algn="l">
              <a:lnSpc>
                <a:spcPct val="107000"/>
              </a:lnSpc>
              <a:spcBef>
                <a:spcPts val="800"/>
              </a:spcBef>
              <a:spcAft>
                <a:spcPts val="800"/>
              </a:spcAft>
              <a:buSzPct val="76923"/>
              <a:buNone/>
            </a:pPr>
            <a:r>
              <a:rPr lang="en-US" sz="2600">
                <a:solidFill>
                  <a:schemeClr val="lt1"/>
                </a:solidFill>
                <a:latin typeface="Lexend"/>
                <a:ea typeface="Lexend"/>
                <a:cs typeface="Lexend"/>
                <a:sym typeface="Lexend"/>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C47D"/>
            </a:gs>
            <a:gs pos="100000">
              <a:srgbClr val="073763"/>
            </a:gs>
          </a:gsLst>
          <a:path path="circle">
            <a:fillToRect b="100%" r="100%"/>
          </a:path>
          <a:tileRect l="-100%" t="-100%"/>
        </a:gradFill>
      </p:bgPr>
    </p:bg>
    <p:spTree>
      <p:nvGrpSpPr>
        <p:cNvPr id="62" name="Shape 62"/>
        <p:cNvGrpSpPr/>
        <p:nvPr/>
      </p:nvGrpSpPr>
      <p:grpSpPr>
        <a:xfrm>
          <a:off x="0" y="0"/>
          <a:ext cx="0" cy="0"/>
          <a:chOff x="0" y="0"/>
          <a:chExt cx="0" cy="0"/>
        </a:xfrm>
      </p:grpSpPr>
      <p:sp>
        <p:nvSpPr>
          <p:cNvPr id="63" name="Google Shape;63;p3"/>
          <p:cNvSpPr txBox="1"/>
          <p:nvPr>
            <p:ph type="title"/>
          </p:nvPr>
        </p:nvSpPr>
        <p:spPr>
          <a:xfrm>
            <a:off x="0" y="1924"/>
            <a:ext cx="9144000" cy="51415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br>
              <a:rPr b="1" lang="en-US" sz="3020">
                <a:solidFill>
                  <a:schemeClr val="lt1"/>
                </a:solidFill>
                <a:latin typeface="Lexend SemiBold"/>
                <a:ea typeface="Lexend SemiBold"/>
                <a:cs typeface="Lexend SemiBold"/>
                <a:sym typeface="Lexend SemiBold"/>
              </a:rPr>
            </a:br>
            <a:br>
              <a:rPr b="1" lang="en-US" sz="3020">
                <a:solidFill>
                  <a:schemeClr val="lt1"/>
                </a:solidFill>
                <a:latin typeface="Lexend SemiBold"/>
                <a:ea typeface="Lexend SemiBold"/>
                <a:cs typeface="Lexend SemiBold"/>
                <a:sym typeface="Lexend SemiBold"/>
              </a:rPr>
            </a:br>
            <a:br>
              <a:rPr b="1" lang="en-US" sz="3020">
                <a:solidFill>
                  <a:schemeClr val="lt1"/>
                </a:solidFill>
                <a:latin typeface="Lexend SemiBold"/>
                <a:ea typeface="Lexend SemiBold"/>
                <a:cs typeface="Lexend SemiBold"/>
                <a:sym typeface="Lexend SemiBold"/>
              </a:rPr>
            </a:br>
            <a:br>
              <a:rPr b="1" lang="en-US" sz="3020">
                <a:solidFill>
                  <a:schemeClr val="lt1"/>
                </a:solidFill>
                <a:latin typeface="Lexend SemiBold"/>
                <a:ea typeface="Lexend SemiBold"/>
                <a:cs typeface="Lexend SemiBold"/>
                <a:sym typeface="Lexend SemiBold"/>
              </a:rPr>
            </a:br>
            <a:endParaRPr b="1" sz="4800">
              <a:solidFill>
                <a:schemeClr val="lt1"/>
              </a:solidFill>
              <a:latin typeface="Lexend SemiBold"/>
              <a:ea typeface="Lexend SemiBold"/>
              <a:cs typeface="Lexend SemiBold"/>
              <a:sym typeface="Lexend SemiBold"/>
            </a:endParaRPr>
          </a:p>
        </p:txBody>
      </p:sp>
      <p:sp>
        <p:nvSpPr>
          <p:cNvPr id="64" name="Google Shape;64;p3"/>
          <p:cNvSpPr txBox="1"/>
          <p:nvPr/>
        </p:nvSpPr>
        <p:spPr>
          <a:xfrm>
            <a:off x="311700" y="2077290"/>
            <a:ext cx="8520600" cy="9889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0" i="0" lang="en-US" sz="5400" u="none" cap="none" strike="noStrike">
                <a:solidFill>
                  <a:schemeClr val="lt1"/>
                </a:solidFill>
                <a:latin typeface="Lexend SemiBold"/>
                <a:ea typeface="Lexend SemiBold"/>
                <a:cs typeface="Lexend SemiBold"/>
                <a:sym typeface="Lexend SemiBold"/>
              </a:rPr>
              <a:t>INTRODUCTION</a:t>
            </a:r>
            <a:endParaRPr b="0" i="0" sz="5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C47D"/>
            </a:gs>
            <a:gs pos="100000">
              <a:srgbClr val="073763"/>
            </a:gs>
          </a:gsLst>
          <a:path path="circle">
            <a:fillToRect b="100%" r="100%"/>
          </a:path>
          <a:tileRect l="-100%" t="-100%"/>
        </a:gradFill>
      </p:bgPr>
    </p:bg>
    <p:spTree>
      <p:nvGrpSpPr>
        <p:cNvPr id="68" name="Shape 68"/>
        <p:cNvGrpSpPr/>
        <p:nvPr/>
      </p:nvGrpSpPr>
      <p:grpSpPr>
        <a:xfrm>
          <a:off x="0" y="0"/>
          <a:ext cx="0" cy="0"/>
          <a:chOff x="0" y="0"/>
          <a:chExt cx="0" cy="0"/>
        </a:xfrm>
      </p:grpSpPr>
      <p:sp>
        <p:nvSpPr>
          <p:cNvPr id="69" name="Google Shape;69;p4"/>
          <p:cNvSpPr txBox="1"/>
          <p:nvPr>
            <p:ph idx="1" type="body"/>
          </p:nvPr>
        </p:nvSpPr>
        <p:spPr>
          <a:xfrm>
            <a:off x="0" y="438150"/>
            <a:ext cx="8707581" cy="4473286"/>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just">
              <a:lnSpc>
                <a:spcPct val="107000"/>
              </a:lnSpc>
              <a:spcBef>
                <a:spcPts val="0"/>
              </a:spcBef>
              <a:spcAft>
                <a:spcPts val="0"/>
              </a:spcAft>
              <a:buSzPct val="73022"/>
              <a:buNone/>
            </a:pPr>
            <a:r>
              <a:t/>
            </a:r>
            <a:endParaRPr sz="2900">
              <a:solidFill>
                <a:schemeClr val="lt1"/>
              </a:solidFill>
              <a:latin typeface="Lexend"/>
              <a:ea typeface="Lexend"/>
              <a:cs typeface="Lexend"/>
              <a:sym typeface="Lexend"/>
            </a:endParaRPr>
          </a:p>
          <a:p>
            <a:pPr indent="0" lvl="0" marL="0" marR="0" rtl="0" algn="just">
              <a:lnSpc>
                <a:spcPct val="107000"/>
              </a:lnSpc>
              <a:spcBef>
                <a:spcPts val="800"/>
              </a:spcBef>
              <a:spcAft>
                <a:spcPts val="0"/>
              </a:spcAft>
              <a:buSzPct val="73022"/>
              <a:buNone/>
            </a:pPr>
            <a:r>
              <a:t/>
            </a:r>
            <a:endParaRPr sz="2900">
              <a:solidFill>
                <a:schemeClr val="lt1"/>
              </a:solidFill>
              <a:latin typeface="Lexend"/>
              <a:ea typeface="Lexend"/>
              <a:cs typeface="Lexend"/>
              <a:sym typeface="Lexend"/>
            </a:endParaRPr>
          </a:p>
          <a:p>
            <a:pPr indent="-342900" lvl="0" marL="457200" rtl="0" algn="just">
              <a:lnSpc>
                <a:spcPct val="115000"/>
              </a:lnSpc>
              <a:spcBef>
                <a:spcPts val="800"/>
              </a:spcBef>
              <a:spcAft>
                <a:spcPts val="0"/>
              </a:spcAft>
              <a:buClr>
                <a:schemeClr val="lt1"/>
              </a:buClr>
              <a:buSzPct val="88235"/>
              <a:buFont typeface="Arial"/>
              <a:buChar char="•"/>
            </a:pPr>
            <a:r>
              <a:rPr lang="en-US" sz="2400">
                <a:solidFill>
                  <a:schemeClr val="lt1"/>
                </a:solidFill>
                <a:latin typeface="Lexend SemiBold"/>
                <a:ea typeface="Lexend SemiBold"/>
                <a:cs typeface="Lexend SemiBold"/>
                <a:sym typeface="Lexend SemiBold"/>
              </a:rPr>
              <a:t>Energy sustainability is crucial for our planet's health and the quality of life of future generations.</a:t>
            </a:r>
            <a:endParaRPr/>
          </a:p>
          <a:p>
            <a:pPr indent="-228600" lvl="0" marL="457200" rtl="0" algn="just">
              <a:lnSpc>
                <a:spcPct val="115000"/>
              </a:lnSpc>
              <a:spcBef>
                <a:spcPts val="0"/>
              </a:spcBef>
              <a:spcAft>
                <a:spcPts val="0"/>
              </a:spcAft>
              <a:buClr>
                <a:schemeClr val="lt1"/>
              </a:buClr>
              <a:buSzPct val="88235"/>
              <a:buFont typeface="Arial"/>
              <a:buNone/>
            </a:pPr>
            <a:r>
              <a:t/>
            </a:r>
            <a:endParaRPr sz="2400">
              <a:solidFill>
                <a:schemeClr val="lt1"/>
              </a:solidFill>
              <a:latin typeface="Lexend SemiBold"/>
              <a:ea typeface="Lexend SemiBold"/>
              <a:cs typeface="Lexend SemiBold"/>
              <a:sym typeface="Lexend SemiBold"/>
            </a:endParaRPr>
          </a:p>
          <a:p>
            <a:pPr indent="-342900" lvl="0" marL="457200" rtl="0" algn="just">
              <a:lnSpc>
                <a:spcPct val="115000"/>
              </a:lnSpc>
              <a:spcBef>
                <a:spcPts val="0"/>
              </a:spcBef>
              <a:spcAft>
                <a:spcPts val="0"/>
              </a:spcAft>
              <a:buClr>
                <a:schemeClr val="lt1"/>
              </a:buClr>
              <a:buSzPct val="88235"/>
              <a:buFont typeface="Arial"/>
              <a:buChar char="•"/>
            </a:pPr>
            <a:r>
              <a:rPr lang="en-US" sz="2400">
                <a:solidFill>
                  <a:schemeClr val="lt1"/>
                </a:solidFill>
                <a:latin typeface="Lexend SemiBold"/>
                <a:ea typeface="Lexend SemiBold"/>
                <a:cs typeface="Lexend SemiBold"/>
                <a:sym typeface="Lexend SemiBold"/>
              </a:rPr>
              <a:t>Reducing home energy usage is an essential step towards a more sustainable future.</a:t>
            </a:r>
            <a:endParaRPr/>
          </a:p>
          <a:p>
            <a:pPr indent="-228600" lvl="0" marL="457200" rtl="0" algn="just">
              <a:lnSpc>
                <a:spcPct val="115000"/>
              </a:lnSpc>
              <a:spcBef>
                <a:spcPts val="0"/>
              </a:spcBef>
              <a:spcAft>
                <a:spcPts val="0"/>
              </a:spcAft>
              <a:buClr>
                <a:schemeClr val="lt1"/>
              </a:buClr>
              <a:buSzPct val="88235"/>
              <a:buFont typeface="Arial"/>
              <a:buNone/>
            </a:pPr>
            <a:r>
              <a:t/>
            </a:r>
            <a:endParaRPr sz="2400">
              <a:solidFill>
                <a:schemeClr val="lt1"/>
              </a:solidFill>
              <a:latin typeface="Lexend SemiBold"/>
              <a:ea typeface="Lexend SemiBold"/>
              <a:cs typeface="Lexend SemiBold"/>
              <a:sym typeface="Lexend SemiBold"/>
            </a:endParaRPr>
          </a:p>
          <a:p>
            <a:pPr indent="-342900" lvl="0" marL="457200" rtl="0" algn="just">
              <a:lnSpc>
                <a:spcPct val="115000"/>
              </a:lnSpc>
              <a:spcBef>
                <a:spcPts val="0"/>
              </a:spcBef>
              <a:spcAft>
                <a:spcPts val="0"/>
              </a:spcAft>
              <a:buClr>
                <a:schemeClr val="lt1"/>
              </a:buClr>
              <a:buSzPct val="88235"/>
              <a:buFont typeface="Arial"/>
              <a:buChar char="•"/>
            </a:pPr>
            <a:r>
              <a:rPr lang="en-US" sz="2400">
                <a:solidFill>
                  <a:schemeClr val="lt1"/>
                </a:solidFill>
                <a:latin typeface="Lexend SemiBold"/>
                <a:ea typeface="Lexend SemiBold"/>
                <a:cs typeface="Lexend SemiBold"/>
                <a:sym typeface="Lexend SemiBold"/>
              </a:rPr>
              <a:t>Our project uses data analysis and data science to address energy conservation.</a:t>
            </a:r>
            <a:endParaRPr/>
          </a:p>
          <a:p>
            <a:pPr indent="0" lvl="0" marL="114300" rtl="0" algn="l">
              <a:lnSpc>
                <a:spcPct val="115000"/>
              </a:lnSpc>
              <a:spcBef>
                <a:spcPts val="0"/>
              </a:spcBef>
              <a:spcAft>
                <a:spcPts val="0"/>
              </a:spcAft>
              <a:buSzPct val="73022"/>
              <a:buNone/>
            </a:pPr>
            <a:r>
              <a:t/>
            </a:r>
            <a:endParaRPr b="1" sz="2900">
              <a:solidFill>
                <a:schemeClr val="lt1"/>
              </a:solidFill>
              <a:latin typeface="Lexend"/>
              <a:ea typeface="Lexend"/>
              <a:cs typeface="Lexend"/>
              <a:sym typeface="Lexend"/>
            </a:endParaRPr>
          </a:p>
          <a:p>
            <a:pPr indent="0" lvl="0" marL="114300" rtl="0" algn="l">
              <a:lnSpc>
                <a:spcPct val="115000"/>
              </a:lnSpc>
              <a:spcBef>
                <a:spcPts val="0"/>
              </a:spcBef>
              <a:spcAft>
                <a:spcPts val="0"/>
              </a:spcAft>
              <a:buSzPct val="92071"/>
              <a:buNone/>
            </a:pPr>
            <a:r>
              <a:t/>
            </a:r>
            <a:endParaRPr sz="2300">
              <a:solidFill>
                <a:schemeClr val="lt1"/>
              </a:solidFill>
              <a:latin typeface="Lexend"/>
              <a:ea typeface="Lexend"/>
              <a:cs typeface="Lexend"/>
              <a:sym typeface="Lexend"/>
            </a:endParaRPr>
          </a:p>
          <a:p>
            <a:pPr indent="0" lvl="0" marL="0" marR="0" rtl="0" algn="just">
              <a:lnSpc>
                <a:spcPct val="107000"/>
              </a:lnSpc>
              <a:spcBef>
                <a:spcPts val="0"/>
              </a:spcBef>
              <a:spcAft>
                <a:spcPts val="0"/>
              </a:spcAft>
              <a:buSzPct val="92071"/>
              <a:buNone/>
            </a:pPr>
            <a:r>
              <a:rPr lang="en-US" sz="2300">
                <a:solidFill>
                  <a:schemeClr val="lt1"/>
                </a:solidFill>
                <a:latin typeface="Lexend"/>
                <a:ea typeface="Lexend"/>
                <a:cs typeface="Lexend"/>
                <a:sym typeface="Lexend"/>
              </a:rPr>
              <a:t> </a:t>
            </a:r>
            <a:endParaRPr/>
          </a:p>
          <a:p>
            <a:pPr indent="0" lvl="0" marL="114300" rtl="0" algn="just">
              <a:lnSpc>
                <a:spcPct val="115000"/>
              </a:lnSpc>
              <a:spcBef>
                <a:spcPts val="800"/>
              </a:spcBef>
              <a:spcAft>
                <a:spcPts val="0"/>
              </a:spcAft>
              <a:buSzPct val="117647"/>
              <a:buNone/>
            </a:pPr>
            <a:r>
              <a:t/>
            </a:r>
            <a:endParaRPr>
              <a:solidFill>
                <a:schemeClr val="lt1"/>
              </a:solidFill>
              <a:latin typeface="Lexend"/>
              <a:ea typeface="Lexend"/>
              <a:cs typeface="Lexend"/>
              <a:sym typeface="Lexend"/>
            </a:endParaRPr>
          </a:p>
        </p:txBody>
      </p:sp>
      <p:sp>
        <p:nvSpPr>
          <p:cNvPr id="70" name="Google Shape;70;p4"/>
          <p:cNvSpPr txBox="1"/>
          <p:nvPr>
            <p:ph type="title"/>
          </p:nvPr>
        </p:nvSpPr>
        <p:spPr>
          <a:xfrm>
            <a:off x="0" y="-1"/>
            <a:ext cx="9144000" cy="659219"/>
          </a:xfrm>
          <a:prstGeom prst="rect">
            <a:avLst/>
          </a:prstGeom>
          <a:noFill/>
          <a:ln>
            <a:noFill/>
          </a:ln>
          <a:effectLst>
            <a:outerShdw blurRad="57150" rotWithShape="0" algn="bl" dir="6000000" dist="1905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OVERVIEW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C47D"/>
            </a:gs>
            <a:gs pos="100000">
              <a:srgbClr val="073763"/>
            </a:gs>
          </a:gsLst>
          <a:path path="circle">
            <a:fillToRect b="100%" r="100%"/>
          </a:path>
          <a:tileRect l="-100%" t="-100%"/>
        </a:gradFill>
      </p:bgPr>
    </p:bg>
    <p:spTree>
      <p:nvGrpSpPr>
        <p:cNvPr id="74" name="Shape 74"/>
        <p:cNvGrpSpPr/>
        <p:nvPr/>
      </p:nvGrpSpPr>
      <p:grpSpPr>
        <a:xfrm>
          <a:off x="0" y="0"/>
          <a:ext cx="0" cy="0"/>
          <a:chOff x="0" y="0"/>
          <a:chExt cx="0" cy="0"/>
        </a:xfrm>
      </p:grpSpPr>
      <p:sp>
        <p:nvSpPr>
          <p:cNvPr id="75" name="Google Shape;75;p5"/>
          <p:cNvSpPr txBox="1"/>
          <p:nvPr>
            <p:ph idx="1" type="body"/>
          </p:nvPr>
        </p:nvSpPr>
        <p:spPr>
          <a:xfrm>
            <a:off x="142009" y="1241714"/>
            <a:ext cx="8859982" cy="2660072"/>
          </a:xfrm>
          <a:prstGeom prst="rect">
            <a:avLst/>
          </a:prstGeom>
          <a:noFill/>
          <a:ln>
            <a:noFill/>
          </a:ln>
        </p:spPr>
        <p:txBody>
          <a:bodyPr anchorCtr="0" anchor="t" bIns="91425" lIns="91425" spcFirstLastPara="1" rIns="91425" wrap="square" tIns="91425">
            <a:normAutofit lnSpcReduction="10000"/>
          </a:bodyPr>
          <a:lstStyle/>
          <a:p>
            <a:pPr indent="0" lvl="0" marL="114300" rtl="0" algn="just">
              <a:lnSpc>
                <a:spcPct val="115000"/>
              </a:lnSpc>
              <a:spcBef>
                <a:spcPts val="0"/>
              </a:spcBef>
              <a:spcAft>
                <a:spcPts val="0"/>
              </a:spcAft>
              <a:buSzPts val="1800"/>
              <a:buNone/>
            </a:pPr>
            <a:r>
              <a:rPr lang="en-US" sz="2100">
                <a:solidFill>
                  <a:schemeClr val="lt1"/>
                </a:solidFill>
                <a:latin typeface="Lexend"/>
                <a:ea typeface="Lexend"/>
                <a:cs typeface="Lexend"/>
                <a:sym typeface="Lexend"/>
              </a:rPr>
              <a:t>The project aims to answer two key research questions:</a:t>
            </a:r>
            <a:endParaRPr/>
          </a:p>
          <a:p>
            <a:pPr indent="0" lvl="0" marL="114300" rtl="0" algn="l">
              <a:lnSpc>
                <a:spcPct val="115000"/>
              </a:lnSpc>
              <a:spcBef>
                <a:spcPts val="0"/>
              </a:spcBef>
              <a:spcAft>
                <a:spcPts val="0"/>
              </a:spcAft>
              <a:buSzPts val="1800"/>
              <a:buNone/>
            </a:pPr>
            <a:r>
              <a:t/>
            </a:r>
            <a:endParaRPr sz="2100">
              <a:solidFill>
                <a:schemeClr val="lt1"/>
              </a:solidFill>
              <a:latin typeface="Lexend"/>
              <a:ea typeface="Lexend"/>
              <a:cs typeface="Lexend"/>
              <a:sym typeface="Lexend"/>
            </a:endParaRPr>
          </a:p>
          <a:p>
            <a:pPr indent="0" lvl="0" marL="457200" rtl="0" algn="l">
              <a:lnSpc>
                <a:spcPct val="115000"/>
              </a:lnSpc>
              <a:spcBef>
                <a:spcPts val="0"/>
              </a:spcBef>
              <a:spcAft>
                <a:spcPts val="0"/>
              </a:spcAft>
              <a:buNone/>
            </a:pPr>
            <a:r>
              <a:rPr lang="en-US" sz="2100">
                <a:solidFill>
                  <a:schemeClr val="lt1"/>
                </a:solidFill>
                <a:latin typeface="Lexend"/>
                <a:ea typeface="Lexend"/>
                <a:cs typeface="Lexend"/>
                <a:sym typeface="Lexend"/>
              </a:rPr>
              <a:t>What are the main factors influencing energy consumption?</a:t>
            </a:r>
            <a:endParaRPr/>
          </a:p>
          <a:p>
            <a:pPr indent="-368300" lvl="1" marL="914400" rtl="0" algn="just">
              <a:lnSpc>
                <a:spcPct val="115000"/>
              </a:lnSpc>
              <a:spcBef>
                <a:spcPts val="0"/>
              </a:spcBef>
              <a:spcAft>
                <a:spcPts val="0"/>
              </a:spcAft>
              <a:buSzPts val="1400"/>
              <a:buFont typeface="Arial"/>
              <a:buNone/>
            </a:pPr>
            <a:r>
              <a:t/>
            </a:r>
            <a:endParaRPr sz="2100">
              <a:solidFill>
                <a:schemeClr val="lt1"/>
              </a:solidFill>
              <a:latin typeface="Lexend"/>
              <a:ea typeface="Lexend"/>
              <a:cs typeface="Lexend"/>
              <a:sym typeface="Lexend"/>
            </a:endParaRPr>
          </a:p>
          <a:p>
            <a:pPr indent="0" lvl="0" marL="457200" rtl="0" algn="l">
              <a:lnSpc>
                <a:spcPct val="115000"/>
              </a:lnSpc>
              <a:spcBef>
                <a:spcPts val="0"/>
              </a:spcBef>
              <a:spcAft>
                <a:spcPts val="0"/>
              </a:spcAft>
              <a:buNone/>
            </a:pPr>
            <a:r>
              <a:rPr lang="en-US" sz="2100">
                <a:solidFill>
                  <a:schemeClr val="lt1"/>
                </a:solidFill>
                <a:latin typeface="Lexend"/>
                <a:ea typeface="Lexend"/>
                <a:cs typeface="Lexend"/>
                <a:sym typeface="Lexend"/>
              </a:rPr>
              <a:t>Can we predict future energy consumption in buildings using historical data?</a:t>
            </a:r>
            <a:endParaRPr/>
          </a:p>
        </p:txBody>
      </p:sp>
      <p:sp>
        <p:nvSpPr>
          <p:cNvPr id="76" name="Google Shape;76;p5"/>
          <p:cNvSpPr txBox="1"/>
          <p:nvPr>
            <p:ph type="title"/>
          </p:nvPr>
        </p:nvSpPr>
        <p:spPr>
          <a:xfrm>
            <a:off x="0" y="-1"/>
            <a:ext cx="9144000" cy="659219"/>
          </a:xfrm>
          <a:prstGeom prst="rect">
            <a:avLst/>
          </a:prstGeom>
          <a:noFill/>
          <a:ln>
            <a:noFill/>
          </a:ln>
          <a:effectLst>
            <a:outerShdw blurRad="57150" rotWithShape="0" algn="bl" dir="6000000" dist="1905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C47D"/>
            </a:gs>
            <a:gs pos="100000">
              <a:srgbClr val="073763"/>
            </a:gs>
          </a:gsLst>
          <a:lin ang="5400012" scaled="0"/>
        </a:gradFill>
      </p:bgPr>
    </p:bg>
    <p:spTree>
      <p:nvGrpSpPr>
        <p:cNvPr id="80" name="Shape 80"/>
        <p:cNvGrpSpPr/>
        <p:nvPr/>
      </p:nvGrpSpPr>
      <p:grpSpPr>
        <a:xfrm>
          <a:off x="0" y="0"/>
          <a:ext cx="0" cy="0"/>
          <a:chOff x="0" y="0"/>
          <a:chExt cx="0" cy="0"/>
        </a:xfrm>
      </p:grpSpPr>
      <p:sp>
        <p:nvSpPr>
          <p:cNvPr id="81" name="Google Shape;81;p6"/>
          <p:cNvSpPr txBox="1"/>
          <p:nvPr>
            <p:ph type="title"/>
          </p:nvPr>
        </p:nvSpPr>
        <p:spPr>
          <a:xfrm>
            <a:off x="0" y="-1"/>
            <a:ext cx="9144000" cy="659219"/>
          </a:xfrm>
          <a:prstGeom prst="rect">
            <a:avLst/>
          </a:prstGeom>
          <a:noFill/>
          <a:ln>
            <a:noFill/>
          </a:ln>
          <a:effectLst>
            <a:outerShdw blurRad="57150" rotWithShape="0" algn="bl" dir="6000000" dist="19050">
              <a:srgbClr val="000000"/>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OVERVIEW OF DATA</a:t>
            </a:r>
            <a:endParaRPr/>
          </a:p>
        </p:txBody>
      </p:sp>
      <p:sp>
        <p:nvSpPr>
          <p:cNvPr id="82" name="Google Shape;82;p6"/>
          <p:cNvSpPr txBox="1"/>
          <p:nvPr>
            <p:ph idx="1" type="body"/>
          </p:nvPr>
        </p:nvSpPr>
        <p:spPr>
          <a:xfrm>
            <a:off x="145472" y="1132691"/>
            <a:ext cx="8853055" cy="3473945"/>
          </a:xfrm>
          <a:prstGeom prst="rect">
            <a:avLst/>
          </a:prstGeom>
          <a:noFill/>
          <a:ln>
            <a:noFill/>
          </a:ln>
          <a:effectLst>
            <a:outerShdw blurRad="57150" rotWithShape="0" algn="bl" dir="6000000" dist="19050">
              <a:schemeClr val="dk1"/>
            </a:outerShdw>
          </a:effectLst>
        </p:spPr>
        <p:txBody>
          <a:bodyPr anchorCtr="0" anchor="ctr" bIns="91425" lIns="91425" spcFirstLastPara="1" rIns="91425" wrap="square" tIns="91425">
            <a:normAutofit fontScale="92500" lnSpcReduction="20000"/>
          </a:bodyPr>
          <a:lstStyle/>
          <a:p>
            <a:pPr indent="-342900" lvl="0" marL="342900" rtl="0" algn="l">
              <a:lnSpc>
                <a:spcPct val="150000"/>
              </a:lnSpc>
              <a:spcBef>
                <a:spcPts val="0"/>
              </a:spcBef>
              <a:spcAft>
                <a:spcPts val="0"/>
              </a:spcAft>
              <a:buClr>
                <a:schemeClr val="lt1"/>
              </a:buClr>
              <a:buSzPct val="97297"/>
              <a:buFont typeface="Arial"/>
              <a:buChar char="•"/>
            </a:pPr>
            <a:r>
              <a:rPr b="1" lang="en-US" sz="2000">
                <a:solidFill>
                  <a:schemeClr val="lt1"/>
                </a:solidFill>
                <a:latin typeface="Lexend"/>
                <a:ea typeface="Lexend"/>
                <a:cs typeface="Lexend"/>
                <a:sym typeface="Lexend"/>
              </a:rPr>
              <a:t>Description</a:t>
            </a:r>
            <a:r>
              <a:rPr b="1" lang="en-US" sz="2400">
                <a:solidFill>
                  <a:schemeClr val="lt1"/>
                </a:solidFill>
                <a:latin typeface="Lexend"/>
                <a:ea typeface="Lexend"/>
                <a:cs typeface="Lexend"/>
                <a:sym typeface="Lexend"/>
              </a:rPr>
              <a:t>: </a:t>
            </a:r>
            <a:r>
              <a:rPr lang="en-US">
                <a:solidFill>
                  <a:schemeClr val="lt1"/>
                </a:solidFill>
                <a:latin typeface="Lexend"/>
                <a:ea typeface="Lexend"/>
                <a:cs typeface="Lexend"/>
                <a:sym typeface="Lexend"/>
              </a:rPr>
              <a:t>Simulated historical energy consumption data, with variables influencing energy usage.</a:t>
            </a:r>
            <a:endParaRPr/>
          </a:p>
          <a:p>
            <a:pPr indent="-342900" lvl="0" marL="342900" rtl="0" algn="l">
              <a:lnSpc>
                <a:spcPct val="150000"/>
              </a:lnSpc>
              <a:spcBef>
                <a:spcPts val="1200"/>
              </a:spcBef>
              <a:spcAft>
                <a:spcPts val="0"/>
              </a:spcAft>
              <a:buClr>
                <a:schemeClr val="lt1"/>
              </a:buClr>
              <a:buSzPct val="97297"/>
              <a:buFont typeface="Arial"/>
              <a:buChar char="•"/>
            </a:pPr>
            <a:r>
              <a:rPr b="1" lang="en-US" sz="2000">
                <a:solidFill>
                  <a:schemeClr val="lt1"/>
                </a:solidFill>
                <a:latin typeface="Lexend"/>
                <a:ea typeface="Lexend"/>
                <a:cs typeface="Lexend"/>
                <a:sym typeface="Lexend"/>
              </a:rPr>
              <a:t>Dataset Location</a:t>
            </a:r>
            <a:r>
              <a:rPr b="1" lang="en-US" sz="2400">
                <a:solidFill>
                  <a:schemeClr val="lt1"/>
                </a:solidFill>
                <a:latin typeface="Lexend"/>
                <a:ea typeface="Lexend"/>
                <a:cs typeface="Lexend"/>
                <a:sym typeface="Lexend"/>
              </a:rPr>
              <a:t>: </a:t>
            </a:r>
            <a:br>
              <a:rPr b="1" lang="en-US" sz="2400">
                <a:solidFill>
                  <a:schemeClr val="lt1"/>
                </a:solidFill>
                <a:latin typeface="Lexend"/>
                <a:ea typeface="Lexend"/>
                <a:cs typeface="Lexend"/>
                <a:sym typeface="Lexend"/>
              </a:rPr>
            </a:br>
            <a:r>
              <a:rPr lang="en-US">
                <a:solidFill>
                  <a:schemeClr val="lt1"/>
                </a:solidFill>
                <a:latin typeface="Lexend"/>
                <a:ea typeface="Lexend"/>
                <a:cs typeface="Lexend"/>
                <a:sym typeface="Lexend"/>
              </a:rPr>
              <a:t>Available on Kaggle</a:t>
            </a:r>
            <a:r>
              <a:rPr b="1" lang="en-US">
                <a:solidFill>
                  <a:schemeClr val="lt1"/>
                </a:solidFill>
                <a:latin typeface="Lexend"/>
                <a:ea typeface="Lexend"/>
                <a:cs typeface="Lexend"/>
                <a:sym typeface="Lexend"/>
              </a:rPr>
              <a:t> </a:t>
            </a:r>
            <a:r>
              <a:rPr lang="en-US" u="sng">
                <a:solidFill>
                  <a:srgbClr val="FFC000"/>
                </a:solidFill>
                <a:latin typeface="Lexend"/>
                <a:ea typeface="Lexend"/>
                <a:cs typeface="Lexend"/>
                <a:sym typeface="Lexend"/>
                <a:hlinkClick r:id="rId3">
                  <a:extLst>
                    <a:ext uri="{A12FA001-AC4F-418D-AE19-62706E023703}">
                      <ahyp:hlinkClr val="tx"/>
                    </a:ext>
                  </a:extLst>
                </a:hlinkClick>
              </a:rPr>
              <a:t>Energy-consumption-prediction (kaggle.com)</a:t>
            </a:r>
            <a:endParaRPr u="sng">
              <a:solidFill>
                <a:srgbClr val="FFC000"/>
              </a:solidFill>
              <a:latin typeface="Lexend"/>
              <a:ea typeface="Lexend"/>
              <a:cs typeface="Lexend"/>
              <a:sym typeface="Lexend"/>
            </a:endParaRPr>
          </a:p>
          <a:p>
            <a:pPr indent="-342900" lvl="0" marL="342900" rtl="0" algn="l">
              <a:lnSpc>
                <a:spcPct val="150000"/>
              </a:lnSpc>
              <a:spcBef>
                <a:spcPts val="1200"/>
              </a:spcBef>
              <a:spcAft>
                <a:spcPts val="0"/>
              </a:spcAft>
              <a:buClr>
                <a:schemeClr val="lt1"/>
              </a:buClr>
              <a:buSzPct val="97297"/>
              <a:buFont typeface="Arial"/>
              <a:buChar char="•"/>
            </a:pPr>
            <a:r>
              <a:rPr b="1" lang="en-US" sz="2000">
                <a:solidFill>
                  <a:schemeClr val="lt1"/>
                </a:solidFill>
                <a:latin typeface="Lexend"/>
                <a:ea typeface="Lexend"/>
                <a:cs typeface="Lexend"/>
                <a:sym typeface="Lexend"/>
              </a:rPr>
              <a:t>Data Field</a:t>
            </a:r>
            <a:r>
              <a:rPr b="1" lang="en-US" sz="2600">
                <a:solidFill>
                  <a:schemeClr val="lt1"/>
                </a:solidFill>
                <a:latin typeface="Lexend"/>
                <a:ea typeface="Lexend"/>
                <a:cs typeface="Lexend"/>
                <a:sym typeface="Lexend"/>
              </a:rPr>
              <a:t>:</a:t>
            </a:r>
            <a:r>
              <a:rPr b="1" lang="en-US">
                <a:solidFill>
                  <a:srgbClr val="FFC000"/>
                </a:solidFill>
                <a:latin typeface="Lexend"/>
                <a:ea typeface="Lexend"/>
                <a:cs typeface="Lexend"/>
                <a:sym typeface="Lexend"/>
              </a:rPr>
              <a:t> </a:t>
            </a:r>
            <a:r>
              <a:rPr lang="en-US" sz="1800">
                <a:solidFill>
                  <a:schemeClr val="lt1"/>
                </a:solidFill>
                <a:latin typeface="Lexend"/>
                <a:ea typeface="Lexend"/>
                <a:cs typeface="Lexend"/>
                <a:sym typeface="Lexend"/>
              </a:rPr>
              <a:t>Timestamp, Temperature, Humidity, Square Footage, Occupancy, HVAC Usage, Lighting Usage, Renewable Energy, Day Of Week, Holiday and Energy Consumption</a:t>
            </a:r>
            <a:endParaRPr u="sng">
              <a:solidFill>
                <a:schemeClr val="lt1"/>
              </a:solidFill>
              <a:latin typeface="Lexend"/>
              <a:ea typeface="Lexend"/>
              <a:cs typeface="Lexend"/>
              <a:sym typeface="Lexend"/>
            </a:endParaRPr>
          </a:p>
          <a:p>
            <a:pPr indent="0" lvl="0" marL="0" rtl="0" algn="l">
              <a:lnSpc>
                <a:spcPct val="150000"/>
              </a:lnSpc>
              <a:spcBef>
                <a:spcPts val="1200"/>
              </a:spcBef>
              <a:spcAft>
                <a:spcPts val="1200"/>
              </a:spcAft>
              <a:buSzPct val="97297"/>
              <a:buNone/>
            </a:pPr>
            <a:r>
              <a:t/>
            </a:r>
            <a:endParaRPr b="1" sz="2000">
              <a:solidFill>
                <a:schemeClr val="lt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86" name="Shape 86"/>
        <p:cNvGrpSpPr/>
        <p:nvPr/>
      </p:nvGrpSpPr>
      <p:grpSpPr>
        <a:xfrm>
          <a:off x="0" y="0"/>
          <a:ext cx="0" cy="0"/>
          <a:chOff x="0" y="0"/>
          <a:chExt cx="0" cy="0"/>
        </a:xfrm>
      </p:grpSpPr>
      <p:sp>
        <p:nvSpPr>
          <p:cNvPr id="87" name="Google Shape;87;p7"/>
          <p:cNvSpPr txBox="1"/>
          <p:nvPr>
            <p:ph type="title"/>
          </p:nvPr>
        </p:nvSpPr>
        <p:spPr>
          <a:xfrm>
            <a:off x="0" y="1925"/>
            <a:ext cx="9144000" cy="572700"/>
          </a:xfrm>
          <a:prstGeom prst="rect">
            <a:avLst/>
          </a:prstGeom>
          <a:noFill/>
          <a:ln>
            <a:noFill/>
          </a:ln>
          <a:effectLst>
            <a:outerShdw blurRad="57150" rotWithShape="0" algn="bl" dir="6000000" dist="19050">
              <a:schemeClr val="dk1"/>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METHOD(S) USED</a:t>
            </a:r>
            <a:endParaRPr sz="3020">
              <a:solidFill>
                <a:schemeClr val="lt1"/>
              </a:solidFill>
              <a:latin typeface="Lexend SemiBold"/>
              <a:ea typeface="Lexend SemiBold"/>
              <a:cs typeface="Lexend SemiBold"/>
              <a:sym typeface="Lexend SemiBold"/>
            </a:endParaRPr>
          </a:p>
        </p:txBody>
      </p:sp>
      <p:sp>
        <p:nvSpPr>
          <p:cNvPr id="88" name="Google Shape;88;p7"/>
          <p:cNvSpPr txBox="1"/>
          <p:nvPr>
            <p:ph idx="2" type="body"/>
          </p:nvPr>
        </p:nvSpPr>
        <p:spPr>
          <a:xfrm>
            <a:off x="221673" y="950003"/>
            <a:ext cx="8513618" cy="3864452"/>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fontScale="70000" lnSpcReduction="20000"/>
          </a:bodyPr>
          <a:lstStyle/>
          <a:p>
            <a:pPr indent="-228600" lvl="0" marL="457200" rtl="0" algn="l">
              <a:lnSpc>
                <a:spcPct val="115000"/>
              </a:lnSpc>
              <a:spcBef>
                <a:spcPts val="0"/>
              </a:spcBef>
              <a:spcAft>
                <a:spcPts val="0"/>
              </a:spcAft>
              <a:buSzPct val="76923"/>
              <a:buFont typeface="Arial"/>
              <a:buNone/>
            </a:pPr>
            <a:r>
              <a:t/>
            </a:r>
            <a:endParaRPr b="1" sz="2600">
              <a:solidFill>
                <a:schemeClr val="lt1"/>
              </a:solidFill>
              <a:latin typeface="Lexend"/>
              <a:ea typeface="Lexend"/>
              <a:cs typeface="Lexend"/>
              <a:sym typeface="Lexend"/>
            </a:endParaRPr>
          </a:p>
          <a:p>
            <a:pPr indent="0" lvl="0" marL="139700" rtl="0" algn="just">
              <a:lnSpc>
                <a:spcPct val="115000"/>
              </a:lnSpc>
              <a:spcBef>
                <a:spcPts val="0"/>
              </a:spcBef>
              <a:spcAft>
                <a:spcPts val="0"/>
              </a:spcAft>
              <a:buSzPct val="58823"/>
              <a:buNone/>
            </a:pPr>
            <a:r>
              <a:rPr b="1" lang="en-US" sz="3400">
                <a:solidFill>
                  <a:schemeClr val="lt1"/>
                </a:solidFill>
                <a:latin typeface="Lexend"/>
                <a:ea typeface="Lexend"/>
                <a:cs typeface="Lexend"/>
                <a:sym typeface="Lexend"/>
              </a:rPr>
              <a:t>Approach Overview:</a:t>
            </a:r>
            <a:endParaRPr sz="3400">
              <a:solidFill>
                <a:schemeClr val="lt1"/>
              </a:solidFill>
              <a:latin typeface="Lexend"/>
              <a:ea typeface="Lexend"/>
              <a:cs typeface="Lexend"/>
              <a:sym typeface="Lexend"/>
            </a:endParaRPr>
          </a:p>
          <a:p>
            <a:pPr indent="0" lvl="0" marL="139700" rtl="0" algn="just">
              <a:lnSpc>
                <a:spcPct val="115000"/>
              </a:lnSpc>
              <a:spcBef>
                <a:spcPts val="0"/>
              </a:spcBef>
              <a:spcAft>
                <a:spcPts val="0"/>
              </a:spcAft>
              <a:buSzPct val="86956"/>
              <a:buNone/>
            </a:pPr>
            <a:r>
              <a:rPr lang="en-US" sz="2300">
                <a:solidFill>
                  <a:schemeClr val="lt1"/>
                </a:solidFill>
                <a:latin typeface="Lexend"/>
                <a:ea typeface="Lexend"/>
                <a:cs typeface="Lexend"/>
                <a:sym typeface="Lexend"/>
              </a:rPr>
              <a:t>Our strategy leverages machine learning to gain insights into energy efficiency and sustainability from historical data analysis. This includes data visualization for trend identification and algorithm exploration for predictive performance evaluation.</a:t>
            </a:r>
            <a:endParaRPr/>
          </a:p>
          <a:p>
            <a:pPr indent="0" lvl="0" marL="139700" rtl="0" algn="just">
              <a:lnSpc>
                <a:spcPct val="115000"/>
              </a:lnSpc>
              <a:spcBef>
                <a:spcPts val="0"/>
              </a:spcBef>
              <a:spcAft>
                <a:spcPts val="0"/>
              </a:spcAft>
              <a:buSzPct val="76923"/>
              <a:buNone/>
            </a:pPr>
            <a:r>
              <a:t/>
            </a:r>
            <a:endParaRPr b="1" sz="2600">
              <a:solidFill>
                <a:schemeClr val="lt1"/>
              </a:solidFill>
              <a:latin typeface="Lexend"/>
              <a:ea typeface="Lexend"/>
              <a:cs typeface="Lexend"/>
              <a:sym typeface="Lexend"/>
            </a:endParaRPr>
          </a:p>
          <a:p>
            <a:pPr indent="0" lvl="0" marL="139700" rtl="0" algn="just">
              <a:lnSpc>
                <a:spcPct val="115000"/>
              </a:lnSpc>
              <a:spcBef>
                <a:spcPts val="0"/>
              </a:spcBef>
              <a:spcAft>
                <a:spcPts val="0"/>
              </a:spcAft>
              <a:buSzPct val="54054"/>
              <a:buNone/>
            </a:pPr>
            <a:r>
              <a:rPr b="1" lang="en-US" sz="3700">
                <a:solidFill>
                  <a:schemeClr val="lt1"/>
                </a:solidFill>
                <a:latin typeface="Lexend"/>
                <a:ea typeface="Lexend"/>
                <a:cs typeface="Lexend"/>
                <a:sym typeface="Lexend"/>
              </a:rPr>
              <a:t>Phase:</a:t>
            </a:r>
            <a:endParaRPr/>
          </a:p>
          <a:p>
            <a:pPr indent="-304800" lvl="1" marL="914400" rtl="0" algn="just">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Data Cleaning</a:t>
            </a:r>
            <a:endParaRPr/>
          </a:p>
          <a:p>
            <a:pPr indent="-304800" lvl="1" marL="914400" rtl="0" algn="just">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Data Transformation</a:t>
            </a:r>
            <a:endParaRPr/>
          </a:p>
          <a:p>
            <a:pPr indent="-304800" lvl="1" marL="914400" rtl="0" algn="just">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Exploratory Data Analysis (EDA)</a:t>
            </a:r>
            <a:endParaRPr/>
          </a:p>
          <a:p>
            <a:pPr indent="-304800" lvl="1" marL="914400" rtl="0" algn="just">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Feature Engineering</a:t>
            </a:r>
            <a:endParaRPr/>
          </a:p>
          <a:p>
            <a:pPr indent="-304800" lvl="1" marL="914400" rtl="0" algn="just">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Data Modeling</a:t>
            </a:r>
            <a:endParaRPr/>
          </a:p>
          <a:p>
            <a:pPr indent="-228600" lvl="0" marL="457200" rtl="0" algn="just">
              <a:lnSpc>
                <a:spcPct val="115000"/>
              </a:lnSpc>
              <a:spcBef>
                <a:spcPts val="0"/>
              </a:spcBef>
              <a:spcAft>
                <a:spcPts val="0"/>
              </a:spcAft>
              <a:buSzPct val="76923"/>
              <a:buFont typeface="Arial"/>
              <a:buNone/>
            </a:pPr>
            <a:r>
              <a:t/>
            </a:r>
            <a:endParaRPr sz="2600">
              <a:solidFill>
                <a:schemeClr val="lt1"/>
              </a:solidFill>
              <a:latin typeface="Lexend"/>
              <a:ea typeface="Lexend"/>
              <a:cs typeface="Lexend"/>
              <a:sym typeface="Lexend"/>
            </a:endParaRPr>
          </a:p>
          <a:p>
            <a:pPr indent="0" lvl="0" marL="0" marR="0" rtl="0" algn="l">
              <a:lnSpc>
                <a:spcPct val="107000"/>
              </a:lnSpc>
              <a:spcBef>
                <a:spcPts val="0"/>
              </a:spcBef>
              <a:spcAft>
                <a:spcPts val="0"/>
              </a:spcAft>
              <a:buSzPct val="117647"/>
              <a:buNone/>
            </a:pPr>
            <a:r>
              <a:t/>
            </a:r>
            <a:endParaRPr sz="1700">
              <a:solidFill>
                <a:schemeClr val="lt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92" name="Shape 92"/>
        <p:cNvGrpSpPr/>
        <p:nvPr/>
      </p:nvGrpSpPr>
      <p:grpSpPr>
        <a:xfrm>
          <a:off x="0" y="0"/>
          <a:ext cx="0" cy="0"/>
          <a:chOff x="0" y="0"/>
          <a:chExt cx="0" cy="0"/>
        </a:xfrm>
      </p:grpSpPr>
      <p:sp>
        <p:nvSpPr>
          <p:cNvPr id="93" name="Google Shape;93;p8"/>
          <p:cNvSpPr txBox="1"/>
          <p:nvPr>
            <p:ph type="title"/>
          </p:nvPr>
        </p:nvSpPr>
        <p:spPr>
          <a:xfrm>
            <a:off x="311700" y="2077290"/>
            <a:ext cx="8520600" cy="98892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MODEL SUMMARY</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D7A8"/>
            </a:gs>
            <a:gs pos="16000">
              <a:srgbClr val="93C47D"/>
            </a:gs>
            <a:gs pos="100000">
              <a:srgbClr val="073763"/>
            </a:gs>
          </a:gsLst>
          <a:path path="circle">
            <a:fillToRect b="100%" l="100%"/>
          </a:path>
          <a:tileRect r="-100%" t="-100%"/>
        </a:gradFill>
      </p:bgPr>
    </p:bg>
    <p:spTree>
      <p:nvGrpSpPr>
        <p:cNvPr id="97" name="Shape 97"/>
        <p:cNvGrpSpPr/>
        <p:nvPr/>
      </p:nvGrpSpPr>
      <p:grpSpPr>
        <a:xfrm>
          <a:off x="0" y="0"/>
          <a:ext cx="0" cy="0"/>
          <a:chOff x="0" y="0"/>
          <a:chExt cx="0" cy="0"/>
        </a:xfrm>
      </p:grpSpPr>
      <p:sp>
        <p:nvSpPr>
          <p:cNvPr id="98" name="Google Shape;98;p9"/>
          <p:cNvSpPr txBox="1"/>
          <p:nvPr>
            <p:ph idx="2" type="body"/>
          </p:nvPr>
        </p:nvSpPr>
        <p:spPr>
          <a:xfrm>
            <a:off x="76197" y="214744"/>
            <a:ext cx="4720856" cy="4714009"/>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a:bodyPr>
          <a:lstStyle/>
          <a:p>
            <a:pPr indent="0" lvl="0" marL="139700" rtl="0" algn="l">
              <a:lnSpc>
                <a:spcPct val="115000"/>
              </a:lnSpc>
              <a:spcBef>
                <a:spcPts val="0"/>
              </a:spcBef>
              <a:spcAft>
                <a:spcPts val="0"/>
              </a:spcAft>
              <a:buSzPts val="1400"/>
              <a:buNone/>
            </a:pPr>
            <a:r>
              <a:rPr b="1" lang="en-US" sz="1000">
                <a:solidFill>
                  <a:srgbClr val="FFFF00"/>
                </a:solidFill>
                <a:latin typeface="Lexend"/>
                <a:ea typeface="Lexend"/>
                <a:cs typeface="Lexend"/>
                <a:sym typeface="Lexend"/>
              </a:rPr>
              <a:t>Random Forest Model Iterations:</a:t>
            </a:r>
            <a:endParaRPr/>
          </a:p>
          <a:p>
            <a:pPr indent="0" lvl="0" marL="139700" rtl="0" algn="l">
              <a:lnSpc>
                <a:spcPct val="115000"/>
              </a:lnSpc>
              <a:spcBef>
                <a:spcPts val="0"/>
              </a:spcBef>
              <a:spcAft>
                <a:spcPts val="0"/>
              </a:spcAft>
              <a:buSzPts val="1400"/>
              <a:buNone/>
            </a:pPr>
            <a:r>
              <a:t/>
            </a:r>
            <a:endParaRPr sz="1000">
              <a:solidFill>
                <a:srgbClr val="FFFF00"/>
              </a:solidFill>
              <a:latin typeface="Lexend"/>
              <a:ea typeface="Lexend"/>
              <a:cs typeface="Lexend"/>
              <a:sym typeface="Lexend"/>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We conducted seven iterations, varying feature selection and model parameters.</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Initial model (all features, 80/20 split): R2 Score = 0.5417.</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Adjusted to 90/10 split: R2 Score = 0.5799.</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Hyper-tuned parameters: R2 Score = 0.6023.</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Removed two lowest features (AM/PM, Holiday), re-ran: R2 Score = 0.5974.</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Hyper-tuned with updated features: R2 Score = 0.5878.</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Top 3 features only (Temp_F, HVAC Usage, Renewable Energy), base parameters: R2 Score = 0.5370.</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Hyper-tuned with top 3 features: R2 Score = 0.5612.</a:t>
            </a:r>
            <a:endParaRPr/>
          </a:p>
          <a:p>
            <a:pPr indent="0" lvl="1" marL="457200" rtl="0" algn="l">
              <a:lnSpc>
                <a:spcPct val="115000"/>
              </a:lnSpc>
              <a:spcBef>
                <a:spcPts val="0"/>
              </a:spcBef>
              <a:spcAft>
                <a:spcPts val="0"/>
              </a:spcAft>
              <a:buSzPts val="1200"/>
              <a:buNone/>
            </a:pPr>
            <a:r>
              <a:t/>
            </a:r>
            <a:endParaRPr sz="1000">
              <a:solidFill>
                <a:schemeClr val="lt1"/>
              </a:solidFill>
              <a:latin typeface="Lexend"/>
              <a:ea typeface="Lexend"/>
              <a:cs typeface="Lexend"/>
              <a:sym typeface="Lexend"/>
            </a:endParaRPr>
          </a:p>
          <a:p>
            <a:pPr indent="0" lvl="0" marL="139700" rtl="0" algn="l">
              <a:lnSpc>
                <a:spcPct val="115000"/>
              </a:lnSpc>
              <a:spcBef>
                <a:spcPts val="0"/>
              </a:spcBef>
              <a:spcAft>
                <a:spcPts val="0"/>
              </a:spcAft>
              <a:buSzPts val="1400"/>
              <a:buNone/>
            </a:pPr>
            <a:r>
              <a:rPr b="1" lang="en-US" sz="1000">
                <a:solidFill>
                  <a:srgbClr val="FFFF00"/>
                </a:solidFill>
                <a:latin typeface="Lexend"/>
                <a:ea typeface="Lexend"/>
                <a:cs typeface="Lexend"/>
                <a:sym typeface="Lexend"/>
              </a:rPr>
              <a:t>Linear Regression Model Iterations:</a:t>
            </a:r>
            <a:endParaRPr/>
          </a:p>
          <a:p>
            <a:pPr indent="0" lvl="0" marL="139700" rtl="0" algn="l">
              <a:lnSpc>
                <a:spcPct val="115000"/>
              </a:lnSpc>
              <a:spcBef>
                <a:spcPts val="0"/>
              </a:spcBef>
              <a:spcAft>
                <a:spcPts val="0"/>
              </a:spcAft>
              <a:buSzPts val="1400"/>
              <a:buNone/>
            </a:pPr>
            <a:r>
              <a:t/>
            </a:r>
            <a:endParaRPr sz="1000">
              <a:solidFill>
                <a:srgbClr val="FFFF00"/>
              </a:solidFill>
              <a:latin typeface="Lexend"/>
              <a:ea typeface="Lexend"/>
              <a:cs typeface="Lexend"/>
              <a:sym typeface="Lexend"/>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Conducted five iterations with various feature combinations.</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Initial model (all features, 80/20 split): R2 Score = 0.5987.</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Adjusted to 90/10 split: R2 Score = 0.6224.</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Removed bottom two features: R2 Score = 0.6261.</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Top 3 features only: R2 Score = 0.5693.</a:t>
            </a:r>
            <a:endParaRPr/>
          </a:p>
          <a:p>
            <a:pPr indent="-285750" lvl="1" marL="742950" rtl="0" algn="l">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Best 4-feature combination (Temp_F, HVAC Usage, Occupancy, Lighting Usage): R2 Score = 0.6480.</a:t>
            </a:r>
            <a:endParaRPr/>
          </a:p>
          <a:p>
            <a:pPr indent="-228600" lvl="0" marL="457200" rtl="0" algn="just">
              <a:lnSpc>
                <a:spcPct val="115000"/>
              </a:lnSpc>
              <a:spcBef>
                <a:spcPts val="0"/>
              </a:spcBef>
              <a:spcAft>
                <a:spcPts val="0"/>
              </a:spcAft>
              <a:buSzPts val="1400"/>
              <a:buFont typeface="Arial"/>
              <a:buNone/>
            </a:pPr>
            <a:r>
              <a:t/>
            </a:r>
            <a:endParaRPr sz="1000">
              <a:solidFill>
                <a:schemeClr val="lt1"/>
              </a:solidFill>
              <a:latin typeface="Lexend"/>
              <a:ea typeface="Lexend"/>
              <a:cs typeface="Lexend"/>
              <a:sym typeface="Lexend"/>
            </a:endParaRPr>
          </a:p>
          <a:p>
            <a:pPr indent="0" lvl="0" marL="0" marR="0" rtl="0" algn="l">
              <a:lnSpc>
                <a:spcPct val="107000"/>
              </a:lnSpc>
              <a:spcBef>
                <a:spcPts val="0"/>
              </a:spcBef>
              <a:spcAft>
                <a:spcPts val="0"/>
              </a:spcAft>
              <a:buSzPts val="1400"/>
              <a:buNone/>
            </a:pPr>
            <a:r>
              <a:t/>
            </a:r>
            <a:endParaRPr sz="1000">
              <a:solidFill>
                <a:schemeClr val="lt1"/>
              </a:solidFill>
              <a:latin typeface="Lexend"/>
              <a:ea typeface="Lexend"/>
              <a:cs typeface="Lexend"/>
              <a:sym typeface="Lexend"/>
            </a:endParaRPr>
          </a:p>
        </p:txBody>
      </p:sp>
      <p:sp>
        <p:nvSpPr>
          <p:cNvPr id="99" name="Google Shape;99;p9"/>
          <p:cNvSpPr txBox="1"/>
          <p:nvPr/>
        </p:nvSpPr>
        <p:spPr>
          <a:xfrm>
            <a:off x="4746466" y="0"/>
            <a:ext cx="4210492" cy="5143499"/>
          </a:xfrm>
          <a:prstGeom prst="rect">
            <a:avLst/>
          </a:prstGeom>
          <a:noFill/>
          <a:ln>
            <a:noFill/>
          </a:ln>
          <a:effectLst>
            <a:outerShdw blurRad="57150" rotWithShape="0" algn="bl" dir="6000000" dist="19050">
              <a:srgbClr val="000000"/>
            </a:outerShdw>
          </a:effectLst>
        </p:spPr>
        <p:txBody>
          <a:bodyPr anchorCtr="0" anchor="ctr" bIns="91425" lIns="91425" spcFirstLastPara="1" rIns="91425" wrap="square" tIns="91425">
            <a:normAutofit fontScale="55000" lnSpcReduction="20000"/>
          </a:bodyPr>
          <a:lstStyle/>
          <a:p>
            <a:pPr indent="0" lvl="0" marL="139700" marR="0" rtl="0" algn="l">
              <a:lnSpc>
                <a:spcPct val="115000"/>
              </a:lnSpc>
              <a:spcBef>
                <a:spcPts val="0"/>
              </a:spcBef>
              <a:spcAft>
                <a:spcPts val="0"/>
              </a:spcAft>
              <a:buClr>
                <a:schemeClr val="dk2"/>
              </a:buClr>
              <a:buSzPct val="141414"/>
              <a:buFont typeface="Arial"/>
              <a:buNone/>
            </a:pPr>
            <a:r>
              <a:rPr b="1" i="0" lang="en-US" sz="1800" u="none" cap="none" strike="noStrike">
                <a:solidFill>
                  <a:srgbClr val="FFFF00"/>
                </a:solidFill>
                <a:latin typeface="Lexend"/>
                <a:ea typeface="Lexend"/>
                <a:cs typeface="Lexend"/>
                <a:sym typeface="Lexend"/>
              </a:rPr>
              <a:t>Performance Summary:</a:t>
            </a:r>
            <a:endParaRPr/>
          </a:p>
          <a:p>
            <a:pPr indent="0" lvl="0" marL="139700" marR="0" rtl="0" algn="l">
              <a:lnSpc>
                <a:spcPct val="115000"/>
              </a:lnSpc>
              <a:spcBef>
                <a:spcPts val="0"/>
              </a:spcBef>
              <a:spcAft>
                <a:spcPts val="0"/>
              </a:spcAft>
              <a:buClr>
                <a:schemeClr val="dk2"/>
              </a:buClr>
              <a:buSzPct val="141414"/>
              <a:buFont typeface="Arial"/>
              <a:buNone/>
            </a:pPr>
            <a:r>
              <a:t/>
            </a:r>
            <a:endParaRPr b="0" i="0" sz="1800" u="none" cap="none" strike="noStrike">
              <a:solidFill>
                <a:srgbClr val="FFFF00"/>
              </a:solidFill>
              <a:latin typeface="Lexend"/>
              <a:ea typeface="Lexend"/>
              <a:cs typeface="Lexend"/>
              <a:sym typeface="Lexend"/>
            </a:endParaRPr>
          </a:p>
          <a:p>
            <a:pPr indent="-285750" lvl="1" marL="742950" marR="0" rtl="0" algn="l">
              <a:lnSpc>
                <a:spcPct val="115000"/>
              </a:lnSpc>
              <a:spcBef>
                <a:spcPts val="0"/>
              </a:spcBef>
              <a:spcAft>
                <a:spcPts val="0"/>
              </a:spcAft>
              <a:buClr>
                <a:schemeClr val="lt1"/>
              </a:buClr>
              <a:buSzPct val="114832"/>
              <a:buFont typeface="Arial"/>
              <a:buChar char="•"/>
            </a:pPr>
            <a:r>
              <a:rPr b="1" i="0" lang="en-US" sz="1900" u="none" cap="none" strike="noStrike">
                <a:solidFill>
                  <a:schemeClr val="lt1"/>
                </a:solidFill>
                <a:latin typeface="Lexend"/>
                <a:ea typeface="Lexend"/>
                <a:cs typeface="Lexend"/>
                <a:sym typeface="Lexend"/>
              </a:rPr>
              <a:t>Random Forest Model:</a:t>
            </a:r>
            <a:r>
              <a:rPr b="0" i="0" lang="en-US" sz="1900" u="none" cap="none" strike="noStrike">
                <a:solidFill>
                  <a:schemeClr val="lt1"/>
                </a:solidFill>
                <a:latin typeface="Lexend"/>
                <a:ea typeface="Lexend"/>
                <a:cs typeface="Lexend"/>
                <a:sym typeface="Lexend"/>
              </a:rPr>
              <a:t> Achieved moderate accuracy, best R2 Score at 0.6023. Performance varied with feature selection and tuning.</a:t>
            </a:r>
            <a:endParaRPr/>
          </a:p>
          <a:p>
            <a:pPr indent="-285750" lvl="1" marL="742950" marR="0" rtl="0" algn="l">
              <a:lnSpc>
                <a:spcPct val="115000"/>
              </a:lnSpc>
              <a:spcBef>
                <a:spcPts val="0"/>
              </a:spcBef>
              <a:spcAft>
                <a:spcPts val="0"/>
              </a:spcAft>
              <a:buClr>
                <a:schemeClr val="lt1"/>
              </a:buClr>
              <a:buSzPct val="114832"/>
              <a:buFont typeface="Arial"/>
              <a:buChar char="•"/>
            </a:pPr>
            <a:r>
              <a:rPr b="1" i="0" lang="en-US" sz="1900" u="none" cap="none" strike="noStrike">
                <a:solidFill>
                  <a:schemeClr val="lt1"/>
                </a:solidFill>
                <a:latin typeface="Lexend"/>
                <a:ea typeface="Lexend"/>
                <a:cs typeface="Lexend"/>
                <a:sym typeface="Lexend"/>
              </a:rPr>
              <a:t>Linear Regression Model:</a:t>
            </a:r>
            <a:r>
              <a:rPr b="0" i="0" lang="en-US" sz="1900" u="none" cap="none" strike="noStrike">
                <a:solidFill>
                  <a:schemeClr val="lt1"/>
                </a:solidFill>
                <a:latin typeface="Lexend"/>
                <a:ea typeface="Lexend"/>
                <a:cs typeface="Lexend"/>
                <a:sym typeface="Lexend"/>
              </a:rPr>
              <a:t> More consistent and higher predictive accuracy, best R2 Score at 0.6480 with a specific feature combination.</a:t>
            </a:r>
            <a:endParaRPr/>
          </a:p>
          <a:p>
            <a:pPr indent="-209550" lvl="1" marL="742950" marR="0" rtl="0" algn="l">
              <a:lnSpc>
                <a:spcPct val="115000"/>
              </a:lnSpc>
              <a:spcBef>
                <a:spcPts val="0"/>
              </a:spcBef>
              <a:spcAft>
                <a:spcPts val="0"/>
              </a:spcAft>
              <a:buClr>
                <a:schemeClr val="dk2"/>
              </a:buClr>
              <a:buSzPct val="114832"/>
              <a:buFont typeface="Arial"/>
              <a:buNone/>
            </a:pPr>
            <a:r>
              <a:t/>
            </a:r>
            <a:endParaRPr b="0" i="0" sz="1900" u="none" cap="none" strike="noStrike">
              <a:solidFill>
                <a:schemeClr val="lt1"/>
              </a:solidFill>
              <a:latin typeface="Lexend"/>
              <a:ea typeface="Lexend"/>
              <a:cs typeface="Lexend"/>
              <a:sym typeface="Lexend"/>
            </a:endParaRPr>
          </a:p>
          <a:p>
            <a:pPr indent="0" lvl="0" marL="139700" marR="0" rtl="0" algn="l">
              <a:lnSpc>
                <a:spcPct val="115000"/>
              </a:lnSpc>
              <a:spcBef>
                <a:spcPts val="0"/>
              </a:spcBef>
              <a:spcAft>
                <a:spcPts val="0"/>
              </a:spcAft>
              <a:buClr>
                <a:schemeClr val="dk2"/>
              </a:buClr>
              <a:buSzPct val="141414"/>
              <a:buFont typeface="Arial"/>
              <a:buNone/>
            </a:pPr>
            <a:r>
              <a:rPr b="1" i="0" lang="en-US" sz="1800" u="none" cap="none" strike="noStrike">
                <a:solidFill>
                  <a:srgbClr val="FFFF00"/>
                </a:solidFill>
                <a:latin typeface="Lexend"/>
                <a:ea typeface="Lexend"/>
                <a:cs typeface="Lexend"/>
                <a:sym typeface="Lexend"/>
              </a:rPr>
              <a:t>Key Predictors:</a:t>
            </a:r>
            <a:endParaRPr/>
          </a:p>
          <a:p>
            <a:pPr indent="0" lvl="0" marL="139700" marR="0" rtl="0" algn="l">
              <a:lnSpc>
                <a:spcPct val="115000"/>
              </a:lnSpc>
              <a:spcBef>
                <a:spcPts val="0"/>
              </a:spcBef>
              <a:spcAft>
                <a:spcPts val="0"/>
              </a:spcAft>
              <a:buClr>
                <a:schemeClr val="dk2"/>
              </a:buClr>
              <a:buSzPct val="141414"/>
              <a:buFont typeface="Arial"/>
              <a:buNone/>
            </a:pPr>
            <a:r>
              <a:t/>
            </a:r>
            <a:endParaRPr b="0" i="0" sz="1800" u="none" cap="none" strike="noStrike">
              <a:solidFill>
                <a:srgbClr val="FFFF00"/>
              </a:solidFill>
              <a:latin typeface="Lexend"/>
              <a:ea typeface="Lexend"/>
              <a:cs typeface="Lexend"/>
              <a:sym typeface="Lexend"/>
            </a:endParaRPr>
          </a:p>
          <a:p>
            <a:pPr indent="-285750" lvl="1" marL="742950" marR="0" rtl="0" algn="l">
              <a:lnSpc>
                <a:spcPct val="115000"/>
              </a:lnSpc>
              <a:spcBef>
                <a:spcPts val="0"/>
              </a:spcBef>
              <a:spcAft>
                <a:spcPts val="0"/>
              </a:spcAft>
              <a:buClr>
                <a:schemeClr val="lt1"/>
              </a:buClr>
              <a:buSzPct val="114832"/>
              <a:buFont typeface="Arial"/>
              <a:buChar char="•"/>
            </a:pPr>
            <a:r>
              <a:rPr b="0" i="0" lang="en-US" sz="1900" u="none" cap="none" strike="noStrike">
                <a:solidFill>
                  <a:schemeClr val="lt1"/>
                </a:solidFill>
                <a:latin typeface="Lexend"/>
                <a:ea typeface="Lexend"/>
                <a:cs typeface="Lexend"/>
                <a:sym typeface="Lexend"/>
              </a:rPr>
              <a:t>Temperature (Temp_F) and HVAC usage emerged as critical factors influencing energy consumption across both models.</a:t>
            </a:r>
            <a:endParaRPr/>
          </a:p>
          <a:p>
            <a:pPr indent="0" lvl="1" marL="457200" marR="0" rtl="0" algn="l">
              <a:lnSpc>
                <a:spcPct val="115000"/>
              </a:lnSpc>
              <a:spcBef>
                <a:spcPts val="0"/>
              </a:spcBef>
              <a:spcAft>
                <a:spcPts val="0"/>
              </a:spcAft>
              <a:buClr>
                <a:schemeClr val="dk2"/>
              </a:buClr>
              <a:buSzPct val="114832"/>
              <a:buFont typeface="Arial"/>
              <a:buNone/>
            </a:pPr>
            <a:r>
              <a:t/>
            </a:r>
            <a:endParaRPr b="0" i="0" sz="1900" u="none" cap="none" strike="noStrike">
              <a:solidFill>
                <a:schemeClr val="lt1"/>
              </a:solidFill>
              <a:latin typeface="Lexend"/>
              <a:ea typeface="Lexend"/>
              <a:cs typeface="Lexend"/>
              <a:sym typeface="Lexend"/>
            </a:endParaRPr>
          </a:p>
          <a:p>
            <a:pPr indent="0" lvl="0" marL="139700" marR="0" rtl="0" algn="l">
              <a:lnSpc>
                <a:spcPct val="115000"/>
              </a:lnSpc>
              <a:spcBef>
                <a:spcPts val="0"/>
              </a:spcBef>
              <a:spcAft>
                <a:spcPts val="0"/>
              </a:spcAft>
              <a:buClr>
                <a:schemeClr val="dk2"/>
              </a:buClr>
              <a:buSzPct val="141414"/>
              <a:buFont typeface="Arial"/>
              <a:buNone/>
            </a:pPr>
            <a:r>
              <a:rPr b="1" i="0" lang="en-US" sz="1800" u="none" cap="none" strike="noStrike">
                <a:solidFill>
                  <a:srgbClr val="FFFF00"/>
                </a:solidFill>
                <a:latin typeface="Lexend"/>
                <a:ea typeface="Lexend"/>
                <a:cs typeface="Lexend"/>
                <a:sym typeface="Lexend"/>
              </a:rPr>
              <a:t>Assessment of Accuracy:</a:t>
            </a:r>
            <a:endParaRPr/>
          </a:p>
          <a:p>
            <a:pPr indent="0" lvl="0" marL="139700" marR="0" rtl="0" algn="l">
              <a:lnSpc>
                <a:spcPct val="115000"/>
              </a:lnSpc>
              <a:spcBef>
                <a:spcPts val="0"/>
              </a:spcBef>
              <a:spcAft>
                <a:spcPts val="0"/>
              </a:spcAft>
              <a:buClr>
                <a:schemeClr val="dk2"/>
              </a:buClr>
              <a:buSzPct val="141414"/>
              <a:buFont typeface="Arial"/>
              <a:buNone/>
            </a:pPr>
            <a:r>
              <a:t/>
            </a:r>
            <a:endParaRPr b="0" i="0" sz="1800" u="none" cap="none" strike="noStrike">
              <a:solidFill>
                <a:srgbClr val="FFFF00"/>
              </a:solidFill>
              <a:latin typeface="Lexend"/>
              <a:ea typeface="Lexend"/>
              <a:cs typeface="Lexend"/>
              <a:sym typeface="Lexend"/>
            </a:endParaRPr>
          </a:p>
          <a:p>
            <a:pPr indent="-285750" lvl="1" marL="742950" marR="0" rtl="0" algn="l">
              <a:lnSpc>
                <a:spcPct val="115000"/>
              </a:lnSpc>
              <a:spcBef>
                <a:spcPts val="0"/>
              </a:spcBef>
              <a:spcAft>
                <a:spcPts val="0"/>
              </a:spcAft>
              <a:buClr>
                <a:schemeClr val="lt1"/>
              </a:buClr>
              <a:buSzPct val="114832"/>
              <a:buFont typeface="Arial"/>
              <a:buChar char="•"/>
            </a:pPr>
            <a:r>
              <a:rPr b="0" i="0" lang="en-US" sz="1900" u="none" cap="none" strike="noStrike">
                <a:solidFill>
                  <a:schemeClr val="lt1"/>
                </a:solidFill>
                <a:latin typeface="Lexend"/>
                <a:ea typeface="Lexend"/>
                <a:cs typeface="Lexend"/>
                <a:sym typeface="Lexend"/>
              </a:rPr>
              <a:t>R2 Scores (0.60 - 0.65 range) indicate reasonable accuracy but not precision. Models can predict trends but may not fully capture dataset complexities.</a:t>
            </a:r>
            <a:endParaRPr/>
          </a:p>
          <a:p>
            <a:pPr indent="-209550" lvl="1" marL="742950" marR="0" rtl="0" algn="l">
              <a:lnSpc>
                <a:spcPct val="115000"/>
              </a:lnSpc>
              <a:spcBef>
                <a:spcPts val="0"/>
              </a:spcBef>
              <a:spcAft>
                <a:spcPts val="0"/>
              </a:spcAft>
              <a:buClr>
                <a:schemeClr val="dk2"/>
              </a:buClr>
              <a:buSzPct val="114832"/>
              <a:buFont typeface="Arial"/>
              <a:buNone/>
            </a:pPr>
            <a:r>
              <a:t/>
            </a:r>
            <a:endParaRPr b="0" i="0" sz="1900" u="none" cap="none" strike="noStrike">
              <a:solidFill>
                <a:schemeClr val="lt1"/>
              </a:solidFill>
              <a:latin typeface="Lexend"/>
              <a:ea typeface="Lexend"/>
              <a:cs typeface="Lexend"/>
              <a:sym typeface="Lexend"/>
            </a:endParaRPr>
          </a:p>
          <a:p>
            <a:pPr indent="0" lvl="0" marL="139700" marR="0" rtl="0" algn="l">
              <a:lnSpc>
                <a:spcPct val="115000"/>
              </a:lnSpc>
              <a:spcBef>
                <a:spcPts val="0"/>
              </a:spcBef>
              <a:spcAft>
                <a:spcPts val="0"/>
              </a:spcAft>
              <a:buClr>
                <a:schemeClr val="dk2"/>
              </a:buClr>
              <a:buSzPct val="141414"/>
              <a:buFont typeface="Arial"/>
              <a:buNone/>
            </a:pPr>
            <a:r>
              <a:rPr b="1" i="0" lang="en-US" sz="1800" u="none" cap="none" strike="noStrike">
                <a:solidFill>
                  <a:srgbClr val="FFFF00"/>
                </a:solidFill>
                <a:latin typeface="Lexend"/>
                <a:ea typeface="Lexend"/>
                <a:cs typeface="Lexend"/>
                <a:sym typeface="Lexend"/>
              </a:rPr>
              <a:t>Insights and Implications:</a:t>
            </a:r>
            <a:endParaRPr/>
          </a:p>
          <a:p>
            <a:pPr indent="0" lvl="0" marL="139700" marR="0" rtl="0" algn="l">
              <a:lnSpc>
                <a:spcPct val="115000"/>
              </a:lnSpc>
              <a:spcBef>
                <a:spcPts val="0"/>
              </a:spcBef>
              <a:spcAft>
                <a:spcPts val="0"/>
              </a:spcAft>
              <a:buClr>
                <a:schemeClr val="dk2"/>
              </a:buClr>
              <a:buSzPct val="141414"/>
              <a:buFont typeface="Arial"/>
              <a:buNone/>
            </a:pPr>
            <a:r>
              <a:t/>
            </a:r>
            <a:endParaRPr b="0" i="0" sz="1800" u="none" cap="none" strike="noStrike">
              <a:solidFill>
                <a:srgbClr val="FFFF00"/>
              </a:solidFill>
              <a:latin typeface="Lexend"/>
              <a:ea typeface="Lexend"/>
              <a:cs typeface="Lexend"/>
              <a:sym typeface="Lexend"/>
            </a:endParaRPr>
          </a:p>
          <a:p>
            <a:pPr indent="-285750" lvl="1" marL="742950" marR="0" rtl="0" algn="l">
              <a:lnSpc>
                <a:spcPct val="115000"/>
              </a:lnSpc>
              <a:spcBef>
                <a:spcPts val="0"/>
              </a:spcBef>
              <a:spcAft>
                <a:spcPts val="0"/>
              </a:spcAft>
              <a:buClr>
                <a:schemeClr val="lt1"/>
              </a:buClr>
              <a:buSzPct val="114832"/>
              <a:buFont typeface="Arial"/>
              <a:buChar char="•"/>
            </a:pPr>
            <a:r>
              <a:rPr b="0" i="0" lang="en-US" sz="1900" u="none" cap="none" strike="noStrike">
                <a:solidFill>
                  <a:schemeClr val="lt1"/>
                </a:solidFill>
                <a:latin typeface="Lexend"/>
                <a:ea typeface="Lexend"/>
                <a:cs typeface="Lexend"/>
                <a:sym typeface="Lexend"/>
              </a:rPr>
              <a:t>The improvement in the Linear Regression model with feature optimization suggests a more linear relationship in the data.</a:t>
            </a:r>
            <a:endParaRPr/>
          </a:p>
          <a:p>
            <a:pPr indent="-285750" lvl="1" marL="742950" marR="0" rtl="0" algn="l">
              <a:lnSpc>
                <a:spcPct val="115000"/>
              </a:lnSpc>
              <a:spcBef>
                <a:spcPts val="0"/>
              </a:spcBef>
              <a:spcAft>
                <a:spcPts val="0"/>
              </a:spcAft>
              <a:buClr>
                <a:schemeClr val="lt1"/>
              </a:buClr>
              <a:buSzPct val="114832"/>
              <a:buFont typeface="Arial"/>
              <a:buChar char="•"/>
            </a:pPr>
            <a:r>
              <a:rPr b="0" i="0" lang="en-US" sz="1900" u="none" cap="none" strike="noStrike">
                <a:solidFill>
                  <a:schemeClr val="lt1"/>
                </a:solidFill>
                <a:latin typeface="Lexend"/>
                <a:ea typeface="Lexend"/>
                <a:cs typeface="Lexend"/>
                <a:sym typeface="Lexend"/>
              </a:rPr>
              <a:t>The Random Forest model's varied performance indicates potential non-linear interactions in the data.</a:t>
            </a:r>
            <a:endParaRPr b="0" i="0" sz="1700" u="none" cap="none" strike="noStrike">
              <a:solidFill>
                <a:schemeClr val="lt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Serge Nane</dc:creator>
</cp:coreProperties>
</file>