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08ee5d738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08ee5d738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da09c5b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da09c5b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da09c5b7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da09c5b7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da09c5b7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da09c5b7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da09c5b7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da09c5b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da09c5b7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da09c5b7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da09c5b7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da09c5b7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da09c5b7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da09c5b7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da09c5b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da09c5b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da09c5b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da09c5b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08ee5d738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08ee5d738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0c07892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0c07892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da09c5b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da09c5b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da09c5b7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da09c5b7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da09c5b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da09c5b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da09c5b7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da09c5b7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da09c5b7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da09c5b7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ncbi.nlm.nih.gov/pmc/articles/PMC9639818/" TargetMode="External"/><Relationship Id="rId4" Type="http://schemas.openxmlformats.org/officeDocument/2006/relationships/hyperlink" Target="https://www.tandfonline.com/doi/full/10.1080/02673843.2019.1596823" TargetMode="External"/><Relationship Id="rId11" Type="http://schemas.openxmlformats.org/officeDocument/2006/relationships/hyperlink" Target="https://www.sciencedirect.com/science/article/pii/S2352648321000581" TargetMode="External"/><Relationship Id="rId10" Type="http://schemas.openxmlformats.org/officeDocument/2006/relationships/hyperlink" Target="https://www.sciencedirect.com/science/article/pii/S0306457322001650" TargetMode="External"/><Relationship Id="rId12" Type="http://schemas.openxmlformats.org/officeDocument/2006/relationships/hyperlink" Target="https://www.mdpi.com/1424-8220/23/21/8875" TargetMode="External"/><Relationship Id="rId9" Type="http://schemas.openxmlformats.org/officeDocument/2006/relationships/hyperlink" Target="https://www.sciencedirect.com/science/article/pii/S1532046416301095" TargetMode="External"/><Relationship Id="rId5" Type="http://schemas.openxmlformats.org/officeDocument/2006/relationships/hyperlink" Target="https://www.sciencedirect.com/science/article/pii/S2452301117300305" TargetMode="External"/><Relationship Id="rId6" Type="http://schemas.openxmlformats.org/officeDocument/2006/relationships/hyperlink" Target="https://www.researchgate.net/publication/334835276_Stress_among_students_An_emerging_issue" TargetMode="External"/><Relationship Id="rId7" Type="http://schemas.openxmlformats.org/officeDocument/2006/relationships/hyperlink" Target="https://www.tandfonline.com/doi/full/10.1080/2331186X.2023.2232686#:~:text=A%20study%20by%20Bashir%20et%20al.%20%282019%29%20examined,overall%20well-being%2C%20affecting%20students%E2%80%99%20mental%20and%20physical%20health." TargetMode="External"/><Relationship Id="rId8" Type="http://schemas.openxmlformats.org/officeDocument/2006/relationships/hyperlink" Target="https://bau.edu/blog/effects-of-stres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rxnach/student-stress-factors-a-comprehensive-analysi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300">
                <a:solidFill>
                  <a:schemeClr val="lt2"/>
                </a:solidFill>
                <a:highlight>
                  <a:schemeClr val="dk1"/>
                </a:highlight>
              </a:rPr>
              <a:t>Student Stress Level Predictors</a:t>
            </a:r>
            <a:endParaRPr b="1" i="1" sz="430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76525" y="3063000"/>
            <a:ext cx="55281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By: Daniel Meier, Joseph Choi, Jenny Albrecht and Serge Nane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 Performance</a:t>
            </a:r>
            <a:endParaRPr sz="2700"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350900" y="1567550"/>
            <a:ext cx="6442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Best Performing Model Iteration: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Random Forest Classifier</a:t>
            </a:r>
            <a:endParaRPr b="1" sz="19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Training Accuracy: 89.2%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Testing Accuracy: 86.4%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900" u="sng">
                <a:solidFill>
                  <a:schemeClr val="lt2"/>
                </a:solidFill>
              </a:rPr>
              <a:t>Data Visualization</a:t>
            </a:r>
            <a:endParaRPr b="1" i="1" sz="4900" u="sng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Distribution of Features</a:t>
            </a:r>
            <a:endParaRPr sz="2700"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650" y="1392250"/>
            <a:ext cx="6442075" cy="35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1052550" y="270450"/>
            <a:ext cx="70389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Correlation Matrices</a:t>
            </a:r>
            <a:endParaRPr sz="2700"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75" y="1445650"/>
            <a:ext cx="4098776" cy="33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175" y="1445650"/>
            <a:ext cx="4426850" cy="33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885075" y="993875"/>
            <a:ext cx="3046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Individual</a:t>
            </a:r>
            <a:endParaRPr b="1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5445450" y="993975"/>
            <a:ext cx="2646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Categorized</a:t>
            </a:r>
            <a:endParaRPr b="1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Feature Importance</a:t>
            </a:r>
            <a:endParaRPr sz="2700"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500" y="1264375"/>
            <a:ext cx="717478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203100" y="1153475"/>
            <a:ext cx="7020000" cy="25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900" u="sng">
                <a:solidFill>
                  <a:schemeClr val="lt2"/>
                </a:solidFill>
              </a:rPr>
              <a:t>Recommendations</a:t>
            </a:r>
            <a:r>
              <a:rPr b="1" i="1" lang="en" sz="4900" u="sng">
                <a:solidFill>
                  <a:schemeClr val="lt2"/>
                </a:solidFill>
              </a:rPr>
              <a:t>/Conclusion</a:t>
            </a:r>
            <a:endParaRPr b="1" i="1" sz="4900" u="sng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4933225" y="473600"/>
            <a:ext cx="34032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Conclusion:</a:t>
            </a:r>
            <a:endParaRPr sz="2700"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Educate teachers, parents, students about the highest predictors of stress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Encourage action to be taken to either increase items that decrease stress (Self-Esteem, Sleep Quality, Academic Performance) while </a:t>
            </a:r>
            <a:r>
              <a:rPr lang="en"/>
              <a:t>decreasing</a:t>
            </a:r>
            <a:r>
              <a:rPr lang="en"/>
              <a:t> items that </a:t>
            </a:r>
            <a:r>
              <a:rPr lang="en"/>
              <a:t>increase</a:t>
            </a:r>
            <a:r>
              <a:rPr lang="en"/>
              <a:t> stress (Bullying, Future Career Concerns, Anxiety Levels)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Model was very successful in its predictive power to identify stress levels in students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Implementing</a:t>
            </a:r>
            <a:r>
              <a:rPr lang="en"/>
              <a:t> this model can help promote student mental health and foster a more supportive environment for students</a:t>
            </a:r>
            <a:endParaRPr/>
          </a:p>
        </p:txBody>
      </p:sp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473600"/>
            <a:ext cx="34032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Recommendations</a:t>
            </a:r>
            <a:r>
              <a:rPr lang="en" sz="2700"/>
              <a:t>:</a:t>
            </a:r>
            <a:endParaRPr sz="2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1261225" y="2196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References/Resources</a:t>
            </a:r>
            <a:endParaRPr sz="2700"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1102700" y="1133750"/>
            <a:ext cx="72336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stress-related factors affect mental wellbeing of university students A cross-sectional study to explore the associations between stressors, perceived stress, and mental wellbeing - PMC (nih.gov)</a:t>
            </a:r>
            <a:r>
              <a:rPr lang="en" sz="1117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Discusses a study that was done to understand the associations between stressors, perceived stress, and mental well-being of students attending universities.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chemeClr val="lt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Full article: The impact of stress on students in secondary school and higher education (tandfonline.com)</a:t>
            </a:r>
            <a:r>
              <a:rPr lang="en" sz="1117">
                <a:solidFill>
                  <a:schemeClr val="lt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Analyzes the impact of academic-related stress on students’ mental health and how it affects academic performance.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Stress and Quality of Life Among University Students: A Systematic Literature Review - ScienceDirect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Provides information relating to the relationship between stress and quality of life among university students. 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(PDF) Stress among students: An emerging issue (researchgate.net)</a:t>
            </a:r>
            <a:r>
              <a:rPr lang="en" sz="1117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Highlights the negative and positive impacts on the health and academic performance of students due to stress.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Full article: Academic stress as a predictor of mental health in university students (tandfonline.com)</a:t>
            </a:r>
            <a:r>
              <a:rPr lang="en" sz="1117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Dives into the relationship between academic stress and mental health among 1,265 university students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Effects of Stress on College Students &amp; Ways to Overcome it (bau.edu)</a:t>
            </a:r>
            <a:r>
              <a:rPr lang="en" sz="1117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Talks about the concept of academic stress and the psychological effects it has on college students.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Stress modelling and prediction in presence of scarce data - ScienceDirect</a:t>
            </a:r>
            <a:r>
              <a:rPr lang="en" sz="1117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Discusses approaches for predicting stress levels using techniques like semi-supervised learning and ensemble methods.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Prediction of stress levels in the workplace using surrounding stress - ScienceDirect</a:t>
            </a:r>
            <a:r>
              <a:rPr lang="en" sz="1117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Explores the prediction of stress levels by analyzing stress data. Achieved an 80% F-score using surrounding stress data. 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Stress prediction using micro-EMA and machine learning during COVID-19 social isolation - ScienceDirect</a:t>
            </a:r>
            <a:r>
              <a:rPr lang="en" sz="1117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Introduces a stress prediction system using micro-EMA historical data to forecast stress. Achieved absolute error of 4.26 and an accuracy of 81% in stress prediction. 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indent="-299561" lvl="0" marL="457200" rtl="0" algn="l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Sensors | Free Full-Text | Stress Monitoring Using Machine Learning, IoT and Wearable Sensors (mdpi.com)</a:t>
            </a:r>
            <a:r>
              <a:rPr lang="en" sz="1117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Discusses a machine learning-based system that monitors stress by analyzing body temperature, sweat, and motion rate. Achieved an accuracy rate of 99.5%.</a:t>
            </a:r>
            <a:endParaRPr sz="130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Why this topic?</a:t>
            </a:r>
            <a:endParaRPr sz="27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487200" y="1567550"/>
            <a:ext cx="620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Stress is a universal issue for all, especially for students.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As current students, we were interested in exploring this topic for our own personal interests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Determining factors that have the highest relation to stress, which allows us to take actionable measures to mitigate stress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Project Data</a:t>
            </a:r>
            <a:endParaRPr sz="27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37400" y="1307850"/>
            <a:ext cx="72990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 of Project: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Create a predictive model to identify both a student’s level of stress and the greatest predictors of stress level</a:t>
            </a:r>
            <a:endParaRPr sz="17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Dataset origin:</a:t>
            </a: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Kaggle (</a:t>
            </a:r>
            <a:r>
              <a:rPr lang="en" sz="17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Student Stress Factors: A Comprehensive Analysis (kaggle.com)</a:t>
            </a: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-"/>
            </a:pPr>
            <a:r>
              <a:rPr lang="en" sz="16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About the data: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Stress factors broken </a:t>
            </a: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into</a:t>
            </a: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 5 categories - Psychological, Physiological, Environmental, Academic, and Social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1100 data points, 21 features total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4294967295" type="body"/>
          </p:nvPr>
        </p:nvSpPr>
        <p:spPr>
          <a:xfrm>
            <a:off x="399000" y="1828150"/>
            <a:ext cx="5549700" cy="1980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i="1" lang="en" sz="4912" u="sng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Data Wrangling</a:t>
            </a:r>
            <a:endParaRPr b="1" i="1" sz="4912" u="sng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i="1" sz="117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 Wrangling Steps</a:t>
            </a:r>
            <a:endParaRPr sz="29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Loaded in our dataset and performed some initial analysis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Cleaned data that showed as categorical but needed to be numerical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-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Anxiety_level, self_esteem and depression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No missing values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Most features demonstrated a balanced distribution (compared mean of each feature to range of that feature)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-319200" y="1628775"/>
            <a:ext cx="6009900" cy="1566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4920" u="sng">
                <a:solidFill>
                  <a:schemeClr val="lt2"/>
                </a:solidFill>
                <a:highlight>
                  <a:schemeClr val="dk1"/>
                </a:highlight>
              </a:rPr>
              <a:t>Data Science</a:t>
            </a:r>
            <a:endParaRPr i="1" sz="492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Exploratory Data Analysis (EDA)</a:t>
            </a:r>
            <a:endParaRPr sz="2700"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Histograms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Assessing the distribution of the data (skewed vs. normal)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Correlation Matrices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-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All features had some correlation with stress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-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Determined scaling needed to occur due to larger distribution of some features (ex. self_esteem ranges 0-30, where social_support ranges 0-5)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 Selection</a:t>
            </a:r>
            <a:endParaRPr sz="2700"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138975" y="1567550"/>
            <a:ext cx="7450200" cy="2911200"/>
          </a:xfrm>
          <a:prstGeom prst="rect">
            <a:avLst/>
          </a:prstGeom>
        </p:spPr>
        <p:txBody>
          <a:bodyPr anchorCtr="0" anchor="t" bIns="91425" lIns="171450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Random Forest Classifier and K-Nearest Neighbors (KNN) were selected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These models were chosen for the following reasons:</a:t>
            </a:r>
            <a:endParaRPr sz="1600"/>
          </a:p>
          <a:p>
            <a:pPr indent="-3429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1) Data has standardized scales and categorical </a:t>
            </a:r>
            <a:r>
              <a:rPr lang="en" sz="1600"/>
              <a:t>rating</a:t>
            </a:r>
            <a:endParaRPr sz="1600"/>
          </a:p>
          <a:p>
            <a:pPr indent="-1143000" lvl="0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             2) Random Forest excels at capturing non-linear relationships between input and target</a:t>
            </a:r>
            <a:endParaRPr sz="1600"/>
          </a:p>
          <a:p>
            <a:pPr indent="-57150" lvl="0" marL="5715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		    3) KNN performs well with numerical data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 Iterations</a:t>
            </a:r>
            <a:endParaRPr sz="2700"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-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We have chosen to conduct 5 iterations of each model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1) All features, unscaled data</a:t>
            </a: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2) Use Grid Search to tune model, all features, unscaled data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3) All features, scaled data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4) Use Grid Search to tune model, all features, scaled data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5) Adjust training/testing ratio (70/30, 80/20, 90/10)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