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50" d="100"/>
          <a:sy n="50" d="100"/>
        </p:scale>
        <p:origin x="150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01B-A768-4603-BC33-F19822D0D76E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168-5763-4718-98D2-B0388ED6CE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99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01B-A768-4603-BC33-F19822D0D76E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168-5763-4718-98D2-B0388ED6CE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7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01B-A768-4603-BC33-F19822D0D76E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168-5763-4718-98D2-B0388ED6CE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15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01B-A768-4603-BC33-F19822D0D76E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168-5763-4718-98D2-B0388ED6CE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961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01B-A768-4603-BC33-F19822D0D76E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168-5763-4718-98D2-B0388ED6CE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7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01B-A768-4603-BC33-F19822D0D76E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168-5763-4718-98D2-B0388ED6CE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581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01B-A768-4603-BC33-F19822D0D76E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168-5763-4718-98D2-B0388ED6CE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686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01B-A768-4603-BC33-F19822D0D76E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168-5763-4718-98D2-B0388ED6CE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279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01B-A768-4603-BC33-F19822D0D76E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168-5763-4718-98D2-B0388ED6CE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864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01B-A768-4603-BC33-F19822D0D76E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168-5763-4718-98D2-B0388ED6CE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316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101B-A768-4603-BC33-F19822D0D76E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36168-5763-4718-98D2-B0388ED6CE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24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2101B-A768-4603-BC33-F19822D0D76E}" type="datetimeFigureOut">
              <a:rPr lang="de-CH" smtClean="0"/>
              <a:t>16.06.2018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36168-5763-4718-98D2-B0388ED6CE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28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Tweets über börsenkotierte Firmen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r>
              <a:rPr lang="de-CH" b="1" dirty="0" smtClean="0"/>
              <a:t>ZHAW - CAS </a:t>
            </a:r>
            <a:r>
              <a:rPr lang="de-CH" b="1" dirty="0" err="1" smtClean="0"/>
              <a:t>Machine</a:t>
            </a:r>
            <a:r>
              <a:rPr lang="de-CH" b="1" dirty="0" smtClean="0"/>
              <a:t> </a:t>
            </a:r>
            <a:r>
              <a:rPr lang="de-CH" b="1" dirty="0" err="1" smtClean="0"/>
              <a:t>Intelligence</a:t>
            </a:r>
            <a:endParaRPr lang="de-CH" b="1" dirty="0" smtClean="0"/>
          </a:p>
          <a:p>
            <a:r>
              <a:rPr lang="de-CH" dirty="0" smtClean="0"/>
              <a:t>Giovanni Lopez, Raymond </a:t>
            </a:r>
            <a:r>
              <a:rPr lang="de-CH" dirty="0" err="1" smtClean="0"/>
              <a:t>Marfurt</a:t>
            </a:r>
            <a:endParaRPr lang="de-CH" dirty="0" smtClean="0"/>
          </a:p>
          <a:p>
            <a:r>
              <a:rPr lang="de-CH" dirty="0" smtClean="0"/>
              <a:t>Juni 2018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772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Beobachten von Tweets über eine Auswahl von börsenkotierten Unternehmen</a:t>
            </a:r>
          </a:p>
          <a:p>
            <a:r>
              <a:rPr lang="de-CH" dirty="0" smtClean="0"/>
              <a:t>Wie stark sind die Schwankungen der Anzahl Tweets bezüglich eines Unternehmens über die Zeit?</a:t>
            </a:r>
          </a:p>
          <a:p>
            <a:r>
              <a:rPr lang="de-CH" dirty="0" smtClean="0"/>
              <a:t>Gibt es eine Korrelation zwischen Anzahl Tweets pro Zeiteinheit und der Kursentwicklung </a:t>
            </a:r>
            <a:r>
              <a:rPr lang="de-CH" dirty="0" smtClean="0"/>
              <a:t>eines </a:t>
            </a:r>
            <a:r>
              <a:rPr lang="de-CH" dirty="0" smtClean="0"/>
              <a:t>Unternehmens?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79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Architektur: Tweets und Börsenkurse</a:t>
            </a:r>
            <a:endParaRPr lang="de-CH" dirty="0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6096000" y="1598195"/>
            <a:ext cx="4011" cy="321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Dokument 6"/>
          <p:cNvSpPr/>
          <p:nvPr/>
        </p:nvSpPr>
        <p:spPr>
          <a:xfrm>
            <a:off x="1503948" y="1598195"/>
            <a:ext cx="878305" cy="89033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Tweets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1371597" y="3078079"/>
            <a:ext cx="3958389" cy="132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/>
              <a:t>Spark</a:t>
            </a:r>
            <a:endParaRPr lang="de-CH" dirty="0"/>
          </a:p>
        </p:txBody>
      </p:sp>
      <p:sp>
        <p:nvSpPr>
          <p:cNvPr id="9" name="Abgerundetes Rechteck 8"/>
          <p:cNvSpPr/>
          <p:nvPr/>
        </p:nvSpPr>
        <p:spPr>
          <a:xfrm>
            <a:off x="1947107" y="3444666"/>
            <a:ext cx="1287379" cy="6979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smtClean="0"/>
              <a:t>Producer</a:t>
            </a:r>
          </a:p>
          <a:p>
            <a:endParaRPr lang="de-CH" dirty="0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3716751" y="3444667"/>
            <a:ext cx="1287379" cy="6979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smtClean="0"/>
              <a:t>Consumer</a:t>
            </a:r>
          </a:p>
          <a:p>
            <a:endParaRPr lang="de-CH" dirty="0" smtClean="0"/>
          </a:p>
        </p:txBody>
      </p:sp>
      <p:sp>
        <p:nvSpPr>
          <p:cNvPr id="11" name="Flussdiagramm: Magnetplattenspeicher 10"/>
          <p:cNvSpPr/>
          <p:nvPr/>
        </p:nvSpPr>
        <p:spPr>
          <a:xfrm>
            <a:off x="3028946" y="4803919"/>
            <a:ext cx="643689" cy="6497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CSV</a:t>
            </a:r>
            <a:endParaRPr lang="de-CH" dirty="0"/>
          </a:p>
        </p:txBody>
      </p:sp>
      <p:sp>
        <p:nvSpPr>
          <p:cNvPr id="12" name="Abgerundetes Rechteck 11"/>
          <p:cNvSpPr/>
          <p:nvPr/>
        </p:nvSpPr>
        <p:spPr>
          <a:xfrm>
            <a:off x="5145505" y="5570712"/>
            <a:ext cx="1900990" cy="8248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Visuelle Korrelation</a:t>
            </a:r>
            <a:endParaRPr lang="de-CH" dirty="0"/>
          </a:p>
        </p:txBody>
      </p:sp>
      <p:sp>
        <p:nvSpPr>
          <p:cNvPr id="14" name="Flussdiagramm: Dokument 13"/>
          <p:cNvSpPr/>
          <p:nvPr/>
        </p:nvSpPr>
        <p:spPr>
          <a:xfrm>
            <a:off x="9092224" y="1708062"/>
            <a:ext cx="878305" cy="89033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Börsenkurse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6950241" y="3078079"/>
            <a:ext cx="3958389" cy="132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/>
              <a:t>Spark</a:t>
            </a:r>
            <a:endParaRPr lang="de-CH" dirty="0"/>
          </a:p>
        </p:txBody>
      </p:sp>
      <p:sp>
        <p:nvSpPr>
          <p:cNvPr id="16" name="Abgerundetes Rechteck 15"/>
          <p:cNvSpPr/>
          <p:nvPr/>
        </p:nvSpPr>
        <p:spPr>
          <a:xfrm>
            <a:off x="7525751" y="3444666"/>
            <a:ext cx="1287379" cy="697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smtClean="0"/>
              <a:t>Producer</a:t>
            </a:r>
          </a:p>
          <a:p>
            <a:endParaRPr lang="de-CH" dirty="0" smtClean="0"/>
          </a:p>
        </p:txBody>
      </p:sp>
      <p:sp>
        <p:nvSpPr>
          <p:cNvPr id="17" name="Abgerundetes Rechteck 16"/>
          <p:cNvSpPr/>
          <p:nvPr/>
        </p:nvSpPr>
        <p:spPr>
          <a:xfrm>
            <a:off x="9295395" y="3444667"/>
            <a:ext cx="1287379" cy="697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smtClean="0"/>
              <a:t>Consumer</a:t>
            </a:r>
          </a:p>
          <a:p>
            <a:endParaRPr lang="de-CH" dirty="0" smtClean="0"/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8301349" y="4703208"/>
            <a:ext cx="896777" cy="6497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JSON</a:t>
            </a:r>
            <a:endParaRPr lang="de-CH" dirty="0"/>
          </a:p>
        </p:txBody>
      </p:sp>
      <p:sp>
        <p:nvSpPr>
          <p:cNvPr id="19" name="Rechteck 18"/>
          <p:cNvSpPr/>
          <p:nvPr/>
        </p:nvSpPr>
        <p:spPr>
          <a:xfrm>
            <a:off x="6655896" y="1598195"/>
            <a:ext cx="4996418" cy="493595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Pfeil nach rechts 5"/>
          <p:cNvSpPr/>
          <p:nvPr/>
        </p:nvSpPr>
        <p:spPr>
          <a:xfrm rot="4079085">
            <a:off x="1621225" y="2774231"/>
            <a:ext cx="1313193" cy="32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Pfeil nach rechts 12"/>
          <p:cNvSpPr/>
          <p:nvPr/>
        </p:nvSpPr>
        <p:spPr>
          <a:xfrm>
            <a:off x="3128212" y="3655343"/>
            <a:ext cx="681784" cy="289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 nach rechts 19"/>
          <p:cNvSpPr/>
          <p:nvPr/>
        </p:nvSpPr>
        <p:spPr>
          <a:xfrm rot="7577559">
            <a:off x="3262786" y="4297194"/>
            <a:ext cx="986729" cy="339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Pfeil nach rechts 20"/>
          <p:cNvSpPr/>
          <p:nvPr/>
        </p:nvSpPr>
        <p:spPr>
          <a:xfrm rot="1101937">
            <a:off x="3594949" y="5393497"/>
            <a:ext cx="1690932" cy="352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Pfeil nach rechts 21"/>
          <p:cNvSpPr/>
          <p:nvPr/>
        </p:nvSpPr>
        <p:spPr>
          <a:xfrm rot="9365311">
            <a:off x="6866128" y="5289707"/>
            <a:ext cx="1690932" cy="352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Pfeil nach rechts 23"/>
          <p:cNvSpPr/>
          <p:nvPr/>
        </p:nvSpPr>
        <p:spPr>
          <a:xfrm rot="7577559">
            <a:off x="8685064" y="4231997"/>
            <a:ext cx="986729" cy="339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Pfeil nach rechts 24"/>
          <p:cNvSpPr/>
          <p:nvPr/>
        </p:nvSpPr>
        <p:spPr>
          <a:xfrm>
            <a:off x="8698302" y="3679724"/>
            <a:ext cx="681784" cy="289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Pfeil nach rechts 25"/>
          <p:cNvSpPr/>
          <p:nvPr/>
        </p:nvSpPr>
        <p:spPr>
          <a:xfrm rot="7311763">
            <a:off x="8206166" y="2822736"/>
            <a:ext cx="1313193" cy="32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09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Spark Streaming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69121"/>
              </p:ext>
            </p:extLst>
          </p:nvPr>
        </p:nvGraphicFramePr>
        <p:xfrm>
          <a:off x="838198" y="1505268"/>
          <a:ext cx="1079848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240"/>
                <a:gridCol w="5399240"/>
              </a:tblGrid>
              <a:tr h="299443">
                <a:tc>
                  <a:txBody>
                    <a:bodyPr/>
                    <a:lstStyle/>
                    <a:p>
                      <a:r>
                        <a:rPr lang="de-CH" dirty="0" smtClean="0"/>
                        <a:t>Producer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Consumer</a:t>
                      </a:r>
                      <a:endParaRPr lang="de-CH" dirty="0"/>
                    </a:p>
                  </a:txBody>
                  <a:tcPr/>
                </a:tc>
              </a:tr>
              <a:tr h="973190">
                <a:tc>
                  <a:txBody>
                    <a:bodyPr/>
                    <a:lstStyle/>
                    <a:p>
                      <a:r>
                        <a:rPr lang="de-CH" b="1" dirty="0" smtClean="0"/>
                        <a:t>Twitter Search API</a:t>
                      </a:r>
                      <a:r>
                        <a:rPr lang="de-CH" b="1" baseline="0" dirty="0" smtClean="0"/>
                        <a:t> </a:t>
                      </a:r>
                      <a:r>
                        <a:rPr lang="de-CH" b="0" baseline="0" dirty="0" smtClean="0"/>
                        <a:t>nach Hashtags: </a:t>
                      </a:r>
                      <a:br>
                        <a:rPr lang="de-CH" b="0" baseline="0" dirty="0" smtClean="0"/>
                      </a:br>
                      <a:r>
                        <a:rPr lang="de-CH" baseline="0" dirty="0" smtClean="0"/>
                        <a:t>#</a:t>
                      </a:r>
                      <a:r>
                        <a:rPr lang="de-CH" baseline="0" dirty="0" err="1" smtClean="0"/>
                        <a:t>tesla</a:t>
                      </a:r>
                      <a:r>
                        <a:rPr lang="de-CH" baseline="0" dirty="0" smtClean="0"/>
                        <a:t>, #</a:t>
                      </a:r>
                      <a:r>
                        <a:rPr lang="de-CH" baseline="0" dirty="0" err="1" smtClean="0"/>
                        <a:t>apple</a:t>
                      </a:r>
                      <a:r>
                        <a:rPr lang="de-CH" baseline="0" dirty="0" smtClean="0"/>
                        <a:t>, #</a:t>
                      </a:r>
                      <a:r>
                        <a:rPr lang="de-CH" baseline="0" dirty="0" err="1" smtClean="0"/>
                        <a:t>microsoft</a:t>
                      </a:r>
                      <a:r>
                        <a:rPr lang="de-CH" baseline="0" dirty="0" smtClean="0"/>
                        <a:t>, #</a:t>
                      </a:r>
                      <a:r>
                        <a:rPr lang="de-CH" baseline="0" dirty="0" err="1" smtClean="0"/>
                        <a:t>mcdonalds</a:t>
                      </a:r>
                      <a:r>
                        <a:rPr lang="de-CH" baseline="0" dirty="0" smtClean="0"/>
                        <a:t>, #</a:t>
                      </a:r>
                      <a:r>
                        <a:rPr lang="de-CH" baseline="0" dirty="0" err="1" smtClean="0"/>
                        <a:t>nike</a:t>
                      </a:r>
                      <a:r>
                        <a:rPr lang="de-CH" baseline="0" dirty="0" smtClean="0"/>
                        <a:t>, #</a:t>
                      </a:r>
                      <a:r>
                        <a:rPr lang="de-CH" baseline="0" dirty="0" err="1" smtClean="0"/>
                        <a:t>pfizer</a:t>
                      </a:r>
                      <a:r>
                        <a:rPr lang="de-CH" baseline="0" dirty="0" smtClean="0"/>
                        <a:t>, #</a:t>
                      </a:r>
                      <a:r>
                        <a:rPr lang="de-CH" baseline="0" dirty="0" err="1" smtClean="0"/>
                        <a:t>facebook</a:t>
                      </a:r>
                      <a:r>
                        <a:rPr lang="de-CH" baseline="0" dirty="0" smtClean="0"/>
                        <a:t>, #</a:t>
                      </a:r>
                      <a:r>
                        <a:rPr lang="de-CH" baseline="0" dirty="0" err="1" smtClean="0"/>
                        <a:t>alphabet</a:t>
                      </a:r>
                      <a:r>
                        <a:rPr lang="de-CH" baseline="0" dirty="0" smtClean="0"/>
                        <a:t>, #</a:t>
                      </a:r>
                      <a:r>
                        <a:rPr lang="de-CH" baseline="0" dirty="0" err="1" smtClean="0"/>
                        <a:t>goldmansachs</a:t>
                      </a:r>
                      <a:r>
                        <a:rPr lang="de-CH" baseline="0" dirty="0" smtClean="0"/>
                        <a:t>, #</a:t>
                      </a:r>
                      <a:r>
                        <a:rPr lang="de-CH" baseline="0" dirty="0" err="1" smtClean="0"/>
                        <a:t>lockheadmartin</a:t>
                      </a:r>
                      <a:endParaRPr lang="de-CH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Lesen der </a:t>
                      </a:r>
                      <a:r>
                        <a:rPr lang="de-CH" b="1" dirty="0" smtClean="0"/>
                        <a:t>JSON</a:t>
                      </a:r>
                      <a:r>
                        <a:rPr lang="de-CH" dirty="0" smtClean="0"/>
                        <a:t> Dateien aus dem Spool Verzeichnis mit Spark Streaming API</a:t>
                      </a:r>
                      <a:endParaRPr lang="de-CH" dirty="0"/>
                    </a:p>
                  </a:txBody>
                  <a:tcPr/>
                </a:tc>
              </a:tr>
              <a:tr h="616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Suchergebnisse </a:t>
                      </a:r>
                      <a:r>
                        <a:rPr lang="de-CH" b="1" dirty="0" smtClean="0"/>
                        <a:t>in einheitliches Format </a:t>
                      </a:r>
                      <a:r>
                        <a:rPr lang="de-CH" dirty="0" smtClean="0"/>
                        <a:t>bringen (</a:t>
                      </a:r>
                      <a:r>
                        <a:rPr lang="de-CH" dirty="0" err="1" smtClean="0"/>
                        <a:t>hashtags</a:t>
                      </a:r>
                      <a:r>
                        <a:rPr lang="de-CH" dirty="0" smtClean="0"/>
                        <a:t> können an unterschiedlichen Stellen stehen)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1" dirty="0" smtClean="0"/>
                        <a:t>Aggregieren</a:t>
                      </a:r>
                      <a:r>
                        <a:rPr lang="de-CH" dirty="0" smtClean="0"/>
                        <a:t> über Zeiteinheit (z.B. 1min, 5min, 60min) und Hashtag</a:t>
                      </a:r>
                    </a:p>
                    <a:p>
                      <a:endParaRPr lang="de-CH" dirty="0"/>
                    </a:p>
                  </a:txBody>
                  <a:tcPr/>
                </a:tc>
              </a:tr>
              <a:tr h="616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Speichern</a:t>
                      </a:r>
                      <a:r>
                        <a:rPr lang="de-CH" baseline="0" dirty="0" smtClean="0"/>
                        <a:t> von </a:t>
                      </a:r>
                      <a:r>
                        <a:rPr lang="de-CH" b="1" baseline="0" dirty="0" smtClean="0"/>
                        <a:t>JSON</a:t>
                      </a:r>
                      <a:r>
                        <a:rPr lang="de-CH" baseline="0" dirty="0" smtClean="0"/>
                        <a:t> Dateien in Spool Verzeichnis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CH" dirty="0" smtClean="0"/>
                        <a:t>Aggregationen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="1" dirty="0" smtClean="0"/>
                        <a:t>Anzahl</a:t>
                      </a:r>
                      <a:r>
                        <a:rPr lang="de-CH" dirty="0" smtClean="0"/>
                        <a:t> Tweets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Gewichten nach Anzahl </a:t>
                      </a:r>
                      <a:r>
                        <a:rPr lang="de-CH" b="1" i="0" dirty="0" smtClean="0"/>
                        <a:t>Followers</a:t>
                      </a:r>
                      <a:r>
                        <a:rPr lang="de-CH" dirty="0" smtClean="0"/>
                        <a:t> des </a:t>
                      </a:r>
                      <a:r>
                        <a:rPr lang="de-CH" dirty="0" err="1" smtClean="0"/>
                        <a:t>Tweeters</a:t>
                      </a:r>
                      <a:endParaRPr lang="de-CH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Gewichten nach </a:t>
                      </a:r>
                      <a:r>
                        <a:rPr lang="de-CH" b="1" dirty="0" smtClean="0"/>
                        <a:t>Logarithmus</a:t>
                      </a:r>
                      <a:r>
                        <a:rPr lang="de-CH" dirty="0" smtClean="0"/>
                        <a:t> der Anzahl Followers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dirty="0" smtClean="0"/>
                        <a:t>des </a:t>
                      </a:r>
                      <a:r>
                        <a:rPr lang="de-CH" dirty="0" err="1" smtClean="0"/>
                        <a:t>Tweeters</a:t>
                      </a:r>
                      <a:endParaRPr lang="de-CH" dirty="0" smtClean="0"/>
                    </a:p>
                    <a:p>
                      <a:endParaRPr lang="de-CH" dirty="0"/>
                    </a:p>
                  </a:txBody>
                  <a:tcPr/>
                </a:tc>
              </a:tr>
              <a:tr h="616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1" dirty="0" smtClean="0"/>
                        <a:t>Housekeeping</a:t>
                      </a:r>
                      <a:r>
                        <a:rPr lang="de-CH" dirty="0" smtClean="0"/>
                        <a:t>:</a:t>
                      </a:r>
                      <a:r>
                        <a:rPr lang="de-CH" baseline="0" dirty="0" smtClean="0"/>
                        <a:t> Löschen von alten JSON Dateien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Ergebnis speichern als </a:t>
                      </a:r>
                      <a:r>
                        <a:rPr lang="de-CH" b="1" dirty="0" smtClean="0"/>
                        <a:t>CSV</a:t>
                      </a:r>
                      <a:r>
                        <a:rPr lang="de-CH" dirty="0" smtClean="0"/>
                        <a:t> zur Weiterverarbeitung</a:t>
                      </a:r>
                      <a:r>
                        <a:rPr lang="de-CH" baseline="0" dirty="0" smtClean="0"/>
                        <a:t> in der Visualisierung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09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3116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6871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Erkenntnisse und Weiterentwicklungen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b="1" dirty="0" smtClean="0"/>
              <a:t>Ergebnisse</a:t>
            </a:r>
            <a:r>
              <a:rPr lang="de-CH" dirty="0" smtClean="0"/>
              <a:t> sehr unterschiedlich</a:t>
            </a:r>
          </a:p>
          <a:p>
            <a:pPr lvl="1"/>
            <a:r>
              <a:rPr lang="de-CH" dirty="0" smtClean="0"/>
              <a:t>Tesla: sehr spannend</a:t>
            </a:r>
          </a:p>
          <a:p>
            <a:pPr lvl="1"/>
            <a:r>
              <a:rPr lang="de-CH" dirty="0" err="1" smtClean="0"/>
              <a:t>Lockhead</a:t>
            </a:r>
            <a:r>
              <a:rPr lang="de-CH" dirty="0" smtClean="0"/>
              <a:t>: sehr wenige Tweets</a:t>
            </a:r>
          </a:p>
          <a:p>
            <a:pPr lvl="1"/>
            <a:r>
              <a:rPr lang="de-CH" dirty="0" smtClean="0"/>
              <a:t>Facebook: sehr viele Tweets, aber wenige über das Unternehmen</a:t>
            </a:r>
          </a:p>
          <a:p>
            <a:pPr lvl="1"/>
            <a:endParaRPr lang="de-CH" dirty="0"/>
          </a:p>
          <a:p>
            <a:r>
              <a:rPr lang="de-CH" dirty="0" smtClean="0"/>
              <a:t>Mindestens in ausgewählten Fällen ist eine </a:t>
            </a:r>
            <a:r>
              <a:rPr lang="de-CH" b="1" dirty="0" smtClean="0"/>
              <a:t>Korrelation</a:t>
            </a:r>
            <a:r>
              <a:rPr lang="de-CH" dirty="0" smtClean="0"/>
              <a:t> zu erkennen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Andere </a:t>
            </a:r>
            <a:r>
              <a:rPr lang="de-CH" b="1" dirty="0" smtClean="0"/>
              <a:t>Gewichtungsfaktoren</a:t>
            </a:r>
            <a:r>
              <a:rPr lang="de-CH" dirty="0" smtClean="0"/>
              <a:t> der Tweets, z.B. mit </a:t>
            </a:r>
            <a:r>
              <a:rPr lang="de-CH" dirty="0" err="1" smtClean="0"/>
              <a:t>Graphanalyse</a:t>
            </a:r>
            <a:r>
              <a:rPr lang="de-CH" dirty="0" smtClean="0"/>
              <a:t> einen «</a:t>
            </a:r>
            <a:r>
              <a:rPr lang="de-CH" dirty="0" err="1" smtClean="0"/>
              <a:t>Influencer</a:t>
            </a:r>
            <a:r>
              <a:rPr lang="de-CH" dirty="0" smtClean="0"/>
              <a:t>-Koeffizienten» </a:t>
            </a:r>
            <a:r>
              <a:rPr lang="de-CH" dirty="0" smtClean="0"/>
              <a:t>ermitteln</a:t>
            </a:r>
            <a:br>
              <a:rPr lang="de-CH" dirty="0" smtClean="0"/>
            </a:br>
            <a:endParaRPr lang="de-CH" dirty="0" smtClean="0"/>
          </a:p>
          <a:p>
            <a:r>
              <a:rPr lang="de-CH" b="1" dirty="0" err="1" smtClean="0"/>
              <a:t>Sentimentanalyse</a:t>
            </a:r>
            <a:r>
              <a:rPr lang="de-CH" dirty="0" smtClean="0"/>
              <a:t> der </a:t>
            </a:r>
            <a:r>
              <a:rPr lang="de-CH" dirty="0" smtClean="0"/>
              <a:t>Tweets berücksichtigen, um mit steigend oder fallenden Kursen zu korrelieren</a:t>
            </a:r>
          </a:p>
          <a:p>
            <a:endParaRPr lang="de-CH" dirty="0"/>
          </a:p>
          <a:p>
            <a:r>
              <a:rPr lang="de-CH" b="1" dirty="0" smtClean="0"/>
              <a:t>Ausdehnen</a:t>
            </a:r>
            <a:r>
              <a:rPr lang="de-CH" dirty="0" smtClean="0"/>
              <a:t> auf mehr Unternehmen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02246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48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Tweets über börsenkotierte Firmen</vt:lpstr>
      <vt:lpstr>Aufgabenstellung</vt:lpstr>
      <vt:lpstr>Architektur: Tweets und Börsenkurse</vt:lpstr>
      <vt:lpstr>Spark Streaming</vt:lpstr>
      <vt:lpstr>Analyse</vt:lpstr>
      <vt:lpstr>Analyse</vt:lpstr>
      <vt:lpstr>Erkenntnisse und Weiterentwicklungen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Tweets über börsenkotierte Firmen</dc:title>
  <dc:creator>monica</dc:creator>
  <cp:lastModifiedBy>monica</cp:lastModifiedBy>
  <cp:revision>14</cp:revision>
  <dcterms:created xsi:type="dcterms:W3CDTF">2018-06-13T03:58:19Z</dcterms:created>
  <dcterms:modified xsi:type="dcterms:W3CDTF">2018-06-16T12:21:44Z</dcterms:modified>
</cp:coreProperties>
</file>