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4" r:id="rId2"/>
    <p:sldId id="303" r:id="rId3"/>
    <p:sldId id="266" r:id="rId4"/>
    <p:sldId id="265" r:id="rId5"/>
    <p:sldId id="289" r:id="rId6"/>
    <p:sldId id="273" r:id="rId7"/>
    <p:sldId id="274" r:id="rId8"/>
    <p:sldId id="275" r:id="rId9"/>
    <p:sldId id="290" r:id="rId10"/>
    <p:sldId id="276" r:id="rId11"/>
    <p:sldId id="270" r:id="rId12"/>
    <p:sldId id="271" r:id="rId13"/>
    <p:sldId id="269" r:id="rId14"/>
    <p:sldId id="277" r:id="rId15"/>
    <p:sldId id="279" r:id="rId16"/>
    <p:sldId id="280" r:id="rId17"/>
    <p:sldId id="281" r:id="rId18"/>
    <p:sldId id="283" r:id="rId19"/>
    <p:sldId id="284" r:id="rId20"/>
    <p:sldId id="282" r:id="rId21"/>
    <p:sldId id="285" r:id="rId22"/>
    <p:sldId id="288" r:id="rId23"/>
    <p:sldId id="286" r:id="rId24"/>
    <p:sldId id="292" r:id="rId25"/>
    <p:sldId id="291" r:id="rId26"/>
    <p:sldId id="293" r:id="rId27"/>
    <p:sldId id="298" r:id="rId28"/>
    <p:sldId id="287" r:id="rId29"/>
    <p:sldId id="294" r:id="rId30"/>
    <p:sldId id="299" r:id="rId31"/>
    <p:sldId id="297" r:id="rId32"/>
    <p:sldId id="295" r:id="rId33"/>
    <p:sldId id="300" r:id="rId34"/>
    <p:sldId id="296" r:id="rId35"/>
    <p:sldId id="301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B7F"/>
    <a:srgbClr val="594E7F"/>
    <a:srgbClr val="D2C4F5"/>
    <a:srgbClr val="000000"/>
    <a:srgbClr val="ACA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-104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29E5F1-E376-D74E-A735-4A77037D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2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6ACDB0-70E3-B64C-94D3-65C619F68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</a:t>
            </a:r>
            <a:r>
              <a:rPr lang="en-US" baseline="0" dirty="0" smtClean="0"/>
              <a:t> Types: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, float, </a:t>
            </a:r>
            <a:r>
              <a:rPr lang="en-US" sz="1200" dirty="0" err="1" smtClean="0">
                <a:latin typeface="Courier"/>
                <a:cs typeface="Courier"/>
              </a:rPr>
              <a:t>str</a:t>
            </a:r>
            <a:r>
              <a:rPr lang="en-US" sz="1200" dirty="0" smtClean="0">
                <a:latin typeface="Courier"/>
                <a:cs typeface="Courier"/>
              </a:rPr>
              <a:t>, long, </a:t>
            </a:r>
            <a:r>
              <a:rPr lang="en-US" sz="1200" dirty="0" err="1" smtClean="0">
                <a:latin typeface="Courier"/>
                <a:cs typeface="Courier"/>
              </a:rPr>
              <a:t>bool</a:t>
            </a:r>
            <a:r>
              <a:rPr lang="en-US" sz="1200" dirty="0" smtClean="0">
                <a:latin typeface="Courier"/>
                <a:cs typeface="Courier"/>
              </a:rPr>
              <a:t> (only two values: True or False),… </a:t>
            </a:r>
          </a:p>
          <a:p>
            <a:r>
              <a:rPr lang="en-US" dirty="0" smtClean="0"/>
              <a:t>Can check the data type with type(value)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ACDB0-70E3-B64C-94D3-65C619F686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NLppt_BG_Title_NewDOElogo_OffSc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6172200" cy="1600200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86000"/>
            <a:ext cx="6172200" cy="990600"/>
          </a:xfrm>
        </p:spPr>
        <p:txBody>
          <a:bodyPr/>
          <a:lstStyle>
            <a:lvl1pPr marL="0" indent="0" algn="r">
              <a:buFont typeface="Wingdings" pitchFamily="-112" charset="2"/>
              <a:buNone/>
              <a:defRPr sz="19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B56A7-F2E9-9949-B35F-E58C1677A687}" type="datetime1">
              <a:rPr lang="en-US" smtClean="0"/>
              <a:t>1/4/16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548F5-B0C5-5741-AB6F-0537D3A28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9871-BFFF-DE43-898E-6190FBC3D058}" type="datetime1">
              <a:rPr lang="en-US" smtClean="0"/>
              <a:t>1/4/16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733F-C394-4E44-80EE-DA352694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98918-26A4-0640-8AEB-504A9CA4F28D}" type="datetime1">
              <a:rPr lang="en-US" smtClean="0"/>
              <a:t>1/4/16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964B-44FF-8F4D-A999-975154491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27632-A69F-A446-B971-C55336DD8DCE}" type="datetime1">
              <a:rPr lang="en-US" smtClean="0"/>
              <a:t>1/4/16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63454-FEBC-6942-AD2C-9E75FEF2C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3B54A-8D5C-B64D-B97E-D2BE20763B7B}" type="datetime1">
              <a:rPr lang="en-US" smtClean="0"/>
              <a:t>1/4/16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8032-D2CF-5B40-BBA2-821149560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C9B19-6FF9-1143-8245-AE6ADDA9BDC1}" type="datetime1">
              <a:rPr lang="en-US" smtClean="0"/>
              <a:t>1/4/16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D2C-0045-6B47-82FB-B8A6F3333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2379-5A6D-6643-918A-DF6711229F5A}" type="datetime1">
              <a:rPr lang="en-US" smtClean="0"/>
              <a:t>1/4/16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3C16-0934-6A42-9157-FCFD8BC16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89BF7-4131-2E41-95D1-894280EE04E3}" type="datetime1">
              <a:rPr lang="en-US" smtClean="0"/>
              <a:t>1/4/16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3E271-A34B-6B42-94BB-13399D708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09B4E-4F2B-1E49-850F-5E5D1C10F6AB}" type="datetime1">
              <a:rPr lang="en-US" smtClean="0"/>
              <a:t>1/4/16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1ACEA-40FB-7648-A94F-E5E2423BA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AB45C-C5D5-0C4A-92F5-9234F627E77B}" type="datetime1">
              <a:rPr lang="en-US" smtClean="0"/>
              <a:t>1/4/16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724B-EFFA-994C-B633-CC4C27D5F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81200" y="6223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E820448-5365-FB43-A771-24FB6DC51DF0}" type="datetime1">
              <a:rPr lang="en-US" smtClean="0"/>
              <a:t>1/4/16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5150" y="623570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357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42B7F"/>
                </a:solidFill>
              </a:defRPr>
            </a:lvl1pPr>
          </a:lstStyle>
          <a:p>
            <a:pPr>
              <a:defRPr/>
            </a:pPr>
            <a:fld id="{7A5D5C5D-B84B-764E-98C1-6FEBA5E88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Calibri"/>
          <a:ea typeface="+mj-ea"/>
          <a:cs typeface="Calibri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42B7F"/>
        </a:buClr>
        <a:buSzPct val="110000"/>
        <a:buFont typeface="Wingdings" charset="0"/>
        <a:buChar char="§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42B7F"/>
        </a:buClr>
        <a:buSzPct val="90000"/>
        <a:buFont typeface="Times" charset="0"/>
        <a:buChar char="•"/>
        <a:defRPr sz="2000">
          <a:solidFill>
            <a:schemeClr val="tx1"/>
          </a:solidFill>
          <a:latin typeface="Calibri"/>
          <a:ea typeface="+mn-ea"/>
          <a:cs typeface="Calibri"/>
        </a:defRPr>
      </a:lvl2pPr>
      <a:lvl3pPr marL="10858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Calibri"/>
          <a:ea typeface="+mn-ea"/>
          <a:cs typeface="Calibri"/>
        </a:defRPr>
      </a:lvl3pPr>
      <a:lvl4pPr marL="14287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Calibri"/>
          <a:ea typeface="+mn-ea"/>
          <a:cs typeface="Calibri"/>
        </a:defRPr>
      </a:lvl4pPr>
      <a:lvl5pPr marL="17716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acity.com" TargetMode="External"/><Relationship Id="rId4" Type="http://schemas.openxmlformats.org/officeDocument/2006/relationships/hyperlink" Target="http://www.coursera.org" TargetMode="External"/><Relationship Id="rId5" Type="http://schemas.openxmlformats.org/officeDocument/2006/relationships/hyperlink" Target="http://www.edx.org" TargetMode="External"/><Relationship Id="rId6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6172200" cy="838200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 Introduction to Programming with Python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617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Meifeng Lin</a:t>
            </a:r>
          </a:p>
          <a:p>
            <a:r>
              <a:rPr lang="en-US" dirty="0" smtClean="0">
                <a:latin typeface="Calibri"/>
                <a:cs typeface="Calibri"/>
              </a:rPr>
              <a:t>Computational Science Center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alibri"/>
                <a:cs typeface="Calibri"/>
              </a:rPr>
              <a:t>BNL Mini-Semester Workshop </a:t>
            </a:r>
          </a:p>
          <a:p>
            <a:r>
              <a:rPr lang="en-US" dirty="0" smtClean="0">
                <a:latin typeface="Calibri"/>
                <a:cs typeface="Calibri"/>
              </a:rPr>
              <a:t>January </a:t>
            </a:r>
            <a:r>
              <a:rPr lang="en-US" dirty="0"/>
              <a:t>6</a:t>
            </a:r>
            <a:r>
              <a:rPr lang="en-US" dirty="0" smtClean="0">
                <a:latin typeface="Calibri"/>
                <a:cs typeface="Calibri"/>
              </a:rPr>
              <a:t>, 2016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4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Python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9081" b="-9081"/>
          <a:stretch>
            <a:fillRect/>
          </a:stretch>
        </p:blipFill>
        <p:spPr>
          <a:xfrm>
            <a:off x="152400" y="1066800"/>
            <a:ext cx="4465918" cy="46482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3789" b="-23789"/>
          <a:stretch>
            <a:fillRect/>
          </a:stretch>
        </p:blipFill>
        <p:spPr>
          <a:xfrm>
            <a:off x="4724400" y="762000"/>
            <a:ext cx="3810000" cy="396551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419600"/>
            <a:ext cx="3682999" cy="20544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3429000"/>
            <a:ext cx="2677311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Interactive mode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429000"/>
            <a:ext cx="194268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Script mode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5715000"/>
            <a:ext cx="4045999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Or in terminal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chemeClr val="accent3"/>
                </a:solidFill>
                <a:latin typeface="Courier"/>
                <a:cs typeface="Courier"/>
              </a:rPr>
              <a:t>python </a:t>
            </a:r>
            <a:r>
              <a:rPr lang="en-US" sz="1600" dirty="0" err="1" smtClean="0">
                <a:solidFill>
                  <a:schemeClr val="accent3"/>
                </a:solidFill>
                <a:latin typeface="Courier"/>
                <a:cs typeface="Courier"/>
              </a:rPr>
              <a:t>hello_world.py</a:t>
            </a:r>
            <a:endParaRPr lang="en-US" sz="16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562600"/>
            <a:ext cx="416011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libri"/>
                <a:cs typeface="Calibri"/>
              </a:rPr>
              <a:t>Good for prototyping code segments or as a calculator.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31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267200"/>
          </a:xfrm>
        </p:spPr>
        <p:txBody>
          <a:bodyPr/>
          <a:lstStyle/>
          <a:p>
            <a:r>
              <a:rPr lang="en-US" dirty="0" smtClean="0"/>
              <a:t>There are two major releases of Python: Python 2.x and Python 3.x</a:t>
            </a:r>
          </a:p>
          <a:p>
            <a:endParaRPr lang="en-US" dirty="0"/>
          </a:p>
          <a:p>
            <a:r>
              <a:rPr lang="en-US" dirty="0" smtClean="0"/>
              <a:t>Python 3.x is not backward compatible. So make sure you know which version you are using.</a:t>
            </a:r>
          </a:p>
          <a:p>
            <a:pPr lvl="1"/>
            <a:r>
              <a:rPr lang="en-US" dirty="0" smtClean="0"/>
              <a:t>If you are using a terminal, you can check by running:</a:t>
            </a:r>
          </a:p>
          <a:p>
            <a:pPr lvl="2">
              <a:buFont typeface="Wingdings" charset="0"/>
              <a:buChar char="Ø"/>
            </a:pPr>
            <a:r>
              <a:rPr lang="en-US" dirty="0">
                <a:solidFill>
                  <a:schemeClr val="accent3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ython --version</a:t>
            </a:r>
          </a:p>
          <a:p>
            <a:pPr lvl="1"/>
            <a:r>
              <a:rPr lang="en-US" dirty="0" smtClean="0">
                <a:solidFill>
                  <a:srgbClr val="141313"/>
                </a:solidFill>
              </a:rPr>
              <a:t>In the interactive mode, you can check with </a:t>
            </a:r>
          </a:p>
          <a:p>
            <a:pPr lvl="2">
              <a:buFont typeface="Wingdings" charset="2"/>
              <a:buChar char="Ø"/>
            </a:pPr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rint </a:t>
            </a:r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sys.version</a:t>
            </a:r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Mine returns: </a:t>
            </a:r>
          </a:p>
          <a:p>
            <a:pPr lvl="2">
              <a:buFont typeface="Wingdings" charset="0"/>
              <a:buChar char="Ø"/>
            </a:pPr>
            <a:r>
              <a:rPr lang="en-US" dirty="0" smtClean="0">
                <a:solidFill>
                  <a:srgbClr val="2FFF12"/>
                </a:solidFill>
                <a:latin typeface="Courier"/>
              </a:rPr>
              <a:t>Python </a:t>
            </a:r>
            <a:r>
              <a:rPr lang="en-US" dirty="0">
                <a:solidFill>
                  <a:srgbClr val="2FFF12"/>
                </a:solidFill>
                <a:latin typeface="Courier"/>
              </a:rPr>
              <a:t>2.7.6 --  64-bit </a:t>
            </a:r>
            <a:endParaRPr lang="en-US" dirty="0" smtClean="0">
              <a:solidFill>
                <a:srgbClr val="2FFF12"/>
              </a:solidFill>
              <a:latin typeface="Courier"/>
            </a:endParaRPr>
          </a:p>
          <a:p>
            <a:pPr lvl="2">
              <a:buFont typeface="Wingdings" charset="0"/>
              <a:buChar char="Ø"/>
            </a:pPr>
            <a:endParaRPr lang="en-US" dirty="0"/>
          </a:p>
          <a:p>
            <a:r>
              <a:rPr lang="en-US" dirty="0" smtClean="0"/>
              <a:t>We will be using Python 2.x.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5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Code blocks are organized by indentation</a:t>
            </a:r>
          </a:p>
          <a:p>
            <a:r>
              <a:rPr lang="en-US" dirty="0" smtClean="0"/>
              <a:t>Single-line comments start with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r>
              <a:rPr lang="en-US" dirty="0" smtClean="0"/>
              <a:t>Multiline comments start and end with </a:t>
            </a:r>
            <a:r>
              <a:rPr lang="en-US" u="sng" dirty="0" smtClean="0"/>
              <a:t>matching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``` (three single quotation marks) or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“”” </a:t>
            </a:r>
            <a:r>
              <a:rPr lang="en-US" dirty="0" smtClean="0">
                <a:solidFill>
                  <a:srgbClr val="FF0000"/>
                </a:solidFill>
              </a:rPr>
              <a:t>(three double quotation marks)</a:t>
            </a:r>
          </a:p>
          <a:p>
            <a:r>
              <a:rPr lang="en-US" dirty="0" smtClean="0"/>
              <a:t>Comments are ignored by the interpreter, except when the first line begins with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#!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#!/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usr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/bin/python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It tells the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smtClean="0"/>
              <a:t>that the program is to be processed by /</a:t>
            </a:r>
            <a:r>
              <a:rPr lang="en-US" dirty="0" err="1" smtClean="0"/>
              <a:t>usr</a:t>
            </a:r>
            <a:r>
              <a:rPr lang="en-US" dirty="0" smtClean="0"/>
              <a:t>/bin/python.</a:t>
            </a:r>
            <a:endParaRPr lang="en-US" dirty="0"/>
          </a:p>
          <a:p>
            <a:r>
              <a:rPr lang="en-US" dirty="0" smtClean="0"/>
              <a:t>Demo: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hello_world.py</a:t>
            </a:r>
            <a:endParaRPr lang="en-US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2161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Python Basic Building Blocks </a:t>
            </a:r>
            <a:endParaRPr lang="en-US" sz="2800" b="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6200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Data Types: </a:t>
            </a:r>
            <a:r>
              <a:rPr lang="en-US" sz="2000" dirty="0" err="1">
                <a:solidFill>
                  <a:srgbClr val="3A75AB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 float, </a:t>
            </a:r>
            <a:r>
              <a:rPr lang="en-US" sz="2000" dirty="0" err="1">
                <a:solidFill>
                  <a:srgbClr val="3A75AB"/>
                </a:solidFill>
                <a:latin typeface="Courier"/>
                <a:cs typeface="Courier"/>
              </a:rPr>
              <a:t>str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 long, </a:t>
            </a:r>
            <a:r>
              <a:rPr lang="en-US" sz="2000" dirty="0" err="1">
                <a:solidFill>
                  <a:srgbClr val="3A75AB"/>
                </a:solidFill>
                <a:latin typeface="Courier"/>
                <a:cs typeface="Courier"/>
              </a:rPr>
              <a:t>bool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,… </a:t>
            </a:r>
            <a:endParaRPr lang="en-US" sz="2000" dirty="0" smtClean="0">
              <a:solidFill>
                <a:srgbClr val="3A75AB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Variables:     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variable_name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 =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Collection Data Types: 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tuples, lists, sets, dictionaries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Logical Operations: 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==,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&gt;, &lt;, and, or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not, in </a:t>
            </a:r>
            <a:endParaRPr lang="en-US" sz="2000" dirty="0">
              <a:solidFill>
                <a:srgbClr val="3A75AB"/>
              </a:solidFill>
              <a:latin typeface="Courier"/>
              <a:cs typeface="Courie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Arithmetic Operators: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+, -, /, *, **, %,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Input / Output: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input/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raw_input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, print, open, close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Control Flow Statements: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rgbClr val="3A75AB"/>
                </a:solidFill>
                <a:latin typeface="Calibri"/>
                <a:cs typeface="Calibri"/>
              </a:rPr>
              <a:t>/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elif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/else</a:t>
            </a:r>
            <a:r>
              <a:rPr lang="en-US" sz="2000" dirty="0" smtClean="0">
                <a:solidFill>
                  <a:srgbClr val="3A75AB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while</a:t>
            </a:r>
            <a:r>
              <a:rPr lang="en-US" sz="2000" dirty="0" smtClean="0">
                <a:solidFill>
                  <a:srgbClr val="3A75AB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Creating and Using Functions: 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def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import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Other programming languages have more or less the same components, with different syntaxes. </a:t>
            </a:r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5334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Built-in data types:</a:t>
            </a: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positive or negative whole numbers, e.g. 5, 100, -2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	</a:t>
            </a:r>
          </a:p>
          <a:p>
            <a:pPr lvl="1"/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loat 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decimal numbers, 1.2, 3.14159, -10.0</a:t>
            </a: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str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‘hello’, “This is a string” </a:t>
            </a:r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bool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Only two values of this type: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 or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Useful Utilities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ype(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some_value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 or variable)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sys.float_info</a:t>
            </a:r>
            <a:endParaRPr lang="en-US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sys.maxint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 </a:t>
            </a:r>
          </a:p>
          <a:p>
            <a:pPr marL="400050"/>
            <a:r>
              <a:rPr lang="en-US" dirty="0" smtClean="0">
                <a:latin typeface="Calibri"/>
                <a:cs typeface="Calibri"/>
              </a:rPr>
              <a:t>Type conversion: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float(</a:t>
            </a:r>
            <a:r>
              <a:rPr lang="en-US" dirty="0">
                <a:solidFill>
                  <a:schemeClr val="accent3"/>
                </a:solidFill>
                <a:latin typeface="Courier"/>
                <a:cs typeface="Courier"/>
              </a:rPr>
              <a:t>2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) -&gt; 2.0,int(1.1) -&gt;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"/>
              </a:rPr>
              <a:t>Be careful: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2/3 </a:t>
            </a:r>
            <a:r>
              <a:rPr lang="en-US" dirty="0" smtClean="0">
                <a:solidFill>
                  <a:schemeClr val="accent3"/>
                </a:solidFill>
                <a:cs typeface="Courier"/>
              </a:rPr>
              <a:t>-&gt; 0. </a:t>
            </a:r>
            <a:r>
              <a:rPr lang="en-US" dirty="0" smtClean="0">
                <a:cs typeface="Courier"/>
              </a:rPr>
              <a:t>Make sure one of them is a float. 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  <a:latin typeface="Calibri"/>
                <a:cs typeface="Calibri"/>
              </a:rPr>
              <a:t>Note: You can also have user-defined data types: classes, which we are not going to cover.</a:t>
            </a:r>
          </a:p>
          <a:p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3A7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9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90613"/>
          </a:xfrm>
        </p:spPr>
        <p:txBody>
          <a:bodyPr/>
          <a:lstStyle/>
          <a:p>
            <a:r>
              <a:rPr lang="en-US" dirty="0" smtClean="0"/>
              <a:t>Variables and Assignment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1752600"/>
            <a:ext cx="6705600" cy="1971020"/>
            <a:chOff x="838200" y="1219200"/>
            <a:chExt cx="6705600" cy="1971020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1676400"/>
              <a:ext cx="594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3"/>
                  </a:solidFill>
                  <a:latin typeface="Courier"/>
                  <a:cs typeface="Courier"/>
                </a:rPr>
                <a:t>s</a:t>
              </a:r>
              <a:r>
                <a:rPr lang="en-US" sz="4000" dirty="0" smtClean="0">
                  <a:solidFill>
                    <a:schemeClr val="accent3"/>
                  </a:solidFill>
                  <a:latin typeface="Courier"/>
                  <a:cs typeface="Courier"/>
                </a:rPr>
                <a:t> = ‘hello world!’</a:t>
              </a:r>
              <a:endParaRPr lang="en-US" sz="4000" dirty="0">
                <a:solidFill>
                  <a:schemeClr val="accent3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2667000"/>
              <a:ext cx="147543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Variable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2667000"/>
              <a:ext cx="1076386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1219200"/>
              <a:ext cx="206068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Assignment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2438400" y="1752600"/>
              <a:ext cx="4572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7" idx="0"/>
            </p:cNvCxnSpPr>
            <p:nvPr/>
          </p:nvCxnSpPr>
          <p:spPr bwMode="auto">
            <a:xfrm flipV="1">
              <a:off x="1575917" y="2286000"/>
              <a:ext cx="252883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953000" y="2362200"/>
              <a:ext cx="1524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609600" y="4114800"/>
            <a:ext cx="80772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1800" dirty="0" smtClean="0"/>
              <a:t>Variables have to be in one word. Can’t start with a number, but otherwise can be any combinations of numbers, letters and some special characters: _ and -. 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1600" dirty="0" err="1">
                <a:solidFill>
                  <a:srgbClr val="3A75AB"/>
                </a:solidFill>
                <a:latin typeface="Courier"/>
                <a:cs typeface="Courier"/>
              </a:rPr>
              <a:t>m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y_variable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, var1, var2</a:t>
            </a:r>
            <a:r>
              <a:rPr lang="en-US" sz="1800" dirty="0" smtClean="0">
                <a:solidFill>
                  <a:srgbClr val="3A75AB"/>
                </a:solidFill>
              </a:rPr>
              <a:t>, …</a:t>
            </a:r>
            <a:endParaRPr lang="en-US" sz="1800" dirty="0">
              <a:solidFill>
                <a:srgbClr val="3A75AB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Can’t be any of the Python reserved words, such as </a:t>
            </a:r>
            <a:r>
              <a:rPr lang="en-US" sz="1800" dirty="0" smtClean="0">
                <a:solidFill>
                  <a:srgbClr val="3A75AB"/>
                </a:solidFill>
                <a:latin typeface="Courier"/>
                <a:cs typeface="Courier"/>
              </a:rPr>
              <a:t>if, else, True, False, class</a:t>
            </a:r>
            <a:r>
              <a:rPr lang="en-US" sz="1800" dirty="0" smtClean="0"/>
              <a:t>, etc.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Assignments can also be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1800" dirty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1800" dirty="0" smtClean="0">
                <a:solidFill>
                  <a:schemeClr val="accent3"/>
                </a:solidFill>
                <a:latin typeface="Courier"/>
                <a:cs typeface="Courier"/>
              </a:rPr>
              <a:t>, b = 1.0, 2.2 </a:t>
            </a:r>
            <a:r>
              <a:rPr lang="en-US" sz="1800" dirty="0" smtClean="0">
                <a:latin typeface="Courier"/>
                <a:cs typeface="Courier"/>
              </a:rPr>
              <a:t>-&gt; </a:t>
            </a:r>
            <a:r>
              <a:rPr lang="en-US" sz="1800" dirty="0" smtClean="0">
                <a:solidFill>
                  <a:srgbClr val="3A75AB"/>
                </a:solidFill>
                <a:latin typeface="Courier"/>
                <a:cs typeface="Courier"/>
              </a:rPr>
              <a:t>a = 1.0, b = 2.2</a:t>
            </a:r>
          </a:p>
        </p:txBody>
      </p:sp>
    </p:spTree>
    <p:extLst>
      <p:ext uri="{BB962C8B-B14F-4D97-AF65-F5344CB8AC3E}">
        <p14:creationId xmlns:p14="http://schemas.microsoft.com/office/powerpoint/2010/main" val="22720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Data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</a:t>
            </a:r>
            <a:r>
              <a:rPr lang="en-US" sz="4800" dirty="0" smtClean="0"/>
              <a:t>-- </a:t>
            </a:r>
            <a:r>
              <a:rPr lang="en-US" sz="3200" dirty="0" smtClean="0"/>
              <a:t>Represent a group of values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648200"/>
          </a:xfrm>
        </p:spPr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name = [‘Alice’, ‘Bob’, ‘Charlie’, ‘David’], </a:t>
            </a:r>
          </a:p>
          <a:p>
            <a:pPr lvl="1"/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age = [20, 22, 23, 21]</a:t>
            </a:r>
          </a:p>
          <a:p>
            <a:pPr lvl="1"/>
            <a:r>
              <a:rPr lang="en-US" sz="1600" dirty="0" smtClean="0"/>
              <a:t>List is mutable (append, remove, insert, …)</a:t>
            </a:r>
          </a:p>
          <a:p>
            <a:pPr lvl="1"/>
            <a:r>
              <a:rPr lang="en-US" sz="1600" dirty="0" smtClean="0"/>
              <a:t>indexing, slicing</a:t>
            </a:r>
          </a:p>
          <a:p>
            <a:pPr lvl="1"/>
            <a:r>
              <a:rPr lang="en-US" sz="1600" dirty="0" err="1">
                <a:solidFill>
                  <a:schemeClr val="accent4"/>
                </a:solidFill>
                <a:latin typeface="Courier"/>
                <a:cs typeface="Courier"/>
              </a:rPr>
              <a:t>l</a:t>
            </a:r>
            <a:r>
              <a:rPr lang="en-US" sz="1600" dirty="0" err="1" smtClean="0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</a:rPr>
              <a:t>a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), range([start,]stop[,step])</a:t>
            </a:r>
          </a:p>
          <a:p>
            <a:pPr lvl="1"/>
            <a:endParaRPr lang="en-US" dirty="0"/>
          </a:p>
          <a:p>
            <a:r>
              <a:rPr lang="en-US" dirty="0" smtClean="0"/>
              <a:t>Dictionaries: associative </a:t>
            </a:r>
            <a:r>
              <a:rPr lang="en-US" dirty="0" err="1" smtClean="0">
                <a:solidFill>
                  <a:srgbClr val="2D4D7B"/>
                </a:solidFill>
                <a:latin typeface="Courier"/>
                <a:cs typeface="Courier"/>
              </a:rPr>
              <a:t>key:value</a:t>
            </a:r>
            <a:r>
              <a:rPr lang="en-US" dirty="0" smtClean="0"/>
              <a:t> pairs</a:t>
            </a:r>
          </a:p>
          <a:p>
            <a:pPr lvl="1"/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age={‘Alice’:20, ‘Bob’:22, ‘Charlie’:23, ‘David’:21}</a:t>
            </a:r>
          </a:p>
          <a:p>
            <a:pPr lvl="1"/>
            <a:r>
              <a:rPr lang="en-US" sz="1600" dirty="0" smtClean="0"/>
              <a:t>Indexing: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 age[‘Alice’]</a:t>
            </a:r>
          </a:p>
          <a:p>
            <a:pPr lvl="1"/>
            <a:r>
              <a:rPr lang="en-US" sz="1600" dirty="0" smtClean="0">
                <a:solidFill>
                  <a:srgbClr val="141313"/>
                </a:solidFill>
              </a:rPr>
              <a:t>Insertion: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 age[‘Edward’] = 19</a:t>
            </a:r>
          </a:p>
          <a:p>
            <a:pPr lvl="1"/>
            <a:r>
              <a:rPr lang="en-US" sz="1600" dirty="0" smtClean="0"/>
              <a:t>In random order by default. Try: 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print age</a:t>
            </a:r>
          </a:p>
          <a:p>
            <a:pPr lvl="1"/>
            <a:endParaRPr lang="en-US" sz="1600" dirty="0" smtClean="0">
              <a:solidFill>
                <a:schemeClr val="accent4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141313"/>
                </a:solidFill>
              </a:rPr>
              <a:t>Tuples and Sets: not very commonly used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12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False 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==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&lt;, &gt;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and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or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not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7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+, -, *, /, </a:t>
            </a:r>
            <a:r>
              <a:rPr lang="en-US" dirty="0" smtClean="0"/>
              <a:t>*</a:t>
            </a:r>
            <a:r>
              <a:rPr lang="en-US" dirty="0"/>
              <a:t>*, </a:t>
            </a:r>
            <a:r>
              <a:rPr lang="en-US" dirty="0" smtClean="0"/>
              <a:t>%</a:t>
            </a:r>
          </a:p>
          <a:p>
            <a:r>
              <a:rPr lang="en-US" dirty="0" smtClean="0"/>
              <a:t>Order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267200"/>
          </a:xfrm>
        </p:spPr>
        <p:txBody>
          <a:bodyPr/>
          <a:lstStyle/>
          <a:p>
            <a:r>
              <a:rPr lang="en-US" dirty="0" smtClean="0"/>
              <a:t>Standard I/O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print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input </a:t>
            </a:r>
            <a:r>
              <a:rPr lang="en-US" dirty="0" smtClean="0"/>
              <a:t>– automatically detects the type based on the input</a:t>
            </a: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raw_input</a:t>
            </a:r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– </a:t>
            </a:r>
            <a:r>
              <a:rPr lang="en-US" dirty="0" smtClean="0">
                <a:solidFill>
                  <a:srgbClr val="141313"/>
                </a:solidFill>
              </a:rPr>
              <a:t>everything is considered a string. </a:t>
            </a:r>
          </a:p>
          <a:p>
            <a:pPr lvl="1"/>
            <a:r>
              <a:rPr lang="en-US" dirty="0" smtClean="0">
                <a:solidFill>
                  <a:srgbClr val="141313"/>
                </a:solidFill>
              </a:rPr>
              <a:t>Hint: check using </a:t>
            </a: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type(</a:t>
            </a:r>
            <a:r>
              <a:rPr lang="en-US" dirty="0" err="1" smtClean="0">
                <a:solidFill>
                  <a:schemeClr val="accent4"/>
                </a:solidFill>
                <a:latin typeface="Courier"/>
                <a:cs typeface="Courier"/>
              </a:rPr>
              <a:t>arg</a:t>
            </a: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)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r>
              <a:rPr lang="en-US" dirty="0" smtClean="0"/>
              <a:t>File I/O (demo in examples)</a:t>
            </a:r>
          </a:p>
          <a:p>
            <a:pPr lvl="1"/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o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pen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read</a:t>
            </a:r>
          </a:p>
          <a:p>
            <a:pPr lvl="1"/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w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rite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close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09:00-09:45, Software Installation and Warm-up</a:t>
            </a:r>
          </a:p>
          <a:p>
            <a:endParaRPr lang="en-US" dirty="0"/>
          </a:p>
          <a:p>
            <a:r>
              <a:rPr lang="en-US" dirty="0" smtClean="0"/>
              <a:t>09:45-10:15, Introduction to Python</a:t>
            </a:r>
          </a:p>
          <a:p>
            <a:endParaRPr lang="en-US" dirty="0" smtClean="0"/>
          </a:p>
          <a:p>
            <a:r>
              <a:rPr lang="en-US" dirty="0" smtClean="0"/>
              <a:t>10:15-10:30, Break</a:t>
            </a:r>
          </a:p>
          <a:p>
            <a:endParaRPr lang="en-US" dirty="0"/>
          </a:p>
          <a:p>
            <a:r>
              <a:rPr lang="en-US" dirty="0" smtClean="0"/>
              <a:t>10:45-12:00, Hands-On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9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382000" cy="533400"/>
          </a:xfrm>
        </p:spPr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620000" cy="5105400"/>
          </a:xfrm>
        </p:spPr>
        <p:txBody>
          <a:bodyPr/>
          <a:lstStyle/>
          <a:p>
            <a:r>
              <a:rPr lang="en-US" sz="1800" dirty="0" smtClean="0"/>
              <a:t>Conditional:</a:t>
            </a:r>
            <a:r>
              <a:rPr lang="en-US" sz="1800" dirty="0" smtClean="0">
                <a:solidFill>
                  <a:schemeClr val="accent3"/>
                </a:solidFill>
                <a:latin typeface="Courier"/>
                <a:cs typeface="Courier"/>
              </a:rPr>
              <a:t> if/</a:t>
            </a:r>
            <a:r>
              <a:rPr lang="en-US" sz="1800" dirty="0" err="1" smtClean="0">
                <a:solidFill>
                  <a:schemeClr val="accent3"/>
                </a:solidFill>
                <a:latin typeface="Courier"/>
                <a:cs typeface="Courier"/>
              </a:rPr>
              <a:t>elif</a:t>
            </a:r>
            <a:r>
              <a:rPr lang="en-US" sz="1800" dirty="0" smtClean="0">
                <a:solidFill>
                  <a:schemeClr val="accent3"/>
                </a:solidFill>
                <a:latin typeface="Courier"/>
                <a:cs typeface="Courier"/>
              </a:rPr>
              <a:t>/else</a:t>
            </a:r>
          </a:p>
          <a:p>
            <a:endParaRPr lang="en-US" sz="1800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pPr lvl="1"/>
            <a:r>
              <a:rPr lang="en-US" sz="1600" dirty="0" smtClean="0">
                <a:solidFill>
                  <a:srgbClr val="141313"/>
                </a:solidFill>
              </a:rPr>
              <a:t>Only execute if the statement is </a:t>
            </a:r>
            <a:r>
              <a:rPr lang="en-US" sz="1600" dirty="0" smtClean="0">
                <a:solidFill>
                  <a:schemeClr val="accent3"/>
                </a:solidFill>
              </a:rPr>
              <a:t>True</a:t>
            </a:r>
          </a:p>
          <a:p>
            <a:pPr lvl="1"/>
            <a:r>
              <a:rPr lang="en-US" sz="1600" dirty="0" smtClean="0">
                <a:solidFill>
                  <a:srgbClr val="141313"/>
                </a:solidFill>
              </a:rPr>
              <a:t>Can have nested conditionals</a:t>
            </a:r>
            <a:endParaRPr lang="en-US" sz="1600" dirty="0">
              <a:solidFill>
                <a:srgbClr val="14131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141313"/>
                </a:solidFill>
              </a:rPr>
              <a:t>Looping: </a:t>
            </a:r>
            <a:r>
              <a:rPr lang="en-US" sz="1800" dirty="0" smtClean="0">
                <a:solidFill>
                  <a:srgbClr val="3A75AB"/>
                </a:solidFill>
                <a:latin typeface="Courier"/>
                <a:cs typeface="Courier"/>
              </a:rPr>
              <a:t>for, while</a:t>
            </a:r>
          </a:p>
          <a:p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-86"/>
          <a:stretch/>
        </p:blipFill>
        <p:spPr>
          <a:xfrm>
            <a:off x="5093208" y="990600"/>
            <a:ext cx="324612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20"/>
          <a:stretch/>
        </p:blipFill>
        <p:spPr>
          <a:xfrm>
            <a:off x="1490472" y="3048000"/>
            <a:ext cx="3538728" cy="28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Functions have the form </a:t>
            </a:r>
            <a:r>
              <a:rPr lang="en-US" sz="2000" dirty="0" err="1" smtClean="0">
                <a:latin typeface="Courier"/>
                <a:cs typeface="Courier"/>
              </a:rPr>
              <a:t>func</a:t>
            </a:r>
            <a:r>
              <a:rPr lang="en-US" sz="2000" dirty="0" smtClean="0">
                <a:latin typeface="Courier"/>
                <a:cs typeface="Courier"/>
              </a:rPr>
              <a:t>([argument list])</a:t>
            </a:r>
          </a:p>
          <a:p>
            <a:pPr lvl="1"/>
            <a:r>
              <a:rPr lang="en-US" sz="1600" dirty="0" smtClean="0"/>
              <a:t>Examples: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sqrt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(2), sin(pi), range(1,100,2),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/>
              <a:t>etc.</a:t>
            </a: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r>
              <a:rPr lang="en-US" sz="2000" dirty="0" smtClean="0"/>
              <a:t>In addition to the built-in functions, we can also define our own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my_func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(arg1, arg2):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do something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return results</a:t>
            </a:r>
          </a:p>
          <a:p>
            <a:r>
              <a:rPr lang="en-US" sz="2000" dirty="0" smtClean="0"/>
              <a:t>For example: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square(x):</a:t>
            </a:r>
          </a:p>
          <a:p>
            <a:pPr marL="857250" lvl="2" indent="0">
              <a:buNone/>
            </a:pPr>
            <a:r>
              <a:rPr lang="en-US" sz="1400" dirty="0" smtClean="0">
                <a:solidFill>
                  <a:srgbClr val="3A75AB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return x*x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print square(2)</a:t>
            </a:r>
          </a:p>
        </p:txBody>
      </p:sp>
    </p:spTree>
    <p:extLst>
      <p:ext uri="{BB962C8B-B14F-4D97-AF65-F5344CB8AC3E}">
        <p14:creationId xmlns:p14="http://schemas.microsoft.com/office/powerpoint/2010/main" val="256349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r>
              <a:rPr lang="en-US" dirty="0"/>
              <a:t>, Modules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114800"/>
          </a:xfrm>
        </p:spPr>
        <p:txBody>
          <a:bodyPr/>
          <a:lstStyle/>
          <a:p>
            <a:r>
              <a:rPr lang="en-US" sz="2000" dirty="0" smtClean="0"/>
              <a:t>The true power of Python lies in the vast collection of open-source modules and libraries that are freely available. </a:t>
            </a:r>
          </a:p>
          <a:p>
            <a:r>
              <a:rPr lang="en-US" sz="2000" dirty="0" smtClean="0"/>
              <a:t>Python comes with limited built-in functions. To use the external modules and functions, we have to let python know beforehand.</a:t>
            </a:r>
          </a:p>
          <a:p>
            <a:r>
              <a:rPr lang="en-US" sz="2000" dirty="0" smtClean="0"/>
              <a:t>Ways to access external functions</a:t>
            </a:r>
          </a:p>
          <a:p>
            <a:pPr lvl="1"/>
            <a:r>
              <a:rPr lang="en-US" sz="1800" dirty="0" smtClean="0">
                <a:solidFill>
                  <a:srgbClr val="2D4D7B"/>
                </a:solidFill>
                <a:latin typeface="Courier"/>
                <a:cs typeface="Courier"/>
              </a:rPr>
              <a:t>import </a:t>
            </a:r>
            <a:r>
              <a:rPr lang="en-US" sz="1800" dirty="0" err="1" smtClean="0">
                <a:solidFill>
                  <a:srgbClr val="2D4D7B"/>
                </a:solidFill>
                <a:latin typeface="Courier"/>
                <a:cs typeface="Courier"/>
              </a:rPr>
              <a:t>module_name</a:t>
            </a:r>
            <a:endParaRPr lang="en-US" sz="1800" dirty="0">
              <a:solidFill>
                <a:srgbClr val="2D4D7B"/>
              </a:solidFill>
              <a:latin typeface="Courier"/>
              <a:cs typeface="Courier"/>
            </a:endParaRPr>
          </a:p>
          <a:p>
            <a:pPr lvl="2"/>
            <a:r>
              <a:rPr lang="en-US" sz="1600" dirty="0" smtClean="0"/>
              <a:t>For C programmers, this is much like 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#include&lt;</a:t>
            </a: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header.h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800" dirty="0">
                <a:solidFill>
                  <a:srgbClr val="2D4D7B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2D4D7B"/>
                </a:solidFill>
                <a:latin typeface="Courier"/>
                <a:cs typeface="Courier"/>
              </a:rPr>
              <a:t>rom </a:t>
            </a:r>
            <a:r>
              <a:rPr lang="en-US" sz="1800" dirty="0" err="1" smtClean="0">
                <a:solidFill>
                  <a:srgbClr val="2D4D7B"/>
                </a:solidFill>
                <a:latin typeface="Courier"/>
                <a:cs typeface="Courier"/>
              </a:rPr>
              <a:t>module_name</a:t>
            </a:r>
            <a:r>
              <a:rPr lang="en-US" sz="1800" dirty="0" smtClean="0">
                <a:solidFill>
                  <a:srgbClr val="2D4D7B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2D4D7B"/>
                </a:solidFill>
                <a:latin typeface="Courier"/>
                <a:cs typeface="Courier"/>
              </a:rPr>
              <a:t>func</a:t>
            </a:r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lvl="1"/>
            <a:r>
              <a:rPr lang="en-US" sz="1800" dirty="0" smtClean="0"/>
              <a:t>Example: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import math</a:t>
            </a:r>
          </a:p>
          <a:p>
            <a:pPr marL="857250" lvl="2" indent="0">
              <a:buNone/>
            </a:pP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math.sqrt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(2)</a:t>
            </a:r>
          </a:p>
          <a:p>
            <a:pPr marL="857250" lvl="2" indent="0">
              <a:buNone/>
            </a:pPr>
            <a:endParaRPr lang="en-US" sz="1600" dirty="0">
              <a:solidFill>
                <a:srgbClr val="2D4D7B"/>
              </a:solidFill>
              <a:latin typeface="Courier"/>
              <a:cs typeface="Courier"/>
            </a:endParaRPr>
          </a:p>
          <a:p>
            <a:pPr marL="857250" lvl="2" indent="0">
              <a:buNone/>
            </a:pPr>
            <a:r>
              <a:rPr lang="en-US" sz="1600" dirty="0">
                <a:solidFill>
                  <a:srgbClr val="2D4D7B"/>
                </a:solidFill>
                <a:latin typeface="Courier"/>
                <a:cs typeface="Courier"/>
              </a:rPr>
              <a:t>f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rom math import </a:t>
            </a: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sqrt</a:t>
            </a:r>
            <a:endParaRPr lang="en-US" sz="1600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marL="857250" lvl="2" indent="0">
              <a:buNone/>
            </a:pP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sqrt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(2)</a:t>
            </a:r>
          </a:p>
          <a:p>
            <a:pPr marL="1200150" lvl="2" indent="-342900"/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marL="457200"/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marL="457200"/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02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An Example – Random Numbers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2672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Task 1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Generate </a:t>
            </a:r>
            <a:r>
              <a:rPr lang="en-US" i="1" dirty="0" smtClean="0">
                <a:latin typeface="Calibri"/>
                <a:cs typeface="Calibri"/>
              </a:rPr>
              <a:t>N</a:t>
            </a:r>
            <a:r>
              <a:rPr lang="en-US" dirty="0" smtClean="0">
                <a:latin typeface="Calibri"/>
                <a:cs typeface="Calibri"/>
              </a:rPr>
              <a:t> normally/Gaussian distributed random numbers with an average of μ (mu) and standard deviation </a:t>
            </a:r>
            <a:r>
              <a:rPr lang="en-US" dirty="0" err="1" smtClean="0">
                <a:latin typeface="Calibri"/>
                <a:cs typeface="Calibri"/>
              </a:rPr>
              <a:t>σ</a:t>
            </a:r>
            <a:r>
              <a:rPr lang="en-US" dirty="0" smtClean="0">
                <a:latin typeface="Calibri"/>
                <a:cs typeface="Calibri"/>
              </a:rPr>
              <a:t> (sigma)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Write them to disk</a:t>
            </a:r>
          </a:p>
          <a:p>
            <a:r>
              <a:rPr lang="en-US" dirty="0" smtClean="0">
                <a:latin typeface="Calibri"/>
                <a:cs typeface="Calibri"/>
              </a:rPr>
              <a:t>Task 2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Read them back in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Compute </a:t>
            </a:r>
            <a:r>
              <a:rPr lang="en-US" dirty="0">
                <a:latin typeface="Calibri"/>
                <a:cs typeface="Calibri"/>
              </a:rPr>
              <a:t>the average and standard </a:t>
            </a:r>
            <a:r>
              <a:rPr lang="en-US" dirty="0" smtClean="0">
                <a:latin typeface="Calibri"/>
                <a:cs typeface="Calibri"/>
              </a:rPr>
              <a:t>deviation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Display the results on terminal</a:t>
            </a:r>
          </a:p>
          <a:p>
            <a:r>
              <a:rPr lang="en-US" dirty="0" smtClean="0">
                <a:latin typeface="Calibri"/>
                <a:cs typeface="Calibri"/>
              </a:rPr>
              <a:t>Task 3 (Time permitting)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Compute and display the histogram of the numbers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Do a curve fit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3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Normal/Gaussian Distribution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From Wikipedia: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normal distribution is: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The parameter </a:t>
            </a:r>
            <a:r>
              <a:rPr lang="en-US" sz="1800" dirty="0" smtClean="0"/>
              <a:t>μ </a:t>
            </a:r>
            <a:r>
              <a:rPr lang="en-US" sz="1800" dirty="0"/>
              <a:t>in this definition is the mean or expectation of the distribution (and also its median and mode). The parameter </a:t>
            </a:r>
            <a:r>
              <a:rPr lang="en-US" sz="1800" dirty="0" err="1" smtClean="0"/>
              <a:t>σ</a:t>
            </a:r>
            <a:r>
              <a:rPr lang="en-US" sz="1800" dirty="0" smtClean="0"/>
              <a:t> is </a:t>
            </a:r>
            <a:r>
              <a:rPr lang="en-US" sz="1800" dirty="0"/>
              <a:t>its standard deviation; its variance is therefore </a:t>
            </a:r>
            <a:r>
              <a:rPr lang="en-US" sz="1800" dirty="0" smtClean="0"/>
              <a:t>σ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. </a:t>
            </a:r>
            <a:r>
              <a:rPr lang="en-US" sz="1800" dirty="0"/>
              <a:t>A random variable with a Gaussian distribution is said to be normally distributed and is called a normal deviate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If  μ= 0 and  </a:t>
            </a:r>
            <a:r>
              <a:rPr lang="en-US" sz="1800" dirty="0" err="1" smtClean="0"/>
              <a:t>σ</a:t>
            </a:r>
            <a:r>
              <a:rPr lang="en-US" sz="1800" dirty="0" smtClean="0"/>
              <a:t> = </a:t>
            </a:r>
            <a:r>
              <a:rPr lang="en-US" sz="1800" dirty="0"/>
              <a:t>1, the distribution is called the </a:t>
            </a:r>
            <a:r>
              <a:rPr lang="en-US" sz="1800" dirty="0">
                <a:solidFill>
                  <a:srgbClr val="FF0000"/>
                </a:solidFill>
              </a:rPr>
              <a:t>standard normal distribution</a:t>
            </a:r>
            <a:r>
              <a:rPr lang="en-US" sz="1800" dirty="0"/>
              <a:t> or the unit normal distribution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2144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743199"/>
            <a:ext cx="3124200" cy="7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Normal/Gaussian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8" b="-6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10000" y="5791200"/>
            <a:ext cx="45720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Image source: http</a:t>
            </a:r>
            <a:r>
              <a:rPr lang="en-US" sz="1400" dirty="0">
                <a:solidFill>
                  <a:srgbClr val="660066"/>
                </a:solidFill>
              </a:rPr>
              <a:t>://</a:t>
            </a:r>
            <a:r>
              <a:rPr lang="en-US" sz="1400" dirty="0" err="1" smtClean="0">
                <a:solidFill>
                  <a:srgbClr val="660066"/>
                </a:solidFill>
              </a:rPr>
              <a:t>www.mathsisfun.com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9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Task1: Generate and save the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demo: </a:t>
            </a:r>
            <a:r>
              <a:rPr lang="en-US" dirty="0" err="1" smtClean="0"/>
              <a:t>generate.py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demonstrated: </a:t>
            </a:r>
          </a:p>
          <a:p>
            <a:pPr lvl="1"/>
            <a:r>
              <a:rPr lang="en-US" dirty="0" smtClean="0"/>
              <a:t>Import external functions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List operation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File output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70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6" r="212"/>
          <a:stretch/>
        </p:blipFill>
        <p:spPr>
          <a:xfrm>
            <a:off x="1219200" y="609600"/>
            <a:ext cx="6535799" cy="5387034"/>
          </a:xfrm>
        </p:spPr>
      </p:pic>
    </p:spTree>
    <p:extLst>
      <p:ext uri="{BB962C8B-B14F-4D97-AF65-F5344CB8AC3E}">
        <p14:creationId xmlns:p14="http://schemas.microsoft.com/office/powerpoint/2010/main" val="97181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20000" cy="3886200"/>
          </a:xfrm>
        </p:spPr>
        <p:txBody>
          <a:bodyPr/>
          <a:lstStyle/>
          <a:p>
            <a:r>
              <a:rPr lang="en-US" dirty="0" smtClean="0"/>
              <a:t>We can calculate the mean and standard deviation of the random numbers we just generated, and compare them to the input values: μ = 0, </a:t>
            </a:r>
            <a:r>
              <a:rPr lang="en-US" dirty="0" err="1" smtClean="0"/>
              <a:t>σ</a:t>
            </a:r>
            <a:r>
              <a:rPr lang="en-US" dirty="0" smtClean="0"/>
              <a:t> = 1.0</a:t>
            </a:r>
            <a:endParaRPr lang="en-US" dirty="0"/>
          </a:p>
          <a:p>
            <a:r>
              <a:rPr lang="en-US" dirty="0" smtClean="0"/>
              <a:t>Mean: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deviation: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5338233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953000"/>
            <a:ext cx="3429000" cy="12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7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Task2: Calculate the mean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demo: </a:t>
            </a:r>
            <a:r>
              <a:rPr lang="en-US" dirty="0" err="1" smtClean="0"/>
              <a:t>analyze.py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demonstrated:</a:t>
            </a:r>
          </a:p>
          <a:p>
            <a:pPr lvl="1"/>
            <a:r>
              <a:rPr lang="en-US" dirty="0" smtClean="0"/>
              <a:t>File input</a:t>
            </a:r>
          </a:p>
          <a:p>
            <a:pPr lvl="1"/>
            <a:r>
              <a:rPr lang="en-US" dirty="0" smtClean="0"/>
              <a:t>User-defined functions</a:t>
            </a:r>
          </a:p>
          <a:p>
            <a:pPr lvl="1"/>
            <a:r>
              <a:rPr lang="en-US" dirty="0" smtClean="0"/>
              <a:t>Type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What is Programming? Python?	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Programming is writing a set of instructions for the computers to do things for us.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For most of us, this means writing a human-readable program which is then transformed to machine codes that the computer can understand by compilers/interpreters. 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Python is a programming language that is wildly popular in many areas of applications.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Needs the python interpreter.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No need for compiling/linking the program. 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81800" y="4953000"/>
            <a:ext cx="1585175" cy="642610"/>
            <a:chOff x="7387106" y="228600"/>
            <a:chExt cx="1585175" cy="6426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7106" y="228600"/>
              <a:ext cx="1585175" cy="533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20000" y="609600"/>
              <a:ext cx="11520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solidFill>
                    <a:schemeClr val="bg2">
                      <a:lumMod val="50000"/>
                    </a:schemeClr>
                  </a:solidFill>
                  <a:latin typeface="Calibri"/>
                  <a:cs typeface="Calibri"/>
                </a:rPr>
                <a:t>www.python.org</a:t>
              </a:r>
              <a:endParaRPr lang="en-US" sz="105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3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6" t="1" r="-93" b="1074"/>
          <a:stretch/>
        </p:blipFill>
        <p:spPr>
          <a:xfrm>
            <a:off x="1371600" y="762000"/>
            <a:ext cx="6436879" cy="5311908"/>
          </a:xfrm>
        </p:spPr>
      </p:pic>
    </p:spTree>
    <p:extLst>
      <p:ext uri="{BB962C8B-B14F-4D97-AF65-F5344CB8AC3E}">
        <p14:creationId xmlns:p14="http://schemas.microsoft.com/office/powerpoint/2010/main" val="376588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419600"/>
          </a:xfrm>
        </p:spPr>
        <p:txBody>
          <a:bodyPr/>
          <a:lstStyle/>
          <a:p>
            <a:r>
              <a:rPr lang="en-US" dirty="0" smtClean="0"/>
              <a:t>A histogram is a graphical representation of the distribution of data.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histogram of the random numbers we generated should be an approximation of the normal distribution. </a:t>
            </a:r>
          </a:p>
          <a:p>
            <a:r>
              <a:rPr lang="en-US" dirty="0" smtClean="0"/>
              <a:t>The more data we generate, the closer our histogram is to the normal distribution.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33600"/>
            <a:ext cx="2534802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Task3: Fit the data and plot the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demo: </a:t>
            </a:r>
            <a:r>
              <a:rPr lang="en-US" dirty="0" err="1" smtClean="0"/>
              <a:t>fit.py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demonstrated:</a:t>
            </a:r>
          </a:p>
          <a:p>
            <a:pPr lvl="1"/>
            <a:r>
              <a:rPr lang="en-US" dirty="0" smtClean="0"/>
              <a:t>Use of external libraries: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Plotting</a:t>
            </a:r>
          </a:p>
          <a:p>
            <a:pPr lvl="1"/>
            <a:r>
              <a:rPr lang="en-US" dirty="0" smtClean="0"/>
              <a:t>Curve fitting with </a:t>
            </a:r>
            <a:r>
              <a:rPr lang="en-US" dirty="0" err="1" smtClean="0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0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r="-1"/>
          <a:stretch/>
        </p:blipFill>
        <p:spPr>
          <a:xfrm>
            <a:off x="2488643" y="228600"/>
            <a:ext cx="4340701" cy="6468965"/>
          </a:xfrm>
        </p:spPr>
      </p:pic>
    </p:spTree>
    <p:extLst>
      <p:ext uri="{BB962C8B-B14F-4D97-AF65-F5344CB8AC3E}">
        <p14:creationId xmlns:p14="http://schemas.microsoft.com/office/powerpoint/2010/main" val="2441269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20000" cy="4343400"/>
          </a:xfrm>
        </p:spPr>
        <p:txBody>
          <a:bodyPr/>
          <a:lstStyle/>
          <a:p>
            <a:r>
              <a:rPr lang="en-US" dirty="0" smtClean="0"/>
              <a:t>Python is powerful and fun.  </a:t>
            </a:r>
          </a:p>
          <a:p>
            <a:r>
              <a:rPr lang="en-US" dirty="0" smtClean="0"/>
              <a:t>It’s a good first language to learn if you don’t have any programming experience. </a:t>
            </a:r>
          </a:p>
          <a:p>
            <a:endParaRPr lang="en-US" dirty="0" smtClean="0"/>
          </a:p>
          <a:p>
            <a:r>
              <a:rPr lang="en-US" dirty="0" smtClean="0"/>
              <a:t>You can find many useful resources on the internet.  </a:t>
            </a:r>
          </a:p>
          <a:p>
            <a:pPr lvl="1"/>
            <a:r>
              <a:rPr lang="en-US" dirty="0" smtClean="0"/>
              <a:t>Official Python website: </a:t>
            </a:r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pPr lvl="1"/>
            <a:r>
              <a:rPr lang="en-US" dirty="0" smtClean="0"/>
              <a:t>Online video courses: </a:t>
            </a:r>
          </a:p>
          <a:p>
            <a:pPr lvl="2"/>
            <a:r>
              <a:rPr lang="en-US" dirty="0" smtClean="0">
                <a:hlinkClick r:id="rId3"/>
              </a:rPr>
              <a:t>www.udacity.com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www.coursera.org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www.edx.org</a:t>
            </a:r>
            <a:endParaRPr lang="en-US" dirty="0"/>
          </a:p>
          <a:p>
            <a:pPr lvl="1"/>
            <a:r>
              <a:rPr lang="en-US" dirty="0" err="1" smtClean="0"/>
              <a:t>Codecademy</a:t>
            </a:r>
            <a:r>
              <a:rPr lang="en-US" dirty="0" smtClean="0"/>
              <a:t> interactive coding tutorials:</a:t>
            </a:r>
          </a:p>
          <a:p>
            <a:pPr lvl="2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://www.codecademy.com/tracks/</a:t>
            </a:r>
            <a:r>
              <a:rPr lang="en-US" dirty="0" smtClean="0">
                <a:hlinkClick r:id="rId6"/>
              </a:rPr>
              <a:t>python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2895600"/>
            <a:ext cx="683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A75AB"/>
                </a:solidFill>
                <a:latin typeface="Courier"/>
                <a:cs typeface="Courier"/>
              </a:rPr>
              <a:t>p</a:t>
            </a:r>
            <a:r>
              <a:rPr lang="en-US" sz="3600" dirty="0" smtClean="0">
                <a:solidFill>
                  <a:srgbClr val="3A75AB"/>
                </a:solidFill>
                <a:latin typeface="Courier"/>
                <a:cs typeface="Courier"/>
              </a:rPr>
              <a:t>rint “Have fun coding!”</a:t>
            </a:r>
            <a:endParaRPr lang="en-US" sz="3600" dirty="0">
              <a:solidFill>
                <a:srgbClr val="3A75AB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13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Plan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495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Python Basics with Demonstration [20 minutes]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We’ll use Canopy for demonstration in class.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More experienced users feel free to use your own installation of python.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Examples [20 minutes]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Generate random numbers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Calculate average and standard deviation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Plots and curve fit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Q &amp; A [5 minutes]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537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>
                <a:latin typeface="Calibri"/>
                <a:cs typeface="Calibri"/>
              </a:rPr>
              <a:t>Goals for this course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Introduce you to the world of programming</a:t>
            </a:r>
          </a:p>
          <a:p>
            <a:r>
              <a:rPr lang="en-US" dirty="0" smtClean="0">
                <a:latin typeface="Calibri"/>
                <a:cs typeface="Calibri"/>
              </a:rPr>
              <a:t>Give you a taste of flavors of Python</a:t>
            </a:r>
          </a:p>
          <a:p>
            <a:r>
              <a:rPr lang="en-US" dirty="0" smtClean="0">
                <a:latin typeface="Calibri"/>
                <a:cs typeface="Calibri"/>
              </a:rPr>
              <a:t>Hopefully can motivate you to learn more about programming and python.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61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Canopy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3886200"/>
          </a:xfrm>
        </p:spPr>
        <p:txBody>
          <a:bodyPr/>
          <a:lstStyle/>
          <a:p>
            <a:r>
              <a:rPr lang="en-US" sz="1800" dirty="0" smtClean="0"/>
              <a:t>If you have Canopy installed on your own laptop, double click the launcher. </a:t>
            </a:r>
          </a:p>
          <a:p>
            <a:pPr marL="5715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</a:p>
          <a:p>
            <a:pPr marL="5715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Something like this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you want to use the version installed on the cloud machine, run the following </a:t>
            </a:r>
            <a:r>
              <a:rPr lang="en-US" sz="1800" dirty="0" smtClean="0"/>
              <a:t>command (</a:t>
            </a:r>
            <a:r>
              <a:rPr lang="en-US" sz="1800" dirty="0" smtClean="0">
                <a:solidFill>
                  <a:srgbClr val="FF0000"/>
                </a:solidFill>
              </a:rPr>
              <a:t>in red</a:t>
            </a:r>
            <a:r>
              <a:rPr lang="en-US" sz="1800" dirty="0" smtClean="0"/>
              <a:t>) </a:t>
            </a:r>
            <a:r>
              <a:rPr lang="en-US" sz="1800" dirty="0"/>
              <a:t>after you </a:t>
            </a:r>
            <a:r>
              <a:rPr lang="en-US" sz="1800" dirty="0" smtClean="0"/>
              <a:t>log onto the server with X </a:t>
            </a:r>
            <a:r>
              <a:rPr lang="en-US" sz="1800" dirty="0"/>
              <a:t>Window </a:t>
            </a:r>
            <a:r>
              <a:rPr lang="en-US" sz="1800" dirty="0" smtClean="0"/>
              <a:t>forwarding:</a:t>
            </a:r>
            <a:endParaRPr lang="en-US" sz="1600" dirty="0" smtClean="0"/>
          </a:p>
          <a:p>
            <a:pPr lvl="1">
              <a:buFont typeface="Wingdings" charset="2"/>
              <a:buChar char="Ø"/>
            </a:pPr>
            <a:r>
              <a:rPr lang="en-US" sz="1400" dirty="0" err="1" smtClean="0">
                <a:latin typeface="Courier"/>
                <a:cs typeface="Courier"/>
              </a:rPr>
              <a:t>mlin@workshop</a:t>
            </a:r>
            <a:r>
              <a:rPr lang="en-US" sz="1400" dirty="0" smtClean="0">
                <a:latin typeface="Courier"/>
                <a:cs typeface="Courier"/>
              </a:rPr>
              <a:t>:~$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/software/Canopy/canopy</a:t>
            </a:r>
          </a:p>
          <a:p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2819400"/>
            <a:ext cx="3733800" cy="838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dirty="0" smtClean="0"/>
              <a:t>You will be asked to do some setup the first time you run Canopy. For most of you, choosing the default should suffice. 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0"/>
            <a:ext cx="990600" cy="87096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2438400" y="3124200"/>
            <a:ext cx="533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1871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3238500" cy="1680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00200"/>
            <a:ext cx="3276600" cy="575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6200"/>
            <a:ext cx="3199087" cy="1905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304801"/>
            <a:ext cx="8382000" cy="685800"/>
          </a:xfrm>
        </p:spPr>
        <p:txBody>
          <a:bodyPr/>
          <a:lstStyle/>
          <a:p>
            <a:r>
              <a:rPr lang="en-US" dirty="0" smtClean="0"/>
              <a:t>Setting up Canopy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514600"/>
            <a:ext cx="3276600" cy="4201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600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3886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886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1600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276600" y="5715000"/>
            <a:ext cx="2286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638800" y="4191000"/>
            <a:ext cx="2286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96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399"/>
            <a:ext cx="4419600" cy="5722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867400" y="3962400"/>
            <a:ext cx="263260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75AB"/>
                </a:solidFill>
                <a:latin typeface="Calibri"/>
                <a:cs typeface="Calibri"/>
              </a:rPr>
              <a:t>t</a:t>
            </a:r>
            <a:r>
              <a:rPr lang="en-US" dirty="0" smtClean="0">
                <a:solidFill>
                  <a:srgbClr val="3A75AB"/>
                </a:solidFill>
                <a:latin typeface="Calibri"/>
                <a:cs typeface="Calibri"/>
              </a:rPr>
              <a:t>he </a:t>
            </a:r>
            <a:r>
              <a:rPr lang="en-US" dirty="0" err="1" smtClean="0">
                <a:solidFill>
                  <a:srgbClr val="3A75AB"/>
                </a:solidFill>
                <a:latin typeface="Calibri"/>
                <a:cs typeface="Calibri"/>
              </a:rPr>
              <a:t>IPython</a:t>
            </a:r>
            <a:r>
              <a:rPr lang="en-US" dirty="0" smtClean="0">
                <a:solidFill>
                  <a:srgbClr val="3A75AB"/>
                </a:solidFill>
                <a:latin typeface="Calibri"/>
                <a:cs typeface="Calibri"/>
              </a:rPr>
              <a:t> shell</a:t>
            </a:r>
            <a:endParaRPr lang="en-US" dirty="0">
              <a:solidFill>
                <a:srgbClr val="3A75AB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600200"/>
            <a:ext cx="176202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alibri"/>
                <a:cs typeface="Calibri"/>
              </a:rPr>
              <a:t>text editor</a:t>
            </a:r>
            <a:endParaRPr lang="en-US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181600" y="1905000"/>
            <a:ext cx="609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181600" y="4267200"/>
            <a:ext cx="609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257800" y="4648200"/>
            <a:ext cx="3733799" cy="1578352"/>
            <a:chOff x="5257800" y="4648200"/>
            <a:chExt cx="3733799" cy="1578352"/>
          </a:xfrm>
        </p:grpSpPr>
        <p:sp>
          <p:nvSpPr>
            <p:cNvPr id="2" name="TextBox 1"/>
            <p:cNvSpPr txBox="1"/>
            <p:nvPr/>
          </p:nvSpPr>
          <p:spPr>
            <a:xfrm>
              <a:off x="5257800" y="5334000"/>
              <a:ext cx="3733799" cy="8925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An enhanced interactive python shell</a:t>
              </a:r>
              <a:r>
                <a:rPr lang="en-US" sz="3200" dirty="0" smtClean="0"/>
                <a:t>.</a:t>
              </a:r>
              <a:endParaRPr lang="en-US" sz="32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7010400" y="46482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83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Python Shell vs.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python shell</a:t>
            </a:r>
          </a:p>
          <a:p>
            <a:pPr lvl="1"/>
            <a:r>
              <a:rPr lang="en-US" dirty="0" smtClean="0"/>
              <a:t>Barebones interpreter</a:t>
            </a:r>
          </a:p>
          <a:p>
            <a:pPr lvl="1"/>
            <a:r>
              <a:rPr lang="en-US" dirty="0" smtClean="0"/>
              <a:t>This is what you get with the standard Python distribution.</a:t>
            </a:r>
          </a:p>
          <a:p>
            <a:endParaRPr lang="en-US" dirty="0" smtClean="0"/>
          </a:p>
          <a:p>
            <a:r>
              <a:rPr lang="en-US" dirty="0" err="1" smtClean="0"/>
              <a:t>IPython</a:t>
            </a:r>
            <a:r>
              <a:rPr lang="en-US" dirty="0" smtClean="0"/>
              <a:t> -- An advanced python shell</a:t>
            </a:r>
          </a:p>
          <a:p>
            <a:pPr lvl="1"/>
            <a:r>
              <a:rPr lang="en-US" dirty="0" smtClean="0"/>
              <a:t>Tab completion of variable names</a:t>
            </a:r>
          </a:p>
          <a:p>
            <a:pPr lvl="1"/>
            <a:r>
              <a:rPr lang="en-US" dirty="0" smtClean="0"/>
              <a:t>Supports some Unix/Windows commands</a:t>
            </a:r>
          </a:p>
          <a:p>
            <a:pPr lvl="1"/>
            <a:r>
              <a:rPr lang="en-US" dirty="0" smtClean="0"/>
              <a:t>Inline documentation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Good for beginners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NL-MLin-Presentation">
  <a:themeElements>
    <a:clrScheme name="BNL Blue 2">
      <a:dk1>
        <a:srgbClr val="141313"/>
      </a:dk1>
      <a:lt1>
        <a:srgbClr val="FFFFFF"/>
      </a:lt1>
      <a:dk2>
        <a:srgbClr val="082957"/>
      </a:dk2>
      <a:lt2>
        <a:srgbClr val="8DABCC"/>
      </a:lt2>
      <a:accent1>
        <a:srgbClr val="C9DBE8"/>
      </a:accent1>
      <a:accent2>
        <a:srgbClr val="8DABCC"/>
      </a:accent2>
      <a:accent3>
        <a:srgbClr val="3A75AB"/>
      </a:accent3>
      <a:accent4>
        <a:srgbClr val="2D4D7B"/>
      </a:accent4>
      <a:accent5>
        <a:srgbClr val="082957"/>
      </a:accent5>
      <a:accent6>
        <a:srgbClr val="141313"/>
      </a:accent6>
      <a:hlink>
        <a:srgbClr val="3A75AB"/>
      </a:hlink>
      <a:folHlink>
        <a:srgbClr val="2D4D7B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322F31"/>
        </a:dk1>
        <a:lt1>
          <a:srgbClr val="FFFFFF"/>
        </a:lt1>
        <a:dk2>
          <a:srgbClr val="322F31"/>
        </a:dk2>
        <a:lt2>
          <a:srgbClr val="322F31"/>
        </a:lt2>
        <a:accent1>
          <a:srgbClr val="8071B4"/>
        </a:accent1>
        <a:accent2>
          <a:srgbClr val="8071B4"/>
        </a:accent2>
        <a:accent3>
          <a:srgbClr val="FFFFFF"/>
        </a:accent3>
        <a:accent4>
          <a:srgbClr val="292728"/>
        </a:accent4>
        <a:accent5>
          <a:srgbClr val="C0BBD6"/>
        </a:accent5>
        <a:accent6>
          <a:srgbClr val="7366A3"/>
        </a:accent6>
        <a:hlink>
          <a:srgbClr val="8071B4"/>
        </a:hlink>
        <a:folHlink>
          <a:srgbClr val="8071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25338</TotalTime>
  <Words>1687</Words>
  <Application>Microsoft Macintosh PowerPoint</Application>
  <PresentationFormat>On-screen Show (4:3)</PresentationFormat>
  <Paragraphs>272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BNL-MLin-Presentation</vt:lpstr>
      <vt:lpstr>Equation</vt:lpstr>
      <vt:lpstr>An Introduction to Programming with Python</vt:lpstr>
      <vt:lpstr>Agenda</vt:lpstr>
      <vt:lpstr>What is Programming? Python? </vt:lpstr>
      <vt:lpstr>Plan</vt:lpstr>
      <vt:lpstr>My Goals for this course</vt:lpstr>
      <vt:lpstr>Starting up Canopy</vt:lpstr>
      <vt:lpstr>Setting up Canopy</vt:lpstr>
      <vt:lpstr>PowerPoint Presentation</vt:lpstr>
      <vt:lpstr>Standard Python Shell vs. IPython</vt:lpstr>
      <vt:lpstr>Two Ways to Use Python</vt:lpstr>
      <vt:lpstr>Good to know </vt:lpstr>
      <vt:lpstr>Good to know</vt:lpstr>
      <vt:lpstr>Python Basic Building Blocks </vt:lpstr>
      <vt:lpstr>Data Types </vt:lpstr>
      <vt:lpstr>Variables and Assignment</vt:lpstr>
      <vt:lpstr>Collection Data Types                             -- Represent a group of values</vt:lpstr>
      <vt:lpstr>Logical Operation</vt:lpstr>
      <vt:lpstr>Arithmetic Operators</vt:lpstr>
      <vt:lpstr>Input and Output (I/O)</vt:lpstr>
      <vt:lpstr>Control Flow Statements</vt:lpstr>
      <vt:lpstr>Functions</vt:lpstr>
      <vt:lpstr>Classes, Modules and Libraries</vt:lpstr>
      <vt:lpstr>An Example – Random Numbers</vt:lpstr>
      <vt:lpstr>Normal/Gaussian Distribution</vt:lpstr>
      <vt:lpstr>Normal/Gaussian Distribution</vt:lpstr>
      <vt:lpstr>Task1: Generate and save the random numbers</vt:lpstr>
      <vt:lpstr>PowerPoint Presentation</vt:lpstr>
      <vt:lpstr>Statistical Analysis of Data</vt:lpstr>
      <vt:lpstr>Task2: Calculate the mean and standard deviation</vt:lpstr>
      <vt:lpstr>PowerPoint Presentation</vt:lpstr>
      <vt:lpstr>Histogram</vt:lpstr>
      <vt:lpstr>Task3: Fit the data and plot the histogram</vt:lpstr>
      <vt:lpstr>PowerPoint Presentation</vt:lpstr>
      <vt:lpstr>Closing Remarks</vt:lpstr>
      <vt:lpstr>PowerPoint Presentation</vt:lpstr>
    </vt:vector>
  </TitlesOfParts>
  <Company>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Gagnon</dc:creator>
  <cp:lastModifiedBy>Meifeng Lin</cp:lastModifiedBy>
  <cp:revision>306</cp:revision>
  <cp:lastPrinted>2007-07-02T19:06:14Z</cp:lastPrinted>
  <dcterms:created xsi:type="dcterms:W3CDTF">2007-06-28T20:22:43Z</dcterms:created>
  <dcterms:modified xsi:type="dcterms:W3CDTF">2016-01-04T17:22:04Z</dcterms:modified>
</cp:coreProperties>
</file>