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305_FF62989F.xml" ContentType="application/vnd.ms-powerpoint.comments+xml"/>
  <Override PartName="/ppt/comments/modernComment_30B_B19A6C62.xml" ContentType="application/vnd.ms-powerpoint.comments+xml"/>
  <Override PartName="/ppt/comments/modernComment_30A_5B3C7B06.xml" ContentType="application/vnd.ms-powerpoint.comments+xml"/>
  <Override PartName="/ppt/comments/modernComment_30C_2EE49D4F.xml" ContentType="application/vnd.ms-powerpoint.comments+xml"/>
  <Override PartName="/ppt/comments/modernComment_30F_7F414E2C.xml" ContentType="application/vnd.ms-powerpoint.comments+xml"/>
  <Override PartName="/ppt/comments/modernComment_310_B7E404E6.xml" ContentType="application/vnd.ms-powerpoint.comments+xml"/>
  <Override PartName="/ppt/notesSlides/notesSlide2.xml" ContentType="application/vnd.openxmlformats-officedocument.presentationml.notesSlide+xml"/>
  <Override PartName="/ppt/comments/modernComment_306_F61F8924.xml" ContentType="application/vnd.ms-powerpoint.comments+xml"/>
  <Override PartName="/ppt/comments/modernComment_309_1291E5E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769" r:id="rId2"/>
    <p:sldId id="770" r:id="rId3"/>
    <p:sldId id="782" r:id="rId4"/>
    <p:sldId id="771" r:id="rId5"/>
    <p:sldId id="772" r:id="rId6"/>
    <p:sldId id="773" r:id="rId7"/>
    <p:sldId id="786" r:id="rId8"/>
    <p:sldId id="775" r:id="rId9"/>
    <p:sldId id="779" r:id="rId10"/>
    <p:sldId id="778" r:id="rId11"/>
    <p:sldId id="780" r:id="rId12"/>
    <p:sldId id="783" r:id="rId13"/>
    <p:sldId id="784" r:id="rId14"/>
    <p:sldId id="785" r:id="rId15"/>
    <p:sldId id="774" r:id="rId16"/>
    <p:sldId id="777" r:id="rId17"/>
    <p:sldId id="776" r:id="rId18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41B8C8-EEAD-2206-7D97-BB86732A5390}" name="정기영" initials="정" userId="정기영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68" autoAdjust="0"/>
    <p:restoredTop sz="96405"/>
  </p:normalViewPr>
  <p:slideViewPr>
    <p:cSldViewPr snapToGrid="0" snapToObjects="1" showGuides="1">
      <p:cViewPr varScale="1">
        <p:scale>
          <a:sx n="58" d="100"/>
          <a:sy n="58" d="100"/>
        </p:scale>
        <p:origin x="618" y="132"/>
      </p:cViewPr>
      <p:guideLst>
        <p:guide orient="horz" pos="4320"/>
        <p:guide pos="7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modernComment_305_FF62989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2846DB4-21BF-4238-85BF-7FC9C7E4947F}" authorId="{FD41B8C8-EEAD-2206-7D97-BB86732A5390}" created="2022-10-26T01:20:58.322">
    <pc:sldMkLst xmlns:pc="http://schemas.microsoft.com/office/powerpoint/2013/main/command">
      <pc:docMk/>
      <pc:sldMk cId="2554324568" sldId="771"/>
    </pc:sldMkLst>
    <p188:txBody>
      <a:bodyPr/>
      <a:lstStyle/>
      <a:p>
        <a:r>
          <a:rPr lang="ko-KR" altLang="en-US"/>
          <a:t>속도에 타이머 
움직이는에 차 
등등 인포그래픽을 사용하면 좋을 듯 
다 만들고 시간이 된다면! 
</a:t>
        </a:r>
      </a:p>
    </p188:txBody>
  </p188:cm>
</p188:cmLst>
</file>

<file path=ppt/comments/modernComment_306_F61F892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77F1F41-B250-474B-8AFD-CA2C3A373F3C}" authorId="{FD41B8C8-EEAD-2206-7D97-BB86732A5390}" created="2022-10-26T01:20:58.322">
    <pc:sldMkLst xmlns:pc="http://schemas.microsoft.com/office/powerpoint/2013/main/command">
      <pc:docMk/>
      <pc:sldMk cId="2554324568" sldId="771"/>
    </pc:sldMkLst>
    <p188:txBody>
      <a:bodyPr/>
      <a:lstStyle/>
      <a:p>
        <a:r>
          <a:rPr lang="ko-KR" altLang="en-US"/>
          <a:t>속도에 타이머 
움직이는에 차 
등등 인포그래픽을 사용하면 좋을 듯 
다 만들고 시간이 된다면! 
</a:t>
        </a:r>
      </a:p>
    </p188:txBody>
  </p188:cm>
</p188:cmLst>
</file>

<file path=ppt/comments/modernComment_309_1291E5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968EC02-DE15-42BB-B15B-EAEB4C8C09A0}" authorId="{FD41B8C8-EEAD-2206-7D97-BB86732A5390}" created="2022-10-26T01:20:58.322">
    <pc:sldMkLst xmlns:pc="http://schemas.microsoft.com/office/powerpoint/2013/main/command">
      <pc:docMk/>
      <pc:sldMk cId="2554324568" sldId="771"/>
    </pc:sldMkLst>
    <p188:txBody>
      <a:bodyPr/>
      <a:lstStyle/>
      <a:p>
        <a:r>
          <a:rPr lang="ko-KR" altLang="en-US"/>
          <a:t>속도에 타이머 
움직이는에 차 
등등 인포그래픽을 사용하면 좋을 듯 
다 만들고 시간이 된다면! 
</a:t>
        </a:r>
      </a:p>
    </p188:txBody>
  </p188:cm>
</p188:cmLst>
</file>

<file path=ppt/comments/modernComment_30A_5B3C7B0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585FC1F-76FA-41F8-83F2-FC2169BB42CC}" authorId="{FD41B8C8-EEAD-2206-7D97-BB86732A5390}" created="2022-10-26T01:20:58.322">
    <pc:sldMkLst xmlns:pc="http://schemas.microsoft.com/office/powerpoint/2013/main/command">
      <pc:docMk/>
      <pc:sldMk cId="2554324568" sldId="771"/>
    </pc:sldMkLst>
    <p188:txBody>
      <a:bodyPr/>
      <a:lstStyle/>
      <a:p>
        <a:r>
          <a:rPr lang="ko-KR" altLang="en-US"/>
          <a:t>속도에 타이머 
움직이는에 차 
등등 인포그래픽을 사용하면 좋을 듯 
다 만들고 시간이 된다면! 
</a:t>
        </a:r>
      </a:p>
    </p188:txBody>
  </p188:cm>
  <p188:cm id="{1BB1698F-633D-42F4-AE38-AEB352A445CA}" authorId="{FD41B8C8-EEAD-2206-7D97-BB86732A5390}" created="2022-10-26T03:56:00.987">
    <pc:sldMkLst xmlns:pc="http://schemas.microsoft.com/office/powerpoint/2013/main/command">
      <pc:docMk/>
      <pc:sldMk cId="1530690310" sldId="778"/>
    </pc:sldMkLst>
    <p188:txBody>
      <a:bodyPr/>
      <a:lstStyle/>
      <a:p>
        <a:r>
          <a:rPr lang="ko-KR" altLang="en-US"/>
          <a:t>실제 도면이 들어가면 좋을듯</a:t>
        </a:r>
      </a:p>
    </p188:txBody>
  </p188:cm>
</p188:cmLst>
</file>

<file path=ppt/comments/modernComment_30B_B19A6C6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4D94898-6934-4206-8D13-4FEF02F78E79}" authorId="{FD41B8C8-EEAD-2206-7D97-BB86732A5390}" created="2022-10-26T01:20:58.322">
    <pc:sldMkLst xmlns:pc="http://schemas.microsoft.com/office/powerpoint/2013/main/command">
      <pc:docMk/>
      <pc:sldMk cId="2554324568" sldId="771"/>
    </pc:sldMkLst>
    <p188:txBody>
      <a:bodyPr/>
      <a:lstStyle/>
      <a:p>
        <a:r>
          <a:rPr lang="ko-KR" altLang="en-US"/>
          <a:t>속도에 타이머 
움직이는에 차 
등등 인포그래픽을 사용하면 좋을 듯 
다 만들고 시간이 된다면! 
</a:t>
        </a:r>
      </a:p>
    </p188:txBody>
  </p188:cm>
</p188:cmLst>
</file>

<file path=ppt/comments/modernComment_30C_2EE49D4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777A272-11FA-49DE-ACF1-CDFF62BA4A24}" authorId="{FD41B8C8-EEAD-2206-7D97-BB86732A5390}" created="2022-10-26T01:20:58.322">
    <pc:sldMkLst xmlns:pc="http://schemas.microsoft.com/office/powerpoint/2013/main/command">
      <pc:docMk/>
      <pc:sldMk cId="2554324568" sldId="771"/>
    </pc:sldMkLst>
    <p188:txBody>
      <a:bodyPr/>
      <a:lstStyle/>
      <a:p>
        <a:r>
          <a:rPr lang="ko-KR" altLang="en-US"/>
          <a:t>속도에 타이머 
움직이는에 차 
등등 인포그래픽을 사용하면 좋을 듯 
다 만들고 시간이 된다면! 
</a:t>
        </a:r>
      </a:p>
    </p188:txBody>
  </p188:cm>
  <p188:cm id="{D0CD3D97-672F-4374-8B15-957F5392B0AE}" authorId="{FD41B8C8-EEAD-2206-7D97-BB86732A5390}" created="2022-10-26T03:56:00.987">
    <pc:sldMkLst xmlns:pc="http://schemas.microsoft.com/office/powerpoint/2013/main/command">
      <pc:docMk/>
      <pc:sldMk cId="1530690310" sldId="778"/>
    </pc:sldMkLst>
    <p188:txBody>
      <a:bodyPr/>
      <a:lstStyle/>
      <a:p>
        <a:r>
          <a:rPr lang="ko-KR" altLang="en-US"/>
          <a:t>실제 도면이 들어가면 좋을듯</a:t>
        </a:r>
      </a:p>
    </p188:txBody>
  </p188:cm>
</p188:cmLst>
</file>

<file path=ppt/comments/modernComment_30F_7F414E2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34E5D5C-D63E-431E-A082-06ED078990B8}" authorId="{FD41B8C8-EEAD-2206-7D97-BB86732A5390}" created="2022-10-26T01:20:58.322">
    <pc:sldMkLst xmlns:pc="http://schemas.microsoft.com/office/powerpoint/2013/main/command">
      <pc:docMk/>
      <pc:sldMk cId="2554324568" sldId="771"/>
    </pc:sldMkLst>
    <p188:txBody>
      <a:bodyPr/>
      <a:lstStyle/>
      <a:p>
        <a:r>
          <a:rPr lang="ko-KR" altLang="en-US"/>
          <a:t>속도에 타이머 
움직이는에 차 
등등 인포그래픽을 사용하면 좋을 듯 
다 만들고 시간이 된다면! 
</a:t>
        </a:r>
      </a:p>
    </p188:txBody>
  </p188:cm>
  <p188:cm id="{CAD87085-1CB6-4580-B5B7-346A5A3C60F0}" authorId="{FD41B8C8-EEAD-2206-7D97-BB86732A5390}" created="2022-10-26T03:56:00.987">
    <pc:sldMkLst xmlns:pc="http://schemas.microsoft.com/office/powerpoint/2013/main/command">
      <pc:docMk/>
      <pc:sldMk cId="1530690310" sldId="778"/>
    </pc:sldMkLst>
    <p188:txBody>
      <a:bodyPr/>
      <a:lstStyle/>
      <a:p>
        <a:r>
          <a:rPr lang="ko-KR" altLang="en-US"/>
          <a:t>실제 도면이 들어가면 좋을듯</a:t>
        </a:r>
      </a:p>
    </p188:txBody>
  </p188:cm>
</p188:cmLst>
</file>

<file path=ppt/comments/modernComment_310_B7E404E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449F74A-B5E7-4550-B102-04D0986FF420}" authorId="{FD41B8C8-EEAD-2206-7D97-BB86732A5390}" created="2022-10-26T01:20:58.322">
    <pc:sldMkLst xmlns:pc="http://schemas.microsoft.com/office/powerpoint/2013/main/command">
      <pc:docMk/>
      <pc:sldMk cId="2554324568" sldId="771"/>
    </pc:sldMkLst>
    <p188:txBody>
      <a:bodyPr/>
      <a:lstStyle/>
      <a:p>
        <a:r>
          <a:rPr lang="ko-KR" altLang="en-US"/>
          <a:t>속도에 타이머 
움직이는에 차 
등등 인포그래픽을 사용하면 좋을 듯 
다 만들고 시간이 된다면! 
</a:t>
        </a:r>
      </a:p>
    </p188:txBody>
  </p188:cm>
  <p188:cm id="{41F4BA96-4EEA-48D1-A11A-73BA3FB78A6C}" authorId="{FD41B8C8-EEAD-2206-7D97-BB86732A5390}" created="2022-10-26T03:56:00.987">
    <pc:sldMkLst xmlns:pc="http://schemas.microsoft.com/office/powerpoint/2013/main/command">
      <pc:docMk/>
      <pc:sldMk cId="1530690310" sldId="778"/>
    </pc:sldMkLst>
    <p188:txBody>
      <a:bodyPr/>
      <a:lstStyle/>
      <a:p>
        <a:r>
          <a:rPr lang="ko-KR" altLang="en-US"/>
          <a:t>실제 도면이 들어가면 좋을듯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CEFD1-90F0-C34A-B5F4-B1FF26022499}" type="datetimeFigureOut">
              <a:rPr lang="en-RS" smtClean="0"/>
              <a:t>11/08/2022</a:t>
            </a:fld>
            <a:endParaRPr lang="e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B8021-17F7-DD42-9E8B-32C4C7450BAD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99776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17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0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397" y="2244726"/>
            <a:ext cx="18290381" cy="47752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397" y="7204076"/>
            <a:ext cx="18290381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8924-8A6F-9143-B480-C4FE05D30B04}" type="datetimeFigureOut">
              <a:rPr lang="en-RS" smtClean="0"/>
              <a:t>11/08/2022</a:t>
            </a:fld>
            <a:endParaRPr lang="e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CDC8-6A03-4D4F-BF20-5FB3E28CA623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12960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8924-8A6F-9143-B480-C4FE05D30B04}" type="datetimeFigureOut">
              <a:rPr lang="en-RS" smtClean="0"/>
              <a:t>11/08/2022</a:t>
            </a:fld>
            <a:endParaRPr lang="e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CDC8-6A03-4D4F-BF20-5FB3E28CA623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6182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52072" y="730250"/>
            <a:ext cx="5258485" cy="11623676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618" y="730250"/>
            <a:ext cx="15470614" cy="1162367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8924-8A6F-9143-B480-C4FE05D30B04}" type="datetimeFigureOut">
              <a:rPr lang="en-RS" smtClean="0"/>
              <a:t>11/08/2022</a:t>
            </a:fld>
            <a:endParaRPr lang="e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CDC8-6A03-4D4F-BF20-5FB3E28CA623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322623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8924-8A6F-9143-B480-C4FE05D30B04}" type="datetimeFigureOut">
              <a:rPr lang="en-RS" smtClean="0"/>
              <a:t>11/08/2022</a:t>
            </a:fld>
            <a:endParaRPr lang="e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CDC8-6A03-4D4F-BF20-5FB3E28CA623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365561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  <a:prstGeom prst="rect">
            <a:avLst/>
          </a:prstGeom>
        </p:spPr>
        <p:txBody>
          <a:bodyPr anchor="b"/>
          <a:lstStyle>
            <a:lvl1pPr>
              <a:defRPr sz="1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8924-8A6F-9143-B480-C4FE05D30B04}" type="datetimeFigureOut">
              <a:rPr lang="en-RS" smtClean="0"/>
              <a:t>11/08/2022</a:t>
            </a:fld>
            <a:endParaRPr lang="e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CDC8-6A03-4D4F-BF20-5FB3E28CA623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4281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3651250"/>
            <a:ext cx="10364549" cy="87026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3651250"/>
            <a:ext cx="10364549" cy="87026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8924-8A6F-9143-B480-C4FE05D30B04}" type="datetimeFigureOut">
              <a:rPr lang="en-RS" smtClean="0"/>
              <a:t>11/08/2022</a:t>
            </a:fld>
            <a:endParaRPr lang="e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CDC8-6A03-4D4F-BF20-5FB3E28CA623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72663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21033938" cy="26511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8924-8A6F-9143-B480-C4FE05D30B04}" type="datetimeFigureOut">
              <a:rPr lang="en-RS" smtClean="0"/>
              <a:t>11/08/2022</a:t>
            </a:fld>
            <a:endParaRPr lang="e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CDC8-6A03-4D4F-BF20-5FB3E28CA623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379773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8924-8A6F-9143-B480-C4FE05D30B04}" type="datetimeFigureOut">
              <a:rPr lang="en-RS" smtClean="0"/>
              <a:t>11/08/2022</a:t>
            </a:fld>
            <a:endParaRPr lang="e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CDC8-6A03-4D4F-BF20-5FB3E28CA623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325686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8924-8A6F-9143-B480-C4FE05D30B04}" type="datetimeFigureOut">
              <a:rPr lang="en-RS" smtClean="0"/>
              <a:t>11/08/2022</a:t>
            </a:fld>
            <a:endParaRPr lang="e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CDC8-6A03-4D4F-BF20-5FB3E28CA623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333893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6" y="914400"/>
            <a:ext cx="7865498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7726" y="1974851"/>
            <a:ext cx="1234600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796" y="4114800"/>
            <a:ext cx="7865498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8924-8A6F-9143-B480-C4FE05D30B04}" type="datetimeFigureOut">
              <a:rPr lang="en-RS" smtClean="0"/>
              <a:t>11/08/2022</a:t>
            </a:fld>
            <a:endParaRPr lang="e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CDC8-6A03-4D4F-BF20-5FB3E28CA623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319684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6" y="914400"/>
            <a:ext cx="7865498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7726" y="1974851"/>
            <a:ext cx="1234600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796" y="4114800"/>
            <a:ext cx="7865498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8924-8A6F-9143-B480-C4FE05D30B04}" type="datetimeFigureOut">
              <a:rPr lang="en-RS" smtClean="0"/>
              <a:t>11/08/2022</a:t>
            </a:fld>
            <a:endParaRPr lang="e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CDC8-6A03-4D4F-BF20-5FB3E28CA623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333812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8924-8A6F-9143-B480-C4FE05D30B04}" type="datetimeFigureOut">
              <a:rPr lang="en-RS" smtClean="0"/>
              <a:t>11/08/2022</a:t>
            </a:fld>
            <a:endParaRPr lang="e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FCDC8-6A03-4D4F-BF20-5FB3E28CA623}" type="slidenum">
              <a:rPr lang="en-RS" smtClean="0"/>
              <a:t>‹#›</a:t>
            </a:fld>
            <a:endParaRPr lang="en-RS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DEF2704A-1C1D-5E43-9C3F-76C29CE58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4375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RS" dirty="0"/>
          </a:p>
        </p:txBody>
      </p:sp>
    </p:spTree>
    <p:extLst>
      <p:ext uri="{BB962C8B-B14F-4D97-AF65-F5344CB8AC3E}">
        <p14:creationId xmlns:p14="http://schemas.microsoft.com/office/powerpoint/2010/main" val="20407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30A_5B3C7B0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30C_2EE49D4F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8/10/relationships/comments" Target="../comments/modernComment_30F_7F414E2C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8/10/relationships/comments" Target="../comments/modernComment_310_B7E404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8/10/relationships/comments" Target="../comments/modernComment_306_F61F892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8/10/relationships/comments" Target="../comments/modernComment_309_1291E5E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305_FF62989F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30B_B19A6C6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27C43AF-A549-C94B-AFE6-7AEC998D0F6F}"/>
              </a:ext>
            </a:extLst>
          </p:cNvPr>
          <p:cNvSpPr/>
          <p:nvPr/>
        </p:nvSpPr>
        <p:spPr>
          <a:xfrm>
            <a:off x="1587" y="0"/>
            <a:ext cx="24384000" cy="137160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tx2"/>
              </a:gs>
            </a:gsLst>
            <a:lin ang="2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grpSp>
        <p:nvGrpSpPr>
          <p:cNvPr id="11" name="Group 10"/>
          <p:cNvGrpSpPr/>
          <p:nvPr/>
        </p:nvGrpSpPr>
        <p:grpSpPr>
          <a:xfrm>
            <a:off x="-3094448" y="-1516419"/>
            <a:ext cx="30825650" cy="32148062"/>
            <a:chOff x="0" y="-77012"/>
            <a:chExt cx="15412825" cy="16074031"/>
          </a:xfrm>
        </p:grpSpPr>
        <p:grpSp>
          <p:nvGrpSpPr>
            <p:cNvPr id="3" name="Group 84"/>
            <p:cNvGrpSpPr>
              <a:grpSpLocks noChangeAspect="1"/>
            </p:cNvGrpSpPr>
            <p:nvPr/>
          </p:nvGrpSpPr>
          <p:grpSpPr bwMode="auto">
            <a:xfrm>
              <a:off x="0" y="5280998"/>
              <a:ext cx="12148525" cy="10716021"/>
              <a:chOff x="3286" y="1675"/>
              <a:chExt cx="1094" cy="965"/>
            </a:xfrm>
            <a:solidFill>
              <a:schemeClr val="bg1">
                <a:alpha val="3000"/>
              </a:schemeClr>
            </a:solidFill>
          </p:grpSpPr>
          <p:sp>
            <p:nvSpPr>
              <p:cNvPr id="4" name="Freeform 85"/>
              <p:cNvSpPr>
                <a:spLocks noEditPoints="1"/>
              </p:cNvSpPr>
              <p:nvPr/>
            </p:nvSpPr>
            <p:spPr bwMode="auto">
              <a:xfrm>
                <a:off x="3384" y="1685"/>
                <a:ext cx="910" cy="838"/>
              </a:xfrm>
              <a:custGeom>
                <a:avLst/>
                <a:gdLst>
                  <a:gd name="T0" fmla="*/ 233 w 383"/>
                  <a:gd name="T1" fmla="*/ 49 h 352"/>
                  <a:gd name="T2" fmla="*/ 212 w 383"/>
                  <a:gd name="T3" fmla="*/ 51 h 352"/>
                  <a:gd name="T4" fmla="*/ 151 w 383"/>
                  <a:gd name="T5" fmla="*/ 70 h 352"/>
                  <a:gd name="T6" fmla="*/ 187 w 383"/>
                  <a:gd name="T7" fmla="*/ 66 h 352"/>
                  <a:gd name="T8" fmla="*/ 189 w 383"/>
                  <a:gd name="T9" fmla="*/ 66 h 352"/>
                  <a:gd name="T10" fmla="*/ 198 w 383"/>
                  <a:gd name="T11" fmla="*/ 67 h 352"/>
                  <a:gd name="T12" fmla="*/ 225 w 383"/>
                  <a:gd name="T13" fmla="*/ 74 h 352"/>
                  <a:gd name="T14" fmla="*/ 270 w 383"/>
                  <a:gd name="T15" fmla="*/ 102 h 352"/>
                  <a:gd name="T16" fmla="*/ 319 w 383"/>
                  <a:gd name="T17" fmla="*/ 164 h 352"/>
                  <a:gd name="T18" fmla="*/ 328 w 383"/>
                  <a:gd name="T19" fmla="*/ 202 h 352"/>
                  <a:gd name="T20" fmla="*/ 328 w 383"/>
                  <a:gd name="T21" fmla="*/ 201 h 352"/>
                  <a:gd name="T22" fmla="*/ 303 w 383"/>
                  <a:gd name="T23" fmla="*/ 278 h 352"/>
                  <a:gd name="T24" fmla="*/ 245 w 383"/>
                  <a:gd name="T25" fmla="*/ 333 h 352"/>
                  <a:gd name="T26" fmla="*/ 192 w 383"/>
                  <a:gd name="T27" fmla="*/ 350 h 352"/>
                  <a:gd name="T28" fmla="*/ 199 w 383"/>
                  <a:gd name="T29" fmla="*/ 351 h 352"/>
                  <a:gd name="T30" fmla="*/ 199 w 383"/>
                  <a:gd name="T31" fmla="*/ 351 h 352"/>
                  <a:gd name="T32" fmla="*/ 215 w 383"/>
                  <a:gd name="T33" fmla="*/ 352 h 352"/>
                  <a:gd name="T34" fmla="*/ 253 w 383"/>
                  <a:gd name="T35" fmla="*/ 347 h 352"/>
                  <a:gd name="T36" fmla="*/ 306 w 383"/>
                  <a:gd name="T37" fmla="*/ 322 h 352"/>
                  <a:gd name="T38" fmla="*/ 371 w 383"/>
                  <a:gd name="T39" fmla="*/ 241 h 352"/>
                  <a:gd name="T40" fmla="*/ 382 w 383"/>
                  <a:gd name="T41" fmla="*/ 183 h 352"/>
                  <a:gd name="T42" fmla="*/ 382 w 383"/>
                  <a:gd name="T43" fmla="*/ 183 h 352"/>
                  <a:gd name="T44" fmla="*/ 382 w 383"/>
                  <a:gd name="T45" fmla="*/ 183 h 352"/>
                  <a:gd name="T46" fmla="*/ 382 w 383"/>
                  <a:gd name="T47" fmla="*/ 183 h 352"/>
                  <a:gd name="T48" fmla="*/ 382 w 383"/>
                  <a:gd name="T49" fmla="*/ 183 h 352"/>
                  <a:gd name="T50" fmla="*/ 332 w 383"/>
                  <a:gd name="T51" fmla="*/ 82 h 352"/>
                  <a:gd name="T52" fmla="*/ 233 w 383"/>
                  <a:gd name="T53" fmla="*/ 49 h 352"/>
                  <a:gd name="T54" fmla="*/ 382 w 383"/>
                  <a:gd name="T55" fmla="*/ 180 h 352"/>
                  <a:gd name="T56" fmla="*/ 382 w 383"/>
                  <a:gd name="T57" fmla="*/ 183 h 352"/>
                  <a:gd name="T58" fmla="*/ 382 w 383"/>
                  <a:gd name="T59" fmla="*/ 183 h 352"/>
                  <a:gd name="T60" fmla="*/ 382 w 383"/>
                  <a:gd name="T61" fmla="*/ 183 h 352"/>
                  <a:gd name="T62" fmla="*/ 382 w 383"/>
                  <a:gd name="T63" fmla="*/ 184 h 352"/>
                  <a:gd name="T64" fmla="*/ 382 w 383"/>
                  <a:gd name="T65" fmla="*/ 182 h 352"/>
                  <a:gd name="T66" fmla="*/ 382 w 383"/>
                  <a:gd name="T67" fmla="*/ 180 h 352"/>
                  <a:gd name="T68" fmla="*/ 207 w 383"/>
                  <a:gd name="T69" fmla="*/ 0 h 352"/>
                  <a:gd name="T70" fmla="*/ 200 w 383"/>
                  <a:gd name="T71" fmla="*/ 0 h 352"/>
                  <a:gd name="T72" fmla="*/ 200 w 383"/>
                  <a:gd name="T73" fmla="*/ 0 h 352"/>
                  <a:gd name="T74" fmla="*/ 200 w 383"/>
                  <a:gd name="T75" fmla="*/ 0 h 352"/>
                  <a:gd name="T76" fmla="*/ 199 w 383"/>
                  <a:gd name="T77" fmla="*/ 0 h 352"/>
                  <a:gd name="T78" fmla="*/ 30 w 383"/>
                  <a:gd name="T79" fmla="*/ 80 h 352"/>
                  <a:gd name="T80" fmla="*/ 0 w 383"/>
                  <a:gd name="T81" fmla="*/ 115 h 352"/>
                  <a:gd name="T82" fmla="*/ 59 w 383"/>
                  <a:gd name="T83" fmla="*/ 60 h 352"/>
                  <a:gd name="T84" fmla="*/ 143 w 383"/>
                  <a:gd name="T85" fmla="*/ 14 h 352"/>
                  <a:gd name="T86" fmla="*/ 207 w 383"/>
                  <a:gd name="T8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52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5" name="Freeform 86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6" name="Freeform 87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7" name="Freeform 88"/>
              <p:cNvSpPr>
                <a:spLocks noEditPoints="1"/>
              </p:cNvSpPr>
              <p:nvPr/>
            </p:nvSpPr>
            <p:spPr bwMode="auto">
              <a:xfrm>
                <a:off x="3286" y="1675"/>
                <a:ext cx="1094" cy="965"/>
              </a:xfrm>
              <a:custGeom>
                <a:avLst/>
                <a:gdLst>
                  <a:gd name="T0" fmla="*/ 456 w 460"/>
                  <a:gd name="T1" fmla="*/ 144 h 405"/>
                  <a:gd name="T2" fmla="*/ 389 w 460"/>
                  <a:gd name="T3" fmla="*/ 39 h 405"/>
                  <a:gd name="T4" fmla="*/ 253 w 460"/>
                  <a:gd name="T5" fmla="*/ 3 h 405"/>
                  <a:gd name="T6" fmla="*/ 175 w 460"/>
                  <a:gd name="T7" fmla="*/ 21 h 405"/>
                  <a:gd name="T8" fmla="*/ 107 w 460"/>
                  <a:gd name="T9" fmla="*/ 59 h 405"/>
                  <a:gd name="T10" fmla="*/ 28 w 460"/>
                  <a:gd name="T11" fmla="*/ 137 h 405"/>
                  <a:gd name="T12" fmla="*/ 12 w 460"/>
                  <a:gd name="T13" fmla="*/ 248 h 405"/>
                  <a:gd name="T14" fmla="*/ 76 w 460"/>
                  <a:gd name="T15" fmla="*/ 340 h 405"/>
                  <a:gd name="T16" fmla="*/ 186 w 460"/>
                  <a:gd name="T17" fmla="*/ 398 h 405"/>
                  <a:gd name="T18" fmla="*/ 243 w 460"/>
                  <a:gd name="T19" fmla="*/ 404 h 405"/>
                  <a:gd name="T20" fmla="*/ 306 w 460"/>
                  <a:gd name="T21" fmla="*/ 390 h 405"/>
                  <a:gd name="T22" fmla="*/ 416 w 460"/>
                  <a:gd name="T23" fmla="*/ 307 h 405"/>
                  <a:gd name="T24" fmla="*/ 460 w 460"/>
                  <a:gd name="T25" fmla="*/ 179 h 405"/>
                  <a:gd name="T26" fmla="*/ 456 w 460"/>
                  <a:gd name="T27" fmla="*/ 144 h 405"/>
                  <a:gd name="T28" fmla="*/ 456 w 460"/>
                  <a:gd name="T29" fmla="*/ 144 h 405"/>
                  <a:gd name="T30" fmla="*/ 423 w 460"/>
                  <a:gd name="T31" fmla="*/ 195 h 405"/>
                  <a:gd name="T32" fmla="*/ 380 w 460"/>
                  <a:gd name="T33" fmla="*/ 297 h 405"/>
                  <a:gd name="T34" fmla="*/ 299 w 460"/>
                  <a:gd name="T35" fmla="*/ 350 h 405"/>
                  <a:gd name="T36" fmla="*/ 240 w 460"/>
                  <a:gd name="T37" fmla="*/ 355 h 405"/>
                  <a:gd name="T38" fmla="*/ 240 w 460"/>
                  <a:gd name="T39" fmla="*/ 355 h 405"/>
                  <a:gd name="T40" fmla="*/ 127 w 460"/>
                  <a:gd name="T41" fmla="*/ 281 h 405"/>
                  <a:gd name="T42" fmla="*/ 95 w 460"/>
                  <a:gd name="T43" fmla="*/ 212 h 405"/>
                  <a:gd name="T44" fmla="*/ 103 w 460"/>
                  <a:gd name="T45" fmla="*/ 167 h 405"/>
                  <a:gd name="T46" fmla="*/ 143 w 460"/>
                  <a:gd name="T47" fmla="*/ 112 h 405"/>
                  <a:gd name="T48" fmla="*/ 186 w 460"/>
                  <a:gd name="T49" fmla="*/ 78 h 405"/>
                  <a:gd name="T50" fmla="*/ 339 w 460"/>
                  <a:gd name="T51" fmla="*/ 66 h 405"/>
                  <a:gd name="T52" fmla="*/ 423 w 460"/>
                  <a:gd name="T53" fmla="*/ 180 h 405"/>
                  <a:gd name="T54" fmla="*/ 423 w 460"/>
                  <a:gd name="T55" fmla="*/ 195 h 405"/>
                  <a:gd name="T56" fmla="*/ 423 w 460"/>
                  <a:gd name="T57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0" h="405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1646032" y="2688184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264300" y="-77012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6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631920" y="5343700"/>
            <a:ext cx="2113270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n-US" sz="19200" b="1" kern="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SAVE THE WORLD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87579" y="8931835"/>
            <a:ext cx="14030116" cy="646331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4000" b="1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환경문제</a:t>
            </a:r>
            <a:r>
              <a:rPr lang="ko-KR" altLang="en-US" sz="4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 이제는 </a:t>
            </a:r>
            <a:r>
              <a:rPr lang="ko-KR" altLang="en-US" sz="4000" b="1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직면</a:t>
            </a:r>
            <a:r>
              <a:rPr lang="ko-KR" altLang="en-US" sz="4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해야 할 때 입니다</a:t>
            </a:r>
            <a:r>
              <a:rPr lang="en-US" altLang="ko-KR" sz="4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.</a:t>
            </a:r>
            <a:endParaRPr lang="en-US" sz="4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44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">
        <p14:switch dir="r"/>
      </p:transition>
    </mc:Choice>
    <mc:Fallback xmlns="">
      <p:transition spd="slow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98EABD-EB2B-E31B-29DC-79A8D9FF246B}"/>
              </a:ext>
            </a:extLst>
          </p:cNvPr>
          <p:cNvSpPr txBox="1"/>
          <p:nvPr/>
        </p:nvSpPr>
        <p:spPr>
          <a:xfrm>
            <a:off x="-1595041" y="103612"/>
            <a:ext cx="10798033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3300" b="1" kern="0" dirty="0">
                <a:solidFill>
                  <a:schemeClr val="accent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Product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744EB-A189-A0DF-818E-228BF5CF6CC8}"/>
              </a:ext>
            </a:extLst>
          </p:cNvPr>
          <p:cNvSpPr txBox="1"/>
          <p:nvPr/>
        </p:nvSpPr>
        <p:spPr>
          <a:xfrm>
            <a:off x="22479243" y="117988"/>
            <a:ext cx="144264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ko-KR" sz="13300" b="1" kern="0" dirty="0">
                <a:solidFill>
                  <a:schemeClr val="accent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6</a:t>
            </a:r>
            <a:endParaRPr lang="en-US" sz="13300" b="1" kern="0" dirty="0">
              <a:solidFill>
                <a:schemeClr val="accent5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D126E06-3BDC-0BBB-4E36-1A55A2D6D9A1}"/>
              </a:ext>
            </a:extLst>
          </p:cNvPr>
          <p:cNvSpPr/>
          <p:nvPr/>
        </p:nvSpPr>
        <p:spPr>
          <a:xfrm>
            <a:off x="560438" y="2610837"/>
            <a:ext cx="23420439" cy="105598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6FF308-5F8E-B377-0140-24F499FD4685}"/>
              </a:ext>
            </a:extLst>
          </p:cNvPr>
          <p:cNvSpPr txBox="1"/>
          <p:nvPr/>
        </p:nvSpPr>
        <p:spPr>
          <a:xfrm>
            <a:off x="2526716" y="4088767"/>
            <a:ext cx="4556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40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연료 투입</a:t>
            </a:r>
            <a:endParaRPr lang="en-US" altLang="ko-KR" sz="40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r>
              <a:rPr lang="en-US" sz="40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+</a:t>
            </a:r>
            <a:r>
              <a:rPr lang="ko-KR" altLang="en-US" sz="40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자체 연료 구동</a:t>
            </a:r>
            <a:endParaRPr lang="en-US" sz="40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905D43-4BF0-39FA-E32F-05CE6053A403}"/>
              </a:ext>
            </a:extLst>
          </p:cNvPr>
          <p:cNvSpPr/>
          <p:nvPr/>
        </p:nvSpPr>
        <p:spPr>
          <a:xfrm>
            <a:off x="1661708" y="6158064"/>
            <a:ext cx="5863202" cy="55302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9000">
                <a:schemeClr val="accent1">
                  <a:lumMod val="45000"/>
                  <a:lumOff val="55000"/>
                </a:schemeClr>
              </a:gs>
              <a:gs pos="100000">
                <a:schemeClr val="accent4"/>
              </a:gs>
            </a:gsLst>
            <a:lin ang="5400000" scaled="0"/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DA4AFD-9C51-EC09-2B59-F9342B3302CE}"/>
              </a:ext>
            </a:extLst>
          </p:cNvPr>
          <p:cNvSpPr/>
          <p:nvPr/>
        </p:nvSpPr>
        <p:spPr>
          <a:xfrm>
            <a:off x="9415387" y="6158064"/>
            <a:ext cx="5863202" cy="55302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4000">
                <a:schemeClr val="accent1">
                  <a:lumMod val="45000"/>
                  <a:lumOff val="55000"/>
                </a:schemeClr>
              </a:gs>
              <a:gs pos="100000">
                <a:schemeClr val="accent4"/>
              </a:gs>
            </a:gsLst>
            <a:lin ang="5400000" scaled="0"/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83E23C-5D01-F6A0-8C0E-0BAF2BE7E488}"/>
              </a:ext>
            </a:extLst>
          </p:cNvPr>
          <p:cNvSpPr/>
          <p:nvPr/>
        </p:nvSpPr>
        <p:spPr>
          <a:xfrm>
            <a:off x="16862264" y="6158061"/>
            <a:ext cx="5863202" cy="55302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4000">
                <a:schemeClr val="accent1">
                  <a:lumMod val="45000"/>
                  <a:lumOff val="55000"/>
                </a:schemeClr>
              </a:gs>
              <a:gs pos="100000">
                <a:schemeClr val="accent4"/>
              </a:gs>
            </a:gsLst>
            <a:lin ang="5400000" scaled="0"/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37A57-81A5-F53F-EE08-763E7099D526}"/>
              </a:ext>
            </a:extLst>
          </p:cNvPr>
          <p:cNvSpPr txBox="1"/>
          <p:nvPr/>
        </p:nvSpPr>
        <p:spPr>
          <a:xfrm>
            <a:off x="9915481" y="4088767"/>
            <a:ext cx="4556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40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폐기물 쓰레기</a:t>
            </a:r>
            <a:br>
              <a:rPr lang="en-US" altLang="ko-KR" sz="40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</a:br>
            <a:r>
              <a:rPr lang="ko-KR" altLang="en-US" sz="40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투입</a:t>
            </a:r>
            <a:endParaRPr lang="en-US" altLang="ko-KR" sz="40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CC24F-D5E5-2C8A-AA2C-7BDF62FE16E9}"/>
              </a:ext>
            </a:extLst>
          </p:cNvPr>
          <p:cNvSpPr txBox="1"/>
          <p:nvPr/>
        </p:nvSpPr>
        <p:spPr>
          <a:xfrm>
            <a:off x="17304246" y="3811768"/>
            <a:ext cx="4556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40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고체 연료 </a:t>
            </a:r>
            <a:br>
              <a:rPr lang="en-US" altLang="ko-KR" sz="40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</a:br>
            <a:r>
              <a:rPr lang="ko-KR" altLang="en-US" sz="40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및 </a:t>
            </a:r>
            <a:endParaRPr lang="en-US" altLang="ko-KR" sz="40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r>
              <a:rPr lang="ko-KR" altLang="en-US" sz="40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기름</a:t>
            </a:r>
            <a:r>
              <a:rPr lang="en-US" altLang="ko-KR" sz="40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, </a:t>
            </a:r>
            <a:r>
              <a:rPr lang="ko-KR" altLang="en-US" sz="4000" dirty="0" err="1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잔재물</a:t>
            </a:r>
            <a:r>
              <a:rPr lang="ko-KR" altLang="en-US" sz="40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 추출</a:t>
            </a:r>
            <a:endParaRPr lang="en-US" sz="40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AF1CDE3-9479-5B92-B097-24F44A5D0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553" y="7214288"/>
            <a:ext cx="3244069" cy="32440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CE18168-4F05-E505-3F7A-0EFEE5E60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716" y="6767026"/>
            <a:ext cx="3772183" cy="377218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08B5326-9761-B236-E025-4FE8BF71D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08008" y="7183606"/>
            <a:ext cx="3681209" cy="368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9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98EABD-EB2B-E31B-29DC-79A8D9FF246B}"/>
              </a:ext>
            </a:extLst>
          </p:cNvPr>
          <p:cNvSpPr txBox="1"/>
          <p:nvPr/>
        </p:nvSpPr>
        <p:spPr>
          <a:xfrm>
            <a:off x="465291" y="37306"/>
            <a:ext cx="167788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3300" b="1" kern="0" dirty="0">
                <a:solidFill>
                  <a:schemeClr val="accent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Business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744EB-A189-A0DF-818E-228BF5CF6CC8}"/>
              </a:ext>
            </a:extLst>
          </p:cNvPr>
          <p:cNvSpPr txBox="1"/>
          <p:nvPr/>
        </p:nvSpPr>
        <p:spPr>
          <a:xfrm>
            <a:off x="22479243" y="117988"/>
            <a:ext cx="144264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ko-KR" sz="13300" b="1" kern="0" dirty="0">
                <a:solidFill>
                  <a:schemeClr val="accent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7</a:t>
            </a:r>
            <a:endParaRPr lang="en-US" sz="13300" b="1" kern="0" dirty="0">
              <a:solidFill>
                <a:schemeClr val="accent5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D126E06-3BDC-0BBB-4E36-1A55A2D6D9A1}"/>
              </a:ext>
            </a:extLst>
          </p:cNvPr>
          <p:cNvSpPr/>
          <p:nvPr/>
        </p:nvSpPr>
        <p:spPr>
          <a:xfrm>
            <a:off x="560438" y="2610837"/>
            <a:ext cx="23420439" cy="105598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6FF308-5F8E-B377-0140-24F499FD4685}"/>
              </a:ext>
            </a:extLst>
          </p:cNvPr>
          <p:cNvSpPr txBox="1"/>
          <p:nvPr/>
        </p:nvSpPr>
        <p:spPr>
          <a:xfrm>
            <a:off x="2526716" y="3493049"/>
            <a:ext cx="13993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40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 </a:t>
            </a:r>
            <a:endParaRPr lang="en-US" sz="40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98BC3A9-4F55-62BF-998B-0C0D153B9A3A}"/>
              </a:ext>
            </a:extLst>
          </p:cNvPr>
          <p:cNvSpPr/>
          <p:nvPr/>
        </p:nvSpPr>
        <p:spPr>
          <a:xfrm>
            <a:off x="2060126" y="5553616"/>
            <a:ext cx="4297021" cy="4328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9B95F1-E4CD-C5D0-B566-597F1AA18B33}"/>
              </a:ext>
            </a:extLst>
          </p:cNvPr>
          <p:cNvSpPr txBox="1"/>
          <p:nvPr/>
        </p:nvSpPr>
        <p:spPr>
          <a:xfrm>
            <a:off x="2060126" y="10146157"/>
            <a:ext cx="4297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000" b="1" dirty="0">
                <a:solidFill>
                  <a:schemeClr val="bg2">
                    <a:lumMod val="1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아시아 태평양</a:t>
            </a:r>
            <a:endParaRPr lang="en-US" altLang="ko-KR" sz="3000" b="1" dirty="0">
              <a:solidFill>
                <a:schemeClr val="bg2">
                  <a:lumMod val="1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r>
              <a:rPr lang="ko-KR" altLang="en-US" sz="3000" b="1" dirty="0">
                <a:solidFill>
                  <a:schemeClr val="bg2">
                    <a:lumMod val="1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직접 타겟</a:t>
            </a:r>
            <a:endParaRPr lang="en-US" sz="3000" b="1" dirty="0">
              <a:solidFill>
                <a:schemeClr val="bg2">
                  <a:lumMod val="1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F29AD6-93B6-5AC5-DC7D-BC548082D656}"/>
              </a:ext>
            </a:extLst>
          </p:cNvPr>
          <p:cNvSpPr txBox="1"/>
          <p:nvPr/>
        </p:nvSpPr>
        <p:spPr>
          <a:xfrm>
            <a:off x="2060126" y="11283349"/>
            <a:ext cx="429702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Share of Market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2795B0-3C3A-E64C-22EE-CD6525437D20}"/>
              </a:ext>
            </a:extLst>
          </p:cNvPr>
          <p:cNvSpPr txBox="1"/>
          <p:nvPr/>
        </p:nvSpPr>
        <p:spPr>
          <a:xfrm>
            <a:off x="10082734" y="10343599"/>
            <a:ext cx="42970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b="1" dirty="0">
                <a:solidFill>
                  <a:schemeClr val="bg2">
                    <a:lumMod val="1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Margin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E0E8E-E7F3-D317-D458-45C9E72D81A7}"/>
              </a:ext>
            </a:extLst>
          </p:cNvPr>
          <p:cNvSpPr txBox="1"/>
          <p:nvPr/>
        </p:nvSpPr>
        <p:spPr>
          <a:xfrm>
            <a:off x="9612640" y="7549258"/>
            <a:ext cx="531603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7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20%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14165A1-07C0-C292-48F8-E04C97CB7E3B}"/>
              </a:ext>
            </a:extLst>
          </p:cNvPr>
          <p:cNvSpPr/>
          <p:nvPr/>
        </p:nvSpPr>
        <p:spPr>
          <a:xfrm>
            <a:off x="17952958" y="5553616"/>
            <a:ext cx="4297021" cy="4328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A22091-A5AE-06E5-D01C-AA0F4E639513}"/>
              </a:ext>
            </a:extLst>
          </p:cNvPr>
          <p:cNvSpPr txBox="1"/>
          <p:nvPr/>
        </p:nvSpPr>
        <p:spPr>
          <a:xfrm>
            <a:off x="18105342" y="10476685"/>
            <a:ext cx="42970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000" b="1" dirty="0">
                <a:solidFill>
                  <a:schemeClr val="bg2">
                    <a:lumMod val="1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수익</a:t>
            </a:r>
            <a:endParaRPr lang="en-US" sz="3000" b="1" dirty="0">
              <a:solidFill>
                <a:schemeClr val="bg2">
                  <a:lumMod val="1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085938-F429-3664-6C44-497364548EF8}"/>
              </a:ext>
            </a:extLst>
          </p:cNvPr>
          <p:cNvSpPr txBox="1"/>
          <p:nvPr/>
        </p:nvSpPr>
        <p:spPr>
          <a:xfrm>
            <a:off x="18030026" y="11283349"/>
            <a:ext cx="429702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Share of Market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28EDE9-C824-9C35-A02D-6FBEFA73B07C}"/>
              </a:ext>
            </a:extLst>
          </p:cNvPr>
          <p:cNvSpPr txBox="1"/>
          <p:nvPr/>
        </p:nvSpPr>
        <p:spPr>
          <a:xfrm>
            <a:off x="17443451" y="6767026"/>
            <a:ext cx="53160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7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4</a:t>
            </a:r>
            <a:r>
              <a:rPr lang="ko-KR" altLang="en-US" sz="7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조</a:t>
            </a:r>
            <a:endParaRPr lang="en-US" altLang="ko-KR" sz="7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r>
              <a:rPr lang="en-US" sz="7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3200</a:t>
            </a:r>
            <a:r>
              <a:rPr lang="ko-KR" altLang="en-US" sz="7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억</a:t>
            </a:r>
            <a:endParaRPr lang="en-US" sz="7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1A3041-CE2B-8611-7C06-4B6AAB942591}"/>
              </a:ext>
            </a:extLst>
          </p:cNvPr>
          <p:cNvSpPr txBox="1"/>
          <p:nvPr/>
        </p:nvSpPr>
        <p:spPr>
          <a:xfrm>
            <a:off x="2526715" y="4088767"/>
            <a:ext cx="19800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ko-KR" altLang="en-US" sz="40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국가와 기업에 폐기물 처리 장치를 팔고 </a:t>
            </a:r>
            <a:r>
              <a:rPr lang="en-US" altLang="ko-KR" sz="40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20%</a:t>
            </a:r>
            <a:r>
              <a:rPr lang="ko-KR" altLang="en-US" sz="40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의 이익을 얻습니다</a:t>
            </a:r>
            <a:endParaRPr lang="en-US" altLang="ko-KR" sz="40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just">
              <a:lnSpc>
                <a:spcPct val="90000"/>
              </a:lnSpc>
            </a:pPr>
            <a:endParaRPr lang="en-US" sz="40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472DA7-DF87-AA60-A2B4-F4E327D1501B}"/>
              </a:ext>
            </a:extLst>
          </p:cNvPr>
          <p:cNvSpPr txBox="1"/>
          <p:nvPr/>
        </p:nvSpPr>
        <p:spPr>
          <a:xfrm>
            <a:off x="1550619" y="6790540"/>
            <a:ext cx="53160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7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21</a:t>
            </a:r>
            <a:r>
              <a:rPr lang="ko-KR" altLang="en-US" sz="7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조</a:t>
            </a:r>
            <a:endParaRPr lang="en-US" altLang="ko-KR" sz="7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r>
              <a:rPr lang="en-US" sz="7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6000</a:t>
            </a:r>
            <a:r>
              <a:rPr lang="ko-KR" altLang="en-US" sz="7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억</a:t>
            </a:r>
            <a:endParaRPr lang="en-US" sz="7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49D5BAD6-37F7-DFC9-38A4-104710C7F703}"/>
              </a:ext>
            </a:extLst>
          </p:cNvPr>
          <p:cNvSpPr/>
          <p:nvPr/>
        </p:nvSpPr>
        <p:spPr>
          <a:xfrm>
            <a:off x="6773259" y="7666852"/>
            <a:ext cx="2668917" cy="406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6439536C-A33D-5A7D-9CF5-4AB1240BDE82}"/>
              </a:ext>
            </a:extLst>
          </p:cNvPr>
          <p:cNvSpPr/>
          <p:nvPr/>
        </p:nvSpPr>
        <p:spPr>
          <a:xfrm>
            <a:off x="14851604" y="7666852"/>
            <a:ext cx="2668917" cy="406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73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98EABD-EB2B-E31B-29DC-79A8D9FF246B}"/>
              </a:ext>
            </a:extLst>
          </p:cNvPr>
          <p:cNvSpPr txBox="1"/>
          <p:nvPr/>
        </p:nvSpPr>
        <p:spPr>
          <a:xfrm>
            <a:off x="465291" y="37306"/>
            <a:ext cx="167788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3300" b="1" kern="0" dirty="0">
                <a:solidFill>
                  <a:schemeClr val="accent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Competition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744EB-A189-A0DF-818E-228BF5CF6CC8}"/>
              </a:ext>
            </a:extLst>
          </p:cNvPr>
          <p:cNvSpPr txBox="1"/>
          <p:nvPr/>
        </p:nvSpPr>
        <p:spPr>
          <a:xfrm>
            <a:off x="22479243" y="117988"/>
            <a:ext cx="144264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ko-KR" sz="13300" b="1" kern="0" dirty="0">
                <a:solidFill>
                  <a:schemeClr val="accent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9</a:t>
            </a:r>
            <a:endParaRPr lang="en-US" sz="13300" b="1" kern="0" dirty="0">
              <a:solidFill>
                <a:schemeClr val="accent5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D126E06-3BDC-0BBB-4E36-1A55A2D6D9A1}"/>
              </a:ext>
            </a:extLst>
          </p:cNvPr>
          <p:cNvSpPr/>
          <p:nvPr/>
        </p:nvSpPr>
        <p:spPr>
          <a:xfrm>
            <a:off x="560438" y="2610837"/>
            <a:ext cx="23420439" cy="105598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6FF308-5F8E-B377-0140-24F499FD4685}"/>
              </a:ext>
            </a:extLst>
          </p:cNvPr>
          <p:cNvSpPr txBox="1"/>
          <p:nvPr/>
        </p:nvSpPr>
        <p:spPr>
          <a:xfrm>
            <a:off x="2526716" y="3493049"/>
            <a:ext cx="13993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40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 </a:t>
            </a:r>
            <a:endParaRPr lang="en-US" sz="40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28EDE9-C824-9C35-A02D-6FBEFA73B07C}"/>
              </a:ext>
            </a:extLst>
          </p:cNvPr>
          <p:cNvSpPr txBox="1"/>
          <p:nvPr/>
        </p:nvSpPr>
        <p:spPr>
          <a:xfrm>
            <a:off x="17443451" y="6767026"/>
            <a:ext cx="53160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7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4</a:t>
            </a:r>
            <a:r>
              <a:rPr lang="ko-KR" altLang="en-US" sz="7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조</a:t>
            </a:r>
            <a:endParaRPr lang="en-US" altLang="ko-KR" sz="7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r>
              <a:rPr lang="en-US" sz="7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3200</a:t>
            </a:r>
            <a:r>
              <a:rPr lang="ko-KR" altLang="en-US" sz="7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억</a:t>
            </a:r>
            <a:endParaRPr lang="en-US" sz="7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472DA7-DF87-AA60-A2B4-F4E327D1501B}"/>
              </a:ext>
            </a:extLst>
          </p:cNvPr>
          <p:cNvSpPr txBox="1"/>
          <p:nvPr/>
        </p:nvSpPr>
        <p:spPr>
          <a:xfrm>
            <a:off x="1550619" y="6790540"/>
            <a:ext cx="53160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7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21</a:t>
            </a:r>
            <a:r>
              <a:rPr lang="ko-KR" altLang="en-US" sz="7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조</a:t>
            </a:r>
            <a:endParaRPr lang="en-US" altLang="ko-KR" sz="7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r>
              <a:rPr lang="en-US" sz="7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6000</a:t>
            </a:r>
            <a:r>
              <a:rPr lang="ko-KR" altLang="en-US" sz="7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억</a:t>
            </a:r>
            <a:endParaRPr lang="en-US" sz="7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160855-F1C0-90BF-2211-4182A25E1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5" y="1160617"/>
            <a:ext cx="24380951" cy="137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8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98EABD-EB2B-E31B-29DC-79A8D9FF246B}"/>
              </a:ext>
            </a:extLst>
          </p:cNvPr>
          <p:cNvSpPr txBox="1"/>
          <p:nvPr/>
        </p:nvSpPr>
        <p:spPr>
          <a:xfrm>
            <a:off x="465291" y="37306"/>
            <a:ext cx="1962461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3300" b="1" kern="0" dirty="0">
                <a:solidFill>
                  <a:schemeClr val="accent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Competition Advantages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744EB-A189-A0DF-818E-228BF5CF6CC8}"/>
              </a:ext>
            </a:extLst>
          </p:cNvPr>
          <p:cNvSpPr txBox="1"/>
          <p:nvPr/>
        </p:nvSpPr>
        <p:spPr>
          <a:xfrm>
            <a:off x="21192565" y="117988"/>
            <a:ext cx="2729319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3300" b="1" kern="0" dirty="0">
                <a:solidFill>
                  <a:schemeClr val="accent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10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D126E06-3BDC-0BBB-4E36-1A55A2D6D9A1}"/>
              </a:ext>
            </a:extLst>
          </p:cNvPr>
          <p:cNvSpPr/>
          <p:nvPr/>
        </p:nvSpPr>
        <p:spPr>
          <a:xfrm>
            <a:off x="560438" y="2610837"/>
            <a:ext cx="23420439" cy="105598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6FF308-5F8E-B377-0140-24F499FD4685}"/>
              </a:ext>
            </a:extLst>
          </p:cNvPr>
          <p:cNvSpPr txBox="1"/>
          <p:nvPr/>
        </p:nvSpPr>
        <p:spPr>
          <a:xfrm>
            <a:off x="2526716" y="3493049"/>
            <a:ext cx="13993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40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 </a:t>
            </a:r>
            <a:endParaRPr lang="en-US" sz="40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28EDE9-C824-9C35-A02D-6FBEFA73B07C}"/>
              </a:ext>
            </a:extLst>
          </p:cNvPr>
          <p:cNvSpPr txBox="1"/>
          <p:nvPr/>
        </p:nvSpPr>
        <p:spPr>
          <a:xfrm>
            <a:off x="17443451" y="6767026"/>
            <a:ext cx="53160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7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4</a:t>
            </a:r>
            <a:r>
              <a:rPr lang="ko-KR" altLang="en-US" sz="7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조</a:t>
            </a:r>
            <a:endParaRPr lang="en-US" altLang="ko-KR" sz="7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r>
              <a:rPr lang="en-US" sz="7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3200</a:t>
            </a:r>
            <a:r>
              <a:rPr lang="ko-KR" altLang="en-US" sz="7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억</a:t>
            </a:r>
            <a:endParaRPr lang="en-US" sz="7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472DA7-DF87-AA60-A2B4-F4E327D1501B}"/>
              </a:ext>
            </a:extLst>
          </p:cNvPr>
          <p:cNvSpPr txBox="1"/>
          <p:nvPr/>
        </p:nvSpPr>
        <p:spPr>
          <a:xfrm>
            <a:off x="1550619" y="6790540"/>
            <a:ext cx="53160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7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21</a:t>
            </a:r>
            <a:r>
              <a:rPr lang="ko-KR" altLang="en-US" sz="7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조</a:t>
            </a:r>
            <a:endParaRPr lang="en-US" altLang="ko-KR" sz="7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r>
              <a:rPr lang="en-US" sz="7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6000</a:t>
            </a:r>
            <a:r>
              <a:rPr lang="ko-KR" altLang="en-US" sz="7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억</a:t>
            </a:r>
            <a:endParaRPr lang="en-US" sz="7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C25C49-5C24-78E8-9BE9-2A907CBDF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6" y="979333"/>
            <a:ext cx="24380951" cy="137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7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27C43AF-A549-C94B-AFE6-7AEC998D0F6F}"/>
              </a:ext>
            </a:extLst>
          </p:cNvPr>
          <p:cNvSpPr/>
          <p:nvPr/>
        </p:nvSpPr>
        <p:spPr>
          <a:xfrm>
            <a:off x="1587" y="0"/>
            <a:ext cx="24384000" cy="137160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tx2"/>
              </a:gs>
            </a:gsLst>
            <a:lin ang="2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grpSp>
        <p:nvGrpSpPr>
          <p:cNvPr id="11" name="Group 10"/>
          <p:cNvGrpSpPr/>
          <p:nvPr/>
        </p:nvGrpSpPr>
        <p:grpSpPr>
          <a:xfrm>
            <a:off x="-3094448" y="-1516419"/>
            <a:ext cx="30825650" cy="32148062"/>
            <a:chOff x="0" y="-77012"/>
            <a:chExt cx="15412825" cy="16074031"/>
          </a:xfrm>
        </p:grpSpPr>
        <p:grpSp>
          <p:nvGrpSpPr>
            <p:cNvPr id="3" name="Group 84"/>
            <p:cNvGrpSpPr>
              <a:grpSpLocks noChangeAspect="1"/>
            </p:cNvGrpSpPr>
            <p:nvPr/>
          </p:nvGrpSpPr>
          <p:grpSpPr bwMode="auto">
            <a:xfrm>
              <a:off x="0" y="5280998"/>
              <a:ext cx="12148525" cy="10716021"/>
              <a:chOff x="3286" y="1675"/>
              <a:chExt cx="1094" cy="965"/>
            </a:xfrm>
            <a:solidFill>
              <a:schemeClr val="bg1">
                <a:alpha val="3000"/>
              </a:schemeClr>
            </a:solidFill>
          </p:grpSpPr>
          <p:sp>
            <p:nvSpPr>
              <p:cNvPr id="4" name="Freeform 85"/>
              <p:cNvSpPr>
                <a:spLocks noEditPoints="1"/>
              </p:cNvSpPr>
              <p:nvPr/>
            </p:nvSpPr>
            <p:spPr bwMode="auto">
              <a:xfrm>
                <a:off x="3384" y="1685"/>
                <a:ext cx="910" cy="838"/>
              </a:xfrm>
              <a:custGeom>
                <a:avLst/>
                <a:gdLst>
                  <a:gd name="T0" fmla="*/ 233 w 383"/>
                  <a:gd name="T1" fmla="*/ 49 h 352"/>
                  <a:gd name="T2" fmla="*/ 212 w 383"/>
                  <a:gd name="T3" fmla="*/ 51 h 352"/>
                  <a:gd name="T4" fmla="*/ 151 w 383"/>
                  <a:gd name="T5" fmla="*/ 70 h 352"/>
                  <a:gd name="T6" fmla="*/ 187 w 383"/>
                  <a:gd name="T7" fmla="*/ 66 h 352"/>
                  <a:gd name="T8" fmla="*/ 189 w 383"/>
                  <a:gd name="T9" fmla="*/ 66 h 352"/>
                  <a:gd name="T10" fmla="*/ 198 w 383"/>
                  <a:gd name="T11" fmla="*/ 67 h 352"/>
                  <a:gd name="T12" fmla="*/ 225 w 383"/>
                  <a:gd name="T13" fmla="*/ 74 h 352"/>
                  <a:gd name="T14" fmla="*/ 270 w 383"/>
                  <a:gd name="T15" fmla="*/ 102 h 352"/>
                  <a:gd name="T16" fmla="*/ 319 w 383"/>
                  <a:gd name="T17" fmla="*/ 164 h 352"/>
                  <a:gd name="T18" fmla="*/ 328 w 383"/>
                  <a:gd name="T19" fmla="*/ 202 h 352"/>
                  <a:gd name="T20" fmla="*/ 328 w 383"/>
                  <a:gd name="T21" fmla="*/ 201 h 352"/>
                  <a:gd name="T22" fmla="*/ 303 w 383"/>
                  <a:gd name="T23" fmla="*/ 278 h 352"/>
                  <a:gd name="T24" fmla="*/ 245 w 383"/>
                  <a:gd name="T25" fmla="*/ 333 h 352"/>
                  <a:gd name="T26" fmla="*/ 192 w 383"/>
                  <a:gd name="T27" fmla="*/ 350 h 352"/>
                  <a:gd name="T28" fmla="*/ 199 w 383"/>
                  <a:gd name="T29" fmla="*/ 351 h 352"/>
                  <a:gd name="T30" fmla="*/ 199 w 383"/>
                  <a:gd name="T31" fmla="*/ 351 h 352"/>
                  <a:gd name="T32" fmla="*/ 215 w 383"/>
                  <a:gd name="T33" fmla="*/ 352 h 352"/>
                  <a:gd name="T34" fmla="*/ 253 w 383"/>
                  <a:gd name="T35" fmla="*/ 347 h 352"/>
                  <a:gd name="T36" fmla="*/ 306 w 383"/>
                  <a:gd name="T37" fmla="*/ 322 h 352"/>
                  <a:gd name="T38" fmla="*/ 371 w 383"/>
                  <a:gd name="T39" fmla="*/ 241 h 352"/>
                  <a:gd name="T40" fmla="*/ 382 w 383"/>
                  <a:gd name="T41" fmla="*/ 183 h 352"/>
                  <a:gd name="T42" fmla="*/ 382 w 383"/>
                  <a:gd name="T43" fmla="*/ 183 h 352"/>
                  <a:gd name="T44" fmla="*/ 382 w 383"/>
                  <a:gd name="T45" fmla="*/ 183 h 352"/>
                  <a:gd name="T46" fmla="*/ 382 w 383"/>
                  <a:gd name="T47" fmla="*/ 183 h 352"/>
                  <a:gd name="T48" fmla="*/ 382 w 383"/>
                  <a:gd name="T49" fmla="*/ 183 h 352"/>
                  <a:gd name="T50" fmla="*/ 332 w 383"/>
                  <a:gd name="T51" fmla="*/ 82 h 352"/>
                  <a:gd name="T52" fmla="*/ 233 w 383"/>
                  <a:gd name="T53" fmla="*/ 49 h 352"/>
                  <a:gd name="T54" fmla="*/ 382 w 383"/>
                  <a:gd name="T55" fmla="*/ 180 h 352"/>
                  <a:gd name="T56" fmla="*/ 382 w 383"/>
                  <a:gd name="T57" fmla="*/ 183 h 352"/>
                  <a:gd name="T58" fmla="*/ 382 w 383"/>
                  <a:gd name="T59" fmla="*/ 183 h 352"/>
                  <a:gd name="T60" fmla="*/ 382 w 383"/>
                  <a:gd name="T61" fmla="*/ 183 h 352"/>
                  <a:gd name="T62" fmla="*/ 382 w 383"/>
                  <a:gd name="T63" fmla="*/ 184 h 352"/>
                  <a:gd name="T64" fmla="*/ 382 w 383"/>
                  <a:gd name="T65" fmla="*/ 182 h 352"/>
                  <a:gd name="T66" fmla="*/ 382 w 383"/>
                  <a:gd name="T67" fmla="*/ 180 h 352"/>
                  <a:gd name="T68" fmla="*/ 207 w 383"/>
                  <a:gd name="T69" fmla="*/ 0 h 352"/>
                  <a:gd name="T70" fmla="*/ 200 w 383"/>
                  <a:gd name="T71" fmla="*/ 0 h 352"/>
                  <a:gd name="T72" fmla="*/ 200 w 383"/>
                  <a:gd name="T73" fmla="*/ 0 h 352"/>
                  <a:gd name="T74" fmla="*/ 200 w 383"/>
                  <a:gd name="T75" fmla="*/ 0 h 352"/>
                  <a:gd name="T76" fmla="*/ 199 w 383"/>
                  <a:gd name="T77" fmla="*/ 0 h 352"/>
                  <a:gd name="T78" fmla="*/ 30 w 383"/>
                  <a:gd name="T79" fmla="*/ 80 h 352"/>
                  <a:gd name="T80" fmla="*/ 0 w 383"/>
                  <a:gd name="T81" fmla="*/ 115 h 352"/>
                  <a:gd name="T82" fmla="*/ 59 w 383"/>
                  <a:gd name="T83" fmla="*/ 60 h 352"/>
                  <a:gd name="T84" fmla="*/ 143 w 383"/>
                  <a:gd name="T85" fmla="*/ 14 h 352"/>
                  <a:gd name="T86" fmla="*/ 207 w 383"/>
                  <a:gd name="T8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52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5" name="Freeform 86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6" name="Freeform 87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7" name="Freeform 88"/>
              <p:cNvSpPr>
                <a:spLocks noEditPoints="1"/>
              </p:cNvSpPr>
              <p:nvPr/>
            </p:nvSpPr>
            <p:spPr bwMode="auto">
              <a:xfrm>
                <a:off x="3286" y="1675"/>
                <a:ext cx="1094" cy="965"/>
              </a:xfrm>
              <a:custGeom>
                <a:avLst/>
                <a:gdLst>
                  <a:gd name="T0" fmla="*/ 456 w 460"/>
                  <a:gd name="T1" fmla="*/ 144 h 405"/>
                  <a:gd name="T2" fmla="*/ 389 w 460"/>
                  <a:gd name="T3" fmla="*/ 39 h 405"/>
                  <a:gd name="T4" fmla="*/ 253 w 460"/>
                  <a:gd name="T5" fmla="*/ 3 h 405"/>
                  <a:gd name="T6" fmla="*/ 175 w 460"/>
                  <a:gd name="T7" fmla="*/ 21 h 405"/>
                  <a:gd name="T8" fmla="*/ 107 w 460"/>
                  <a:gd name="T9" fmla="*/ 59 h 405"/>
                  <a:gd name="T10" fmla="*/ 28 w 460"/>
                  <a:gd name="T11" fmla="*/ 137 h 405"/>
                  <a:gd name="T12" fmla="*/ 12 w 460"/>
                  <a:gd name="T13" fmla="*/ 248 h 405"/>
                  <a:gd name="T14" fmla="*/ 76 w 460"/>
                  <a:gd name="T15" fmla="*/ 340 h 405"/>
                  <a:gd name="T16" fmla="*/ 186 w 460"/>
                  <a:gd name="T17" fmla="*/ 398 h 405"/>
                  <a:gd name="T18" fmla="*/ 243 w 460"/>
                  <a:gd name="T19" fmla="*/ 404 h 405"/>
                  <a:gd name="T20" fmla="*/ 306 w 460"/>
                  <a:gd name="T21" fmla="*/ 390 h 405"/>
                  <a:gd name="T22" fmla="*/ 416 w 460"/>
                  <a:gd name="T23" fmla="*/ 307 h 405"/>
                  <a:gd name="T24" fmla="*/ 460 w 460"/>
                  <a:gd name="T25" fmla="*/ 179 h 405"/>
                  <a:gd name="T26" fmla="*/ 456 w 460"/>
                  <a:gd name="T27" fmla="*/ 144 h 405"/>
                  <a:gd name="T28" fmla="*/ 456 w 460"/>
                  <a:gd name="T29" fmla="*/ 144 h 405"/>
                  <a:gd name="T30" fmla="*/ 423 w 460"/>
                  <a:gd name="T31" fmla="*/ 195 h 405"/>
                  <a:gd name="T32" fmla="*/ 380 w 460"/>
                  <a:gd name="T33" fmla="*/ 297 h 405"/>
                  <a:gd name="T34" fmla="*/ 299 w 460"/>
                  <a:gd name="T35" fmla="*/ 350 h 405"/>
                  <a:gd name="T36" fmla="*/ 240 w 460"/>
                  <a:gd name="T37" fmla="*/ 355 h 405"/>
                  <a:gd name="T38" fmla="*/ 240 w 460"/>
                  <a:gd name="T39" fmla="*/ 355 h 405"/>
                  <a:gd name="T40" fmla="*/ 127 w 460"/>
                  <a:gd name="T41" fmla="*/ 281 h 405"/>
                  <a:gd name="T42" fmla="*/ 95 w 460"/>
                  <a:gd name="T43" fmla="*/ 212 h 405"/>
                  <a:gd name="T44" fmla="*/ 103 w 460"/>
                  <a:gd name="T45" fmla="*/ 167 h 405"/>
                  <a:gd name="T46" fmla="*/ 143 w 460"/>
                  <a:gd name="T47" fmla="*/ 112 h 405"/>
                  <a:gd name="T48" fmla="*/ 186 w 460"/>
                  <a:gd name="T49" fmla="*/ 78 h 405"/>
                  <a:gd name="T50" fmla="*/ 339 w 460"/>
                  <a:gd name="T51" fmla="*/ 66 h 405"/>
                  <a:gd name="T52" fmla="*/ 423 w 460"/>
                  <a:gd name="T53" fmla="*/ 180 h 405"/>
                  <a:gd name="T54" fmla="*/ 423 w 460"/>
                  <a:gd name="T55" fmla="*/ 195 h 405"/>
                  <a:gd name="T56" fmla="*/ 423 w 460"/>
                  <a:gd name="T57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0" h="405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1646032" y="2688184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264300" y="-77012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6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993418" y="5343700"/>
            <a:ext cx="1440971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n-US" sz="19200" b="1" kern="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5684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">
        <p14:switch dir="r"/>
      </p:transition>
    </mc:Choice>
    <mc:Fallback xmlns="">
      <p:transition spd="slow" advTm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D126E06-3BDC-0BBB-4E36-1A55A2D6D9A1}"/>
              </a:ext>
            </a:extLst>
          </p:cNvPr>
          <p:cNvSpPr/>
          <p:nvPr/>
        </p:nvSpPr>
        <p:spPr>
          <a:xfrm>
            <a:off x="560438" y="2903180"/>
            <a:ext cx="23420439" cy="105598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※ </a:t>
            </a:r>
            <a:r>
              <a:rPr lang="ko-KR" altLang="en-US"/>
              <a:t>출처 </a:t>
            </a:r>
            <a:r>
              <a:rPr lang="en-US" altLang="ko-KR"/>
              <a:t>: MarketsandMarkets, Waste Management Market, 2020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8EABD-EB2B-E31B-29DC-79A8D9FF246B}"/>
              </a:ext>
            </a:extLst>
          </p:cNvPr>
          <p:cNvSpPr txBox="1"/>
          <p:nvPr/>
        </p:nvSpPr>
        <p:spPr>
          <a:xfrm>
            <a:off x="465291" y="162166"/>
            <a:ext cx="1656682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13300" b="1" kern="0" dirty="0">
                <a:solidFill>
                  <a:schemeClr val="accent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부록</a:t>
            </a:r>
            <a:endParaRPr lang="en-US" sz="13300" b="1" kern="0" dirty="0">
              <a:solidFill>
                <a:schemeClr val="accent5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72D1CF-CEBC-2015-83EE-F5E80CBD4138}"/>
              </a:ext>
            </a:extLst>
          </p:cNvPr>
          <p:cNvSpPr txBox="1"/>
          <p:nvPr/>
        </p:nvSpPr>
        <p:spPr>
          <a:xfrm>
            <a:off x="1205376" y="4519769"/>
            <a:ext cx="5435271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글로벌 폐기물 </a:t>
            </a:r>
            <a:endParaRPr lang="en-US" altLang="ko-KR" sz="36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관리시장 규모</a:t>
            </a:r>
            <a:endParaRPr lang="en-US" altLang="ko-KR" sz="36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865CEC-7925-9115-CC84-0CDAC80B95B5}"/>
              </a:ext>
            </a:extLst>
          </p:cNvPr>
          <p:cNvSpPr txBox="1"/>
          <p:nvPr/>
        </p:nvSpPr>
        <p:spPr>
          <a:xfrm>
            <a:off x="692133" y="6658031"/>
            <a:ext cx="646176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9600" dirty="0">
                <a:solidFill>
                  <a:schemeClr val="accent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542 </a:t>
            </a:r>
            <a:r>
              <a:rPr lang="ko-KR" altLang="en-US" sz="9600" dirty="0">
                <a:solidFill>
                  <a:schemeClr val="accent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조</a:t>
            </a:r>
            <a:endParaRPr lang="en-US" sz="9600" dirty="0">
              <a:solidFill>
                <a:schemeClr val="accent6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CA367E9-541D-3DF4-C6B8-EC9330ADA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485" y="4039691"/>
            <a:ext cx="10592634" cy="80557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DB04896-68AF-7F80-C9FC-606A84CED762}"/>
              </a:ext>
            </a:extLst>
          </p:cNvPr>
          <p:cNvSpPr txBox="1"/>
          <p:nvPr/>
        </p:nvSpPr>
        <p:spPr>
          <a:xfrm>
            <a:off x="16323456" y="6990430"/>
            <a:ext cx="5435271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출처</a:t>
            </a:r>
            <a:b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</a:br>
            <a: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: </a:t>
            </a:r>
            <a:r>
              <a:rPr lang="en-US" altLang="ko-KR" sz="3600" dirty="0"/>
              <a:t> </a:t>
            </a:r>
            <a:r>
              <a:rPr lang="en-US" altLang="ko-KR" sz="3600" dirty="0" err="1"/>
              <a:t>MarketsandMarkets</a:t>
            </a:r>
            <a:r>
              <a:rPr lang="en-US" altLang="ko-KR" sz="3600" dirty="0"/>
              <a:t>, Waste Management Market, 2020</a:t>
            </a:r>
          </a:p>
          <a:p>
            <a:pPr algn="ctr">
              <a:lnSpc>
                <a:spcPct val="90000"/>
              </a:lnSpc>
            </a:pPr>
            <a:endParaRPr lang="en-US" altLang="ko-KR" sz="36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글로벌시장조사기업</a:t>
            </a:r>
            <a:endParaRPr lang="en-US" altLang="ko-KR" sz="36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조사 결과</a:t>
            </a:r>
            <a:endParaRPr lang="en-US" altLang="ko-KR" sz="36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26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D126E06-3BDC-0BBB-4E36-1A55A2D6D9A1}"/>
              </a:ext>
            </a:extLst>
          </p:cNvPr>
          <p:cNvSpPr/>
          <p:nvPr/>
        </p:nvSpPr>
        <p:spPr>
          <a:xfrm>
            <a:off x="560438" y="2903180"/>
            <a:ext cx="23420439" cy="105598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※ </a:t>
            </a:r>
            <a:r>
              <a:rPr lang="ko-KR" altLang="en-US"/>
              <a:t>출처 </a:t>
            </a:r>
            <a:r>
              <a:rPr lang="en-US" altLang="ko-KR"/>
              <a:t>: MarketsandMarkets, Waste Management Market, 2020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8EABD-EB2B-E31B-29DC-79A8D9FF246B}"/>
              </a:ext>
            </a:extLst>
          </p:cNvPr>
          <p:cNvSpPr txBox="1"/>
          <p:nvPr/>
        </p:nvSpPr>
        <p:spPr>
          <a:xfrm>
            <a:off x="465291" y="162166"/>
            <a:ext cx="1656682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13300" b="1" kern="0" dirty="0">
                <a:solidFill>
                  <a:schemeClr val="accent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부록</a:t>
            </a:r>
            <a:endParaRPr lang="en-US" sz="13300" b="1" kern="0" dirty="0">
              <a:solidFill>
                <a:schemeClr val="accent5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72D1CF-CEBC-2015-83EE-F5E80CBD4138}"/>
              </a:ext>
            </a:extLst>
          </p:cNvPr>
          <p:cNvSpPr txBox="1"/>
          <p:nvPr/>
        </p:nvSpPr>
        <p:spPr>
          <a:xfrm>
            <a:off x="1205376" y="4519769"/>
            <a:ext cx="5435271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아시아</a:t>
            </a:r>
            <a: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-</a:t>
            </a: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태평양 폐기물 </a:t>
            </a:r>
            <a:endParaRPr lang="en-US" altLang="ko-KR" sz="36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관리시장 규모</a:t>
            </a:r>
            <a:endParaRPr lang="en-US" altLang="ko-KR" sz="36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865CEC-7925-9115-CC84-0CDAC80B95B5}"/>
              </a:ext>
            </a:extLst>
          </p:cNvPr>
          <p:cNvSpPr txBox="1"/>
          <p:nvPr/>
        </p:nvSpPr>
        <p:spPr>
          <a:xfrm>
            <a:off x="692133" y="6658031"/>
            <a:ext cx="646176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9600" dirty="0">
                <a:solidFill>
                  <a:schemeClr val="accent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228 </a:t>
            </a:r>
            <a:r>
              <a:rPr lang="ko-KR" altLang="en-US" sz="9600" dirty="0">
                <a:solidFill>
                  <a:schemeClr val="accent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조</a:t>
            </a:r>
            <a:endParaRPr lang="en-US" sz="9600" dirty="0">
              <a:solidFill>
                <a:schemeClr val="accent6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B04896-68AF-7F80-C9FC-606A84CED762}"/>
              </a:ext>
            </a:extLst>
          </p:cNvPr>
          <p:cNvSpPr txBox="1"/>
          <p:nvPr/>
        </p:nvSpPr>
        <p:spPr>
          <a:xfrm>
            <a:off x="1471128" y="9392489"/>
            <a:ext cx="54352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출처</a:t>
            </a:r>
            <a:b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</a:br>
            <a: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: </a:t>
            </a:r>
            <a:r>
              <a:rPr lang="en-US" altLang="ko-KR" sz="3600" dirty="0"/>
              <a:t> </a:t>
            </a:r>
            <a:r>
              <a:rPr lang="en-US" altLang="ko-KR" sz="3600" dirty="0" err="1"/>
              <a:t>MarketsandMarkets</a:t>
            </a:r>
            <a:r>
              <a:rPr lang="en-US" altLang="ko-KR" sz="3600" dirty="0"/>
              <a:t>, Waste Management Market, 2020</a:t>
            </a:r>
          </a:p>
          <a:p>
            <a:pPr algn="ctr">
              <a:lnSpc>
                <a:spcPct val="90000"/>
              </a:lnSpc>
            </a:pPr>
            <a:endParaRPr lang="en-US" altLang="ko-KR" sz="36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12D6B6-0FD5-73A5-FEBE-B59F73F24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399" y="4323511"/>
            <a:ext cx="16670223" cy="696797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CA7E386-1A94-5E57-14E2-37F98D250EF9}"/>
              </a:ext>
            </a:extLst>
          </p:cNvPr>
          <p:cNvSpPr/>
          <p:nvPr/>
        </p:nvSpPr>
        <p:spPr>
          <a:xfrm>
            <a:off x="6906399" y="4323511"/>
            <a:ext cx="4310241" cy="6489309"/>
          </a:xfrm>
          <a:prstGeom prst="rect">
            <a:avLst/>
          </a:prstGeom>
          <a:noFill/>
          <a:ln w="215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8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98EABD-EB2B-E31B-29DC-79A8D9FF246B}"/>
              </a:ext>
            </a:extLst>
          </p:cNvPr>
          <p:cNvSpPr txBox="1"/>
          <p:nvPr/>
        </p:nvSpPr>
        <p:spPr>
          <a:xfrm>
            <a:off x="-1595041" y="103612"/>
            <a:ext cx="10798033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ko-KR" sz="13300" b="1" kern="0" dirty="0">
                <a:solidFill>
                  <a:schemeClr val="accent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Problem</a:t>
            </a:r>
            <a:endParaRPr lang="en-US" sz="13300" b="1" kern="0" dirty="0">
              <a:solidFill>
                <a:schemeClr val="accent5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744EB-A189-A0DF-818E-228BF5CF6CC8}"/>
              </a:ext>
            </a:extLst>
          </p:cNvPr>
          <p:cNvSpPr txBox="1"/>
          <p:nvPr/>
        </p:nvSpPr>
        <p:spPr>
          <a:xfrm>
            <a:off x="22479243" y="117988"/>
            <a:ext cx="144264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ko-KR" sz="13300" b="1" kern="0" dirty="0">
                <a:solidFill>
                  <a:schemeClr val="accent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2</a:t>
            </a:r>
            <a:endParaRPr lang="en-US" sz="13300" b="1" kern="0" dirty="0">
              <a:solidFill>
                <a:schemeClr val="accent5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D126E06-3BDC-0BBB-4E36-1A55A2D6D9A1}"/>
              </a:ext>
            </a:extLst>
          </p:cNvPr>
          <p:cNvSpPr/>
          <p:nvPr/>
        </p:nvSpPr>
        <p:spPr>
          <a:xfrm>
            <a:off x="560438" y="2610837"/>
            <a:ext cx="23420439" cy="105598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5C62512-7BF4-6F56-1FAF-4ED06022D9E7}"/>
              </a:ext>
            </a:extLst>
          </p:cNvPr>
          <p:cNvSpPr/>
          <p:nvPr/>
        </p:nvSpPr>
        <p:spPr>
          <a:xfrm>
            <a:off x="2006134" y="4365523"/>
            <a:ext cx="5879218" cy="5766991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D9CA8E8-B096-7842-2625-C8C6B8D6CE84}"/>
              </a:ext>
            </a:extLst>
          </p:cNvPr>
          <p:cNvSpPr/>
          <p:nvPr/>
        </p:nvSpPr>
        <p:spPr>
          <a:xfrm>
            <a:off x="9331048" y="4365521"/>
            <a:ext cx="5879218" cy="5766991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F7F957D-D638-7CA5-5071-FE2E2F716C6D}"/>
              </a:ext>
            </a:extLst>
          </p:cNvPr>
          <p:cNvSpPr/>
          <p:nvPr/>
        </p:nvSpPr>
        <p:spPr>
          <a:xfrm>
            <a:off x="16680070" y="4365520"/>
            <a:ext cx="5831003" cy="5766991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5B2E6BB-366A-E457-7485-B87EA274745F}"/>
              </a:ext>
            </a:extLst>
          </p:cNvPr>
          <p:cNvSpPr/>
          <p:nvPr/>
        </p:nvSpPr>
        <p:spPr>
          <a:xfrm>
            <a:off x="2030716" y="4415533"/>
            <a:ext cx="5879218" cy="5766991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095D085-ECC0-FE4E-EA7F-68077800ACDC}"/>
              </a:ext>
            </a:extLst>
          </p:cNvPr>
          <p:cNvSpPr/>
          <p:nvPr/>
        </p:nvSpPr>
        <p:spPr>
          <a:xfrm>
            <a:off x="9306466" y="4365518"/>
            <a:ext cx="5879218" cy="5766991"/>
          </a:xfrm>
          <a:prstGeom prst="ellipse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066CA5D-EC48-1334-4CE9-E8B2E4F1089E}"/>
              </a:ext>
            </a:extLst>
          </p:cNvPr>
          <p:cNvSpPr/>
          <p:nvPr/>
        </p:nvSpPr>
        <p:spPr>
          <a:xfrm>
            <a:off x="16655488" y="4365523"/>
            <a:ext cx="5831003" cy="5766991"/>
          </a:xfrm>
          <a:prstGeom prst="ellipse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DDC2B6-4166-6A17-B1FA-B3D9E23182A9}"/>
              </a:ext>
            </a:extLst>
          </p:cNvPr>
          <p:cNvSpPr txBox="1"/>
          <p:nvPr/>
        </p:nvSpPr>
        <p:spPr>
          <a:xfrm>
            <a:off x="4945743" y="11323662"/>
            <a:ext cx="1403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40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현재 우리는 </a:t>
            </a:r>
            <a:r>
              <a:rPr lang="ko-KR" altLang="en-US" sz="4000" b="1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겉으로 보기엔 </a:t>
            </a:r>
            <a:r>
              <a:rPr lang="ko-KR" altLang="en-US" sz="40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깨끗한 환경속에 살고 있으나</a:t>
            </a:r>
            <a:endParaRPr lang="en-US" sz="40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583616-900D-35E3-E082-87DF00B93FB9}"/>
              </a:ext>
            </a:extLst>
          </p:cNvPr>
          <p:cNvSpPr/>
          <p:nvPr/>
        </p:nvSpPr>
        <p:spPr>
          <a:xfrm>
            <a:off x="4945743" y="11167399"/>
            <a:ext cx="15028431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36B6BC-CC04-8C8C-AF11-81A5D7A54EE0}"/>
              </a:ext>
            </a:extLst>
          </p:cNvPr>
          <p:cNvSpPr txBox="1"/>
          <p:nvPr/>
        </p:nvSpPr>
        <p:spPr>
          <a:xfrm>
            <a:off x="4945743" y="11317491"/>
            <a:ext cx="1403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40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자세히 들여다 봤을 땐 </a:t>
            </a:r>
            <a:r>
              <a:rPr lang="ko-KR" altLang="en-US" sz="4000" b="1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쓰레기 더미 속</a:t>
            </a:r>
            <a:r>
              <a:rPr lang="ko-KR" altLang="en-US" sz="40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에 살고 있습니다</a:t>
            </a:r>
            <a:r>
              <a:rPr lang="en-US" altLang="ko-KR" sz="40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.</a:t>
            </a:r>
            <a:endParaRPr lang="en-US" sz="40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7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8" grpId="0" animBg="1"/>
      <p:bldP spid="19" grpId="0" animBg="1"/>
      <p:bldP spid="20" grpId="0"/>
      <p:bldP spid="22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98EABD-EB2B-E31B-29DC-79A8D9FF246B}"/>
              </a:ext>
            </a:extLst>
          </p:cNvPr>
          <p:cNvSpPr txBox="1"/>
          <p:nvPr/>
        </p:nvSpPr>
        <p:spPr>
          <a:xfrm>
            <a:off x="-1595041" y="103612"/>
            <a:ext cx="10798033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3300" b="1" kern="0" dirty="0">
                <a:solidFill>
                  <a:schemeClr val="accent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744EB-A189-A0DF-818E-228BF5CF6CC8}"/>
              </a:ext>
            </a:extLst>
          </p:cNvPr>
          <p:cNvSpPr txBox="1"/>
          <p:nvPr/>
        </p:nvSpPr>
        <p:spPr>
          <a:xfrm>
            <a:off x="22479243" y="117988"/>
            <a:ext cx="144264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ko-KR" sz="13300" b="1" kern="0" dirty="0">
                <a:solidFill>
                  <a:schemeClr val="accent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2</a:t>
            </a:r>
            <a:endParaRPr lang="en-US" sz="13300" b="1" kern="0" dirty="0">
              <a:solidFill>
                <a:schemeClr val="accent5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D126E06-3BDC-0BBB-4E36-1A55A2D6D9A1}"/>
              </a:ext>
            </a:extLst>
          </p:cNvPr>
          <p:cNvSpPr/>
          <p:nvPr/>
        </p:nvSpPr>
        <p:spPr>
          <a:xfrm>
            <a:off x="560438" y="2610837"/>
            <a:ext cx="23420439" cy="105598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905D43-4BF0-39FA-E32F-05CE6053A403}"/>
              </a:ext>
            </a:extLst>
          </p:cNvPr>
          <p:cNvSpPr/>
          <p:nvPr/>
        </p:nvSpPr>
        <p:spPr>
          <a:xfrm>
            <a:off x="1661708" y="6158064"/>
            <a:ext cx="5863202" cy="55302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9000">
                <a:schemeClr val="accent1">
                  <a:lumMod val="45000"/>
                  <a:lumOff val="55000"/>
                </a:schemeClr>
              </a:gs>
              <a:gs pos="100000">
                <a:schemeClr val="accent4"/>
              </a:gs>
            </a:gsLst>
            <a:lin ang="5400000" scaled="0"/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DA4AFD-9C51-EC09-2B59-F9342B3302CE}"/>
              </a:ext>
            </a:extLst>
          </p:cNvPr>
          <p:cNvSpPr/>
          <p:nvPr/>
        </p:nvSpPr>
        <p:spPr>
          <a:xfrm>
            <a:off x="9261986" y="6158062"/>
            <a:ext cx="5863202" cy="55302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4000">
                <a:schemeClr val="accent1">
                  <a:lumMod val="45000"/>
                  <a:lumOff val="55000"/>
                </a:schemeClr>
              </a:gs>
              <a:gs pos="100000">
                <a:schemeClr val="accent4"/>
              </a:gs>
            </a:gsLst>
            <a:lin ang="5400000" scaled="0"/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83E23C-5D01-F6A0-8C0E-0BAF2BE7E488}"/>
              </a:ext>
            </a:extLst>
          </p:cNvPr>
          <p:cNvSpPr/>
          <p:nvPr/>
        </p:nvSpPr>
        <p:spPr>
          <a:xfrm>
            <a:off x="16862264" y="6158061"/>
            <a:ext cx="5863202" cy="55302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4000">
                <a:schemeClr val="accent1">
                  <a:lumMod val="45000"/>
                  <a:lumOff val="55000"/>
                </a:schemeClr>
              </a:gs>
              <a:gs pos="100000">
                <a:schemeClr val="accent4"/>
              </a:gs>
            </a:gsLst>
            <a:lin ang="5400000" scaled="0"/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55CA97-B8F0-F836-86D2-BB929E01F48F}"/>
              </a:ext>
            </a:extLst>
          </p:cNvPr>
          <p:cNvSpPr txBox="1"/>
          <p:nvPr/>
        </p:nvSpPr>
        <p:spPr>
          <a:xfrm>
            <a:off x="10204591" y="7262093"/>
            <a:ext cx="39779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9600" b="1" spc="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매립</a:t>
            </a:r>
            <a:endParaRPr lang="en-US" altLang="ko-KR" sz="9600" b="1" spc="1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2F6554-59BF-5890-3478-66F4A05A5B46}"/>
              </a:ext>
            </a:extLst>
          </p:cNvPr>
          <p:cNvSpPr txBox="1"/>
          <p:nvPr/>
        </p:nvSpPr>
        <p:spPr>
          <a:xfrm>
            <a:off x="17804870" y="6915037"/>
            <a:ext cx="3977991" cy="2162030"/>
          </a:xfrm>
          <a:prstGeom prst="rect">
            <a:avLst/>
          </a:prstGeom>
          <a:noFill/>
        </p:spPr>
        <p:txBody>
          <a:bodyPr wrap="square" tIns="0" bIns="288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b="1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열분해</a:t>
            </a:r>
            <a:endParaRPr lang="en-US" altLang="ko-KR" sz="9600" b="1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670448-DDCD-9871-5137-0886956404A1}"/>
              </a:ext>
            </a:extLst>
          </p:cNvPr>
          <p:cNvSpPr txBox="1"/>
          <p:nvPr/>
        </p:nvSpPr>
        <p:spPr>
          <a:xfrm>
            <a:off x="1980669" y="7099564"/>
            <a:ext cx="4920597" cy="2162030"/>
          </a:xfrm>
          <a:prstGeom prst="rect">
            <a:avLst/>
          </a:prstGeom>
          <a:noFill/>
        </p:spPr>
        <p:txBody>
          <a:bodyPr wrap="square" tIns="0" bIns="28800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ko-KR" altLang="en-US" sz="9600" b="1" spc="2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소각</a:t>
            </a:r>
            <a:endParaRPr lang="en-US" altLang="ko-KR" sz="9600" b="1" spc="2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A3EBDD-1F88-C7FD-1925-A24276507887}"/>
              </a:ext>
            </a:extLst>
          </p:cNvPr>
          <p:cNvSpPr txBox="1"/>
          <p:nvPr/>
        </p:nvSpPr>
        <p:spPr>
          <a:xfrm>
            <a:off x="1980669" y="9954400"/>
            <a:ext cx="540226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온실가스 배출</a:t>
            </a:r>
            <a:endParaRPr lang="en-US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EC5BC7-D090-0FC8-9566-F844A497489A}"/>
              </a:ext>
            </a:extLst>
          </p:cNvPr>
          <p:cNvSpPr txBox="1"/>
          <p:nvPr/>
        </p:nvSpPr>
        <p:spPr>
          <a:xfrm>
            <a:off x="9569526" y="9804935"/>
            <a:ext cx="5402261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공간의</a:t>
            </a:r>
            <a:endParaRPr lang="en-US" altLang="ko-KR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부족</a:t>
            </a:r>
            <a:endParaRPr lang="en-US" altLang="ko-KR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712C54-0508-6711-0F5B-29479F2CDE51}"/>
              </a:ext>
            </a:extLst>
          </p:cNvPr>
          <p:cNvSpPr txBox="1"/>
          <p:nvPr/>
        </p:nvSpPr>
        <p:spPr>
          <a:xfrm>
            <a:off x="17092733" y="9802289"/>
            <a:ext cx="5402261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오랜 시간과 </a:t>
            </a:r>
            <a:endParaRPr lang="en-US" altLang="ko-KR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온도를 유지하는 비용</a:t>
            </a:r>
            <a:endParaRPr lang="en-US" altLang="ko-KR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28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98EABD-EB2B-E31B-29DC-79A8D9FF246B}"/>
              </a:ext>
            </a:extLst>
          </p:cNvPr>
          <p:cNvSpPr txBox="1"/>
          <p:nvPr/>
        </p:nvSpPr>
        <p:spPr>
          <a:xfrm>
            <a:off x="-1595041" y="103612"/>
            <a:ext cx="10798033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ko-KR" sz="13300" b="1" kern="0" dirty="0">
                <a:solidFill>
                  <a:schemeClr val="accent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Solution</a:t>
            </a:r>
            <a:endParaRPr lang="en-US" sz="13300" b="1" kern="0" dirty="0">
              <a:solidFill>
                <a:schemeClr val="accent5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744EB-A189-A0DF-818E-228BF5CF6CC8}"/>
              </a:ext>
            </a:extLst>
          </p:cNvPr>
          <p:cNvSpPr txBox="1"/>
          <p:nvPr/>
        </p:nvSpPr>
        <p:spPr>
          <a:xfrm>
            <a:off x="22479243" y="117988"/>
            <a:ext cx="144264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ko-KR" sz="13300" b="1" kern="0" dirty="0">
                <a:solidFill>
                  <a:schemeClr val="accent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3</a:t>
            </a:r>
            <a:endParaRPr lang="en-US" sz="13300" b="1" kern="0" dirty="0">
              <a:solidFill>
                <a:schemeClr val="accent5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D126E06-3BDC-0BBB-4E36-1A55A2D6D9A1}"/>
              </a:ext>
            </a:extLst>
          </p:cNvPr>
          <p:cNvSpPr/>
          <p:nvPr/>
        </p:nvSpPr>
        <p:spPr>
          <a:xfrm>
            <a:off x="560438" y="2610837"/>
            <a:ext cx="23420439" cy="105598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6FF308-5F8E-B377-0140-24F499FD4685}"/>
              </a:ext>
            </a:extLst>
          </p:cNvPr>
          <p:cNvSpPr txBox="1"/>
          <p:nvPr/>
        </p:nvSpPr>
        <p:spPr>
          <a:xfrm>
            <a:off x="1661708" y="4061285"/>
            <a:ext cx="18394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40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그래서 </a:t>
            </a:r>
            <a:r>
              <a:rPr lang="en-US" altLang="ko-KR" sz="40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JP</a:t>
            </a:r>
            <a:r>
              <a:rPr lang="ko-KR" altLang="en-US" sz="40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는 </a:t>
            </a:r>
            <a:r>
              <a:rPr lang="ko-KR" altLang="en-US" sz="40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전 세계 쓰레기 문제</a:t>
            </a:r>
            <a:r>
              <a:rPr lang="ko-KR" altLang="en-US" sz="40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에 대하여 해결 방안을 마련했습니다</a:t>
            </a:r>
            <a:r>
              <a:rPr lang="en-US" altLang="ko-KR" sz="40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.</a:t>
            </a:r>
            <a:endParaRPr lang="en-US" sz="40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905D43-4BF0-39FA-E32F-05CE6053A403}"/>
              </a:ext>
            </a:extLst>
          </p:cNvPr>
          <p:cNvSpPr/>
          <p:nvPr/>
        </p:nvSpPr>
        <p:spPr>
          <a:xfrm>
            <a:off x="1661708" y="6158064"/>
            <a:ext cx="5863202" cy="55302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9000">
                <a:schemeClr val="accent1">
                  <a:lumMod val="45000"/>
                  <a:lumOff val="55000"/>
                </a:schemeClr>
              </a:gs>
              <a:gs pos="100000">
                <a:schemeClr val="accent4"/>
              </a:gs>
            </a:gsLst>
            <a:lin ang="5400000" scaled="0"/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DA4AFD-9C51-EC09-2B59-F9342B3302CE}"/>
              </a:ext>
            </a:extLst>
          </p:cNvPr>
          <p:cNvSpPr/>
          <p:nvPr/>
        </p:nvSpPr>
        <p:spPr>
          <a:xfrm>
            <a:off x="9261986" y="6158062"/>
            <a:ext cx="5863202" cy="55302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4000">
                <a:schemeClr val="accent1">
                  <a:lumMod val="45000"/>
                  <a:lumOff val="55000"/>
                </a:schemeClr>
              </a:gs>
              <a:gs pos="100000">
                <a:schemeClr val="accent4"/>
              </a:gs>
            </a:gsLst>
            <a:lin ang="5400000" scaled="0"/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83E23C-5D01-F6A0-8C0E-0BAF2BE7E488}"/>
              </a:ext>
            </a:extLst>
          </p:cNvPr>
          <p:cNvSpPr/>
          <p:nvPr/>
        </p:nvSpPr>
        <p:spPr>
          <a:xfrm>
            <a:off x="16862264" y="6158061"/>
            <a:ext cx="5863202" cy="55302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4000">
                <a:schemeClr val="accent1">
                  <a:lumMod val="45000"/>
                  <a:lumOff val="55000"/>
                </a:schemeClr>
              </a:gs>
              <a:gs pos="100000">
                <a:schemeClr val="accent4"/>
              </a:gs>
            </a:gsLst>
            <a:lin ang="5400000" scaled="0"/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55CA97-B8F0-F836-86D2-BB929E01F48F}"/>
              </a:ext>
            </a:extLst>
          </p:cNvPr>
          <p:cNvSpPr txBox="1"/>
          <p:nvPr/>
        </p:nvSpPr>
        <p:spPr>
          <a:xfrm>
            <a:off x="10204591" y="6659651"/>
            <a:ext cx="397799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4800" b="1" spc="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움직이는</a:t>
            </a:r>
            <a:endParaRPr lang="en-US" altLang="ko-KR" sz="4800" b="1" spc="1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spcBef>
                <a:spcPts val="600"/>
              </a:spcBef>
            </a:pPr>
            <a:r>
              <a:rPr lang="ko-KR" altLang="en-US" sz="4800" b="1" spc="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폐기물</a:t>
            </a:r>
            <a:endParaRPr lang="en-US" altLang="ko-KR" sz="4800" b="1" spc="1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spcBef>
                <a:spcPts val="600"/>
              </a:spcBef>
            </a:pPr>
            <a:r>
              <a:rPr lang="ko-KR" altLang="en-US" sz="4800" b="1" spc="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처리 장치</a:t>
            </a:r>
            <a:endParaRPr lang="en-US" altLang="ko-KR" sz="4800" b="1" spc="1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2F6554-59BF-5890-3478-66F4A05A5B46}"/>
              </a:ext>
            </a:extLst>
          </p:cNvPr>
          <p:cNvSpPr txBox="1"/>
          <p:nvPr/>
        </p:nvSpPr>
        <p:spPr>
          <a:xfrm>
            <a:off x="17804869" y="6723566"/>
            <a:ext cx="3977991" cy="2334385"/>
          </a:xfrm>
          <a:prstGeom prst="rect">
            <a:avLst/>
          </a:prstGeom>
          <a:noFill/>
        </p:spPr>
        <p:txBody>
          <a:bodyPr wrap="square" tIns="0" bIns="288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모든 자원</a:t>
            </a:r>
            <a:endParaRPr lang="en-US" altLang="ko-KR" sz="4800" b="1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분해 가능</a:t>
            </a:r>
            <a:endParaRPr lang="en-US" altLang="ko-KR" sz="4800" b="1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670448-DDCD-9871-5137-0886956404A1}"/>
              </a:ext>
            </a:extLst>
          </p:cNvPr>
          <p:cNvSpPr txBox="1"/>
          <p:nvPr/>
        </p:nvSpPr>
        <p:spPr>
          <a:xfrm>
            <a:off x="2604314" y="6726787"/>
            <a:ext cx="3977991" cy="2334385"/>
          </a:xfrm>
          <a:prstGeom prst="rect">
            <a:avLst/>
          </a:prstGeom>
          <a:noFill/>
        </p:spPr>
        <p:txBody>
          <a:bodyPr wrap="square" tIns="0" bIns="28800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ko-KR" altLang="en-US" sz="4800" b="1" spc="2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빠른 분해 속도</a:t>
            </a:r>
            <a:endParaRPr lang="en-US" altLang="ko-KR" sz="4800" b="1" spc="2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A3EBDD-1F88-C7FD-1925-A24276507887}"/>
              </a:ext>
            </a:extLst>
          </p:cNvPr>
          <p:cNvSpPr txBox="1"/>
          <p:nvPr/>
        </p:nvSpPr>
        <p:spPr>
          <a:xfrm>
            <a:off x="1980669" y="10051589"/>
            <a:ext cx="540226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평균 </a:t>
            </a:r>
            <a:r>
              <a:rPr lang="en-US" altLang="ko-KR" sz="3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4</a:t>
            </a:r>
            <a:r>
              <a:rPr lang="ko-KR" altLang="en-US" sz="3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배차이</a:t>
            </a:r>
            <a:endParaRPr lang="en-US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EC5BC7-D090-0FC8-9566-F844A497489A}"/>
              </a:ext>
            </a:extLst>
          </p:cNvPr>
          <p:cNvSpPr txBox="1"/>
          <p:nvPr/>
        </p:nvSpPr>
        <p:spPr>
          <a:xfrm>
            <a:off x="9569526" y="9804935"/>
            <a:ext cx="5402261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트레일러에</a:t>
            </a:r>
            <a:endParaRPr lang="en-US" altLang="ko-KR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설치 가능</a:t>
            </a:r>
            <a:endParaRPr lang="en-US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712C54-0508-6711-0F5B-29479F2CDE51}"/>
              </a:ext>
            </a:extLst>
          </p:cNvPr>
          <p:cNvSpPr txBox="1"/>
          <p:nvPr/>
        </p:nvSpPr>
        <p:spPr>
          <a:xfrm>
            <a:off x="17092733" y="9802289"/>
            <a:ext cx="5402261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처리하기 힘든 쓰레기</a:t>
            </a:r>
            <a:endParaRPr lang="en-US" altLang="ko-KR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모두 분해 가능</a:t>
            </a:r>
            <a:endParaRPr lang="en-US" altLang="ko-KR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32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D126E06-3BDC-0BBB-4E36-1A55A2D6D9A1}"/>
              </a:ext>
            </a:extLst>
          </p:cNvPr>
          <p:cNvSpPr/>
          <p:nvPr/>
        </p:nvSpPr>
        <p:spPr>
          <a:xfrm>
            <a:off x="560438" y="2787640"/>
            <a:ext cx="23420439" cy="105598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MarketsandMarkets, Waste Management Market, 2020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26EDC8-8FAE-02B2-7625-07B8D6E537B7}"/>
              </a:ext>
            </a:extLst>
          </p:cNvPr>
          <p:cNvSpPr>
            <a:spLocks/>
          </p:cNvSpPr>
          <p:nvPr/>
        </p:nvSpPr>
        <p:spPr>
          <a:xfrm>
            <a:off x="16608024" y="5724972"/>
            <a:ext cx="5863202" cy="55302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9000">
                <a:schemeClr val="accent1">
                  <a:lumMod val="45000"/>
                  <a:lumOff val="55000"/>
                </a:schemeClr>
              </a:gs>
              <a:gs pos="100000">
                <a:schemeClr val="accent4"/>
              </a:gs>
            </a:gsLst>
            <a:lin ang="5400000" scaled="0"/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F63AAE-8A10-680F-AF16-341FD993F20B}"/>
              </a:ext>
            </a:extLst>
          </p:cNvPr>
          <p:cNvSpPr/>
          <p:nvPr/>
        </p:nvSpPr>
        <p:spPr>
          <a:xfrm>
            <a:off x="9294164" y="5724971"/>
            <a:ext cx="5863202" cy="55302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9000">
                <a:schemeClr val="accent1">
                  <a:lumMod val="45000"/>
                  <a:lumOff val="55000"/>
                </a:schemeClr>
              </a:gs>
              <a:gs pos="100000">
                <a:schemeClr val="accent4"/>
              </a:gs>
            </a:gsLst>
            <a:lin ang="5400000" scaled="0"/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1766ED-6A6A-510A-8CAD-30315B896DFC}"/>
              </a:ext>
            </a:extLst>
          </p:cNvPr>
          <p:cNvSpPr/>
          <p:nvPr/>
        </p:nvSpPr>
        <p:spPr>
          <a:xfrm>
            <a:off x="1951190" y="5724972"/>
            <a:ext cx="5863202" cy="55302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9000">
                <a:schemeClr val="accent1">
                  <a:lumMod val="45000"/>
                  <a:lumOff val="55000"/>
                </a:schemeClr>
              </a:gs>
              <a:gs pos="100000">
                <a:schemeClr val="accent4"/>
              </a:gs>
            </a:gsLst>
            <a:lin ang="5400000" scaled="0"/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8EABD-EB2B-E31B-29DC-79A8D9FF246B}"/>
              </a:ext>
            </a:extLst>
          </p:cNvPr>
          <p:cNvSpPr txBox="1"/>
          <p:nvPr/>
        </p:nvSpPr>
        <p:spPr>
          <a:xfrm>
            <a:off x="-1595041" y="103612"/>
            <a:ext cx="1656682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3300" b="1" kern="0" dirty="0">
                <a:solidFill>
                  <a:schemeClr val="accent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	Market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744EB-A189-A0DF-818E-228BF5CF6CC8}"/>
              </a:ext>
            </a:extLst>
          </p:cNvPr>
          <p:cNvSpPr txBox="1"/>
          <p:nvPr/>
        </p:nvSpPr>
        <p:spPr>
          <a:xfrm>
            <a:off x="22479243" y="117988"/>
            <a:ext cx="144264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3300" b="1" kern="0" dirty="0">
                <a:solidFill>
                  <a:schemeClr val="accent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A2B34-2A60-777E-8351-0F332DFD4C9B}"/>
              </a:ext>
            </a:extLst>
          </p:cNvPr>
          <p:cNvSpPr txBox="1"/>
          <p:nvPr/>
        </p:nvSpPr>
        <p:spPr>
          <a:xfrm>
            <a:off x="9312757" y="6610606"/>
            <a:ext cx="5435271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아시아 태평양 </a:t>
            </a:r>
            <a:endParaRPr lang="en-US" altLang="ko-KR" sz="36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폐기물 관리시장</a:t>
            </a:r>
            <a:endParaRPr lang="en-US" altLang="ko-KR" sz="36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A852F4-5DD8-9439-E71A-E08EB23D2E1F}"/>
              </a:ext>
            </a:extLst>
          </p:cNvPr>
          <p:cNvSpPr txBox="1"/>
          <p:nvPr/>
        </p:nvSpPr>
        <p:spPr>
          <a:xfrm>
            <a:off x="8799512" y="8853383"/>
            <a:ext cx="646176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9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228 </a:t>
            </a:r>
            <a:r>
              <a:rPr lang="ko-KR" altLang="en-US" sz="9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조</a:t>
            </a:r>
            <a:endParaRPr lang="en-US" sz="9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2C4719-5B32-889E-3185-B22DCFCD491B}"/>
              </a:ext>
            </a:extLst>
          </p:cNvPr>
          <p:cNvSpPr txBox="1"/>
          <p:nvPr/>
        </p:nvSpPr>
        <p:spPr>
          <a:xfrm>
            <a:off x="2206058" y="6610606"/>
            <a:ext cx="5435271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글로벌 폐기물 </a:t>
            </a:r>
            <a:endParaRPr lang="en-US" altLang="ko-KR" sz="36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관리시장 규모</a:t>
            </a:r>
            <a:endParaRPr lang="en-US" altLang="ko-KR" sz="36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283B81-A504-92E1-2417-EA96F5FFBEB1}"/>
              </a:ext>
            </a:extLst>
          </p:cNvPr>
          <p:cNvSpPr txBox="1"/>
          <p:nvPr/>
        </p:nvSpPr>
        <p:spPr>
          <a:xfrm>
            <a:off x="1692813" y="8853383"/>
            <a:ext cx="646176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9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542 </a:t>
            </a:r>
            <a:r>
              <a:rPr lang="ko-KR" altLang="en-US" sz="9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조</a:t>
            </a:r>
            <a:endParaRPr lang="en-US" sz="9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0FC9F3-5938-12B6-2C19-F1C5EAC67CF2}"/>
              </a:ext>
            </a:extLst>
          </p:cNvPr>
          <p:cNvSpPr txBox="1"/>
          <p:nvPr/>
        </p:nvSpPr>
        <p:spPr>
          <a:xfrm>
            <a:off x="16794436" y="6610605"/>
            <a:ext cx="543527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국내 폐기물 시장</a:t>
            </a:r>
            <a:endParaRPr lang="en-US" altLang="ko-KR" sz="36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37A4E6-D16C-30B8-97B8-16F1127D3237}"/>
              </a:ext>
            </a:extLst>
          </p:cNvPr>
          <p:cNvSpPr txBox="1"/>
          <p:nvPr/>
        </p:nvSpPr>
        <p:spPr>
          <a:xfrm>
            <a:off x="15294456" y="8909697"/>
            <a:ext cx="862742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9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23 </a:t>
            </a:r>
            <a:r>
              <a:rPr lang="ko-KR" altLang="en-US" sz="9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조</a:t>
            </a:r>
            <a:endParaRPr lang="en-US" sz="9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A6F6B5-389D-3DE1-3237-5CA660635480}"/>
              </a:ext>
            </a:extLst>
          </p:cNvPr>
          <p:cNvSpPr txBox="1"/>
          <p:nvPr/>
        </p:nvSpPr>
        <p:spPr>
          <a:xfrm>
            <a:off x="19753781" y="3793308"/>
            <a:ext cx="397697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2026</a:t>
            </a: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년 기준</a:t>
            </a:r>
            <a:endParaRPr lang="en-US" altLang="ko-KR" sz="36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endParaRPr lang="en-US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1C6A94-925B-0E37-275F-88F11DD4F667}"/>
              </a:ext>
            </a:extLst>
          </p:cNvPr>
          <p:cNvSpPr txBox="1"/>
          <p:nvPr/>
        </p:nvSpPr>
        <p:spPr>
          <a:xfrm>
            <a:off x="17378458" y="12097380"/>
            <a:ext cx="5435271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600" dirty="0" err="1"/>
              <a:t>MarketsandMarkets</a:t>
            </a:r>
            <a:r>
              <a:rPr lang="en-US" altLang="ko-KR" sz="3600" dirty="0"/>
              <a:t>, Waste Management Market, 2020</a:t>
            </a:r>
            <a:endParaRPr lang="en-US" altLang="ko-KR" sz="36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74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D126E06-3BDC-0BBB-4E36-1A55A2D6D9A1}"/>
              </a:ext>
            </a:extLst>
          </p:cNvPr>
          <p:cNvSpPr/>
          <p:nvPr/>
        </p:nvSpPr>
        <p:spPr>
          <a:xfrm>
            <a:off x="560438" y="2787640"/>
            <a:ext cx="23420439" cy="105598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8EABD-EB2B-E31B-29DC-79A8D9FF246B}"/>
              </a:ext>
            </a:extLst>
          </p:cNvPr>
          <p:cNvSpPr txBox="1"/>
          <p:nvPr/>
        </p:nvSpPr>
        <p:spPr>
          <a:xfrm>
            <a:off x="-216296" y="129989"/>
            <a:ext cx="1656682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3300" b="1" kern="0" dirty="0">
                <a:solidFill>
                  <a:schemeClr val="accent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	Market 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744EB-A189-A0DF-818E-228BF5CF6CC8}"/>
              </a:ext>
            </a:extLst>
          </p:cNvPr>
          <p:cNvSpPr txBox="1"/>
          <p:nvPr/>
        </p:nvSpPr>
        <p:spPr>
          <a:xfrm>
            <a:off x="22479243" y="117988"/>
            <a:ext cx="144264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3300" b="1" kern="0" dirty="0">
                <a:solidFill>
                  <a:schemeClr val="accent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5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C835F98-0BBA-7223-D214-48EA98DF0815}"/>
              </a:ext>
            </a:extLst>
          </p:cNvPr>
          <p:cNvSpPr/>
          <p:nvPr/>
        </p:nvSpPr>
        <p:spPr>
          <a:xfrm>
            <a:off x="1307817" y="3378715"/>
            <a:ext cx="8108761" cy="8167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411A1E8-98BE-241B-11F1-DF551087AEF8}"/>
              </a:ext>
            </a:extLst>
          </p:cNvPr>
          <p:cNvSpPr/>
          <p:nvPr/>
        </p:nvSpPr>
        <p:spPr>
          <a:xfrm>
            <a:off x="18001166" y="7218076"/>
            <a:ext cx="4297021" cy="4328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F3B2789-120E-524E-1A5D-27E2D0B6A728}"/>
              </a:ext>
            </a:extLst>
          </p:cNvPr>
          <p:cNvSpPr/>
          <p:nvPr/>
        </p:nvSpPr>
        <p:spPr>
          <a:xfrm>
            <a:off x="10697251" y="5479346"/>
            <a:ext cx="6023242" cy="6066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CFC6E7-4B7E-0FEA-FD4A-786C72BB74D5}"/>
              </a:ext>
            </a:extLst>
          </p:cNvPr>
          <p:cNvSpPr txBox="1"/>
          <p:nvPr/>
        </p:nvSpPr>
        <p:spPr>
          <a:xfrm>
            <a:off x="18001166" y="11810617"/>
            <a:ext cx="4297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000" b="1" dirty="0">
                <a:solidFill>
                  <a:schemeClr val="bg2">
                    <a:lumMod val="1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아시아 태평양</a:t>
            </a:r>
            <a:endParaRPr lang="en-US" altLang="ko-KR" sz="3000" b="1" dirty="0">
              <a:solidFill>
                <a:schemeClr val="bg2">
                  <a:lumMod val="1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r>
              <a:rPr lang="ko-KR" altLang="en-US" sz="3000" b="1" dirty="0">
                <a:solidFill>
                  <a:schemeClr val="bg2">
                    <a:lumMod val="1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 직접 타겟</a:t>
            </a:r>
            <a:endParaRPr lang="en-US" sz="3000" b="1" dirty="0">
              <a:solidFill>
                <a:schemeClr val="bg2">
                  <a:lumMod val="1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9C0252-A028-7270-08EC-2BF04F75F299}"/>
              </a:ext>
            </a:extLst>
          </p:cNvPr>
          <p:cNvSpPr txBox="1"/>
          <p:nvPr/>
        </p:nvSpPr>
        <p:spPr>
          <a:xfrm>
            <a:off x="18001166" y="12785963"/>
            <a:ext cx="429702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Share of Market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37EE5-451E-F02A-1880-9C00DA3F9A8B}"/>
              </a:ext>
            </a:extLst>
          </p:cNvPr>
          <p:cNvSpPr txBox="1"/>
          <p:nvPr/>
        </p:nvSpPr>
        <p:spPr>
          <a:xfrm>
            <a:off x="11752766" y="11810617"/>
            <a:ext cx="4297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000" b="1" dirty="0">
                <a:solidFill>
                  <a:schemeClr val="bg2">
                    <a:lumMod val="1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아시아 태평양 </a:t>
            </a:r>
            <a:endParaRPr lang="en-US" altLang="ko-KR" sz="3000" b="1" dirty="0">
              <a:solidFill>
                <a:schemeClr val="bg2">
                  <a:lumMod val="1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r>
              <a:rPr lang="ko-KR" altLang="en-US" sz="3000" b="1" dirty="0">
                <a:solidFill>
                  <a:schemeClr val="bg2">
                    <a:lumMod val="1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전체 타겟</a:t>
            </a:r>
            <a:endParaRPr lang="en-US" sz="3000" b="1" dirty="0">
              <a:solidFill>
                <a:schemeClr val="bg2">
                  <a:lumMod val="1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AAD798-FCC9-4862-5255-CF27FD1207F9}"/>
              </a:ext>
            </a:extLst>
          </p:cNvPr>
          <p:cNvSpPr txBox="1"/>
          <p:nvPr/>
        </p:nvSpPr>
        <p:spPr>
          <a:xfrm>
            <a:off x="11752766" y="12785963"/>
            <a:ext cx="429702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Service Available Market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3ED519-3CC7-F0F2-B514-E5F5C5EB544E}"/>
              </a:ext>
            </a:extLst>
          </p:cNvPr>
          <p:cNvSpPr txBox="1"/>
          <p:nvPr/>
        </p:nvSpPr>
        <p:spPr>
          <a:xfrm>
            <a:off x="3218366" y="11810617"/>
            <a:ext cx="42970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000" b="1" dirty="0">
                <a:solidFill>
                  <a:schemeClr val="bg2">
                    <a:lumMod val="1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전세계 타겟</a:t>
            </a:r>
            <a:endParaRPr lang="en-US" sz="3000" b="1" dirty="0">
              <a:solidFill>
                <a:schemeClr val="bg2">
                  <a:lumMod val="1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42E757-4440-1748-F69C-455DCF5A7AB1}"/>
              </a:ext>
            </a:extLst>
          </p:cNvPr>
          <p:cNvSpPr txBox="1"/>
          <p:nvPr/>
        </p:nvSpPr>
        <p:spPr>
          <a:xfrm>
            <a:off x="3218366" y="12785963"/>
            <a:ext cx="429702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Total Available Market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4FBDE3-E2BB-54B3-8580-25EF9FCCD65D}"/>
              </a:ext>
            </a:extLst>
          </p:cNvPr>
          <p:cNvSpPr txBox="1"/>
          <p:nvPr/>
        </p:nvSpPr>
        <p:spPr>
          <a:xfrm>
            <a:off x="2704180" y="6585312"/>
            <a:ext cx="53160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542</a:t>
            </a:r>
            <a:r>
              <a:rPr lang="ko-KR" altLang="en-US" sz="1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조</a:t>
            </a:r>
            <a:endParaRPr lang="en-US" sz="1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059AA9-E0B4-27FE-50DD-0774E667FA78}"/>
              </a:ext>
            </a:extLst>
          </p:cNvPr>
          <p:cNvSpPr txBox="1"/>
          <p:nvPr/>
        </p:nvSpPr>
        <p:spPr>
          <a:xfrm>
            <a:off x="17491659" y="8851240"/>
            <a:ext cx="531603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7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21</a:t>
            </a:r>
            <a:r>
              <a:rPr lang="ko-KR" altLang="en-US" sz="7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조</a:t>
            </a:r>
            <a:endParaRPr lang="en-US" sz="7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45AE05-F5BD-9A65-BCDC-C7CC5EEAE96E}"/>
              </a:ext>
            </a:extLst>
          </p:cNvPr>
          <p:cNvSpPr txBox="1"/>
          <p:nvPr/>
        </p:nvSpPr>
        <p:spPr>
          <a:xfrm>
            <a:off x="11050855" y="7774126"/>
            <a:ext cx="5316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0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228 </a:t>
            </a:r>
            <a:r>
              <a:rPr lang="ko-KR" altLang="en-US" sz="10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조</a:t>
            </a:r>
            <a:endParaRPr lang="en-US" sz="10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65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D126E06-3BDC-0BBB-4E36-1A55A2D6D9A1}"/>
              </a:ext>
            </a:extLst>
          </p:cNvPr>
          <p:cNvSpPr/>
          <p:nvPr/>
        </p:nvSpPr>
        <p:spPr>
          <a:xfrm>
            <a:off x="501445" y="2444818"/>
            <a:ext cx="23420439" cy="105598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8EABD-EB2B-E31B-29DC-79A8D9FF246B}"/>
              </a:ext>
            </a:extLst>
          </p:cNvPr>
          <p:cNvSpPr txBox="1"/>
          <p:nvPr/>
        </p:nvSpPr>
        <p:spPr>
          <a:xfrm>
            <a:off x="465291" y="162166"/>
            <a:ext cx="1656682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13300" b="1" kern="0" dirty="0">
                <a:solidFill>
                  <a:schemeClr val="accent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목표시장 근거</a:t>
            </a:r>
            <a:endParaRPr lang="en-US" altLang="ko-KR" sz="13300" b="1" kern="0" dirty="0">
              <a:solidFill>
                <a:schemeClr val="accent5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4B7D71-45A5-F617-E2DB-880C4BAF8904}"/>
              </a:ext>
            </a:extLst>
          </p:cNvPr>
          <p:cNvSpPr txBox="1"/>
          <p:nvPr/>
        </p:nvSpPr>
        <p:spPr>
          <a:xfrm>
            <a:off x="1323165" y="3008604"/>
            <a:ext cx="677198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목표시장 </a:t>
            </a:r>
            <a: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(</a:t>
            </a:r>
            <a:r>
              <a:rPr lang="en-US" altLang="ko-KR" sz="3600" dirty="0" err="1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som</a:t>
            </a:r>
            <a: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) </a:t>
            </a: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추정 모델링</a:t>
            </a:r>
            <a:endParaRPr lang="en-US" altLang="ko-KR" sz="36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endParaRPr lang="en-US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8E4ED-CB58-A291-538F-D8F07ED330EB}"/>
              </a:ext>
            </a:extLst>
          </p:cNvPr>
          <p:cNvSpPr txBox="1"/>
          <p:nvPr/>
        </p:nvSpPr>
        <p:spPr>
          <a:xfrm>
            <a:off x="2133599" y="5334282"/>
            <a:ext cx="460248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1</a:t>
            </a: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일 </a:t>
            </a:r>
            <a:r>
              <a:rPr lang="ko-KR" altLang="en-US" sz="3600" dirty="0" err="1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쓰레기량</a:t>
            </a: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 </a:t>
            </a:r>
            <a: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(t)</a:t>
            </a:r>
          </a:p>
          <a:p>
            <a:pPr algn="ctr">
              <a:lnSpc>
                <a:spcPct val="90000"/>
              </a:lnSpc>
            </a:pPr>
            <a:endParaRPr lang="en-US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332097-84C6-4B0B-530E-47B96F7D1B9B}"/>
              </a:ext>
            </a:extLst>
          </p:cNvPr>
          <p:cNvSpPr txBox="1"/>
          <p:nvPr/>
        </p:nvSpPr>
        <p:spPr>
          <a:xfrm>
            <a:off x="1280159" y="6968575"/>
            <a:ext cx="677198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1</a:t>
            </a: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대당 </a:t>
            </a:r>
            <a: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1</a:t>
            </a: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일 처리가능 톤 </a:t>
            </a:r>
            <a: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(t/</a:t>
            </a: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대수</a:t>
            </a:r>
            <a: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)</a:t>
            </a:r>
          </a:p>
          <a:p>
            <a:pPr algn="ctr">
              <a:lnSpc>
                <a:spcPct val="90000"/>
              </a:lnSpc>
            </a:pPr>
            <a:endParaRPr lang="en-US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51D788-2EE9-F862-550F-FAB825AA82FA}"/>
              </a:ext>
            </a:extLst>
          </p:cNvPr>
          <p:cNvSpPr/>
          <p:nvPr/>
        </p:nvSpPr>
        <p:spPr>
          <a:xfrm>
            <a:off x="1767840" y="6315193"/>
            <a:ext cx="5882640" cy="15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1058F2-E32C-3479-84BF-8AF561347BB4}"/>
              </a:ext>
            </a:extLst>
          </p:cNvPr>
          <p:cNvSpPr txBox="1"/>
          <p:nvPr/>
        </p:nvSpPr>
        <p:spPr>
          <a:xfrm>
            <a:off x="10675598" y="5971814"/>
            <a:ext cx="460248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하루에 필요한 </a:t>
            </a:r>
            <a:endParaRPr lang="en-US" altLang="ko-KR" sz="36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차량 수</a:t>
            </a:r>
            <a:endParaRPr lang="en-US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CD5424-B4D6-212D-A896-304127AFE8AE}"/>
              </a:ext>
            </a:extLst>
          </p:cNvPr>
          <p:cNvSpPr txBox="1"/>
          <p:nvPr/>
        </p:nvSpPr>
        <p:spPr>
          <a:xfrm>
            <a:off x="1171918" y="8789835"/>
            <a:ext cx="360201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하루에 필요한 </a:t>
            </a:r>
            <a:endParaRPr lang="en-US" altLang="ko-KR" sz="36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차량 수</a:t>
            </a:r>
            <a:endParaRPr lang="en-US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16" name="곱하기 기호 15">
            <a:extLst>
              <a:ext uri="{FF2B5EF4-FFF2-40B4-BE49-F238E27FC236}">
                <a16:creationId xmlns:a16="http://schemas.microsoft.com/office/drawing/2014/main" id="{A65F6564-1137-D4A7-BFA4-664D401B8B30}"/>
              </a:ext>
            </a:extLst>
          </p:cNvPr>
          <p:cNvSpPr/>
          <p:nvPr/>
        </p:nvSpPr>
        <p:spPr>
          <a:xfrm>
            <a:off x="4773928" y="8338277"/>
            <a:ext cx="1267438" cy="199264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AA0DFF-2ADA-0786-2CC8-B03D07CAF369}"/>
              </a:ext>
            </a:extLst>
          </p:cNvPr>
          <p:cNvSpPr txBox="1"/>
          <p:nvPr/>
        </p:nvSpPr>
        <p:spPr>
          <a:xfrm>
            <a:off x="5536634" y="8787448"/>
            <a:ext cx="460248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600" dirty="0" err="1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객단가</a:t>
            </a:r>
            <a:b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</a:br>
            <a: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(12</a:t>
            </a: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억</a:t>
            </a:r>
            <a: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)</a:t>
            </a:r>
            <a:endParaRPr lang="en-US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18" name="같음 기호 17">
            <a:extLst>
              <a:ext uri="{FF2B5EF4-FFF2-40B4-BE49-F238E27FC236}">
                <a16:creationId xmlns:a16="http://schemas.microsoft.com/office/drawing/2014/main" id="{D07768C2-2893-CC32-9A82-2EAFE5FB21EA}"/>
              </a:ext>
            </a:extLst>
          </p:cNvPr>
          <p:cNvSpPr/>
          <p:nvPr/>
        </p:nvSpPr>
        <p:spPr>
          <a:xfrm>
            <a:off x="9090076" y="8787448"/>
            <a:ext cx="1767840" cy="108475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같음 기호 18">
            <a:extLst>
              <a:ext uri="{FF2B5EF4-FFF2-40B4-BE49-F238E27FC236}">
                <a16:creationId xmlns:a16="http://schemas.microsoft.com/office/drawing/2014/main" id="{41A8FEBC-8127-2FD1-1E15-FF5234EDCB13}"/>
              </a:ext>
            </a:extLst>
          </p:cNvPr>
          <p:cNvSpPr/>
          <p:nvPr/>
        </p:nvSpPr>
        <p:spPr>
          <a:xfrm>
            <a:off x="9043444" y="5960094"/>
            <a:ext cx="1767840" cy="108475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343E5-CBBB-5C34-736B-D0C7A7CFBF11}"/>
              </a:ext>
            </a:extLst>
          </p:cNvPr>
          <p:cNvSpPr txBox="1"/>
          <p:nvPr/>
        </p:nvSpPr>
        <p:spPr>
          <a:xfrm>
            <a:off x="10713676" y="8924013"/>
            <a:ext cx="460248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전체시장규모</a:t>
            </a:r>
            <a:endParaRPr lang="en-US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E08427-18A6-EA33-9DD1-41711D35ECE0}"/>
              </a:ext>
            </a:extLst>
          </p:cNvPr>
          <p:cNvSpPr txBox="1"/>
          <p:nvPr/>
        </p:nvSpPr>
        <p:spPr>
          <a:xfrm>
            <a:off x="1171918" y="11385434"/>
            <a:ext cx="360201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전체시장규모</a:t>
            </a:r>
            <a:endParaRPr lang="en-US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22" name="곱하기 기호 21">
            <a:extLst>
              <a:ext uri="{FF2B5EF4-FFF2-40B4-BE49-F238E27FC236}">
                <a16:creationId xmlns:a16="http://schemas.microsoft.com/office/drawing/2014/main" id="{51C2CE6B-84D7-6E6D-4DAD-0BFCE4EBD12D}"/>
              </a:ext>
            </a:extLst>
          </p:cNvPr>
          <p:cNvSpPr/>
          <p:nvPr/>
        </p:nvSpPr>
        <p:spPr>
          <a:xfrm>
            <a:off x="4773928" y="10806116"/>
            <a:ext cx="1267438" cy="199264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2087B0-7BB2-1A04-A4C3-0E0CF525AF4E}"/>
              </a:ext>
            </a:extLst>
          </p:cNvPr>
          <p:cNvSpPr txBox="1"/>
          <p:nvPr/>
        </p:nvSpPr>
        <p:spPr>
          <a:xfrm>
            <a:off x="5536634" y="11451431"/>
            <a:ext cx="4106742" cy="595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시장 </a:t>
            </a:r>
            <a:r>
              <a:rPr lang="ko-KR" altLang="en-US" sz="3600" dirty="0" err="1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침투율</a:t>
            </a:r>
            <a:endParaRPr lang="en-US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24" name="같음 기호 23">
            <a:extLst>
              <a:ext uri="{FF2B5EF4-FFF2-40B4-BE49-F238E27FC236}">
                <a16:creationId xmlns:a16="http://schemas.microsoft.com/office/drawing/2014/main" id="{5FB4C9C1-D919-C2BC-91C5-7EE1EFA5EF44}"/>
              </a:ext>
            </a:extLst>
          </p:cNvPr>
          <p:cNvSpPr/>
          <p:nvPr/>
        </p:nvSpPr>
        <p:spPr>
          <a:xfrm>
            <a:off x="9090076" y="11255287"/>
            <a:ext cx="1767840" cy="108475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7CDAE4-3ACC-3D7D-ED39-FE25B55E129C}"/>
              </a:ext>
            </a:extLst>
          </p:cNvPr>
          <p:cNvSpPr txBox="1"/>
          <p:nvPr/>
        </p:nvSpPr>
        <p:spPr>
          <a:xfrm>
            <a:off x="10713676" y="11391852"/>
            <a:ext cx="460248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목표시장규모</a:t>
            </a:r>
            <a:b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</a:br>
            <a:r>
              <a:rPr lang="en-US" altLang="ko-KR" sz="3600" dirty="0" err="1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som</a:t>
            </a:r>
            <a:endParaRPr lang="en-US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052D5B78-EDF7-A75E-F5A5-9C452F4284DA}"/>
              </a:ext>
            </a:extLst>
          </p:cNvPr>
          <p:cNvGraphicFramePr>
            <a:graphicFrameLocks noGrp="1"/>
          </p:cNvGraphicFramePr>
          <p:nvPr/>
        </p:nvGraphicFramePr>
        <p:xfrm>
          <a:off x="12477126" y="556639"/>
          <a:ext cx="1127920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734">
                  <a:extLst>
                    <a:ext uri="{9D8B030D-6E8A-4147-A177-3AD203B41FA5}">
                      <a16:colId xmlns:a16="http://schemas.microsoft.com/office/drawing/2014/main" val="306239499"/>
                    </a:ext>
                  </a:extLst>
                </a:gridCol>
                <a:gridCol w="3759734">
                  <a:extLst>
                    <a:ext uri="{9D8B030D-6E8A-4147-A177-3AD203B41FA5}">
                      <a16:colId xmlns:a16="http://schemas.microsoft.com/office/drawing/2014/main" val="1479404972"/>
                    </a:ext>
                  </a:extLst>
                </a:gridCol>
                <a:gridCol w="3759734">
                  <a:extLst>
                    <a:ext uri="{9D8B030D-6E8A-4147-A177-3AD203B41FA5}">
                      <a16:colId xmlns:a16="http://schemas.microsoft.com/office/drawing/2014/main" val="4014434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국가별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일일 쓰레기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발생량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만톤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발생수익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96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한국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535,506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53</a:t>
                      </a:r>
                      <a:r>
                        <a:rPr lang="ko-KR" altLang="en-US" dirty="0"/>
                        <a:t>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50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말레이시아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03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베트남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64,658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56169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AB5828E-79E3-6137-0BF0-A10496261F9F}"/>
              </a:ext>
            </a:extLst>
          </p:cNvPr>
          <p:cNvSpPr txBox="1"/>
          <p:nvPr/>
        </p:nvSpPr>
        <p:spPr>
          <a:xfrm>
            <a:off x="17510284" y="8787448"/>
            <a:ext cx="5435271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출처 </a:t>
            </a:r>
            <a:endParaRPr lang="en-US" altLang="ko-KR" sz="36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:</a:t>
            </a:r>
            <a:r>
              <a:rPr lang="en-US" altLang="ko-KR" sz="3600" dirty="0"/>
              <a:t>© United Nations Environment </a:t>
            </a:r>
            <a:r>
              <a:rPr lang="en-US" altLang="ko-KR" sz="3600" dirty="0" err="1"/>
              <a:t>Programme</a:t>
            </a:r>
            <a:r>
              <a:rPr lang="en-US" altLang="ko-KR" sz="3600" dirty="0"/>
              <a:t>,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ko-KR" altLang="en-US" sz="3600" dirty="0"/>
              <a:t>한국 폐기물 협회</a:t>
            </a:r>
            <a:endParaRPr lang="en-US" altLang="ko-KR" sz="3600" dirty="0"/>
          </a:p>
          <a:p>
            <a:pPr algn="ctr">
              <a:lnSpc>
                <a:spcPct val="90000"/>
              </a:lnSpc>
            </a:pPr>
            <a:endParaRPr lang="en-US" altLang="ko-KR" sz="36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r>
              <a:rPr lang="en-US" altLang="ko-KR" sz="3600" dirty="0" err="1"/>
              <a:t>kotra</a:t>
            </a:r>
            <a:r>
              <a:rPr lang="en-US" altLang="ko-KR" sz="3600" dirty="0"/>
              <a:t> </a:t>
            </a:r>
            <a:r>
              <a:rPr lang="ko-KR" altLang="en-US" sz="3600" dirty="0"/>
              <a:t>해외시장</a:t>
            </a:r>
            <a:endParaRPr lang="en-US" altLang="ko-KR" sz="36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endParaRPr lang="en-US" altLang="ko-KR" sz="36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endParaRPr lang="en-US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6DE57E-68E2-6A67-454C-09CA9EBCC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915" y="5563112"/>
            <a:ext cx="4047083" cy="40470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6305484-B319-4AA9-EAFA-3187ABDBA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093" y="4686241"/>
            <a:ext cx="3796298" cy="379629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4A91DDD-66F0-4223-BE1B-F410129F8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36" y="3765173"/>
            <a:ext cx="2641111" cy="264111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7E1C266-6430-3447-DAF3-5F64E66A0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774" y="3790966"/>
            <a:ext cx="2641111" cy="264111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DD0040E-7FC0-754F-92D4-64675D568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839" y="3752219"/>
            <a:ext cx="2641111" cy="264111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658AEE3-6FD6-3B4E-0659-DD956F275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170" y="6072779"/>
            <a:ext cx="1964021" cy="19640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53F662F-FFC3-03C3-6DD8-613BBA447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9649" y="5733888"/>
            <a:ext cx="3796298" cy="379629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A44C23F2-9120-F2FD-7923-05D1D4EAB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54" y="3253772"/>
            <a:ext cx="3796298" cy="379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0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D126E06-3BDC-0BBB-4E36-1A55A2D6D9A1}"/>
              </a:ext>
            </a:extLst>
          </p:cNvPr>
          <p:cNvSpPr/>
          <p:nvPr/>
        </p:nvSpPr>
        <p:spPr>
          <a:xfrm>
            <a:off x="501445" y="2444818"/>
            <a:ext cx="23420439" cy="105598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8EABD-EB2B-E31B-29DC-79A8D9FF246B}"/>
              </a:ext>
            </a:extLst>
          </p:cNvPr>
          <p:cNvSpPr txBox="1"/>
          <p:nvPr/>
        </p:nvSpPr>
        <p:spPr>
          <a:xfrm>
            <a:off x="465291" y="162166"/>
            <a:ext cx="1656682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13300" b="1" kern="0" dirty="0">
                <a:solidFill>
                  <a:schemeClr val="accent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목표시장 근거</a:t>
            </a:r>
            <a:endParaRPr lang="en-US" altLang="ko-KR" sz="13300" b="1" kern="0" dirty="0">
              <a:solidFill>
                <a:schemeClr val="accent5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4B7D71-45A5-F617-E2DB-880C4BAF8904}"/>
              </a:ext>
            </a:extLst>
          </p:cNvPr>
          <p:cNvSpPr txBox="1"/>
          <p:nvPr/>
        </p:nvSpPr>
        <p:spPr>
          <a:xfrm>
            <a:off x="1280159" y="3889550"/>
            <a:ext cx="677198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목표시장 </a:t>
            </a:r>
            <a: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(</a:t>
            </a:r>
            <a:r>
              <a:rPr lang="en-US" altLang="ko-KR" sz="3600" dirty="0" err="1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som</a:t>
            </a:r>
            <a: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) </a:t>
            </a: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추정 모델링</a:t>
            </a:r>
            <a:endParaRPr lang="en-US" altLang="ko-KR" sz="36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endParaRPr lang="en-US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8E4ED-CB58-A291-538F-D8F07ED330EB}"/>
              </a:ext>
            </a:extLst>
          </p:cNvPr>
          <p:cNvSpPr txBox="1"/>
          <p:nvPr/>
        </p:nvSpPr>
        <p:spPr>
          <a:xfrm>
            <a:off x="2133599" y="5334282"/>
            <a:ext cx="460248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1</a:t>
            </a: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일 </a:t>
            </a:r>
            <a:r>
              <a:rPr lang="ko-KR" altLang="en-US" sz="3600" dirty="0" err="1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쓰레기량</a:t>
            </a: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 </a:t>
            </a:r>
            <a: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(t)</a:t>
            </a:r>
          </a:p>
          <a:p>
            <a:pPr algn="ctr">
              <a:lnSpc>
                <a:spcPct val="90000"/>
              </a:lnSpc>
            </a:pPr>
            <a:endParaRPr lang="en-US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332097-84C6-4B0B-530E-47B96F7D1B9B}"/>
              </a:ext>
            </a:extLst>
          </p:cNvPr>
          <p:cNvSpPr txBox="1"/>
          <p:nvPr/>
        </p:nvSpPr>
        <p:spPr>
          <a:xfrm>
            <a:off x="1280159" y="6968575"/>
            <a:ext cx="677198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1</a:t>
            </a: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대당 </a:t>
            </a:r>
            <a: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1</a:t>
            </a: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일 처리가능 톤 </a:t>
            </a:r>
            <a: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(t/</a:t>
            </a: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대수</a:t>
            </a:r>
            <a: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)</a:t>
            </a:r>
          </a:p>
          <a:p>
            <a:pPr algn="ctr">
              <a:lnSpc>
                <a:spcPct val="90000"/>
              </a:lnSpc>
            </a:pPr>
            <a:endParaRPr lang="en-US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51D788-2EE9-F862-550F-FAB825AA82FA}"/>
              </a:ext>
            </a:extLst>
          </p:cNvPr>
          <p:cNvSpPr/>
          <p:nvPr/>
        </p:nvSpPr>
        <p:spPr>
          <a:xfrm>
            <a:off x="1767840" y="6315193"/>
            <a:ext cx="5882640" cy="15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1058F2-E32C-3479-84BF-8AF561347BB4}"/>
              </a:ext>
            </a:extLst>
          </p:cNvPr>
          <p:cNvSpPr txBox="1"/>
          <p:nvPr/>
        </p:nvSpPr>
        <p:spPr>
          <a:xfrm>
            <a:off x="10675598" y="5971814"/>
            <a:ext cx="460248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하루에 필요한 </a:t>
            </a:r>
            <a:endParaRPr lang="en-US" altLang="ko-KR" sz="36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차량 수</a:t>
            </a:r>
            <a:endParaRPr lang="en-US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CD5424-B4D6-212D-A896-304127AFE8AE}"/>
              </a:ext>
            </a:extLst>
          </p:cNvPr>
          <p:cNvSpPr txBox="1"/>
          <p:nvPr/>
        </p:nvSpPr>
        <p:spPr>
          <a:xfrm>
            <a:off x="1171918" y="8789835"/>
            <a:ext cx="360201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하루에 필요한 </a:t>
            </a:r>
            <a:endParaRPr lang="en-US" altLang="ko-KR" sz="36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차량 수</a:t>
            </a:r>
            <a:endParaRPr lang="en-US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16" name="곱하기 기호 15">
            <a:extLst>
              <a:ext uri="{FF2B5EF4-FFF2-40B4-BE49-F238E27FC236}">
                <a16:creationId xmlns:a16="http://schemas.microsoft.com/office/drawing/2014/main" id="{A65F6564-1137-D4A7-BFA4-664D401B8B30}"/>
              </a:ext>
            </a:extLst>
          </p:cNvPr>
          <p:cNvSpPr/>
          <p:nvPr/>
        </p:nvSpPr>
        <p:spPr>
          <a:xfrm>
            <a:off x="4773928" y="8338277"/>
            <a:ext cx="1267438" cy="199264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AA0DFF-2ADA-0786-2CC8-B03D07CAF369}"/>
              </a:ext>
            </a:extLst>
          </p:cNvPr>
          <p:cNvSpPr txBox="1"/>
          <p:nvPr/>
        </p:nvSpPr>
        <p:spPr>
          <a:xfrm>
            <a:off x="5536634" y="8787448"/>
            <a:ext cx="460248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600" dirty="0" err="1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객단가</a:t>
            </a:r>
            <a:b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</a:br>
            <a: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(12</a:t>
            </a: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억</a:t>
            </a:r>
            <a: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)</a:t>
            </a:r>
            <a:endParaRPr lang="en-US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18" name="같음 기호 17">
            <a:extLst>
              <a:ext uri="{FF2B5EF4-FFF2-40B4-BE49-F238E27FC236}">
                <a16:creationId xmlns:a16="http://schemas.microsoft.com/office/drawing/2014/main" id="{D07768C2-2893-CC32-9A82-2EAFE5FB21EA}"/>
              </a:ext>
            </a:extLst>
          </p:cNvPr>
          <p:cNvSpPr/>
          <p:nvPr/>
        </p:nvSpPr>
        <p:spPr>
          <a:xfrm>
            <a:off x="9090076" y="8787448"/>
            <a:ext cx="1767840" cy="108475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같음 기호 18">
            <a:extLst>
              <a:ext uri="{FF2B5EF4-FFF2-40B4-BE49-F238E27FC236}">
                <a16:creationId xmlns:a16="http://schemas.microsoft.com/office/drawing/2014/main" id="{41A8FEBC-8127-2FD1-1E15-FF5234EDCB13}"/>
              </a:ext>
            </a:extLst>
          </p:cNvPr>
          <p:cNvSpPr/>
          <p:nvPr/>
        </p:nvSpPr>
        <p:spPr>
          <a:xfrm>
            <a:off x="9043444" y="5960094"/>
            <a:ext cx="1767840" cy="108475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343E5-CBBB-5C34-736B-D0C7A7CFBF11}"/>
              </a:ext>
            </a:extLst>
          </p:cNvPr>
          <p:cNvSpPr txBox="1"/>
          <p:nvPr/>
        </p:nvSpPr>
        <p:spPr>
          <a:xfrm>
            <a:off x="10713676" y="8924013"/>
            <a:ext cx="460248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전체시장규모</a:t>
            </a:r>
            <a:endParaRPr lang="en-US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E08427-18A6-EA33-9DD1-41711D35ECE0}"/>
              </a:ext>
            </a:extLst>
          </p:cNvPr>
          <p:cNvSpPr txBox="1"/>
          <p:nvPr/>
        </p:nvSpPr>
        <p:spPr>
          <a:xfrm>
            <a:off x="1171918" y="11385434"/>
            <a:ext cx="360201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전체시장규모</a:t>
            </a:r>
            <a:endParaRPr lang="en-US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22" name="곱하기 기호 21">
            <a:extLst>
              <a:ext uri="{FF2B5EF4-FFF2-40B4-BE49-F238E27FC236}">
                <a16:creationId xmlns:a16="http://schemas.microsoft.com/office/drawing/2014/main" id="{51C2CE6B-84D7-6E6D-4DAD-0BFCE4EBD12D}"/>
              </a:ext>
            </a:extLst>
          </p:cNvPr>
          <p:cNvSpPr/>
          <p:nvPr/>
        </p:nvSpPr>
        <p:spPr>
          <a:xfrm>
            <a:off x="4773928" y="10806116"/>
            <a:ext cx="1267438" cy="199264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2087B0-7BB2-1A04-A4C3-0E0CF525AF4E}"/>
              </a:ext>
            </a:extLst>
          </p:cNvPr>
          <p:cNvSpPr txBox="1"/>
          <p:nvPr/>
        </p:nvSpPr>
        <p:spPr>
          <a:xfrm>
            <a:off x="5536634" y="11451431"/>
            <a:ext cx="4106742" cy="595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시장 </a:t>
            </a:r>
            <a:r>
              <a:rPr lang="ko-KR" altLang="en-US" sz="3600" dirty="0" err="1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침투율</a:t>
            </a:r>
            <a:endParaRPr lang="en-US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24" name="같음 기호 23">
            <a:extLst>
              <a:ext uri="{FF2B5EF4-FFF2-40B4-BE49-F238E27FC236}">
                <a16:creationId xmlns:a16="http://schemas.microsoft.com/office/drawing/2014/main" id="{5FB4C9C1-D919-C2BC-91C5-7EE1EFA5EF44}"/>
              </a:ext>
            </a:extLst>
          </p:cNvPr>
          <p:cNvSpPr/>
          <p:nvPr/>
        </p:nvSpPr>
        <p:spPr>
          <a:xfrm>
            <a:off x="9090076" y="11255287"/>
            <a:ext cx="1767840" cy="108475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7CDAE4-3ACC-3D7D-ED39-FE25B55E129C}"/>
              </a:ext>
            </a:extLst>
          </p:cNvPr>
          <p:cNvSpPr txBox="1"/>
          <p:nvPr/>
        </p:nvSpPr>
        <p:spPr>
          <a:xfrm>
            <a:off x="10713676" y="11391852"/>
            <a:ext cx="460248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목표시장규모</a:t>
            </a:r>
            <a:b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</a:br>
            <a:r>
              <a:rPr lang="en-US" altLang="ko-KR" sz="3600" dirty="0" err="1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som</a:t>
            </a:r>
            <a:endParaRPr lang="en-US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052D5B78-EDF7-A75E-F5A5-9C452F428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827776"/>
              </p:ext>
            </p:extLst>
          </p:nvPr>
        </p:nvGraphicFramePr>
        <p:xfrm>
          <a:off x="12477126" y="556639"/>
          <a:ext cx="1127920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734">
                  <a:extLst>
                    <a:ext uri="{9D8B030D-6E8A-4147-A177-3AD203B41FA5}">
                      <a16:colId xmlns:a16="http://schemas.microsoft.com/office/drawing/2014/main" val="306239499"/>
                    </a:ext>
                  </a:extLst>
                </a:gridCol>
                <a:gridCol w="3759734">
                  <a:extLst>
                    <a:ext uri="{9D8B030D-6E8A-4147-A177-3AD203B41FA5}">
                      <a16:colId xmlns:a16="http://schemas.microsoft.com/office/drawing/2014/main" val="1479404972"/>
                    </a:ext>
                  </a:extLst>
                </a:gridCol>
                <a:gridCol w="3759734">
                  <a:extLst>
                    <a:ext uri="{9D8B030D-6E8A-4147-A177-3AD203B41FA5}">
                      <a16:colId xmlns:a16="http://schemas.microsoft.com/office/drawing/2014/main" val="4014434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국가별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일일 쓰레기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발생량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만톤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발생수익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96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한국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535,506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53</a:t>
                      </a:r>
                      <a:r>
                        <a:rPr lang="ko-KR" altLang="en-US" dirty="0"/>
                        <a:t>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50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말레이시아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03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베트남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64,658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56169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AB5828E-79E3-6137-0BF0-A10496261F9F}"/>
              </a:ext>
            </a:extLst>
          </p:cNvPr>
          <p:cNvSpPr txBox="1"/>
          <p:nvPr/>
        </p:nvSpPr>
        <p:spPr>
          <a:xfrm>
            <a:off x="17510284" y="8787448"/>
            <a:ext cx="5435271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출처 </a:t>
            </a:r>
            <a:endParaRPr lang="en-US" altLang="ko-KR" sz="36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:</a:t>
            </a:r>
            <a:r>
              <a:rPr lang="en-US" altLang="ko-KR" sz="3600" dirty="0"/>
              <a:t>© United Nations Environment </a:t>
            </a:r>
            <a:r>
              <a:rPr lang="en-US" altLang="ko-KR" sz="3600" dirty="0" err="1"/>
              <a:t>Programme</a:t>
            </a:r>
            <a:r>
              <a:rPr lang="en-US" altLang="ko-KR" sz="3600" dirty="0"/>
              <a:t>,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ko-KR" altLang="en-US" sz="3600" dirty="0"/>
              <a:t>한국 폐기물 협회</a:t>
            </a:r>
            <a:endParaRPr lang="en-US" altLang="ko-KR" sz="3600" dirty="0"/>
          </a:p>
          <a:p>
            <a:pPr algn="ctr">
              <a:lnSpc>
                <a:spcPct val="90000"/>
              </a:lnSpc>
            </a:pPr>
            <a:endParaRPr lang="en-US" altLang="ko-KR" sz="36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r>
              <a:rPr lang="en-US" altLang="ko-KR" sz="3600" dirty="0" err="1"/>
              <a:t>kotra</a:t>
            </a:r>
            <a:r>
              <a:rPr lang="en-US" altLang="ko-KR" sz="3600" dirty="0"/>
              <a:t> </a:t>
            </a:r>
            <a:r>
              <a:rPr lang="ko-KR" altLang="en-US" sz="3600" dirty="0"/>
              <a:t>해외시장</a:t>
            </a:r>
            <a:endParaRPr lang="en-US" altLang="ko-KR" sz="36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endParaRPr lang="en-US" altLang="ko-KR" sz="36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endParaRPr lang="en-US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6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D126E06-3BDC-0BBB-4E36-1A55A2D6D9A1}"/>
              </a:ext>
            </a:extLst>
          </p:cNvPr>
          <p:cNvSpPr/>
          <p:nvPr/>
        </p:nvSpPr>
        <p:spPr>
          <a:xfrm>
            <a:off x="501445" y="2380133"/>
            <a:ext cx="23420439" cy="105598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8EABD-EB2B-E31B-29DC-79A8D9FF246B}"/>
              </a:ext>
            </a:extLst>
          </p:cNvPr>
          <p:cNvSpPr txBox="1"/>
          <p:nvPr/>
        </p:nvSpPr>
        <p:spPr>
          <a:xfrm>
            <a:off x="465291" y="162166"/>
            <a:ext cx="1656682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13300" b="1" kern="0" dirty="0">
                <a:solidFill>
                  <a:schemeClr val="accent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목표시장근거 </a:t>
            </a:r>
            <a:r>
              <a:rPr lang="en-US" altLang="ko-KR" sz="13300" b="1" kern="0" dirty="0">
                <a:solidFill>
                  <a:schemeClr val="accent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-</a:t>
            </a:r>
            <a:r>
              <a:rPr lang="ko-KR" altLang="en-US" sz="13300" b="1" kern="0" dirty="0">
                <a:solidFill>
                  <a:schemeClr val="accent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한국</a:t>
            </a:r>
            <a:endParaRPr lang="en-US" sz="13300" b="1" kern="0" dirty="0">
              <a:solidFill>
                <a:schemeClr val="accent5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4B7D71-45A5-F617-E2DB-880C4BAF8904}"/>
              </a:ext>
            </a:extLst>
          </p:cNvPr>
          <p:cNvSpPr txBox="1"/>
          <p:nvPr/>
        </p:nvSpPr>
        <p:spPr>
          <a:xfrm>
            <a:off x="1280159" y="3889550"/>
            <a:ext cx="677198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목표시장 </a:t>
            </a:r>
            <a: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(</a:t>
            </a:r>
            <a:r>
              <a:rPr lang="en-US" altLang="ko-KR" sz="3600" dirty="0" err="1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som</a:t>
            </a:r>
            <a: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) </a:t>
            </a: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추정 모델링</a:t>
            </a:r>
            <a:endParaRPr lang="en-US" altLang="ko-KR" sz="36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endParaRPr lang="en-US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FB73F3-5D3E-F835-5275-C2F136C003E2}"/>
              </a:ext>
            </a:extLst>
          </p:cNvPr>
          <p:cNvSpPr txBox="1"/>
          <p:nvPr/>
        </p:nvSpPr>
        <p:spPr>
          <a:xfrm>
            <a:off x="17510284" y="9324859"/>
            <a:ext cx="5435271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출처 </a:t>
            </a:r>
            <a:endParaRPr lang="en-US" altLang="ko-KR" sz="36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:</a:t>
            </a:r>
            <a:r>
              <a:rPr lang="en-US" altLang="ko-KR" sz="3600" dirty="0"/>
              <a:t>© United Nations Environment </a:t>
            </a:r>
            <a:r>
              <a:rPr lang="en-US" altLang="ko-KR" sz="3600" dirty="0" err="1"/>
              <a:t>Programme</a:t>
            </a:r>
            <a:r>
              <a:rPr lang="en-US" altLang="ko-KR" sz="3600" dirty="0"/>
              <a:t>,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ko-KR" altLang="en-US" sz="3600" dirty="0"/>
              <a:t>한국 폐기물 협회</a:t>
            </a:r>
            <a:endParaRPr lang="en-US" altLang="ko-KR" sz="3600" dirty="0"/>
          </a:p>
          <a:p>
            <a:pPr algn="ctr">
              <a:lnSpc>
                <a:spcPct val="90000"/>
              </a:lnSpc>
            </a:pPr>
            <a:endParaRPr lang="en-US" altLang="ko-KR" sz="36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r>
              <a:rPr lang="en-US" altLang="ko-KR" sz="3600" dirty="0" err="1"/>
              <a:t>kotra</a:t>
            </a:r>
            <a:r>
              <a:rPr lang="en-US" altLang="ko-KR" sz="3600" dirty="0"/>
              <a:t> </a:t>
            </a:r>
            <a:r>
              <a:rPr lang="ko-KR" altLang="en-US" sz="3600" dirty="0"/>
              <a:t>해외시장</a:t>
            </a:r>
            <a:endParaRPr lang="en-US" altLang="ko-KR" sz="36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endParaRPr lang="en-US" altLang="ko-KR" sz="36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endParaRPr lang="en-US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8E4ED-CB58-A291-538F-D8F07ED330EB}"/>
              </a:ext>
            </a:extLst>
          </p:cNvPr>
          <p:cNvSpPr txBox="1"/>
          <p:nvPr/>
        </p:nvSpPr>
        <p:spPr>
          <a:xfrm>
            <a:off x="2133599" y="5334282"/>
            <a:ext cx="460248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1</a:t>
            </a: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일 </a:t>
            </a:r>
            <a:r>
              <a:rPr lang="ko-KR" altLang="en-US" sz="3600" dirty="0" err="1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쓰레기량</a:t>
            </a: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 </a:t>
            </a:r>
            <a: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(t)</a:t>
            </a:r>
          </a:p>
          <a:p>
            <a:pPr algn="ctr">
              <a:lnSpc>
                <a:spcPct val="90000"/>
              </a:lnSpc>
            </a:pPr>
            <a:endParaRPr lang="en-US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332097-84C6-4B0B-530E-47B96F7D1B9B}"/>
              </a:ext>
            </a:extLst>
          </p:cNvPr>
          <p:cNvSpPr txBox="1"/>
          <p:nvPr/>
        </p:nvSpPr>
        <p:spPr>
          <a:xfrm>
            <a:off x="1280159" y="6968575"/>
            <a:ext cx="677198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1</a:t>
            </a: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대당 </a:t>
            </a:r>
            <a: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1</a:t>
            </a: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일 처리가능 톤 </a:t>
            </a:r>
            <a: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(t/</a:t>
            </a: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대수</a:t>
            </a:r>
            <a: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)</a:t>
            </a:r>
          </a:p>
          <a:p>
            <a:pPr algn="ctr">
              <a:lnSpc>
                <a:spcPct val="90000"/>
              </a:lnSpc>
            </a:pPr>
            <a:endParaRPr lang="en-US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51D788-2EE9-F862-550F-FAB825AA82FA}"/>
              </a:ext>
            </a:extLst>
          </p:cNvPr>
          <p:cNvSpPr/>
          <p:nvPr/>
        </p:nvSpPr>
        <p:spPr>
          <a:xfrm>
            <a:off x="1767840" y="6315193"/>
            <a:ext cx="5882640" cy="15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1058F2-E32C-3479-84BF-8AF561347BB4}"/>
              </a:ext>
            </a:extLst>
          </p:cNvPr>
          <p:cNvSpPr txBox="1"/>
          <p:nvPr/>
        </p:nvSpPr>
        <p:spPr>
          <a:xfrm>
            <a:off x="10675598" y="5971814"/>
            <a:ext cx="460248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하루에 필요한 </a:t>
            </a:r>
            <a:endParaRPr lang="en-US" altLang="ko-KR" sz="36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차량 수</a:t>
            </a:r>
            <a:endParaRPr lang="en-US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CD5424-B4D6-212D-A896-304127AFE8AE}"/>
              </a:ext>
            </a:extLst>
          </p:cNvPr>
          <p:cNvSpPr txBox="1"/>
          <p:nvPr/>
        </p:nvSpPr>
        <p:spPr>
          <a:xfrm>
            <a:off x="1171918" y="8789835"/>
            <a:ext cx="360201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하루에 필요한 </a:t>
            </a:r>
            <a:endParaRPr lang="en-US" altLang="ko-KR" sz="36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차량 수</a:t>
            </a:r>
            <a:endParaRPr lang="en-US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16" name="곱하기 기호 15">
            <a:extLst>
              <a:ext uri="{FF2B5EF4-FFF2-40B4-BE49-F238E27FC236}">
                <a16:creationId xmlns:a16="http://schemas.microsoft.com/office/drawing/2014/main" id="{A65F6564-1137-D4A7-BFA4-664D401B8B30}"/>
              </a:ext>
            </a:extLst>
          </p:cNvPr>
          <p:cNvSpPr/>
          <p:nvPr/>
        </p:nvSpPr>
        <p:spPr>
          <a:xfrm>
            <a:off x="4773928" y="8338277"/>
            <a:ext cx="1267438" cy="199264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AA0DFF-2ADA-0786-2CC8-B03D07CAF369}"/>
              </a:ext>
            </a:extLst>
          </p:cNvPr>
          <p:cNvSpPr txBox="1"/>
          <p:nvPr/>
        </p:nvSpPr>
        <p:spPr>
          <a:xfrm>
            <a:off x="5536634" y="8787448"/>
            <a:ext cx="460248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600" dirty="0" err="1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객단가</a:t>
            </a:r>
            <a:b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</a:br>
            <a: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(10</a:t>
            </a: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억</a:t>
            </a:r>
            <a: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)</a:t>
            </a:r>
            <a:endParaRPr lang="en-US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18" name="같음 기호 17">
            <a:extLst>
              <a:ext uri="{FF2B5EF4-FFF2-40B4-BE49-F238E27FC236}">
                <a16:creationId xmlns:a16="http://schemas.microsoft.com/office/drawing/2014/main" id="{D07768C2-2893-CC32-9A82-2EAFE5FB21EA}"/>
              </a:ext>
            </a:extLst>
          </p:cNvPr>
          <p:cNvSpPr/>
          <p:nvPr/>
        </p:nvSpPr>
        <p:spPr>
          <a:xfrm>
            <a:off x="9090076" y="8787448"/>
            <a:ext cx="1767840" cy="108475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같음 기호 18">
            <a:extLst>
              <a:ext uri="{FF2B5EF4-FFF2-40B4-BE49-F238E27FC236}">
                <a16:creationId xmlns:a16="http://schemas.microsoft.com/office/drawing/2014/main" id="{41A8FEBC-8127-2FD1-1E15-FF5234EDCB13}"/>
              </a:ext>
            </a:extLst>
          </p:cNvPr>
          <p:cNvSpPr/>
          <p:nvPr/>
        </p:nvSpPr>
        <p:spPr>
          <a:xfrm>
            <a:off x="9043444" y="5960094"/>
            <a:ext cx="1767840" cy="108475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343E5-CBBB-5C34-736B-D0C7A7CFBF11}"/>
              </a:ext>
            </a:extLst>
          </p:cNvPr>
          <p:cNvSpPr txBox="1"/>
          <p:nvPr/>
        </p:nvSpPr>
        <p:spPr>
          <a:xfrm>
            <a:off x="10713676" y="8924013"/>
            <a:ext cx="460248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전체시장규모</a:t>
            </a:r>
            <a:endParaRPr lang="en-US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E08427-18A6-EA33-9DD1-41711D35ECE0}"/>
              </a:ext>
            </a:extLst>
          </p:cNvPr>
          <p:cNvSpPr txBox="1"/>
          <p:nvPr/>
        </p:nvSpPr>
        <p:spPr>
          <a:xfrm>
            <a:off x="1171918" y="11385434"/>
            <a:ext cx="360201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전체시장규모</a:t>
            </a:r>
            <a:endParaRPr lang="en-US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22" name="곱하기 기호 21">
            <a:extLst>
              <a:ext uri="{FF2B5EF4-FFF2-40B4-BE49-F238E27FC236}">
                <a16:creationId xmlns:a16="http://schemas.microsoft.com/office/drawing/2014/main" id="{51C2CE6B-84D7-6E6D-4DAD-0BFCE4EBD12D}"/>
              </a:ext>
            </a:extLst>
          </p:cNvPr>
          <p:cNvSpPr/>
          <p:nvPr/>
        </p:nvSpPr>
        <p:spPr>
          <a:xfrm>
            <a:off x="4773928" y="10806116"/>
            <a:ext cx="1267438" cy="199264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2087B0-7BB2-1A04-A4C3-0E0CF525AF4E}"/>
              </a:ext>
            </a:extLst>
          </p:cNvPr>
          <p:cNvSpPr txBox="1"/>
          <p:nvPr/>
        </p:nvSpPr>
        <p:spPr>
          <a:xfrm>
            <a:off x="5536634" y="11451431"/>
            <a:ext cx="4106742" cy="595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시장 </a:t>
            </a:r>
            <a:r>
              <a:rPr lang="ko-KR" altLang="en-US" sz="3600" dirty="0" err="1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침투율</a:t>
            </a:r>
            <a:endParaRPr lang="en-US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24" name="같음 기호 23">
            <a:extLst>
              <a:ext uri="{FF2B5EF4-FFF2-40B4-BE49-F238E27FC236}">
                <a16:creationId xmlns:a16="http://schemas.microsoft.com/office/drawing/2014/main" id="{5FB4C9C1-D919-C2BC-91C5-7EE1EFA5EF44}"/>
              </a:ext>
            </a:extLst>
          </p:cNvPr>
          <p:cNvSpPr/>
          <p:nvPr/>
        </p:nvSpPr>
        <p:spPr>
          <a:xfrm>
            <a:off x="9090076" y="11255287"/>
            <a:ext cx="1767840" cy="108475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7CDAE4-3ACC-3D7D-ED39-FE25B55E129C}"/>
              </a:ext>
            </a:extLst>
          </p:cNvPr>
          <p:cNvSpPr txBox="1"/>
          <p:nvPr/>
        </p:nvSpPr>
        <p:spPr>
          <a:xfrm>
            <a:off x="10713676" y="11391852"/>
            <a:ext cx="460248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목표시장규모</a:t>
            </a:r>
            <a:br>
              <a:rPr lang="en-US" altLang="ko-KR" sz="36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</a:br>
            <a:r>
              <a:rPr lang="en-US" altLang="ko-KR" sz="3600" dirty="0" err="1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som</a:t>
            </a:r>
            <a:endParaRPr lang="en-US" sz="3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1A9A4B-0D1E-7C27-1965-4AA876CF2404}"/>
              </a:ext>
            </a:extLst>
          </p:cNvPr>
          <p:cNvSpPr txBox="1"/>
          <p:nvPr/>
        </p:nvSpPr>
        <p:spPr>
          <a:xfrm>
            <a:off x="2590799" y="4874041"/>
            <a:ext cx="460248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600" dirty="0">
                <a:solidFill>
                  <a:schemeClr val="bg2">
                    <a:lumMod val="1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195,460,000/365</a:t>
            </a:r>
          </a:p>
          <a:p>
            <a:pPr algn="ctr">
              <a:lnSpc>
                <a:spcPct val="90000"/>
              </a:lnSpc>
            </a:pPr>
            <a:endParaRPr lang="en-US" sz="3600" dirty="0">
              <a:solidFill>
                <a:schemeClr val="bg2">
                  <a:lumMod val="1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0961BF-081B-74FD-0431-161FB1238618}"/>
              </a:ext>
            </a:extLst>
          </p:cNvPr>
          <p:cNvSpPr txBox="1"/>
          <p:nvPr/>
        </p:nvSpPr>
        <p:spPr>
          <a:xfrm>
            <a:off x="2771834" y="7375261"/>
            <a:ext cx="460248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600" dirty="0">
                <a:solidFill>
                  <a:schemeClr val="bg2">
                    <a:lumMod val="1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12</a:t>
            </a:r>
          </a:p>
          <a:p>
            <a:pPr algn="ctr">
              <a:lnSpc>
                <a:spcPct val="90000"/>
              </a:lnSpc>
            </a:pPr>
            <a:endParaRPr lang="en-US" sz="3600" dirty="0">
              <a:solidFill>
                <a:schemeClr val="bg2">
                  <a:lumMod val="1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D0EBA-78EB-FCB0-033A-67024ADD74A9}"/>
              </a:ext>
            </a:extLst>
          </p:cNvPr>
          <p:cNvSpPr txBox="1"/>
          <p:nvPr/>
        </p:nvSpPr>
        <p:spPr>
          <a:xfrm>
            <a:off x="9973996" y="5243399"/>
            <a:ext cx="4602482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600" dirty="0">
                <a:solidFill>
                  <a:schemeClr val="bg2">
                    <a:lumMod val="1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44,625</a:t>
            </a:r>
          </a:p>
          <a:p>
            <a:pPr algn="ctr">
              <a:lnSpc>
                <a:spcPct val="90000"/>
              </a:lnSpc>
            </a:pPr>
            <a:endParaRPr lang="en-US" altLang="ko-KR" sz="3600" dirty="0">
              <a:solidFill>
                <a:schemeClr val="bg2">
                  <a:lumMod val="1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endParaRPr lang="en-US" sz="3600" dirty="0">
              <a:solidFill>
                <a:schemeClr val="bg2">
                  <a:lumMod val="1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44135F-F3B4-59D4-1583-07854DC3D91B}"/>
              </a:ext>
            </a:extLst>
          </p:cNvPr>
          <p:cNvSpPr txBox="1"/>
          <p:nvPr/>
        </p:nvSpPr>
        <p:spPr>
          <a:xfrm>
            <a:off x="652708" y="9810187"/>
            <a:ext cx="460248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600" dirty="0">
                <a:solidFill>
                  <a:schemeClr val="bg2">
                    <a:lumMod val="1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44,625</a:t>
            </a:r>
          </a:p>
          <a:p>
            <a:pPr algn="ctr">
              <a:lnSpc>
                <a:spcPct val="90000"/>
              </a:lnSpc>
            </a:pPr>
            <a:endParaRPr lang="en-US" sz="3600" dirty="0">
              <a:solidFill>
                <a:schemeClr val="bg2">
                  <a:lumMod val="1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DEA635-D610-189B-496F-4CE8EB6417C3}"/>
              </a:ext>
            </a:extLst>
          </p:cNvPr>
          <p:cNvSpPr txBox="1"/>
          <p:nvPr/>
        </p:nvSpPr>
        <p:spPr>
          <a:xfrm>
            <a:off x="10440314" y="9779639"/>
            <a:ext cx="460248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600" dirty="0">
                <a:solidFill>
                  <a:schemeClr val="bg2">
                    <a:lumMod val="1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44</a:t>
            </a:r>
            <a:r>
              <a:rPr lang="ko-KR" altLang="en-US" sz="3600" dirty="0">
                <a:solidFill>
                  <a:schemeClr val="bg2">
                    <a:lumMod val="1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조 </a:t>
            </a:r>
            <a:r>
              <a:rPr lang="en-US" altLang="ko-KR" sz="3600" dirty="0">
                <a:solidFill>
                  <a:schemeClr val="bg2">
                    <a:lumMod val="1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6,250</a:t>
            </a:r>
            <a:r>
              <a:rPr lang="ko-KR" altLang="en-US" sz="3600" dirty="0">
                <a:solidFill>
                  <a:schemeClr val="bg2">
                    <a:lumMod val="1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억</a:t>
            </a:r>
            <a:endParaRPr lang="en-US" altLang="ko-KR" sz="3600" dirty="0">
              <a:solidFill>
                <a:schemeClr val="bg2">
                  <a:lumMod val="1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endParaRPr lang="en-US" sz="3600" dirty="0">
              <a:solidFill>
                <a:schemeClr val="bg2">
                  <a:lumMod val="1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3075AA-13F0-83E7-56D6-638FBEBE607E}"/>
              </a:ext>
            </a:extLst>
          </p:cNvPr>
          <p:cNvSpPr txBox="1"/>
          <p:nvPr/>
        </p:nvSpPr>
        <p:spPr>
          <a:xfrm>
            <a:off x="814399" y="12118477"/>
            <a:ext cx="460248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600" dirty="0">
                <a:solidFill>
                  <a:schemeClr val="bg2">
                    <a:lumMod val="1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44</a:t>
            </a:r>
            <a:r>
              <a:rPr lang="ko-KR" altLang="en-US" sz="3600" dirty="0">
                <a:solidFill>
                  <a:schemeClr val="bg2">
                    <a:lumMod val="1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조 </a:t>
            </a:r>
            <a:r>
              <a:rPr lang="en-US" altLang="ko-KR" sz="3600" dirty="0">
                <a:solidFill>
                  <a:schemeClr val="bg2">
                    <a:lumMod val="1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6,250</a:t>
            </a:r>
            <a:r>
              <a:rPr lang="ko-KR" altLang="en-US" sz="3600" dirty="0">
                <a:solidFill>
                  <a:schemeClr val="bg2">
                    <a:lumMod val="1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억</a:t>
            </a:r>
            <a:endParaRPr lang="en-US" altLang="ko-KR" sz="3600" dirty="0">
              <a:solidFill>
                <a:schemeClr val="bg2">
                  <a:lumMod val="1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endParaRPr lang="en-US" sz="3600" dirty="0">
              <a:solidFill>
                <a:schemeClr val="bg2">
                  <a:lumMod val="1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379FD3-DAA0-2BF1-B6FB-A760744CEA7D}"/>
              </a:ext>
            </a:extLst>
          </p:cNvPr>
          <p:cNvSpPr txBox="1"/>
          <p:nvPr/>
        </p:nvSpPr>
        <p:spPr>
          <a:xfrm>
            <a:off x="5560104" y="12187993"/>
            <a:ext cx="460248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600" dirty="0">
                <a:solidFill>
                  <a:schemeClr val="bg2">
                    <a:lumMod val="1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0.3</a:t>
            </a:r>
          </a:p>
          <a:p>
            <a:pPr algn="ctr">
              <a:lnSpc>
                <a:spcPct val="90000"/>
              </a:lnSpc>
            </a:pPr>
            <a:endParaRPr lang="en-US" sz="3600" dirty="0">
              <a:solidFill>
                <a:schemeClr val="bg2">
                  <a:lumMod val="1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F4C632-CAEF-19F3-0876-F58CD2B078D6}"/>
              </a:ext>
            </a:extLst>
          </p:cNvPr>
          <p:cNvSpPr txBox="1"/>
          <p:nvPr/>
        </p:nvSpPr>
        <p:spPr>
          <a:xfrm>
            <a:off x="10782024" y="12554035"/>
            <a:ext cx="460248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600" dirty="0">
                <a:solidFill>
                  <a:schemeClr val="bg2">
                    <a:lumMod val="1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13</a:t>
            </a:r>
            <a:r>
              <a:rPr lang="ko-KR" altLang="en-US" sz="3600" dirty="0">
                <a:solidFill>
                  <a:schemeClr val="bg2">
                    <a:lumMod val="1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조 </a:t>
            </a:r>
            <a:r>
              <a:rPr lang="en-US" altLang="ko-KR" sz="3600" dirty="0">
                <a:solidFill>
                  <a:schemeClr val="bg2">
                    <a:lumMod val="1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3,875</a:t>
            </a:r>
            <a:r>
              <a:rPr lang="ko-KR" altLang="en-US" sz="3600" dirty="0">
                <a:solidFill>
                  <a:schemeClr val="bg2">
                    <a:lumMod val="1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Roboto" panose="02000000000000000000" pitchFamily="2" charset="0"/>
              </a:rPr>
              <a:t>억</a:t>
            </a:r>
            <a:endParaRPr lang="en-US" altLang="ko-KR" sz="3600" dirty="0">
              <a:solidFill>
                <a:schemeClr val="bg2">
                  <a:lumMod val="1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</a:pPr>
            <a:endParaRPr lang="en-US" sz="3600" dirty="0">
              <a:solidFill>
                <a:schemeClr val="bg2">
                  <a:lumMod val="1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Roboto" panose="02000000000000000000" pitchFamily="2" charset="0"/>
            </a:endParaRPr>
          </a:p>
        </p:txBody>
      </p:sp>
      <p:graphicFrame>
        <p:nvGraphicFramePr>
          <p:cNvPr id="29" name="표 8">
            <a:extLst>
              <a:ext uri="{FF2B5EF4-FFF2-40B4-BE49-F238E27FC236}">
                <a16:creationId xmlns:a16="http://schemas.microsoft.com/office/drawing/2014/main" id="{B8549F66-F1C1-5AFF-8639-C950776BB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013695"/>
              </p:ext>
            </p:extLst>
          </p:nvPr>
        </p:nvGraphicFramePr>
        <p:xfrm>
          <a:off x="13107973" y="2301213"/>
          <a:ext cx="1127920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734">
                  <a:extLst>
                    <a:ext uri="{9D8B030D-6E8A-4147-A177-3AD203B41FA5}">
                      <a16:colId xmlns:a16="http://schemas.microsoft.com/office/drawing/2014/main" val="306239499"/>
                    </a:ext>
                  </a:extLst>
                </a:gridCol>
                <a:gridCol w="3759734">
                  <a:extLst>
                    <a:ext uri="{9D8B030D-6E8A-4147-A177-3AD203B41FA5}">
                      <a16:colId xmlns:a16="http://schemas.microsoft.com/office/drawing/2014/main" val="1479404972"/>
                    </a:ext>
                  </a:extLst>
                </a:gridCol>
                <a:gridCol w="3759734">
                  <a:extLst>
                    <a:ext uri="{9D8B030D-6E8A-4147-A177-3AD203B41FA5}">
                      <a16:colId xmlns:a16="http://schemas.microsoft.com/office/drawing/2014/main" val="4014434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국가별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일일 쓰레기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발생량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만톤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발생수익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96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한국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535,506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53</a:t>
                      </a:r>
                      <a:r>
                        <a:rPr lang="ko-KR" altLang="en-US" dirty="0"/>
                        <a:t>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50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말레이시아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03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베트남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64,658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561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68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PC - Color 03 Light Green">
      <a:dk1>
        <a:srgbClr val="656D78"/>
      </a:dk1>
      <a:lt1>
        <a:srgbClr val="FFFFFF"/>
      </a:lt1>
      <a:dk2>
        <a:srgbClr val="44546A"/>
      </a:dk2>
      <a:lt2>
        <a:srgbClr val="E7E6E6"/>
      </a:lt2>
      <a:accent1>
        <a:srgbClr val="9CCC65"/>
      </a:accent1>
      <a:accent2>
        <a:srgbClr val="8BC34A"/>
      </a:accent2>
      <a:accent3>
        <a:srgbClr val="7CB342"/>
      </a:accent3>
      <a:accent4>
        <a:srgbClr val="689F38"/>
      </a:accent4>
      <a:accent5>
        <a:srgbClr val="558B2F"/>
      </a:accent5>
      <a:accent6>
        <a:srgbClr val="33691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2314</TotalTime>
  <Words>553</Words>
  <Application>Microsoft Office PowerPoint</Application>
  <PresentationFormat>사용자 지정</PresentationFormat>
  <Paragraphs>214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HY헤드라인M</vt:lpstr>
      <vt:lpstr>Arial</vt:lpstr>
      <vt:lpstr>Calibri</vt:lpstr>
      <vt:lpstr>Calibri Light</vt:lpstr>
      <vt:lpstr>Roboto Black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 Ilic</dc:creator>
  <cp:lastModifiedBy>이 진규</cp:lastModifiedBy>
  <cp:revision>65</cp:revision>
  <dcterms:created xsi:type="dcterms:W3CDTF">2021-12-26T12:06:44Z</dcterms:created>
  <dcterms:modified xsi:type="dcterms:W3CDTF">2022-11-08T07:20:23Z</dcterms:modified>
</cp:coreProperties>
</file>