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D147-E1EB-4597-B17D-266781AD86D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082-694E-4D8E-A93D-06BC1905A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8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D147-E1EB-4597-B17D-266781AD86D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082-694E-4D8E-A93D-06BC1905A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D147-E1EB-4597-B17D-266781AD86D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082-694E-4D8E-A93D-06BC1905A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6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D147-E1EB-4597-B17D-266781AD86D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082-694E-4D8E-A93D-06BC1905A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0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D147-E1EB-4597-B17D-266781AD86D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082-694E-4D8E-A93D-06BC1905A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5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D147-E1EB-4597-B17D-266781AD86D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082-694E-4D8E-A93D-06BC1905A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D147-E1EB-4597-B17D-266781AD86D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082-694E-4D8E-A93D-06BC1905A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7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D147-E1EB-4597-B17D-266781AD86D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082-694E-4D8E-A93D-06BC1905A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D147-E1EB-4597-B17D-266781AD86D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082-694E-4D8E-A93D-06BC1905A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D147-E1EB-4597-B17D-266781AD86D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082-694E-4D8E-A93D-06BC1905A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9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D147-E1EB-4597-B17D-266781AD86D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082-694E-4D8E-A93D-06BC1905A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9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D147-E1EB-4597-B17D-266781AD86D1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90082-694E-4D8E-A93D-06BC1905A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mall.kiam.kr/admin/order.php?code=3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458437-DBA6-2136-958C-A9C495FC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5224"/>
            <a:ext cx="12192000" cy="7130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910104-61E4-B217-B49E-2DBB48A92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442"/>
          <a:stretch/>
        </p:blipFill>
        <p:spPr>
          <a:xfrm>
            <a:off x="116239" y="386593"/>
            <a:ext cx="1520128" cy="8854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F9F451-CAFC-E752-636C-7E0EDD68A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09" b="34013"/>
          <a:stretch/>
        </p:blipFill>
        <p:spPr>
          <a:xfrm>
            <a:off x="116239" y="1532801"/>
            <a:ext cx="1520128" cy="395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AFB228-C8C8-85AE-C953-98DAF10B4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3" y="1275728"/>
            <a:ext cx="1526164" cy="244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934E58-9261-F8A9-56AF-B990C12ED43D}"/>
              </a:ext>
            </a:extLst>
          </p:cNvPr>
          <p:cNvSpPr txBox="1"/>
          <p:nvPr/>
        </p:nvSpPr>
        <p:spPr>
          <a:xfrm>
            <a:off x="201358" y="1264849"/>
            <a:ext cx="1008890" cy="200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>
                <a:solidFill>
                  <a:schemeClr val="bg1"/>
                </a:solidFill>
              </a:rPr>
              <a:t>O </a:t>
            </a:r>
            <a:r>
              <a:rPr lang="ko-KR" altLang="en-US" sz="700">
                <a:solidFill>
                  <a:schemeClr val="bg1"/>
                </a:solidFill>
              </a:rPr>
              <a:t>굿마켓결제관리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97F37D-525E-336B-BA7B-23A5762F4D34}"/>
              </a:ext>
            </a:extLst>
          </p:cNvPr>
          <p:cNvSpPr/>
          <p:nvPr/>
        </p:nvSpPr>
        <p:spPr>
          <a:xfrm>
            <a:off x="201358" y="1233363"/>
            <a:ext cx="1149929" cy="244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3244A-2F43-7F79-54CD-D462CEF18613}"/>
              </a:ext>
            </a:extLst>
          </p:cNvPr>
          <p:cNvSpPr txBox="1"/>
          <p:nvPr/>
        </p:nvSpPr>
        <p:spPr>
          <a:xfrm>
            <a:off x="1161927" y="1027569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1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066F25-5D39-BAEE-E11B-B007A60AB770}"/>
              </a:ext>
            </a:extLst>
          </p:cNvPr>
          <p:cNvSpPr/>
          <p:nvPr/>
        </p:nvSpPr>
        <p:spPr>
          <a:xfrm>
            <a:off x="-15977" y="0"/>
            <a:ext cx="37916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굿마켓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결제 배당 관리 기획안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60C7BB-556C-A749-9CB5-1F4D9AE2E4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572"/>
          <a:stretch/>
        </p:blipFill>
        <p:spPr>
          <a:xfrm>
            <a:off x="1796864" y="409696"/>
            <a:ext cx="9463156" cy="9551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BEF493-AB8A-DB24-92B3-86CB0AD583AA}"/>
              </a:ext>
            </a:extLst>
          </p:cNvPr>
          <p:cNvSpPr txBox="1"/>
          <p:nvPr/>
        </p:nvSpPr>
        <p:spPr>
          <a:xfrm>
            <a:off x="1728534" y="435161"/>
            <a:ext cx="198804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err="1"/>
              <a:t>굿마켓</a:t>
            </a:r>
            <a:r>
              <a:rPr lang="ko-KR" altLang="en-US" sz="1400"/>
              <a:t> </a:t>
            </a:r>
            <a:r>
              <a:rPr lang="ko-KR" altLang="en-US" sz="1400" smtClean="0"/>
              <a:t>결제정보 </a:t>
            </a:r>
            <a:r>
              <a:rPr lang="ko-KR" altLang="en-US" sz="1400"/>
              <a:t>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572BD-2912-2108-0ED4-5DA7493B9B84}"/>
              </a:ext>
            </a:extLst>
          </p:cNvPr>
          <p:cNvSpPr txBox="1"/>
          <p:nvPr/>
        </p:nvSpPr>
        <p:spPr>
          <a:xfrm>
            <a:off x="3614979" y="507872"/>
            <a:ext cx="2226892" cy="246221"/>
          </a:xfrm>
          <a:prstGeom prst="rect">
            <a:avLst/>
          </a:prstGeom>
          <a:solidFill>
            <a:srgbClr val="ECF0F5"/>
          </a:solidFill>
        </p:spPr>
        <p:txBody>
          <a:bodyPr wrap="none" rtlCol="0">
            <a:spAutoFit/>
          </a:bodyPr>
          <a:lstStyle/>
          <a:p>
            <a:r>
              <a:rPr lang="ko-KR" altLang="en-US" sz="1000" err="1"/>
              <a:t>굿마켓</a:t>
            </a:r>
            <a:r>
              <a:rPr lang="ko-KR" altLang="en-US" sz="1000"/>
              <a:t> </a:t>
            </a:r>
            <a:r>
              <a:rPr lang="ko-KR" altLang="en-US" sz="1000" smtClean="0"/>
              <a:t>상품결제정보를 관리합니다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65C48-A964-D704-7496-C8A891E91803}"/>
              </a:ext>
            </a:extLst>
          </p:cNvPr>
          <p:cNvSpPr txBox="1"/>
          <p:nvPr/>
        </p:nvSpPr>
        <p:spPr>
          <a:xfrm>
            <a:off x="10149013" y="523261"/>
            <a:ext cx="1032655" cy="230832"/>
          </a:xfrm>
          <a:prstGeom prst="rect">
            <a:avLst/>
          </a:prstGeom>
          <a:solidFill>
            <a:srgbClr val="ECF0F5"/>
          </a:solidFill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굿마켓 결제관리</a:t>
            </a:r>
            <a:endParaRPr lang="ko-KR" altLang="en-US" sz="9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96C078-4249-08ED-159D-95F036C80A8F}"/>
              </a:ext>
            </a:extLst>
          </p:cNvPr>
          <p:cNvGrpSpPr/>
          <p:nvPr/>
        </p:nvGrpSpPr>
        <p:grpSpPr>
          <a:xfrm>
            <a:off x="4695578" y="856433"/>
            <a:ext cx="859305" cy="802379"/>
            <a:chOff x="4183293" y="856433"/>
            <a:chExt cx="731624" cy="8023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FC4492-107D-6714-4227-71E5C3C907EA}"/>
                </a:ext>
              </a:extLst>
            </p:cNvPr>
            <p:cNvSpPr txBox="1"/>
            <p:nvPr/>
          </p:nvSpPr>
          <p:spPr>
            <a:xfrm>
              <a:off x="4183293" y="856433"/>
              <a:ext cx="7316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/>
                <a:t>결제상태  </a:t>
              </a:r>
              <a:r>
                <a:rPr lang="en-US" altLang="ko-KR" sz="1000"/>
                <a:t>v</a:t>
              </a:r>
              <a:r>
                <a:rPr lang="ko-KR" altLang="en-US" sz="1000"/>
                <a:t>      </a:t>
              </a:r>
              <a:r>
                <a:rPr lang="en-US" altLang="ko-KR" sz="1000"/>
                <a:t>v</a:t>
              </a:r>
              <a:endParaRPr lang="ko-KR" altLang="en-US" sz="10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13795A-33AF-C583-504C-1793BEDD72C4}"/>
                </a:ext>
              </a:extLst>
            </p:cNvPr>
            <p:cNvSpPr txBox="1"/>
            <p:nvPr/>
          </p:nvSpPr>
          <p:spPr>
            <a:xfrm>
              <a:off x="4185857" y="1104814"/>
              <a:ext cx="729060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/>
                <a:t>결제상태</a:t>
              </a:r>
              <a:r>
                <a:rPr lang="en-US" altLang="ko-KR" sz="1000"/>
                <a:t/>
              </a:r>
              <a:br>
                <a:rPr lang="en-US" altLang="ko-KR" sz="1000"/>
              </a:br>
              <a:r>
                <a:rPr lang="ko-KR" altLang="en-US" sz="1000"/>
                <a:t>결제완료  </a:t>
              </a:r>
              <a:r>
                <a:rPr lang="en-US" altLang="ko-KR" sz="1000"/>
                <a:t/>
              </a:r>
              <a:br>
                <a:rPr lang="en-US" altLang="ko-KR" sz="1000"/>
              </a:br>
              <a:r>
                <a:rPr lang="ko-KR" altLang="en-US" sz="1000"/>
                <a:t>결제대기  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D5D9829-DCFD-0FCC-216C-B042F9108637}"/>
              </a:ext>
            </a:extLst>
          </p:cNvPr>
          <p:cNvSpPr txBox="1"/>
          <p:nvPr/>
        </p:nvSpPr>
        <p:spPr>
          <a:xfrm>
            <a:off x="3091192" y="856433"/>
            <a:ext cx="7316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err="1"/>
              <a:t>공급사</a:t>
            </a:r>
            <a:r>
              <a:rPr lang="ko-KR" altLang="en-US" sz="1000"/>
              <a:t>  </a:t>
            </a:r>
            <a:r>
              <a:rPr lang="en-US" altLang="ko-KR" sz="1000"/>
              <a:t>v</a:t>
            </a:r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EB5C0F-0388-C520-86E1-70E63D03AF6D}"/>
              </a:ext>
            </a:extLst>
          </p:cNvPr>
          <p:cNvSpPr txBox="1"/>
          <p:nvPr/>
        </p:nvSpPr>
        <p:spPr>
          <a:xfrm>
            <a:off x="3093756" y="1104814"/>
            <a:ext cx="72906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err="1" smtClean="0"/>
              <a:t>공급사</a:t>
            </a:r>
            <a:endParaRPr lang="ko-KR" altLang="en-US" sz="100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1A6FF1-2385-E060-5C75-72BB0787BFEC}"/>
              </a:ext>
            </a:extLst>
          </p:cNvPr>
          <p:cNvGrpSpPr/>
          <p:nvPr/>
        </p:nvGrpSpPr>
        <p:grpSpPr>
          <a:xfrm>
            <a:off x="5649337" y="852269"/>
            <a:ext cx="920573" cy="1882815"/>
            <a:chOff x="5212542" y="852269"/>
            <a:chExt cx="729691" cy="18828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B07527-D0E1-179E-444B-B809A4A4D186}"/>
                </a:ext>
              </a:extLst>
            </p:cNvPr>
            <p:cNvSpPr txBox="1"/>
            <p:nvPr/>
          </p:nvSpPr>
          <p:spPr>
            <a:xfrm>
              <a:off x="5212542" y="1103868"/>
              <a:ext cx="729061" cy="1631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/>
                <a:t>주문정보</a:t>
              </a:r>
              <a:r>
                <a:rPr lang="en-US" altLang="ko-KR" sz="1000"/>
                <a:t/>
              </a:r>
              <a:br>
                <a:rPr lang="en-US" altLang="ko-KR" sz="1000"/>
              </a:br>
              <a:r>
                <a:rPr lang="ko-KR" altLang="en-US" sz="1000"/>
                <a:t>주문번호</a:t>
              </a:r>
              <a:r>
                <a:rPr lang="en-US" altLang="ko-KR" sz="1000"/>
                <a:t/>
              </a:r>
              <a:br>
                <a:rPr lang="en-US" altLang="ko-KR" sz="1000"/>
              </a:br>
              <a:r>
                <a:rPr lang="ko-KR" altLang="en-US" sz="1000"/>
                <a:t>주문상품</a:t>
              </a:r>
              <a:r>
                <a:rPr lang="en-US" altLang="ko-KR" sz="1000"/>
                <a:t/>
              </a:r>
              <a:br>
                <a:rPr lang="en-US" altLang="ko-KR" sz="1000"/>
              </a:br>
              <a:r>
                <a:rPr lang="ko-KR" altLang="en-US" sz="1000"/>
                <a:t>판매자명</a:t>
              </a:r>
              <a:r>
                <a:rPr lang="en-US" altLang="ko-KR" sz="1000"/>
                <a:t/>
              </a:r>
              <a:br>
                <a:rPr lang="en-US" altLang="ko-KR" sz="1000"/>
              </a:br>
              <a:r>
                <a:rPr lang="ko-KR" altLang="en-US" sz="1000"/>
                <a:t>판매자</a:t>
              </a:r>
              <a:r>
                <a:rPr lang="en-US" altLang="ko-KR" sz="1000"/>
                <a:t>ID</a:t>
              </a:r>
              <a:br>
                <a:rPr lang="en-US" altLang="ko-KR" sz="1000"/>
              </a:br>
              <a:r>
                <a:rPr lang="ko-KR" altLang="en-US" sz="1000"/>
                <a:t>주문자명</a:t>
              </a:r>
              <a:r>
                <a:rPr lang="en-US" altLang="ko-KR" sz="1000"/>
                <a:t/>
              </a:r>
              <a:br>
                <a:rPr lang="en-US" altLang="ko-KR" sz="1000"/>
              </a:br>
              <a:r>
                <a:rPr lang="ko-KR" altLang="en-US" sz="1000"/>
                <a:t>구매자명</a:t>
              </a:r>
              <a:r>
                <a:rPr lang="en-US" altLang="ko-KR" sz="1000"/>
                <a:t/>
              </a:r>
              <a:br>
                <a:rPr lang="en-US" altLang="ko-KR" sz="1000"/>
              </a:br>
              <a:r>
                <a:rPr lang="ko-KR" altLang="en-US" sz="1000"/>
                <a:t>구매자</a:t>
              </a:r>
              <a:r>
                <a:rPr lang="en-US" altLang="ko-KR" sz="1000"/>
                <a:t>ID</a:t>
              </a:r>
              <a:br>
                <a:rPr lang="en-US" altLang="ko-KR" sz="1000"/>
              </a:br>
              <a:r>
                <a:rPr lang="ko-KR" altLang="en-US" sz="1000"/>
                <a:t>추천인명</a:t>
              </a:r>
              <a:r>
                <a:rPr lang="en-US" altLang="ko-KR" sz="1000"/>
                <a:t/>
              </a:r>
              <a:br>
                <a:rPr lang="en-US" altLang="ko-KR" sz="1000"/>
              </a:br>
              <a:r>
                <a:rPr lang="ko-KR" altLang="en-US" sz="1000"/>
                <a:t>추천인</a:t>
              </a:r>
              <a:r>
                <a:rPr lang="en-US" altLang="ko-KR" sz="1000"/>
                <a:t>ID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86B8D9-FFEF-B4EC-B769-212C8A7A17C0}"/>
                </a:ext>
              </a:extLst>
            </p:cNvPr>
            <p:cNvSpPr txBox="1"/>
            <p:nvPr/>
          </p:nvSpPr>
          <p:spPr>
            <a:xfrm>
              <a:off x="5216964" y="852269"/>
              <a:ext cx="72526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/>
                <a:t>주문정보   </a:t>
              </a:r>
              <a:r>
                <a:rPr lang="en-US" altLang="ko-KR" sz="1000"/>
                <a:t>v</a:t>
              </a:r>
              <a:endParaRPr lang="ko-KR" altLang="en-US" sz="100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298C0DC-278E-8DAE-3E4A-6B95F88F9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322" y="827486"/>
            <a:ext cx="895350" cy="3238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A331E6-E0DF-3149-B0C8-26FBC01B4A8A}"/>
              </a:ext>
            </a:extLst>
          </p:cNvPr>
          <p:cNvSpPr/>
          <p:nvPr/>
        </p:nvSpPr>
        <p:spPr>
          <a:xfrm>
            <a:off x="6535591" y="668867"/>
            <a:ext cx="1249474" cy="47026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22FC31-3628-722B-484E-A158868690D8}"/>
              </a:ext>
            </a:extLst>
          </p:cNvPr>
          <p:cNvGrpSpPr/>
          <p:nvPr/>
        </p:nvGrpSpPr>
        <p:grpSpPr>
          <a:xfrm>
            <a:off x="6638262" y="805753"/>
            <a:ext cx="1155944" cy="333375"/>
            <a:chOff x="11290961" y="808000"/>
            <a:chExt cx="1155944" cy="333375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C57C8B9-CC84-7391-011C-F0C25417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13530" y="808000"/>
              <a:ext cx="333375" cy="33337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F723B79-B08D-21CD-AA3F-C1B6FD6940EE}"/>
                </a:ext>
              </a:extLst>
            </p:cNvPr>
            <p:cNvSpPr/>
            <p:nvPr/>
          </p:nvSpPr>
          <p:spPr>
            <a:xfrm>
              <a:off x="11290961" y="855093"/>
              <a:ext cx="814102" cy="239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0A3B44-1854-9636-F3F1-97F8EC58115F}"/>
              </a:ext>
            </a:extLst>
          </p:cNvPr>
          <p:cNvSpPr txBox="1"/>
          <p:nvPr/>
        </p:nvSpPr>
        <p:spPr>
          <a:xfrm>
            <a:off x="1881649" y="3337771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3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AC91C-7158-0AC1-EF90-F103145274AA}"/>
              </a:ext>
            </a:extLst>
          </p:cNvPr>
          <p:cNvSpPr txBox="1"/>
          <p:nvPr/>
        </p:nvSpPr>
        <p:spPr>
          <a:xfrm>
            <a:off x="282670" y="3726428"/>
            <a:ext cx="1145584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Ø"/>
              <a:defRPr/>
            </a:pPr>
            <a:r>
              <a:rPr lang="ko-KR" altLang="en-US" sz="1200"/>
              <a:t>관리자에 </a:t>
            </a:r>
            <a:r>
              <a:rPr lang="en-US" altLang="ko-KR" sz="1200"/>
              <a:t>1</a:t>
            </a:r>
            <a:r>
              <a:rPr lang="ko-KR" altLang="en-US" sz="1200"/>
              <a:t>번 </a:t>
            </a:r>
            <a:r>
              <a:rPr lang="ko-KR" altLang="en-US" sz="1200" err="1"/>
              <a:t>매뉴추가</a:t>
            </a:r>
            <a:r>
              <a:rPr lang="en-US" altLang="ko-KR" sz="1200"/>
              <a:t>. </a:t>
            </a:r>
            <a:r>
              <a:rPr lang="ko-KR" altLang="en-US" sz="1200" err="1"/>
              <a:t>클릭시</a:t>
            </a:r>
            <a:r>
              <a:rPr lang="ko-KR" altLang="en-US" sz="1200"/>
              <a:t> </a:t>
            </a:r>
            <a:r>
              <a:rPr lang="en-US" altLang="ko-KR" sz="1200"/>
              <a:t>2</a:t>
            </a:r>
            <a:r>
              <a:rPr lang="ko-KR" altLang="en-US" sz="1200"/>
              <a:t>번 페이지가 열린다</a:t>
            </a:r>
            <a:r>
              <a:rPr lang="en-US" altLang="ko-KR" sz="1200"/>
              <a:t>.  </a:t>
            </a:r>
            <a:br>
              <a:rPr lang="en-US" altLang="ko-KR" sz="1200"/>
            </a:br>
            <a:r>
              <a:rPr lang="en-US" altLang="ko-KR" sz="1200"/>
              <a:t>0</a:t>
            </a:r>
            <a:r>
              <a:rPr lang="ko-KR" altLang="en-US" sz="1200"/>
              <a:t>번 </a:t>
            </a:r>
            <a:r>
              <a:rPr lang="en-US" altLang="ko-KR" sz="1200"/>
              <a:t>&gt;&gt; </a:t>
            </a:r>
            <a:r>
              <a:rPr lang="ko-KR" altLang="en-US" sz="1200" err="1"/>
              <a:t>아이엠몰에서</a:t>
            </a:r>
            <a:r>
              <a:rPr lang="ko-KR" altLang="en-US" sz="1200"/>
              <a:t> 가져온 상품은 자동으로 </a:t>
            </a:r>
            <a:r>
              <a:rPr lang="en-US" altLang="ko-KR" sz="1200" smtClean="0"/>
              <a:t>＂</a:t>
            </a:r>
            <a:r>
              <a:rPr lang="ko-KR" altLang="en-US" sz="1200" smtClean="0"/>
              <a:t>공급사명</a:t>
            </a:r>
            <a:r>
              <a:rPr lang="en-US" altLang="ko-KR" sz="1200" smtClean="0"/>
              <a:t>/</a:t>
            </a:r>
            <a:r>
              <a:rPr lang="ko-KR" altLang="en-US" sz="1200" smtClean="0"/>
              <a:t>웰빙몰</a:t>
            </a:r>
            <a:r>
              <a:rPr lang="en-US" altLang="ko-KR" sz="1200"/>
              <a:t>＂</a:t>
            </a:r>
            <a:r>
              <a:rPr lang="ko-KR" altLang="en-US" sz="1200"/>
              <a:t>로</a:t>
            </a:r>
            <a:r>
              <a:rPr lang="en-US" altLang="ko-KR" sz="1200"/>
              <a:t>, </a:t>
            </a:r>
            <a:r>
              <a:rPr lang="ko-KR" altLang="en-US" sz="1200"/>
              <a:t>본사에서 직접 </a:t>
            </a:r>
            <a:r>
              <a:rPr lang="ko-KR" altLang="en-US" sz="1200" smtClean="0"/>
              <a:t>상품등록한 </a:t>
            </a:r>
            <a:r>
              <a:rPr lang="ko-KR" altLang="en-US" sz="1200"/>
              <a:t>경우 </a:t>
            </a:r>
            <a:r>
              <a:rPr lang="en-US" altLang="ko-KR" sz="1200" smtClean="0"/>
              <a:t>＂</a:t>
            </a:r>
            <a:r>
              <a:rPr lang="ko-KR" altLang="en-US" sz="1200" smtClean="0"/>
              <a:t>공급사명</a:t>
            </a:r>
            <a:r>
              <a:rPr lang="en-US" altLang="ko-KR" sz="1200" smtClean="0"/>
              <a:t>/</a:t>
            </a:r>
            <a:r>
              <a:rPr lang="ko-KR" altLang="en-US" sz="1200" smtClean="0"/>
              <a:t>온리원</a:t>
            </a:r>
            <a:r>
              <a:rPr lang="en-US" altLang="ko-KR" sz="1200"/>
              <a:t>”</a:t>
            </a:r>
            <a:r>
              <a:rPr lang="ko-KR" altLang="en-US" sz="1200"/>
              <a:t>으로 분류 및 표기해주세요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0-1</a:t>
            </a:r>
            <a:r>
              <a:rPr lang="ko-KR" altLang="en-US" sz="1200" smtClean="0"/>
              <a:t>번 </a:t>
            </a:r>
            <a:r>
              <a:rPr lang="en-US" altLang="ko-KR" sz="1200" smtClean="0"/>
              <a:t>“</a:t>
            </a:r>
            <a:r>
              <a:rPr lang="ko-KR" altLang="en-US" sz="1200" smtClean="0"/>
              <a:t>온리원</a:t>
            </a:r>
            <a:r>
              <a:rPr lang="en-US" altLang="ko-KR" sz="1200" smtClean="0"/>
              <a:t>” </a:t>
            </a:r>
            <a:r>
              <a:rPr lang="ko-KR" altLang="en-US" sz="1200" smtClean="0"/>
              <a:t>클릭시 </a:t>
            </a:r>
            <a:r>
              <a:rPr lang="en-US" altLang="ko-KR" sz="1200" smtClean="0"/>
              <a:t>0-2</a:t>
            </a:r>
            <a:r>
              <a:rPr lang="ko-KR" altLang="en-US" sz="1200" smtClean="0"/>
              <a:t>번 처럼 온리원에서 직접 등록한 공급사가 나오게 해주세요</a:t>
            </a:r>
            <a:endParaRPr lang="en-US" altLang="ko-KR" sz="1200"/>
          </a:p>
          <a:p>
            <a:pPr marL="285750" indent="-285750">
              <a:buFont typeface="Wingdings"/>
              <a:buChar char="Ø"/>
              <a:defRPr/>
            </a:pPr>
            <a:r>
              <a:rPr lang="en-US" altLang="ko-KR" sz="1200"/>
              <a:t>3</a:t>
            </a:r>
            <a:r>
              <a:rPr lang="ko-KR" altLang="en-US" sz="1200"/>
              <a:t>번 </a:t>
            </a:r>
            <a:r>
              <a:rPr lang="ko-KR" altLang="en-US" sz="1200" err="1"/>
              <a:t>클릭시</a:t>
            </a:r>
            <a:r>
              <a:rPr lang="ko-KR" altLang="en-US" sz="1200"/>
              <a:t> 해당 주문상세페이지가 </a:t>
            </a:r>
            <a:r>
              <a:rPr lang="ko-KR" altLang="en-US" sz="1200" err="1"/>
              <a:t>새창으로</a:t>
            </a:r>
            <a:r>
              <a:rPr lang="ko-KR" altLang="en-US" sz="1200"/>
              <a:t> 뜬다</a:t>
            </a:r>
            <a:r>
              <a:rPr lang="en-US" altLang="ko-KR" sz="1200"/>
              <a:t>.   4</a:t>
            </a:r>
            <a:r>
              <a:rPr lang="ko-KR" altLang="en-US" sz="1200"/>
              <a:t>번 </a:t>
            </a:r>
            <a:r>
              <a:rPr lang="en-US" altLang="ko-KR" sz="1200"/>
              <a:t>&gt;&gt; </a:t>
            </a:r>
            <a:r>
              <a:rPr lang="ko-KR" altLang="en-US" sz="1200"/>
              <a:t>판매자의 추천인 정보를 표기</a:t>
            </a:r>
            <a:endParaRPr lang="en-US" altLang="ko-KR" sz="1200"/>
          </a:p>
          <a:p>
            <a:pPr marL="285750" indent="-285750">
              <a:buFont typeface="Wingdings"/>
              <a:buChar char="Ø"/>
              <a:defRPr/>
            </a:pPr>
            <a:r>
              <a:rPr lang="en-US" altLang="ko-KR" sz="1200"/>
              <a:t>5</a:t>
            </a:r>
            <a:r>
              <a:rPr lang="ko-KR" altLang="en-US" sz="1200"/>
              <a:t>번의 공급가는 관리자입력정보에서 이벤트비율 </a:t>
            </a:r>
            <a:r>
              <a:rPr lang="en-US" altLang="ko-KR" sz="1200"/>
              <a:t>30%</a:t>
            </a:r>
            <a:r>
              <a:rPr lang="ko-KR" altLang="en-US" sz="1200"/>
              <a:t>를 적용한 가격이다</a:t>
            </a:r>
            <a:r>
              <a:rPr lang="en-US" altLang="ko-KR" sz="1200"/>
              <a:t>.</a:t>
            </a:r>
          </a:p>
          <a:p>
            <a:pPr marL="285750" indent="-285750">
              <a:buFont typeface="Wingdings"/>
              <a:buChar char="Ø"/>
              <a:defRPr/>
            </a:pPr>
            <a:r>
              <a:rPr lang="en-US" altLang="ko-KR" sz="1200"/>
              <a:t>6</a:t>
            </a:r>
            <a:r>
              <a:rPr lang="ko-KR" altLang="en-US" sz="1200"/>
              <a:t>번의 </a:t>
            </a:r>
            <a:r>
              <a:rPr lang="ko-KR" altLang="en-US" sz="1200" err="1"/>
              <a:t>구매건수는</a:t>
            </a:r>
            <a:r>
              <a:rPr lang="ko-KR" altLang="en-US" sz="1200"/>
              <a:t> 해당 상품 </a:t>
            </a:r>
            <a:r>
              <a:rPr lang="ko-KR" altLang="en-US" sz="1200" err="1"/>
              <a:t>결제시</a:t>
            </a:r>
            <a:r>
              <a:rPr lang="ko-KR" altLang="en-US" sz="1200"/>
              <a:t> 구매자가 구입한 건수</a:t>
            </a:r>
            <a:endParaRPr lang="en-US" altLang="ko-KR" sz="1200"/>
          </a:p>
          <a:p>
            <a:pPr marL="285750" indent="-285750">
              <a:buFont typeface="Wingdings"/>
              <a:buChar char="Ø"/>
              <a:defRPr/>
            </a:pPr>
            <a:r>
              <a:rPr lang="en-US" altLang="ko-KR" sz="1200"/>
              <a:t>7</a:t>
            </a:r>
            <a:r>
              <a:rPr lang="ko-KR" altLang="en-US" sz="1200"/>
              <a:t>번은 </a:t>
            </a:r>
            <a:r>
              <a:rPr lang="ko-KR" altLang="en-US" sz="1200" err="1"/>
              <a:t>구매건수와</a:t>
            </a:r>
            <a:r>
              <a:rPr lang="ko-KR" altLang="en-US" sz="1200"/>
              <a:t> 최저가를 곱한 가격이고</a:t>
            </a:r>
            <a:r>
              <a:rPr lang="en-US" altLang="ko-KR" sz="1200"/>
              <a:t>, </a:t>
            </a:r>
            <a:r>
              <a:rPr lang="ko-KR" altLang="en-US" sz="1200"/>
              <a:t>배송비용은 </a:t>
            </a:r>
            <a:r>
              <a:rPr lang="ko-KR" altLang="en-US" sz="1200" err="1"/>
              <a:t>디비에서</a:t>
            </a:r>
            <a:r>
              <a:rPr lang="ko-KR" altLang="en-US" sz="1200"/>
              <a:t> 가져다 입력한다</a:t>
            </a:r>
            <a:r>
              <a:rPr lang="en-US" altLang="ko-KR" sz="1200"/>
              <a:t>. </a:t>
            </a:r>
          </a:p>
          <a:p>
            <a:pPr marL="285750" indent="-285750">
              <a:buFont typeface="Wingdings"/>
              <a:buChar char="Ø"/>
              <a:defRPr/>
            </a:pPr>
            <a:r>
              <a:rPr lang="en-US" altLang="ko-KR" sz="1200"/>
              <a:t>9</a:t>
            </a:r>
            <a:r>
              <a:rPr lang="ko-KR" altLang="en-US" sz="1200"/>
              <a:t>번 </a:t>
            </a:r>
            <a:r>
              <a:rPr lang="en-US" altLang="ko-KR" sz="1200"/>
              <a:t>&gt;&gt; 7</a:t>
            </a:r>
            <a:r>
              <a:rPr lang="ko-KR" altLang="en-US" sz="1200"/>
              <a:t>번 </a:t>
            </a:r>
            <a:r>
              <a:rPr lang="ko-KR" altLang="en-US" sz="1200" err="1"/>
              <a:t>구매금액과</a:t>
            </a:r>
            <a:r>
              <a:rPr lang="ko-KR" altLang="en-US" sz="1200"/>
              <a:t> </a:t>
            </a:r>
            <a:r>
              <a:rPr lang="ko-KR" altLang="en-US" sz="1200" err="1"/>
              <a:t>배송비를</a:t>
            </a:r>
            <a:r>
              <a:rPr lang="ko-KR" altLang="en-US" sz="1200"/>
              <a:t> 합한 금액에서 </a:t>
            </a:r>
            <a:r>
              <a:rPr lang="en-US" altLang="ko-KR" sz="1200"/>
              <a:t>8</a:t>
            </a:r>
            <a:r>
              <a:rPr lang="ko-KR" altLang="en-US" sz="1200"/>
              <a:t>번 포인트 차감된 총 </a:t>
            </a:r>
            <a:r>
              <a:rPr lang="ko-KR" altLang="en-US" sz="1200" err="1"/>
              <a:t>결제액</a:t>
            </a:r>
            <a:r>
              <a:rPr lang="en-US" altLang="ko-KR" sz="1200"/>
              <a:t>.</a:t>
            </a:r>
          </a:p>
          <a:p>
            <a:pPr marL="285750" indent="-285750">
              <a:buFont typeface="Wingdings"/>
              <a:buChar char="Ø"/>
              <a:defRPr/>
            </a:pPr>
            <a:r>
              <a:rPr lang="en-US" altLang="ko-KR" sz="1200"/>
              <a:t>10</a:t>
            </a:r>
            <a:r>
              <a:rPr lang="ko-KR" altLang="en-US" sz="1200"/>
              <a:t>번 </a:t>
            </a:r>
            <a:r>
              <a:rPr lang="en-US" altLang="ko-KR" sz="1200"/>
              <a:t>&gt;&gt; </a:t>
            </a:r>
            <a:r>
              <a:rPr lang="ko-KR" altLang="en-US" sz="1200"/>
              <a:t>카드 결제만 했을 때는 </a:t>
            </a:r>
            <a:r>
              <a:rPr lang="en-US" altLang="ko-KR" sz="1200"/>
              <a:t>“</a:t>
            </a:r>
            <a:r>
              <a:rPr lang="ko-KR" altLang="en-US" sz="1200"/>
              <a:t>카드</a:t>
            </a:r>
            <a:r>
              <a:rPr lang="en-US" altLang="ko-KR" sz="1200"/>
              <a:t>“, </a:t>
            </a:r>
            <a:r>
              <a:rPr lang="ko-KR" altLang="en-US" sz="1200"/>
              <a:t> 포인트 차감하고 카드결제시에는 </a:t>
            </a:r>
            <a:r>
              <a:rPr lang="en-US" altLang="ko-KR" sz="1200"/>
              <a:t>“</a:t>
            </a:r>
            <a:r>
              <a:rPr lang="ko-KR" altLang="en-US" sz="1200"/>
              <a:t>포인트</a:t>
            </a:r>
            <a:r>
              <a:rPr lang="en-US" altLang="ko-KR" sz="1200"/>
              <a:t>,</a:t>
            </a:r>
            <a:r>
              <a:rPr lang="ko-KR" altLang="en-US" sz="1200"/>
              <a:t>카드</a:t>
            </a:r>
            <a:r>
              <a:rPr lang="en-US" altLang="ko-KR" sz="1200"/>
              <a:t>“  ,  </a:t>
            </a:r>
            <a:r>
              <a:rPr lang="ko-KR" altLang="en-US" sz="1200"/>
              <a:t>결제금액이 포인트로 다 </a:t>
            </a:r>
            <a:r>
              <a:rPr lang="ko-KR" altLang="en-US" sz="1200" err="1"/>
              <a:t>충단되면</a:t>
            </a:r>
            <a:r>
              <a:rPr lang="ko-KR" altLang="en-US" sz="1200"/>
              <a:t> </a:t>
            </a:r>
            <a:r>
              <a:rPr lang="en-US" altLang="ko-KR" sz="1200"/>
              <a:t>“</a:t>
            </a:r>
            <a:r>
              <a:rPr lang="ko-KR" altLang="en-US" sz="1200"/>
              <a:t>포인트</a:t>
            </a:r>
            <a:r>
              <a:rPr lang="en-US" altLang="ko-KR" sz="1200"/>
              <a:t>＂</a:t>
            </a:r>
            <a:r>
              <a:rPr lang="ko-KR" altLang="en-US" sz="1200"/>
              <a:t>로 표기</a:t>
            </a:r>
            <a:r>
              <a:rPr lang="en-US" altLang="ko-KR" sz="1200"/>
              <a:t>.</a:t>
            </a:r>
          </a:p>
          <a:p>
            <a:pPr marL="285750" indent="-285750">
              <a:buFont typeface="Wingdings"/>
              <a:buChar char="Ø"/>
              <a:defRPr/>
            </a:pPr>
            <a:r>
              <a:rPr lang="en-US" altLang="ko-KR" sz="1200"/>
              <a:t>11</a:t>
            </a:r>
            <a:r>
              <a:rPr lang="ko-KR" altLang="en-US" sz="1200"/>
              <a:t>번 </a:t>
            </a:r>
            <a:r>
              <a:rPr lang="en-US" altLang="ko-KR" sz="1200"/>
              <a:t>&gt;&gt; </a:t>
            </a:r>
            <a:r>
              <a:rPr lang="ko-KR" altLang="en-US" sz="1200" err="1"/>
              <a:t>당원건수는</a:t>
            </a:r>
            <a:r>
              <a:rPr lang="ko-KR" altLang="en-US" sz="1200"/>
              <a:t> 당월에 </a:t>
            </a:r>
            <a:r>
              <a:rPr lang="ko-KR" altLang="en-US" sz="1200" err="1"/>
              <a:t>해당상품이</a:t>
            </a:r>
            <a:r>
              <a:rPr lang="ko-KR" altLang="en-US" sz="1200"/>
              <a:t> 판매된 </a:t>
            </a:r>
            <a:r>
              <a:rPr lang="ko-KR" altLang="en-US" sz="1200" err="1"/>
              <a:t>상품건수이고</a:t>
            </a:r>
            <a:r>
              <a:rPr lang="en-US" altLang="ko-KR" sz="1200"/>
              <a:t>, </a:t>
            </a:r>
            <a:r>
              <a:rPr lang="ko-KR" altLang="en-US" sz="1200" err="1"/>
              <a:t>누적건수는</a:t>
            </a:r>
            <a:r>
              <a:rPr lang="ko-KR" altLang="en-US" sz="1200"/>
              <a:t> 해당 상품이 현재까지 판매된 총건수이다</a:t>
            </a:r>
            <a:r>
              <a:rPr lang="en-US" altLang="ko-KR" sz="1200"/>
              <a:t>.</a:t>
            </a:r>
          </a:p>
          <a:p>
            <a:pPr marL="285750" indent="-285750">
              <a:buFont typeface="Wingdings"/>
              <a:buChar char="Ø"/>
              <a:defRPr/>
            </a:pPr>
            <a:r>
              <a:rPr lang="en-US" altLang="ko-KR" sz="1200"/>
              <a:t>12</a:t>
            </a:r>
            <a:r>
              <a:rPr lang="ko-KR" altLang="en-US" sz="1200"/>
              <a:t>번은 해당 구매자의 </a:t>
            </a:r>
            <a:r>
              <a:rPr lang="ko-KR" altLang="en-US" sz="1200" err="1"/>
              <a:t>한달간</a:t>
            </a:r>
            <a:r>
              <a:rPr lang="ko-KR" altLang="en-US" sz="1200"/>
              <a:t> 구매액으로 </a:t>
            </a:r>
            <a:r>
              <a:rPr lang="en-US" altLang="ko-KR" sz="1200"/>
              <a:t>1-00</a:t>
            </a:r>
            <a:r>
              <a:rPr lang="ko-KR" altLang="en-US" sz="1200"/>
              <a:t>일까지 현재까지 구매액</a:t>
            </a:r>
            <a:r>
              <a:rPr lang="en-US" altLang="ko-KR" sz="1200"/>
              <a:t>. </a:t>
            </a:r>
            <a:r>
              <a:rPr lang="en-US" altLang="ko-KR" sz="1200" smtClean="0"/>
              <a:t> </a:t>
            </a:r>
            <a:r>
              <a:rPr lang="ko-KR" altLang="en-US" sz="1200" smtClean="0"/>
              <a:t>누적구매액은 </a:t>
            </a:r>
            <a:r>
              <a:rPr lang="ko-KR" altLang="en-US" sz="1200"/>
              <a:t>현재까지 구매 총액을 말한다</a:t>
            </a:r>
            <a:r>
              <a:rPr lang="en-US" altLang="ko-KR" sz="1200"/>
              <a:t>.</a:t>
            </a:r>
          </a:p>
          <a:p>
            <a:pPr marL="285750" indent="-285750">
              <a:buFont typeface="Wingdings"/>
              <a:buChar char="Ø"/>
              <a:defRPr/>
            </a:pPr>
            <a:r>
              <a:rPr lang="en-US" altLang="ko-KR" sz="1200"/>
              <a:t>13</a:t>
            </a:r>
            <a:r>
              <a:rPr lang="ko-KR" altLang="en-US" sz="1200"/>
              <a:t>번</a:t>
            </a:r>
            <a:r>
              <a:rPr lang="en-US" altLang="ko-KR" sz="1200"/>
              <a:t>, 14</a:t>
            </a:r>
            <a:r>
              <a:rPr lang="ko-KR" altLang="en-US" sz="1200"/>
              <a:t>번 </a:t>
            </a:r>
            <a:r>
              <a:rPr lang="en-US" altLang="ko-KR" sz="1200"/>
              <a:t>&gt;&gt; </a:t>
            </a:r>
            <a:r>
              <a:rPr lang="en-US" altLang="ko-KR" sz="1200">
                <a:hlinkClick r:id="rId8"/>
              </a:rPr>
              <a:t>http://mall.kiam.kr/admin/order.php?code=3</a:t>
            </a:r>
            <a:r>
              <a:rPr lang="en-US" altLang="ko-KR" sz="1200"/>
              <a:t> </a:t>
            </a:r>
            <a:r>
              <a:rPr lang="ko-KR" altLang="en-US" sz="1200"/>
              <a:t>페이지에서 기능 참고해주세요</a:t>
            </a:r>
            <a:r>
              <a:rPr lang="en-US" altLang="ko-KR" sz="1200"/>
              <a:t>.  </a:t>
            </a:r>
            <a:r>
              <a:rPr lang="ko-KR" altLang="en-US" sz="1200"/>
              <a:t>회원의 주문목록페이지에 반영되게 해주세요</a:t>
            </a:r>
            <a:r>
              <a:rPr lang="en-US" altLang="ko-KR" sz="1200" smtClean="0"/>
              <a:t>.</a:t>
            </a:r>
          </a:p>
          <a:p>
            <a:pPr marL="285750" indent="-285750">
              <a:buFont typeface="Wingdings"/>
              <a:buChar char="Ø"/>
              <a:defRPr/>
            </a:pPr>
            <a:r>
              <a:rPr lang="en-US" altLang="ko-KR" sz="1200" smtClean="0"/>
              <a:t>15</a:t>
            </a:r>
            <a:r>
              <a:rPr lang="ko-KR" altLang="en-US" sz="1200" smtClean="0"/>
              <a:t>번 </a:t>
            </a:r>
            <a:r>
              <a:rPr lang="en-US" altLang="ko-KR" sz="1200" smtClean="0"/>
              <a:t>&gt;&gt; [</a:t>
            </a:r>
            <a:r>
              <a:rPr lang="ko-KR" altLang="en-US" sz="1200" smtClean="0"/>
              <a:t>배송조회</a:t>
            </a:r>
            <a:r>
              <a:rPr lang="en-US" altLang="ko-KR" sz="1200" smtClean="0"/>
              <a:t>]</a:t>
            </a:r>
            <a:r>
              <a:rPr lang="ko-KR" altLang="en-US" sz="1200" smtClean="0"/>
              <a:t>탭 </a:t>
            </a:r>
            <a:r>
              <a:rPr lang="ko-KR" altLang="en-US" sz="1200" err="1" smtClean="0"/>
              <a:t>클릭시</a:t>
            </a:r>
            <a:r>
              <a:rPr lang="ko-KR" altLang="en-US" sz="1200" smtClean="0"/>
              <a:t> 조회가 가능하게 해주세요</a:t>
            </a:r>
            <a:r>
              <a:rPr lang="en-US" altLang="ko-KR" sz="1200"/>
              <a:t>. </a:t>
            </a:r>
            <a:r>
              <a:rPr lang="en-US" altLang="ko-KR" sz="1200"/>
              <a:t>http://mall.kiam.kr/admin/order.php?code=5 </a:t>
            </a:r>
            <a:r>
              <a:rPr lang="ko-KR" altLang="en-US" sz="1200" smtClean="0"/>
              <a:t>참조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pPr marL="285750" indent="-285750">
              <a:buFont typeface="Wingdings"/>
              <a:buChar char="Ø"/>
              <a:defRPr/>
            </a:pPr>
            <a:r>
              <a:rPr lang="en-US" altLang="ko-KR" sz="1200" smtClean="0"/>
              <a:t>16</a:t>
            </a:r>
            <a:r>
              <a:rPr lang="ko-KR" altLang="en-US" sz="1200" smtClean="0"/>
              <a:t>번 </a:t>
            </a:r>
            <a:r>
              <a:rPr lang="en-US" altLang="ko-KR" sz="1200"/>
              <a:t>&gt;&gt; </a:t>
            </a:r>
            <a:r>
              <a:rPr lang="ko-KR" altLang="en-US" sz="1200"/>
              <a:t>회원의 </a:t>
            </a:r>
            <a:r>
              <a:rPr lang="ko-KR" altLang="en-US" sz="1200" err="1"/>
              <a:t>주문목록</a:t>
            </a:r>
            <a:r>
              <a:rPr lang="ko-KR" altLang="en-US" sz="1200"/>
              <a:t> 페이지에서 취소</a:t>
            </a:r>
            <a:r>
              <a:rPr lang="en-US" altLang="ko-KR" sz="1200"/>
              <a:t>/</a:t>
            </a:r>
            <a:r>
              <a:rPr lang="ko-KR" altLang="en-US" sz="1200"/>
              <a:t>교환</a:t>
            </a:r>
            <a:r>
              <a:rPr lang="en-US" altLang="ko-KR" sz="1200"/>
              <a:t>/</a:t>
            </a:r>
            <a:r>
              <a:rPr lang="ko-KR" altLang="en-US" sz="1200"/>
              <a:t>환불 </a:t>
            </a:r>
            <a:r>
              <a:rPr lang="ko-KR" altLang="en-US" sz="1200" err="1"/>
              <a:t>선택시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/>
              <a:t>해당 선택 사항이 </a:t>
            </a:r>
            <a:r>
              <a:rPr lang="en-US" altLang="ko-KR" sz="1200" smtClean="0"/>
              <a:t>16</a:t>
            </a:r>
            <a:r>
              <a:rPr lang="ko-KR" altLang="en-US" sz="1200" smtClean="0"/>
              <a:t>번에 </a:t>
            </a:r>
            <a:r>
              <a:rPr lang="en-US" altLang="ko-KR" sz="1200"/>
              <a:t>“</a:t>
            </a:r>
            <a:r>
              <a:rPr lang="ko-KR" altLang="en-US" sz="1200"/>
              <a:t>취소</a:t>
            </a:r>
            <a:r>
              <a:rPr lang="en-US" altLang="ko-KR" sz="1200"/>
              <a:t>”</a:t>
            </a:r>
            <a:r>
              <a:rPr lang="ko-KR" altLang="en-US" sz="1200"/>
              <a:t> 또는 </a:t>
            </a:r>
            <a:r>
              <a:rPr lang="en-US" altLang="ko-KR" sz="1200"/>
              <a:t>“</a:t>
            </a:r>
            <a:r>
              <a:rPr lang="ko-KR" altLang="en-US" sz="1200"/>
              <a:t>교환</a:t>
            </a:r>
            <a:r>
              <a:rPr lang="en-US" altLang="ko-KR" sz="1200"/>
              <a:t>”</a:t>
            </a:r>
            <a:r>
              <a:rPr lang="ko-KR" altLang="en-US" sz="1200"/>
              <a:t> 또는 </a:t>
            </a:r>
            <a:r>
              <a:rPr lang="en-US" altLang="ko-KR" sz="1200"/>
              <a:t>“</a:t>
            </a:r>
            <a:r>
              <a:rPr lang="ko-KR" altLang="en-US" sz="1200"/>
              <a:t>환불</a:t>
            </a:r>
            <a:r>
              <a:rPr lang="en-US" altLang="ko-KR" sz="1200"/>
              <a:t>"</a:t>
            </a:r>
            <a:r>
              <a:rPr lang="ko-KR" altLang="en-US" sz="1200"/>
              <a:t> 로 표기되고</a:t>
            </a:r>
            <a:r>
              <a:rPr lang="en-US" altLang="ko-KR" sz="1200"/>
              <a:t>, </a:t>
            </a:r>
            <a:r>
              <a:rPr lang="ko-KR" altLang="en-US" sz="1200" err="1"/>
              <a:t>클릭시</a:t>
            </a:r>
            <a:r>
              <a:rPr lang="ko-KR" altLang="en-US" sz="1200"/>
              <a:t> 해당 </a:t>
            </a:r>
            <a:r>
              <a:rPr lang="ko-KR" altLang="en-US" sz="1200" err="1"/>
              <a:t>사유창이</a:t>
            </a:r>
            <a:r>
              <a:rPr lang="ko-KR" altLang="en-US" sz="1200"/>
              <a:t> </a:t>
            </a:r>
            <a:r>
              <a:rPr lang="ko-KR" altLang="en-US" sz="1200" err="1"/>
              <a:t>팝업창으로</a:t>
            </a:r>
            <a:r>
              <a:rPr lang="ko-KR" altLang="en-US" sz="1200"/>
              <a:t> 뜨게 한다</a:t>
            </a:r>
            <a:r>
              <a:rPr lang="en-US" altLang="ko-KR" sz="1200"/>
              <a:t>.</a:t>
            </a:r>
          </a:p>
          <a:p>
            <a:pPr marL="285750" indent="-285750">
              <a:buFont typeface="Wingdings"/>
              <a:buChar char="Ø"/>
              <a:defRPr/>
            </a:pPr>
            <a:r>
              <a:rPr lang="en-US" altLang="ko-KR" sz="1200" smtClean="0"/>
              <a:t>17</a:t>
            </a:r>
            <a:r>
              <a:rPr lang="ko-KR" altLang="en-US" sz="1200" smtClean="0"/>
              <a:t>번 </a:t>
            </a:r>
            <a:r>
              <a:rPr lang="en-US" altLang="ko-KR" sz="1200" smtClean="0"/>
              <a:t>&gt;&gt; </a:t>
            </a:r>
            <a:r>
              <a:rPr lang="ko-KR" altLang="en-US" sz="1200" smtClean="0"/>
              <a:t>다음 쪽에 설명    </a:t>
            </a:r>
            <a:r>
              <a:rPr lang="en-US" altLang="ko-KR" sz="1200" smtClean="0"/>
              <a:t>|    </a:t>
            </a:r>
            <a:r>
              <a:rPr lang="en-US" altLang="ko-KR" sz="1200" smtClean="0">
                <a:solidFill>
                  <a:srgbClr val="FF0000"/>
                </a:solidFill>
              </a:rPr>
              <a:t>18</a:t>
            </a:r>
            <a:r>
              <a:rPr lang="ko-KR" altLang="en-US" sz="1200" smtClean="0">
                <a:solidFill>
                  <a:srgbClr val="FF0000"/>
                </a:solidFill>
              </a:rPr>
              <a:t>번 클릭시 엑셀파일 앞쪽에  회원관리페이지 </a:t>
            </a:r>
            <a:r>
              <a:rPr lang="en-US" altLang="ko-KR" sz="1200" smtClean="0">
                <a:solidFill>
                  <a:srgbClr val="FF0000"/>
                </a:solidFill>
              </a:rPr>
              <a:t>19</a:t>
            </a:r>
            <a:r>
              <a:rPr lang="ko-KR" altLang="en-US" sz="1200" smtClean="0">
                <a:solidFill>
                  <a:srgbClr val="FF0000"/>
                </a:solidFill>
              </a:rPr>
              <a:t>번 </a:t>
            </a:r>
            <a:r>
              <a:rPr lang="en-US" altLang="ko-KR" sz="1200" smtClean="0">
                <a:solidFill>
                  <a:srgbClr val="FF0000"/>
                </a:solidFill>
              </a:rPr>
              <a:t>3</a:t>
            </a:r>
            <a:r>
              <a:rPr lang="ko-KR" altLang="en-US" sz="1200" smtClean="0">
                <a:solidFill>
                  <a:srgbClr val="FF0000"/>
                </a:solidFill>
              </a:rPr>
              <a:t>개 값을 </a:t>
            </a:r>
            <a:r>
              <a:rPr lang="en-US" altLang="ko-KR" sz="1200" smtClean="0">
                <a:solidFill>
                  <a:srgbClr val="FF0000"/>
                </a:solidFill>
              </a:rPr>
              <a:t>3</a:t>
            </a:r>
            <a:r>
              <a:rPr lang="ko-KR" altLang="en-US" sz="1200" smtClean="0">
                <a:solidFill>
                  <a:srgbClr val="FF0000"/>
                </a:solidFill>
              </a:rPr>
              <a:t>개 필드에 추가해준다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F2D20-1999-1139-11DE-42CD14BFB2DA}"/>
              </a:ext>
            </a:extLst>
          </p:cNvPr>
          <p:cNvSpPr txBox="1"/>
          <p:nvPr/>
        </p:nvSpPr>
        <p:spPr>
          <a:xfrm>
            <a:off x="4213525" y="221408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2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7150DF5-66C4-4B8A-DE2D-B95E8401542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4442"/>
          <a:stretch/>
        </p:blipFill>
        <p:spPr>
          <a:xfrm>
            <a:off x="1420653" y="3117116"/>
            <a:ext cx="1129242" cy="2096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3AC3867-4C5D-B353-2267-38EA6E458A85}"/>
              </a:ext>
            </a:extLst>
          </p:cNvPr>
          <p:cNvSpPr txBox="1"/>
          <p:nvPr/>
        </p:nvSpPr>
        <p:spPr>
          <a:xfrm>
            <a:off x="4004944" y="3360916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4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C1B07-D376-DA0B-0778-DB25383A41C5}"/>
              </a:ext>
            </a:extLst>
          </p:cNvPr>
          <p:cNvSpPr txBox="1"/>
          <p:nvPr/>
        </p:nvSpPr>
        <p:spPr>
          <a:xfrm>
            <a:off x="7838302" y="3360506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10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343F5-286F-E67D-9132-94CEB75C4313}"/>
              </a:ext>
            </a:extLst>
          </p:cNvPr>
          <p:cNvSpPr txBox="1"/>
          <p:nvPr/>
        </p:nvSpPr>
        <p:spPr>
          <a:xfrm>
            <a:off x="5071452" y="3080001"/>
            <a:ext cx="509286" cy="307776"/>
          </a:xfrm>
          <a:prstGeom prst="rect">
            <a:avLst/>
          </a:prstGeom>
          <a:solidFill>
            <a:srgbClr val="F3F3F3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800" b="1">
                <a:solidFill>
                  <a:srgbClr val="0070C0"/>
                </a:solidFill>
              </a:rPr>
              <a:t>15,000</a:t>
            </a:r>
            <a:br>
              <a:rPr lang="en-US" altLang="ko-KR" sz="800" b="1">
                <a:solidFill>
                  <a:srgbClr val="0070C0"/>
                </a:solidFill>
              </a:rPr>
            </a:br>
            <a:r>
              <a:rPr lang="en-US" altLang="ko-KR" sz="800" b="1"/>
              <a:t>10,000</a:t>
            </a:r>
            <a:endParaRPr lang="ko-KR" altLang="en-US" sz="8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510108-B799-E1E8-2573-DA6BC486B3DF}"/>
              </a:ext>
            </a:extLst>
          </p:cNvPr>
          <p:cNvSpPr txBox="1"/>
          <p:nvPr/>
        </p:nvSpPr>
        <p:spPr>
          <a:xfrm>
            <a:off x="5663800" y="3111766"/>
            <a:ext cx="183305" cy="215444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800" b="1">
                <a:solidFill>
                  <a:srgbClr val="0070C0"/>
                </a:solidFill>
              </a:rPr>
              <a:t>2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52D3E-89E7-AC6A-8A64-43D88C0C4894}"/>
              </a:ext>
            </a:extLst>
          </p:cNvPr>
          <p:cNvSpPr txBox="1"/>
          <p:nvPr/>
        </p:nvSpPr>
        <p:spPr>
          <a:xfrm>
            <a:off x="6032972" y="3080710"/>
            <a:ext cx="420225" cy="279796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800" b="1">
                <a:solidFill>
                  <a:srgbClr val="0070C0"/>
                </a:solidFill>
              </a:rPr>
              <a:t>30,000</a:t>
            </a:r>
            <a:br>
              <a:rPr lang="en-US" altLang="ko-KR" sz="800" b="1">
                <a:solidFill>
                  <a:srgbClr val="0070C0"/>
                </a:solidFill>
              </a:rPr>
            </a:br>
            <a:r>
              <a:rPr lang="en-US" altLang="ko-KR" sz="800" b="1"/>
              <a:t>2,500</a:t>
            </a:r>
            <a:endParaRPr lang="ko-KR" altLang="en-US" sz="8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6CD548-9D1D-FD1E-4D5F-B3BC307EF0F1}"/>
              </a:ext>
            </a:extLst>
          </p:cNvPr>
          <p:cNvSpPr txBox="1"/>
          <p:nvPr/>
        </p:nvSpPr>
        <p:spPr>
          <a:xfrm>
            <a:off x="7325318" y="3100931"/>
            <a:ext cx="455995" cy="230832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900" b="1">
                <a:solidFill>
                  <a:srgbClr val="C00000"/>
                </a:solidFill>
              </a:rPr>
              <a:t>37,500</a:t>
            </a:r>
            <a:endParaRPr lang="ko-KR" altLang="en-US" sz="900" b="1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B290D9-432B-A908-BEA8-258302C70C5A}"/>
              </a:ext>
            </a:extLst>
          </p:cNvPr>
          <p:cNvSpPr txBox="1"/>
          <p:nvPr/>
        </p:nvSpPr>
        <p:spPr>
          <a:xfrm>
            <a:off x="8334609" y="3088684"/>
            <a:ext cx="303288" cy="254360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800" b="1">
                <a:solidFill>
                  <a:srgbClr val="0070C0"/>
                </a:solidFill>
              </a:rPr>
              <a:t>3</a:t>
            </a:r>
            <a:br>
              <a:rPr lang="en-US" altLang="ko-KR" sz="800" b="1">
                <a:solidFill>
                  <a:srgbClr val="0070C0"/>
                </a:solidFill>
              </a:rPr>
            </a:br>
            <a:r>
              <a:rPr lang="en-US" altLang="ko-KR" sz="800" b="1"/>
              <a:t>15</a:t>
            </a:r>
            <a:endParaRPr lang="ko-KR" altLang="en-US" sz="8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C58616-E57C-21C4-6641-1E8EBB4B9F45}"/>
              </a:ext>
            </a:extLst>
          </p:cNvPr>
          <p:cNvSpPr txBox="1"/>
          <p:nvPr/>
        </p:nvSpPr>
        <p:spPr>
          <a:xfrm>
            <a:off x="8768128" y="3089334"/>
            <a:ext cx="469243" cy="279798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800" b="1">
                <a:solidFill>
                  <a:srgbClr val="0070C0"/>
                </a:solidFill>
              </a:rPr>
              <a:t>40,000</a:t>
            </a:r>
            <a:br>
              <a:rPr lang="en-US" altLang="ko-KR" sz="800" b="1">
                <a:solidFill>
                  <a:srgbClr val="0070C0"/>
                </a:solidFill>
              </a:rPr>
            </a:br>
            <a:r>
              <a:rPr lang="en-US" altLang="ko-KR" sz="800" b="1"/>
              <a:t>300,000</a:t>
            </a:r>
            <a:endParaRPr lang="ko-KR" altLang="en-US" sz="8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9AC053-2712-5063-C388-8F8E134DB9F7}"/>
              </a:ext>
            </a:extLst>
          </p:cNvPr>
          <p:cNvSpPr txBox="1"/>
          <p:nvPr/>
        </p:nvSpPr>
        <p:spPr>
          <a:xfrm>
            <a:off x="9371831" y="3113166"/>
            <a:ext cx="822195" cy="230832"/>
          </a:xfrm>
          <a:prstGeom prst="rect">
            <a:avLst/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900"/>
              <a:t>배송사선택  </a:t>
            </a:r>
            <a:r>
              <a:rPr lang="en-US" altLang="ko-KR" sz="900"/>
              <a:t>v</a:t>
            </a:r>
            <a:endParaRPr lang="ko-KR" altLang="en-US" sz="9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890FBB-86B1-440E-980A-E518E9E9861D}"/>
              </a:ext>
            </a:extLst>
          </p:cNvPr>
          <p:cNvSpPr/>
          <p:nvPr/>
        </p:nvSpPr>
        <p:spPr>
          <a:xfrm>
            <a:off x="10401404" y="3138077"/>
            <a:ext cx="422959" cy="1621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334FAE-2CE8-0BEE-9E38-F91D988BEBC3}"/>
              </a:ext>
            </a:extLst>
          </p:cNvPr>
          <p:cNvSpPr txBox="1"/>
          <p:nvPr/>
        </p:nvSpPr>
        <p:spPr>
          <a:xfrm>
            <a:off x="5254887" y="3360916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5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D8528D-90BE-ED10-13E9-AB777295EC09}"/>
              </a:ext>
            </a:extLst>
          </p:cNvPr>
          <p:cNvSpPr txBox="1"/>
          <p:nvPr/>
        </p:nvSpPr>
        <p:spPr>
          <a:xfrm>
            <a:off x="8303609" y="3376156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11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368335-D76E-DFA8-DAAC-CB2A862A4900}"/>
              </a:ext>
            </a:extLst>
          </p:cNvPr>
          <p:cNvSpPr txBox="1"/>
          <p:nvPr/>
        </p:nvSpPr>
        <p:spPr>
          <a:xfrm>
            <a:off x="5696883" y="3360916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6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55AED8-4296-2282-C2F6-D0B1F0E27F2A}"/>
              </a:ext>
            </a:extLst>
          </p:cNvPr>
          <p:cNvSpPr txBox="1"/>
          <p:nvPr/>
        </p:nvSpPr>
        <p:spPr>
          <a:xfrm>
            <a:off x="6128239" y="3376156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7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8966C9-A008-9DCD-D066-7E162F1CB30A}"/>
              </a:ext>
            </a:extLst>
          </p:cNvPr>
          <p:cNvSpPr txBox="1"/>
          <p:nvPr/>
        </p:nvSpPr>
        <p:spPr>
          <a:xfrm>
            <a:off x="7319914" y="3360916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9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06558E-AD47-AD56-EA3D-53B8C90E1BC7}"/>
              </a:ext>
            </a:extLst>
          </p:cNvPr>
          <p:cNvSpPr txBox="1"/>
          <p:nvPr/>
        </p:nvSpPr>
        <p:spPr>
          <a:xfrm>
            <a:off x="6713134" y="3376156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8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D8A15B-40BB-227B-534F-22545BB620BA}"/>
              </a:ext>
            </a:extLst>
          </p:cNvPr>
          <p:cNvSpPr txBox="1"/>
          <p:nvPr/>
        </p:nvSpPr>
        <p:spPr>
          <a:xfrm>
            <a:off x="8854553" y="3386157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12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88271E-B372-BA58-A3CC-6453979A2BB2}"/>
              </a:ext>
            </a:extLst>
          </p:cNvPr>
          <p:cNvSpPr txBox="1"/>
          <p:nvPr/>
        </p:nvSpPr>
        <p:spPr>
          <a:xfrm>
            <a:off x="9562178" y="3326755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13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DA65B7-98A1-C195-6B12-26FB790E3370}"/>
              </a:ext>
            </a:extLst>
          </p:cNvPr>
          <p:cNvSpPr txBox="1"/>
          <p:nvPr/>
        </p:nvSpPr>
        <p:spPr>
          <a:xfrm>
            <a:off x="11383926" y="3087418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16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52D71B-AA41-9B39-E753-8EB8DE8DD656}"/>
              </a:ext>
            </a:extLst>
          </p:cNvPr>
          <p:cNvSpPr txBox="1"/>
          <p:nvPr/>
        </p:nvSpPr>
        <p:spPr>
          <a:xfrm>
            <a:off x="10415959" y="3326755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14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42C19C-9E98-E044-6B0B-F2EA762086BB}"/>
              </a:ext>
            </a:extLst>
          </p:cNvPr>
          <p:cNvSpPr txBox="1"/>
          <p:nvPr/>
        </p:nvSpPr>
        <p:spPr>
          <a:xfrm>
            <a:off x="2426771" y="856433"/>
            <a:ext cx="61850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전체  </a:t>
            </a:r>
            <a:r>
              <a:rPr lang="en-US" altLang="ko-KR" sz="1000"/>
              <a:t>v</a:t>
            </a:r>
            <a:endParaRPr lang="ko-KR" altLang="en-US" sz="10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19C24B-52A5-FE84-63DD-FE8E3BB86BF2}"/>
              </a:ext>
            </a:extLst>
          </p:cNvPr>
          <p:cNvSpPr txBox="1"/>
          <p:nvPr/>
        </p:nvSpPr>
        <p:spPr>
          <a:xfrm>
            <a:off x="2452097" y="1098490"/>
            <a:ext cx="57165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전체</a:t>
            </a:r>
            <a:r>
              <a:rPr lang="en-US" altLang="ko-KR" sz="1000"/>
              <a:t/>
            </a:r>
            <a:br>
              <a:rPr lang="en-US" altLang="ko-KR" sz="1000"/>
            </a:br>
            <a:r>
              <a:rPr lang="en-US" altLang="ko-KR" sz="1000"/>
              <a:t>1</a:t>
            </a:r>
            <a:br>
              <a:rPr lang="en-US" altLang="ko-KR" sz="1000"/>
            </a:br>
            <a:r>
              <a:rPr lang="en-US" altLang="ko-KR" sz="1000"/>
              <a:t>2</a:t>
            </a:r>
            <a:br>
              <a:rPr lang="en-US" altLang="ko-KR" sz="1000"/>
            </a:br>
            <a:r>
              <a:rPr lang="en-US" altLang="ko-KR" sz="1000"/>
              <a:t>3</a:t>
            </a:r>
          </a:p>
          <a:p>
            <a:pPr lvl="0">
              <a:defRPr/>
            </a:pPr>
            <a:r>
              <a:rPr lang="en-US" altLang="ko-KR" sz="1000"/>
              <a:t>4</a:t>
            </a:r>
          </a:p>
          <a:p>
            <a:pPr lvl="0">
              <a:defRPr/>
            </a:pPr>
            <a:r>
              <a:rPr lang="en-US" altLang="ko-KR" sz="1000"/>
              <a:t>5</a:t>
            </a:r>
          </a:p>
          <a:p>
            <a:pPr lvl="0">
              <a:defRPr/>
            </a:pPr>
            <a:r>
              <a:rPr lang="en-US" altLang="ko-KR" sz="1000"/>
              <a:t>6</a:t>
            </a:r>
          </a:p>
          <a:p>
            <a:pPr lvl="0">
              <a:defRPr/>
            </a:pPr>
            <a:r>
              <a:rPr lang="en-US" altLang="ko-KR" sz="10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5D09E8-A123-A390-30EE-3A871EBAF6CE}"/>
              </a:ext>
            </a:extLst>
          </p:cNvPr>
          <p:cNvSpPr txBox="1"/>
          <p:nvPr/>
        </p:nvSpPr>
        <p:spPr>
          <a:xfrm>
            <a:off x="3236840" y="636233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0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8BFCF3-0053-9BE4-8F1C-40ADFC3A447B}"/>
              </a:ext>
            </a:extLst>
          </p:cNvPr>
          <p:cNvSpPr txBox="1"/>
          <p:nvPr/>
        </p:nvSpPr>
        <p:spPr>
          <a:xfrm>
            <a:off x="2727774" y="3428546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0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B0220A-AC5E-6A0D-248B-950F1307FD62}"/>
              </a:ext>
            </a:extLst>
          </p:cNvPr>
          <p:cNvSpPr txBox="1"/>
          <p:nvPr/>
        </p:nvSpPr>
        <p:spPr>
          <a:xfrm>
            <a:off x="5600096" y="2740568"/>
            <a:ext cx="292901" cy="307776"/>
          </a:xfrm>
          <a:prstGeom prst="rect">
            <a:avLst/>
          </a:prstGeom>
          <a:solidFill>
            <a:srgbClr val="CCCCCC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상품</a:t>
            </a:r>
            <a:endParaRPr lang="en-US" altLang="ko-KR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>
              <a:defRPr/>
            </a:pPr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endParaRPr lang="ko-KR" altLang="en-US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52D71B-AA41-9B39-E753-8EB8DE8DD656}"/>
              </a:ext>
            </a:extLst>
          </p:cNvPr>
          <p:cNvSpPr txBox="1"/>
          <p:nvPr/>
        </p:nvSpPr>
        <p:spPr>
          <a:xfrm>
            <a:off x="10931470" y="3412792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15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B0220A-AC5E-6A0D-248B-950F1307FD62}"/>
              </a:ext>
            </a:extLst>
          </p:cNvPr>
          <p:cNvSpPr txBox="1"/>
          <p:nvPr/>
        </p:nvSpPr>
        <p:spPr>
          <a:xfrm>
            <a:off x="10977830" y="3103782"/>
            <a:ext cx="322190" cy="2797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800" b="1" smtClean="0">
                <a:solidFill>
                  <a:schemeClr val="bg1"/>
                </a:solidFill>
              </a:rPr>
              <a:t>배송</a:t>
            </a:r>
            <a:endParaRPr lang="en-US" altLang="ko-KR" sz="800" b="1" smtClean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ko-KR" altLang="en-US" sz="800" b="1" smtClean="0">
                <a:solidFill>
                  <a:schemeClr val="bg1"/>
                </a:solidFill>
              </a:rPr>
              <a:t>조회</a:t>
            </a:r>
            <a:endParaRPr lang="en-US" altLang="ko-KR" sz="800" b="1">
              <a:solidFill>
                <a:schemeClr val="bg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529B99B-AFC3-9EFC-DB00-AC54C22E3942}"/>
              </a:ext>
            </a:extLst>
          </p:cNvPr>
          <p:cNvGrpSpPr/>
          <p:nvPr/>
        </p:nvGrpSpPr>
        <p:grpSpPr>
          <a:xfrm>
            <a:off x="3892440" y="856433"/>
            <a:ext cx="731624" cy="802379"/>
            <a:chOff x="4183293" y="856433"/>
            <a:chExt cx="731624" cy="80237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5D9829-DCFD-0FCC-216C-B042F9108637}"/>
                </a:ext>
              </a:extLst>
            </p:cNvPr>
            <p:cNvSpPr txBox="1"/>
            <p:nvPr/>
          </p:nvSpPr>
          <p:spPr>
            <a:xfrm>
              <a:off x="4183293" y="856433"/>
              <a:ext cx="73162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err="1" smtClean="0"/>
                <a:t>온리원</a:t>
              </a:r>
              <a:r>
                <a:rPr lang="ko-KR" altLang="en-US" sz="1000" smtClean="0"/>
                <a:t>  </a:t>
              </a:r>
              <a:r>
                <a:rPr lang="en-US" altLang="ko-KR" sz="1000"/>
                <a:t>v</a:t>
              </a:r>
              <a:endParaRPr lang="ko-KR" altLang="en-US" sz="10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EB5C0F-0388-C520-86E1-70E63D03AF6D}"/>
                </a:ext>
              </a:extLst>
            </p:cNvPr>
            <p:cNvSpPr txBox="1"/>
            <p:nvPr/>
          </p:nvSpPr>
          <p:spPr>
            <a:xfrm>
              <a:off x="4185857" y="1104814"/>
              <a:ext cx="729060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err="1" smtClean="0"/>
                <a:t>온리원</a:t>
              </a:r>
              <a:r>
                <a:rPr lang="en-US" altLang="ko-KR" sz="1000"/>
                <a:t/>
              </a:r>
              <a:br>
                <a:rPr lang="en-US" altLang="ko-KR" sz="1000"/>
              </a:br>
              <a:r>
                <a:rPr lang="en-US" altLang="ko-KR" sz="1000" smtClean="0"/>
                <a:t>BTSS</a:t>
              </a:r>
              <a:r>
                <a:rPr lang="en-US" altLang="ko-KR" sz="1000"/>
                <a:t/>
              </a:r>
              <a:br>
                <a:rPr lang="en-US" altLang="ko-KR" sz="1000"/>
              </a:br>
              <a:r>
                <a:rPr lang="ko-KR" altLang="en-US" sz="1000" smtClean="0"/>
                <a:t>정관장</a:t>
              </a:r>
              <a:endParaRPr lang="ko-KR" altLang="en-US" sz="10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FEB5C0F-0388-C520-86E1-70E63D03AF6D}"/>
              </a:ext>
            </a:extLst>
          </p:cNvPr>
          <p:cNvSpPr txBox="1"/>
          <p:nvPr/>
        </p:nvSpPr>
        <p:spPr>
          <a:xfrm>
            <a:off x="3093756" y="1323771"/>
            <a:ext cx="729060" cy="24622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smtClean="0">
                <a:solidFill>
                  <a:schemeClr val="bg1"/>
                </a:solidFill>
              </a:rPr>
              <a:t>온리원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EB5C0F-0388-C520-86E1-70E63D03AF6D}"/>
              </a:ext>
            </a:extLst>
          </p:cNvPr>
          <p:cNvSpPr txBox="1"/>
          <p:nvPr/>
        </p:nvSpPr>
        <p:spPr>
          <a:xfrm>
            <a:off x="3093756" y="1576569"/>
            <a:ext cx="72906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err="1" smtClean="0"/>
              <a:t>웰빙몰</a:t>
            </a:r>
            <a:r>
              <a:rPr lang="en-US" altLang="ko-KR" sz="1000" smtClean="0"/>
              <a:t/>
            </a:r>
            <a:br>
              <a:rPr lang="en-US" altLang="ko-KR" sz="1000" smtClean="0"/>
            </a:br>
            <a:r>
              <a:rPr lang="ko-KR" altLang="en-US" sz="1000" err="1" smtClean="0"/>
              <a:t>국민클럽</a:t>
            </a:r>
            <a:endParaRPr lang="en-US" altLang="ko-KR" sz="1000" smtClean="0"/>
          </a:p>
          <a:p>
            <a:pPr lvl="0">
              <a:defRPr/>
            </a:pPr>
            <a:r>
              <a:rPr lang="ko-KR" altLang="en-US" sz="1000" err="1" smtClean="0"/>
              <a:t>네오클럽</a:t>
            </a:r>
            <a:endParaRPr lang="ko-KR" altLang="en-US" sz="1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5D09E8-A123-A390-30EE-3A871EBAF6CE}"/>
              </a:ext>
            </a:extLst>
          </p:cNvPr>
          <p:cNvSpPr txBox="1"/>
          <p:nvPr/>
        </p:nvSpPr>
        <p:spPr>
          <a:xfrm>
            <a:off x="3465604" y="1524327"/>
            <a:ext cx="417102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0-1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5D09E8-A123-A390-30EE-3A871EBAF6CE}"/>
              </a:ext>
            </a:extLst>
          </p:cNvPr>
          <p:cNvSpPr txBox="1"/>
          <p:nvPr/>
        </p:nvSpPr>
        <p:spPr>
          <a:xfrm>
            <a:off x="4138575" y="1586159"/>
            <a:ext cx="417102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0-2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A52D3E-89E7-AC6A-8A64-43D88C0C4894}"/>
              </a:ext>
            </a:extLst>
          </p:cNvPr>
          <p:cNvSpPr txBox="1"/>
          <p:nvPr/>
        </p:nvSpPr>
        <p:spPr>
          <a:xfrm>
            <a:off x="2597764" y="3086574"/>
            <a:ext cx="524137" cy="307776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800" b="1" smtClean="0">
                <a:solidFill>
                  <a:srgbClr val="0070C0"/>
                </a:solidFill>
              </a:rPr>
              <a:t>네이처헤어</a:t>
            </a:r>
            <a:r>
              <a:rPr lang="en-US" altLang="ko-KR" sz="800" b="1">
                <a:solidFill>
                  <a:srgbClr val="0070C0"/>
                </a:solidFill>
              </a:rPr>
              <a:t/>
            </a:r>
            <a:br>
              <a:rPr lang="en-US" altLang="ko-KR" sz="800" b="1">
                <a:solidFill>
                  <a:srgbClr val="0070C0"/>
                </a:solidFill>
              </a:rPr>
            </a:br>
            <a:r>
              <a:rPr lang="ko-KR" altLang="en-US" sz="800" b="1" smtClean="0"/>
              <a:t>온리원</a:t>
            </a:r>
            <a:endParaRPr lang="ko-KR" altLang="en-US" sz="800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8637897" y="852846"/>
            <a:ext cx="1269761" cy="276999"/>
          </a:xfrm>
          <a:prstGeom prst="rect">
            <a:avLst/>
          </a:prstGeom>
          <a:solidFill>
            <a:srgbClr val="3C8DB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mtClean="0">
                <a:solidFill>
                  <a:schemeClr val="bg1"/>
                </a:solidFill>
              </a:rPr>
              <a:t>굿마켓정산</a:t>
            </a:r>
            <a:r>
              <a:rPr lang="ko-KR" altLang="en-US" sz="1200" smtClean="0">
                <a:solidFill>
                  <a:schemeClr val="bg1"/>
                </a:solidFill>
              </a:rPr>
              <a:t>관리  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CCF570-C09A-3EAA-439B-B8410B0DCD9A}"/>
              </a:ext>
            </a:extLst>
          </p:cNvPr>
          <p:cNvSpPr txBox="1"/>
          <p:nvPr/>
        </p:nvSpPr>
        <p:spPr>
          <a:xfrm>
            <a:off x="8402010" y="661700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17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9958371" y="852846"/>
            <a:ext cx="855820" cy="276999"/>
          </a:xfrm>
          <a:prstGeom prst="rect">
            <a:avLst/>
          </a:prstGeom>
          <a:solidFill>
            <a:srgbClr val="3C8DB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mtClean="0">
                <a:solidFill>
                  <a:schemeClr val="bg1"/>
                </a:solidFill>
              </a:rPr>
              <a:t>선택삭제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10858946" y="852846"/>
            <a:ext cx="1216803" cy="276999"/>
          </a:xfrm>
          <a:prstGeom prst="rect">
            <a:avLst/>
          </a:prstGeom>
          <a:solidFill>
            <a:srgbClr val="3C8DB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mtClean="0">
                <a:solidFill>
                  <a:schemeClr val="bg1"/>
                </a:solidFill>
              </a:rPr>
              <a:t>엑셀다운받기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CCF570-C09A-3EAA-439B-B8410B0DCD9A}"/>
              </a:ext>
            </a:extLst>
          </p:cNvPr>
          <p:cNvSpPr txBox="1"/>
          <p:nvPr/>
        </p:nvSpPr>
        <p:spPr>
          <a:xfrm>
            <a:off x="11796357" y="610287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18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51FF66DE-7114-7F0A-6B4D-AAC93E802A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7695" y="1510803"/>
            <a:ext cx="3302636" cy="64240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FCCF570-C09A-3EAA-439B-B8410B0DCD9A}"/>
              </a:ext>
            </a:extLst>
          </p:cNvPr>
          <p:cNvSpPr txBox="1"/>
          <p:nvPr/>
        </p:nvSpPr>
        <p:spPr>
          <a:xfrm>
            <a:off x="9839442" y="1746744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19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5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6" y="1034348"/>
            <a:ext cx="11058525" cy="619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540E33-910F-AD51-F4ED-EC7631D9A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572"/>
          <a:stretch/>
        </p:blipFill>
        <p:spPr>
          <a:xfrm>
            <a:off x="517688" y="3750673"/>
            <a:ext cx="9463156" cy="9551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540E33-910F-AD51-F4ED-EC7631D9A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572"/>
          <a:stretch/>
        </p:blipFill>
        <p:spPr>
          <a:xfrm>
            <a:off x="536165" y="41097"/>
            <a:ext cx="9463156" cy="955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698B1-E02F-F5EF-6035-AFAFA3DD6357}"/>
              </a:ext>
            </a:extLst>
          </p:cNvPr>
          <p:cNvSpPr txBox="1"/>
          <p:nvPr/>
        </p:nvSpPr>
        <p:spPr>
          <a:xfrm>
            <a:off x="467835" y="66562"/>
            <a:ext cx="216758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err="1"/>
              <a:t>굿마켓</a:t>
            </a:r>
            <a:r>
              <a:rPr lang="ko-KR" altLang="en-US" sz="1400"/>
              <a:t> </a:t>
            </a:r>
            <a:r>
              <a:rPr lang="ko-KR" altLang="en-US" sz="1400" smtClean="0"/>
              <a:t>판매자 정산 </a:t>
            </a:r>
            <a:r>
              <a:rPr lang="ko-KR" altLang="en-US" sz="1400"/>
              <a:t>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91370-BBB6-CDA4-91BA-8A4AEC9CB196}"/>
              </a:ext>
            </a:extLst>
          </p:cNvPr>
          <p:cNvSpPr txBox="1"/>
          <p:nvPr/>
        </p:nvSpPr>
        <p:spPr>
          <a:xfrm>
            <a:off x="2635416" y="139273"/>
            <a:ext cx="2489784" cy="246221"/>
          </a:xfrm>
          <a:prstGeom prst="rect">
            <a:avLst/>
          </a:prstGeom>
          <a:solidFill>
            <a:srgbClr val="ECF0F5"/>
          </a:solidFill>
        </p:spPr>
        <p:txBody>
          <a:bodyPr wrap="none" rtlCol="0">
            <a:spAutoFit/>
          </a:bodyPr>
          <a:lstStyle/>
          <a:p>
            <a:r>
              <a:rPr lang="ko-KR" altLang="en-US" sz="1000" err="1"/>
              <a:t>굿마켓</a:t>
            </a:r>
            <a:r>
              <a:rPr lang="ko-KR" altLang="en-US" sz="1000"/>
              <a:t> </a:t>
            </a:r>
            <a:r>
              <a:rPr lang="ko-KR" altLang="en-US" sz="1000" smtClean="0"/>
              <a:t>상품 배당 및 정산을 </a:t>
            </a:r>
            <a:r>
              <a:rPr lang="ko-KR" altLang="en-US" sz="1000"/>
              <a:t>관리합니다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8EB00-71C5-8025-057C-713A4B33EEAB}"/>
              </a:ext>
            </a:extLst>
          </p:cNvPr>
          <p:cNvSpPr txBox="1"/>
          <p:nvPr/>
        </p:nvSpPr>
        <p:spPr>
          <a:xfrm>
            <a:off x="8888314" y="154662"/>
            <a:ext cx="1032655" cy="230832"/>
          </a:xfrm>
          <a:prstGeom prst="rect">
            <a:avLst/>
          </a:prstGeom>
          <a:solidFill>
            <a:srgbClr val="ECF0F5"/>
          </a:solidFill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굿마켓 정산관리</a:t>
            </a:r>
            <a:endParaRPr lang="ko-KR" altLang="en-US" sz="9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7232C1-CF80-250C-36F0-37A6414EC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23" y="458887"/>
            <a:ext cx="895350" cy="3238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548B570-BBA3-9022-EB62-CEC762542C95}"/>
              </a:ext>
            </a:extLst>
          </p:cNvPr>
          <p:cNvSpPr/>
          <p:nvPr/>
        </p:nvSpPr>
        <p:spPr>
          <a:xfrm>
            <a:off x="5274892" y="300268"/>
            <a:ext cx="1249474" cy="47026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1166072" y="487834"/>
            <a:ext cx="61850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전체  </a:t>
            </a:r>
            <a:r>
              <a:rPr lang="en-US" altLang="ko-KR" sz="1000"/>
              <a:t>v</a:t>
            </a:r>
            <a:endParaRPr lang="ko-KR" altLang="en-US" sz="1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B5C0F-0388-C520-86E1-70E63D03AF6D}"/>
              </a:ext>
            </a:extLst>
          </p:cNvPr>
          <p:cNvSpPr txBox="1"/>
          <p:nvPr/>
        </p:nvSpPr>
        <p:spPr>
          <a:xfrm>
            <a:off x="587769" y="5791431"/>
            <a:ext cx="8397690" cy="10156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1200" smtClean="0">
                <a:latin typeface="+mn-ea"/>
              </a:rPr>
              <a:t>1</a:t>
            </a:r>
            <a:r>
              <a:rPr lang="ko-KR" altLang="en-US" sz="1200" smtClean="0">
                <a:latin typeface="+mn-ea"/>
              </a:rPr>
              <a:t>번 클릭시 </a:t>
            </a:r>
            <a:r>
              <a:rPr lang="en-US" altLang="ko-KR" sz="1200" smtClean="0">
                <a:latin typeface="+mn-ea"/>
              </a:rPr>
              <a:t>2</a:t>
            </a:r>
            <a:r>
              <a:rPr lang="ko-KR" altLang="en-US" sz="1200" smtClean="0">
                <a:latin typeface="+mn-ea"/>
              </a:rPr>
              <a:t>번 페이지가 열린다</a:t>
            </a:r>
            <a:r>
              <a:rPr lang="en-US" altLang="ko-KR" sz="1200" smtClean="0">
                <a:latin typeface="+mn-ea"/>
              </a:rPr>
              <a:t>. 2-1</a:t>
            </a:r>
            <a:r>
              <a:rPr lang="ko-KR" altLang="en-US" sz="1200" smtClean="0">
                <a:latin typeface="+mn-ea"/>
              </a:rPr>
              <a:t>번 클릭시 </a:t>
            </a:r>
            <a:r>
              <a:rPr lang="en-US" altLang="ko-KR" sz="1200" smtClean="0">
                <a:latin typeface="+mn-ea"/>
              </a:rPr>
              <a:t>0</a:t>
            </a:r>
            <a:r>
              <a:rPr lang="ko-KR" altLang="en-US" sz="1200" smtClean="0">
                <a:latin typeface="+mn-ea"/>
              </a:rPr>
              <a:t>번 페이지가 열린다</a:t>
            </a:r>
            <a:r>
              <a:rPr lang="en-US" altLang="ko-KR" sz="1200" smtClean="0">
                <a:latin typeface="+mn-ea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1200" smtClean="0">
                <a:latin typeface="+mn-ea"/>
              </a:rPr>
              <a:t>2</a:t>
            </a:r>
            <a:r>
              <a:rPr lang="ko-KR" altLang="en-US" sz="1200" smtClean="0">
                <a:latin typeface="+mn-ea"/>
              </a:rPr>
              <a:t>번은 회원괸라페이지의 </a:t>
            </a:r>
            <a:r>
              <a:rPr lang="en-US" altLang="ko-KR" sz="1200" smtClean="0">
                <a:latin typeface="+mn-ea"/>
              </a:rPr>
              <a:t>3-1</a:t>
            </a:r>
            <a:r>
              <a:rPr lang="ko-KR" altLang="en-US" sz="1200" smtClean="0">
                <a:latin typeface="+mn-ea"/>
              </a:rPr>
              <a:t>번 정보를 가져온다</a:t>
            </a:r>
            <a:r>
              <a:rPr lang="en-US" altLang="ko-KR" sz="1200" smtClean="0">
                <a:latin typeface="+mn-ea"/>
              </a:rPr>
              <a:t>. 3-1</a:t>
            </a:r>
            <a:r>
              <a:rPr lang="ko-KR" altLang="en-US" sz="1200" smtClean="0">
                <a:latin typeface="+mn-ea"/>
              </a:rPr>
              <a:t>번 </a:t>
            </a:r>
            <a:r>
              <a:rPr lang="en-US" altLang="ko-KR" sz="1200" smtClean="0">
                <a:latin typeface="+mn-ea"/>
              </a:rPr>
              <a:t>＂</a:t>
            </a:r>
            <a:r>
              <a:rPr lang="ko-KR" altLang="en-US" sz="1200" smtClean="0">
                <a:latin typeface="+mn-ea"/>
              </a:rPr>
              <a:t>분양자</a:t>
            </a:r>
            <a:r>
              <a:rPr lang="en-US" altLang="ko-KR" sz="1200" smtClean="0">
                <a:latin typeface="+mn-ea"/>
              </a:rPr>
              <a:t>＂</a:t>
            </a:r>
            <a:r>
              <a:rPr lang="ko-KR" altLang="en-US" sz="1200" smtClean="0">
                <a:latin typeface="+mn-ea"/>
              </a:rPr>
              <a:t>밑에 </a:t>
            </a:r>
            <a:r>
              <a:rPr lang="en-US" altLang="ko-KR" sz="1200" smtClean="0">
                <a:latin typeface="+mn-ea"/>
              </a:rPr>
              <a:t>＂</a:t>
            </a:r>
            <a:r>
              <a:rPr lang="ko-KR" altLang="en-US" sz="1200">
                <a:latin typeface="+mn-ea"/>
              </a:rPr>
              <a:t>센</a:t>
            </a:r>
            <a:r>
              <a:rPr lang="ko-KR" altLang="en-US" sz="1200" smtClean="0">
                <a:latin typeface="+mn-ea"/>
              </a:rPr>
              <a:t>터</a:t>
            </a:r>
            <a:r>
              <a:rPr lang="en-US" altLang="ko-KR" sz="1200" smtClean="0">
                <a:latin typeface="+mn-ea"/>
              </a:rPr>
              <a:t>＂</a:t>
            </a:r>
            <a:r>
              <a:rPr lang="ko-KR" altLang="en-US" sz="1200" smtClean="0">
                <a:latin typeface="+mn-ea"/>
              </a:rPr>
              <a:t>등급을 추가한다</a:t>
            </a:r>
            <a:r>
              <a:rPr lang="en-US" altLang="ko-KR" sz="1200" smtClean="0">
                <a:latin typeface="+mn-ea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1200" smtClean="0">
                <a:latin typeface="+mn-ea"/>
              </a:rPr>
              <a:t>4</a:t>
            </a:r>
            <a:r>
              <a:rPr lang="ko-KR" altLang="en-US" sz="1200" smtClean="0">
                <a:latin typeface="+mn-ea"/>
              </a:rPr>
              <a:t>번 </a:t>
            </a:r>
            <a:r>
              <a:rPr lang="en-US" altLang="ko-KR" sz="1200" smtClean="0">
                <a:latin typeface="+mn-ea"/>
              </a:rPr>
              <a:t>&gt;&gt; </a:t>
            </a:r>
            <a:r>
              <a:rPr lang="ko-KR" altLang="en-US" sz="1200" smtClean="0">
                <a:latin typeface="+mn-ea"/>
              </a:rPr>
              <a:t>디폴트값 </a:t>
            </a:r>
            <a:r>
              <a:rPr lang="en-US" altLang="ko-KR" sz="1200" smtClean="0">
                <a:latin typeface="+mn-ea"/>
              </a:rPr>
              <a:t>&gt;&gt; </a:t>
            </a:r>
            <a:r>
              <a:rPr lang="ko-KR" altLang="en-US" sz="1200" smtClean="0">
                <a:latin typeface="+mn-ea"/>
              </a:rPr>
              <a:t>리셀러는 </a:t>
            </a:r>
            <a:r>
              <a:rPr lang="en-US" altLang="ko-KR" sz="1200" smtClean="0">
                <a:latin typeface="+mn-ea"/>
              </a:rPr>
              <a:t>“4”  / </a:t>
            </a:r>
            <a:r>
              <a:rPr lang="ko-KR" altLang="en-US" sz="1200" smtClean="0">
                <a:latin typeface="+mn-ea"/>
              </a:rPr>
              <a:t>분양자는 </a:t>
            </a:r>
            <a:r>
              <a:rPr lang="en-US" altLang="ko-KR" sz="1200" smtClean="0">
                <a:latin typeface="+mn-ea"/>
              </a:rPr>
              <a:t>“1%” / </a:t>
            </a:r>
            <a:r>
              <a:rPr lang="ko-KR" altLang="en-US" sz="1200" smtClean="0">
                <a:latin typeface="+mn-ea"/>
              </a:rPr>
              <a:t>센터는 </a:t>
            </a:r>
            <a:r>
              <a:rPr lang="en-US" altLang="ko-KR" sz="1200" smtClean="0">
                <a:latin typeface="+mn-ea"/>
              </a:rPr>
              <a:t>“5%” </a:t>
            </a:r>
            <a:r>
              <a:rPr lang="ko-KR" altLang="en-US" sz="1200" smtClean="0">
                <a:latin typeface="+mn-ea"/>
              </a:rPr>
              <a:t>로 한다</a:t>
            </a:r>
            <a:r>
              <a:rPr lang="en-US" altLang="ko-KR" sz="1200" smtClean="0">
                <a:latin typeface="+mn-ea"/>
              </a:rPr>
              <a:t>. </a:t>
            </a:r>
            <a:r>
              <a:rPr lang="ko-KR" altLang="en-US" sz="1200" smtClean="0">
                <a:latin typeface="+mn-ea"/>
              </a:rPr>
              <a:t>입력해 수정도 가능하게 한다</a:t>
            </a:r>
            <a:r>
              <a:rPr lang="en-US" altLang="ko-KR" sz="1200" smtClean="0">
                <a:latin typeface="+mn-ea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1200" smtClean="0">
                <a:latin typeface="+mn-ea"/>
              </a:rPr>
              <a:t>5</a:t>
            </a:r>
            <a:r>
              <a:rPr lang="ko-KR" altLang="en-US" sz="1200" smtClean="0">
                <a:latin typeface="+mn-ea"/>
              </a:rPr>
              <a:t>번 공급가 </a:t>
            </a:r>
            <a:r>
              <a:rPr lang="en-US" altLang="ko-KR" sz="1200" smtClean="0">
                <a:latin typeface="+mn-ea"/>
              </a:rPr>
              <a:t>x </a:t>
            </a:r>
            <a:r>
              <a:rPr lang="ko-KR" altLang="en-US" sz="1200" smtClean="0">
                <a:latin typeface="+mn-ea"/>
              </a:rPr>
              <a:t>상품건수 </a:t>
            </a:r>
            <a:r>
              <a:rPr lang="en-US" altLang="ko-KR" sz="1200" smtClean="0">
                <a:latin typeface="+mn-ea"/>
              </a:rPr>
              <a:t>&gt;&gt; 8</a:t>
            </a:r>
            <a:r>
              <a:rPr lang="ko-KR" altLang="en-US" sz="1200" smtClean="0">
                <a:latin typeface="+mn-ea"/>
              </a:rPr>
              <a:t>번의 원공급가로 반영되게 한다</a:t>
            </a:r>
            <a:r>
              <a:rPr lang="en-US" altLang="ko-KR" sz="1200" smtClean="0">
                <a:latin typeface="+mn-ea"/>
              </a:rPr>
              <a:t>. 8</a:t>
            </a:r>
            <a:r>
              <a:rPr lang="ko-KR" altLang="en-US" sz="1200" smtClean="0">
                <a:latin typeface="+mn-ea"/>
              </a:rPr>
              <a:t>번의 원수수료 </a:t>
            </a:r>
            <a:r>
              <a:rPr lang="en-US" altLang="ko-KR" sz="1200" smtClean="0">
                <a:latin typeface="+mn-ea"/>
              </a:rPr>
              <a:t>= (7</a:t>
            </a:r>
            <a:r>
              <a:rPr lang="ko-KR" altLang="en-US" sz="1200" smtClean="0">
                <a:latin typeface="+mn-ea"/>
              </a:rPr>
              <a:t>번의 구매금액</a:t>
            </a:r>
            <a:r>
              <a:rPr lang="en-US" altLang="ko-KR" sz="1200" smtClean="0">
                <a:latin typeface="+mn-ea"/>
              </a:rPr>
              <a:t>)</a:t>
            </a:r>
            <a:r>
              <a:rPr lang="ko-KR" altLang="en-US" sz="1200" smtClean="0">
                <a:latin typeface="+mn-ea"/>
              </a:rPr>
              <a:t> </a:t>
            </a:r>
            <a:r>
              <a:rPr lang="en-US" altLang="ko-KR" sz="1200" smtClean="0">
                <a:latin typeface="+mn-ea"/>
              </a:rPr>
              <a:t>– (8</a:t>
            </a:r>
            <a:r>
              <a:rPr lang="ko-KR" altLang="en-US" sz="1200" smtClean="0">
                <a:latin typeface="+mn-ea"/>
              </a:rPr>
              <a:t>번의 원공급가</a:t>
            </a:r>
            <a:r>
              <a:rPr lang="en-US" altLang="ko-KR" sz="1200" smtClean="0">
                <a:latin typeface="+mn-ea"/>
              </a:rPr>
              <a:t>)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1200" smtClean="0">
                <a:latin typeface="+mn-ea"/>
              </a:rPr>
              <a:t>10</a:t>
            </a:r>
            <a:r>
              <a:rPr lang="ko-KR" altLang="en-US" sz="1200" smtClean="0">
                <a:latin typeface="+mn-ea"/>
              </a:rPr>
              <a:t>번 실공급가 </a:t>
            </a:r>
            <a:r>
              <a:rPr lang="en-US" altLang="ko-KR" sz="1200" smtClean="0">
                <a:latin typeface="+mn-ea"/>
              </a:rPr>
              <a:t>= (8</a:t>
            </a:r>
            <a:r>
              <a:rPr lang="ko-KR" altLang="en-US" sz="1200" smtClean="0">
                <a:latin typeface="+mn-ea"/>
              </a:rPr>
              <a:t>번 원공급가</a:t>
            </a:r>
            <a:r>
              <a:rPr lang="en-US" altLang="ko-KR" sz="1200" smtClean="0">
                <a:latin typeface="+mn-ea"/>
              </a:rPr>
              <a:t> x 0.2) + 8</a:t>
            </a:r>
            <a:r>
              <a:rPr lang="ko-KR" altLang="en-US" sz="1200" smtClean="0">
                <a:latin typeface="+mn-ea"/>
              </a:rPr>
              <a:t>번 원공급가</a:t>
            </a:r>
            <a:r>
              <a:rPr lang="en-US" altLang="ko-KR" sz="1200">
                <a:latin typeface="+mn-ea"/>
              </a:rPr>
              <a:t> </a:t>
            </a:r>
            <a:r>
              <a:rPr lang="en-US" altLang="ko-KR" sz="1200" smtClean="0">
                <a:latin typeface="+mn-ea"/>
              </a:rPr>
              <a:t>    |   </a:t>
            </a:r>
            <a:r>
              <a:rPr lang="en-US" altLang="ko-KR" sz="1200" smtClean="0">
                <a:latin typeface="+mn-ea"/>
              </a:rPr>
              <a:t>10</a:t>
            </a:r>
            <a:r>
              <a:rPr lang="ko-KR" altLang="en-US" sz="1200" smtClean="0">
                <a:latin typeface="+mn-ea"/>
              </a:rPr>
              <a:t>번 실수수료 </a:t>
            </a:r>
            <a:r>
              <a:rPr lang="en-US" altLang="ko-KR" sz="1200" smtClean="0">
                <a:latin typeface="+mn-ea"/>
              </a:rPr>
              <a:t>= (7</a:t>
            </a:r>
            <a:r>
              <a:rPr lang="ko-KR" altLang="en-US" sz="1200" smtClean="0">
                <a:latin typeface="+mn-ea"/>
              </a:rPr>
              <a:t>번 구매금액</a:t>
            </a:r>
            <a:r>
              <a:rPr lang="en-US" altLang="ko-KR" sz="1200" smtClean="0">
                <a:latin typeface="+mn-ea"/>
              </a:rPr>
              <a:t>) – (9</a:t>
            </a:r>
            <a:r>
              <a:rPr lang="ko-KR" altLang="en-US" sz="1200" smtClean="0">
                <a:latin typeface="+mn-ea"/>
              </a:rPr>
              <a:t>번 실공급가</a:t>
            </a:r>
            <a:r>
              <a:rPr lang="en-US" altLang="ko-KR" sz="1200" smtClean="0">
                <a:latin typeface="+mn-ea"/>
              </a:rPr>
              <a:t>)</a:t>
            </a:r>
            <a:endParaRPr lang="ko-KR" altLang="en-US" sz="120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8297" y="1752838"/>
            <a:ext cx="776463" cy="119998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6086592" y="481613"/>
            <a:ext cx="1269761" cy="276999"/>
          </a:xfrm>
          <a:prstGeom prst="rect">
            <a:avLst/>
          </a:prstGeom>
          <a:solidFill>
            <a:srgbClr val="3C8DB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mtClean="0">
                <a:solidFill>
                  <a:schemeClr val="bg1"/>
                </a:solidFill>
              </a:rPr>
              <a:t>굿마켓결제관리  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2191046" y="487834"/>
            <a:ext cx="71989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smtClean="0"/>
              <a:t>셀링소속</a:t>
            </a:r>
            <a:endParaRPr lang="ko-KR" alt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2957708" y="487834"/>
            <a:ext cx="81408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smtClean="0"/>
              <a:t>아이엠소속</a:t>
            </a:r>
            <a:endParaRPr lang="ko-KR" altLang="en-US" sz="9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566D55-A7D2-BC0B-1FEF-0C7D3AD9E3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594" t="65628" r="13139" b="13808"/>
          <a:stretch/>
        </p:blipFill>
        <p:spPr>
          <a:xfrm>
            <a:off x="10264090" y="1419292"/>
            <a:ext cx="549892" cy="3829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10031837" y="482284"/>
            <a:ext cx="855820" cy="276999"/>
          </a:xfrm>
          <a:prstGeom prst="rect">
            <a:avLst/>
          </a:prstGeom>
          <a:solidFill>
            <a:srgbClr val="3C8DB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mtClean="0">
                <a:solidFill>
                  <a:schemeClr val="bg1"/>
                </a:solidFill>
              </a:rPr>
              <a:t>선택삭제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10932413" y="482285"/>
            <a:ext cx="1130632" cy="276328"/>
          </a:xfrm>
          <a:prstGeom prst="rect">
            <a:avLst/>
          </a:prstGeom>
          <a:solidFill>
            <a:srgbClr val="3C8DB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mtClean="0">
                <a:solidFill>
                  <a:schemeClr val="bg1"/>
                </a:solidFill>
              </a:rPr>
              <a:t>엑셀다운받기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1698B1-E02F-F5EF-6035-AFAFA3DD6357}"/>
              </a:ext>
            </a:extLst>
          </p:cNvPr>
          <p:cNvSpPr txBox="1"/>
          <p:nvPr/>
        </p:nvSpPr>
        <p:spPr>
          <a:xfrm>
            <a:off x="449358" y="3776138"/>
            <a:ext cx="18630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굿마켓 정산상세내역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F91370-BBB6-CDA4-91BA-8A4AEC9CB196}"/>
              </a:ext>
            </a:extLst>
          </p:cNvPr>
          <p:cNvSpPr txBox="1"/>
          <p:nvPr/>
        </p:nvSpPr>
        <p:spPr>
          <a:xfrm>
            <a:off x="2312369" y="3830331"/>
            <a:ext cx="2829621" cy="246221"/>
          </a:xfrm>
          <a:prstGeom prst="rect">
            <a:avLst/>
          </a:prstGeom>
          <a:solidFill>
            <a:srgbClr val="ECF0F5"/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굿마켓회원의 정산상세내역을 볼 수 있습니다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17232C1-CF80-250C-36F0-37A6414EC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46" y="4168463"/>
            <a:ext cx="895350" cy="323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1147595" y="4197410"/>
            <a:ext cx="61850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전체  </a:t>
            </a:r>
            <a:r>
              <a:rPr lang="en-US" altLang="ko-KR" sz="1000"/>
              <a:t>v</a:t>
            </a:r>
            <a:endParaRPr lang="ko-KR" alt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7366739" y="4191189"/>
            <a:ext cx="1269761" cy="276999"/>
          </a:xfrm>
          <a:prstGeom prst="rect">
            <a:avLst/>
          </a:prstGeom>
          <a:solidFill>
            <a:srgbClr val="3C8DB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mtClean="0">
                <a:solidFill>
                  <a:schemeClr val="bg1"/>
                </a:solidFill>
              </a:rPr>
              <a:t>굿마켓정산관리  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8691802" y="4191860"/>
            <a:ext cx="855820" cy="276999"/>
          </a:xfrm>
          <a:prstGeom prst="rect">
            <a:avLst/>
          </a:prstGeom>
          <a:solidFill>
            <a:srgbClr val="3C8DB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mtClean="0">
                <a:solidFill>
                  <a:schemeClr val="bg1"/>
                </a:solidFill>
              </a:rPr>
              <a:t>선택삭제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978485" y="1543777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1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4586950" y="1543777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3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11689631" y="1661400"/>
            <a:ext cx="417102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3-1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05440" y="1385842"/>
            <a:ext cx="457200" cy="158916"/>
          </a:xfrm>
          <a:prstGeom prst="rect">
            <a:avLst/>
          </a:prstGeom>
          <a:solidFill>
            <a:srgbClr val="F3F3F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5774169" y="1444622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4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6735770" y="1444622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5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8073714" y="1419292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7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EB5C0F-0388-C520-86E1-70E63D03AF6D}"/>
              </a:ext>
            </a:extLst>
          </p:cNvPr>
          <p:cNvSpPr txBox="1"/>
          <p:nvPr/>
        </p:nvSpPr>
        <p:spPr>
          <a:xfrm>
            <a:off x="587770" y="1912420"/>
            <a:ext cx="8685210" cy="175432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1200" smtClean="0">
                <a:latin typeface="+mn-ea"/>
              </a:rPr>
              <a:t>1</a:t>
            </a:r>
            <a:r>
              <a:rPr lang="ko-KR" altLang="en-US" sz="1200" smtClean="0">
                <a:latin typeface="+mn-ea"/>
              </a:rPr>
              <a:t>번 클릭시 </a:t>
            </a:r>
            <a:r>
              <a:rPr lang="en-US" altLang="ko-KR" sz="1200" smtClean="0">
                <a:latin typeface="+mn-ea"/>
              </a:rPr>
              <a:t>2</a:t>
            </a:r>
            <a:r>
              <a:rPr lang="ko-KR" altLang="en-US" sz="1200" smtClean="0">
                <a:latin typeface="+mn-ea"/>
              </a:rPr>
              <a:t>번 페이지가 열린다</a:t>
            </a:r>
            <a:r>
              <a:rPr lang="en-US" altLang="ko-KR" sz="1200" smtClean="0">
                <a:latin typeface="+mn-ea"/>
              </a:rPr>
              <a:t>. 2</a:t>
            </a:r>
            <a:r>
              <a:rPr lang="ko-KR" altLang="en-US" sz="1200" smtClean="0">
                <a:latin typeface="+mn-ea"/>
              </a:rPr>
              <a:t>번 페이지에는 </a:t>
            </a:r>
            <a:r>
              <a:rPr lang="en-US" altLang="ko-KR" sz="1200" smtClean="0">
                <a:latin typeface="+mn-ea"/>
              </a:rPr>
              <a:t>5-1</a:t>
            </a:r>
            <a:r>
              <a:rPr lang="ko-KR" altLang="en-US" sz="1200" smtClean="0">
                <a:latin typeface="+mn-ea"/>
              </a:rPr>
              <a:t>번이 판해한 내역도 나오게 한다</a:t>
            </a:r>
            <a:r>
              <a:rPr lang="en-US" altLang="ko-KR" sz="1200" smtClean="0">
                <a:latin typeface="+mn-ea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1200" smtClean="0">
                <a:latin typeface="+mn-ea"/>
              </a:rPr>
              <a:t>2</a:t>
            </a:r>
            <a:r>
              <a:rPr lang="ko-KR" altLang="en-US" sz="1200" smtClean="0">
                <a:latin typeface="+mn-ea"/>
              </a:rPr>
              <a:t>번은 회원괸라페이지의 </a:t>
            </a:r>
            <a:r>
              <a:rPr lang="en-US" altLang="ko-KR" sz="1200" smtClean="0">
                <a:latin typeface="+mn-ea"/>
              </a:rPr>
              <a:t>3-1</a:t>
            </a:r>
            <a:r>
              <a:rPr lang="ko-KR" altLang="en-US" sz="1200" smtClean="0">
                <a:latin typeface="+mn-ea"/>
              </a:rPr>
              <a:t>번 정보를 가져온다</a:t>
            </a:r>
            <a:r>
              <a:rPr lang="en-US" altLang="ko-KR" sz="1200" smtClean="0">
                <a:latin typeface="+mn-ea"/>
              </a:rPr>
              <a:t>. 3-1</a:t>
            </a:r>
            <a:r>
              <a:rPr lang="ko-KR" altLang="en-US" sz="1200" smtClean="0">
                <a:latin typeface="+mn-ea"/>
              </a:rPr>
              <a:t>번 </a:t>
            </a:r>
            <a:r>
              <a:rPr lang="en-US" altLang="ko-KR" sz="1200" smtClean="0">
                <a:latin typeface="+mn-ea"/>
              </a:rPr>
              <a:t>＂</a:t>
            </a:r>
            <a:r>
              <a:rPr lang="ko-KR" altLang="en-US" sz="1200" smtClean="0">
                <a:latin typeface="+mn-ea"/>
              </a:rPr>
              <a:t>분양자</a:t>
            </a:r>
            <a:r>
              <a:rPr lang="en-US" altLang="ko-KR" sz="1200" smtClean="0">
                <a:latin typeface="+mn-ea"/>
              </a:rPr>
              <a:t>＂</a:t>
            </a:r>
            <a:r>
              <a:rPr lang="ko-KR" altLang="en-US" sz="1200" smtClean="0">
                <a:latin typeface="+mn-ea"/>
              </a:rPr>
              <a:t>밑에 </a:t>
            </a:r>
            <a:r>
              <a:rPr lang="en-US" altLang="ko-KR" sz="1200" smtClean="0">
                <a:latin typeface="+mn-ea"/>
              </a:rPr>
              <a:t>＂</a:t>
            </a:r>
            <a:r>
              <a:rPr lang="ko-KR" altLang="en-US" sz="1200">
                <a:latin typeface="+mn-ea"/>
              </a:rPr>
              <a:t>센</a:t>
            </a:r>
            <a:r>
              <a:rPr lang="ko-KR" altLang="en-US" sz="1200" smtClean="0">
                <a:latin typeface="+mn-ea"/>
              </a:rPr>
              <a:t>터</a:t>
            </a:r>
            <a:r>
              <a:rPr lang="en-US" altLang="ko-KR" sz="1200" smtClean="0">
                <a:latin typeface="+mn-ea"/>
              </a:rPr>
              <a:t>＂</a:t>
            </a:r>
            <a:r>
              <a:rPr lang="ko-KR" altLang="en-US" sz="1200" smtClean="0">
                <a:latin typeface="+mn-ea"/>
              </a:rPr>
              <a:t>등급을 추가한다</a:t>
            </a:r>
            <a:r>
              <a:rPr lang="en-US" altLang="ko-KR" sz="1200" smtClean="0">
                <a:latin typeface="+mn-ea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1200" smtClean="0">
                <a:latin typeface="+mn-ea"/>
              </a:rPr>
              <a:t>4</a:t>
            </a:r>
            <a:r>
              <a:rPr lang="ko-KR" altLang="en-US" sz="1200" smtClean="0">
                <a:latin typeface="+mn-ea"/>
              </a:rPr>
              <a:t>번 </a:t>
            </a:r>
            <a:r>
              <a:rPr lang="en-US" altLang="ko-KR" sz="1200" smtClean="0">
                <a:latin typeface="+mn-ea"/>
              </a:rPr>
              <a:t>&gt;&gt; </a:t>
            </a:r>
            <a:r>
              <a:rPr lang="ko-KR" altLang="en-US" sz="1200" smtClean="0">
                <a:latin typeface="+mn-ea"/>
              </a:rPr>
              <a:t>디폴트값 </a:t>
            </a:r>
            <a:r>
              <a:rPr lang="en-US" altLang="ko-KR" sz="1200" smtClean="0">
                <a:latin typeface="+mn-ea"/>
              </a:rPr>
              <a:t>&gt;&gt; </a:t>
            </a:r>
            <a:r>
              <a:rPr lang="ko-KR" altLang="en-US" sz="1200" smtClean="0">
                <a:latin typeface="+mn-ea"/>
              </a:rPr>
              <a:t>리셀러는 </a:t>
            </a:r>
            <a:r>
              <a:rPr lang="en-US" altLang="ko-KR" sz="1200" smtClean="0">
                <a:latin typeface="+mn-ea"/>
              </a:rPr>
              <a:t>“4”  / </a:t>
            </a:r>
            <a:r>
              <a:rPr lang="ko-KR" altLang="en-US" sz="1200" smtClean="0">
                <a:latin typeface="+mn-ea"/>
              </a:rPr>
              <a:t>분양자는 </a:t>
            </a:r>
            <a:r>
              <a:rPr lang="en-US" altLang="ko-KR" sz="1200" smtClean="0">
                <a:latin typeface="+mn-ea"/>
              </a:rPr>
              <a:t>“1%” / </a:t>
            </a:r>
            <a:r>
              <a:rPr lang="ko-KR" altLang="en-US" sz="1200" smtClean="0">
                <a:latin typeface="+mn-ea"/>
              </a:rPr>
              <a:t>센터는 </a:t>
            </a:r>
            <a:r>
              <a:rPr lang="en-US" altLang="ko-KR" sz="1200" smtClean="0">
                <a:latin typeface="+mn-ea"/>
              </a:rPr>
              <a:t>“5%” </a:t>
            </a:r>
            <a:r>
              <a:rPr lang="ko-KR" altLang="en-US" sz="1200" smtClean="0">
                <a:latin typeface="+mn-ea"/>
              </a:rPr>
              <a:t>로 한다</a:t>
            </a:r>
            <a:r>
              <a:rPr lang="en-US" altLang="ko-KR" sz="1200" smtClean="0">
                <a:latin typeface="+mn-ea"/>
              </a:rPr>
              <a:t>. </a:t>
            </a:r>
            <a:r>
              <a:rPr lang="ko-KR" altLang="en-US" sz="1200" smtClean="0">
                <a:latin typeface="+mn-ea"/>
              </a:rPr>
              <a:t>입력해 수정도 가능하게 한다</a:t>
            </a:r>
            <a:r>
              <a:rPr lang="en-US" altLang="ko-KR" sz="1200" smtClean="0">
                <a:latin typeface="+mn-ea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1200" smtClean="0">
                <a:latin typeface="+mn-ea"/>
              </a:rPr>
              <a:t>5</a:t>
            </a:r>
            <a:r>
              <a:rPr lang="ko-KR" altLang="en-US" sz="1200" smtClean="0">
                <a:latin typeface="+mn-ea"/>
              </a:rPr>
              <a:t>번 </a:t>
            </a:r>
            <a:r>
              <a:rPr lang="en-US" altLang="ko-KR" sz="1200" smtClean="0">
                <a:latin typeface="+mn-ea"/>
              </a:rPr>
              <a:t>&gt;&gt; 5-1</a:t>
            </a:r>
            <a:r>
              <a:rPr lang="ko-KR" altLang="en-US" sz="1200" smtClean="0">
                <a:latin typeface="+mn-ea"/>
              </a:rPr>
              <a:t>번 하위 모든 판매자의 </a:t>
            </a:r>
            <a:r>
              <a:rPr lang="en-US" altLang="ko-KR" sz="1200">
                <a:latin typeface="+mn-ea"/>
              </a:rPr>
              <a:t>8</a:t>
            </a:r>
            <a:r>
              <a:rPr lang="ko-KR" altLang="en-US" sz="1200" smtClean="0">
                <a:latin typeface="+mn-ea"/>
              </a:rPr>
              <a:t>번 원수수료 총합을 표기</a:t>
            </a:r>
            <a:endParaRPr lang="en-US" altLang="ko-KR" sz="1200" smtClean="0">
              <a:latin typeface="+mn-ea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1200" smtClean="0">
                <a:latin typeface="+mn-ea"/>
              </a:rPr>
              <a:t>6</a:t>
            </a:r>
            <a:r>
              <a:rPr lang="ko-KR" altLang="en-US" sz="1200" smtClean="0">
                <a:latin typeface="+mn-ea"/>
              </a:rPr>
              <a:t>번 </a:t>
            </a:r>
            <a:r>
              <a:rPr lang="en-US" altLang="ko-KR" sz="1200" smtClean="0">
                <a:latin typeface="+mn-ea"/>
              </a:rPr>
              <a:t>E</a:t>
            </a:r>
            <a:r>
              <a:rPr lang="ko-KR" altLang="en-US" sz="1200">
                <a:latin typeface="+mn-ea"/>
              </a:rPr>
              <a:t>적립률은 </a:t>
            </a:r>
            <a:r>
              <a:rPr lang="en-US" altLang="ko-KR" sz="1200" smtClean="0">
                <a:latin typeface="+mn-ea"/>
              </a:rPr>
              <a:t>“</a:t>
            </a:r>
            <a:r>
              <a:rPr lang="ko-KR" altLang="en-US" sz="1200" smtClean="0">
                <a:latin typeface="+mn-ea"/>
              </a:rPr>
              <a:t>판매수당 이벤트비율</a:t>
            </a:r>
            <a:r>
              <a:rPr lang="en-US" altLang="ko-KR" sz="1200" smtClean="0">
                <a:latin typeface="+mn-ea"/>
              </a:rPr>
              <a:t>”</a:t>
            </a:r>
            <a:r>
              <a:rPr lang="ko-KR" altLang="en-US" sz="1200" smtClean="0">
                <a:latin typeface="+mn-ea"/>
              </a:rPr>
              <a:t>을 </a:t>
            </a:r>
            <a:r>
              <a:rPr lang="ko-KR" altLang="en-US" sz="1200">
                <a:latin typeface="+mn-ea"/>
              </a:rPr>
              <a:t>말한다</a:t>
            </a:r>
            <a:r>
              <a:rPr lang="en-US" altLang="ko-KR" sz="1200">
                <a:latin typeface="+mn-ea"/>
              </a:rPr>
              <a:t> &gt;&gt; </a:t>
            </a:r>
            <a:r>
              <a:rPr lang="ko-KR" altLang="en-US" sz="1200">
                <a:latin typeface="+mn-ea"/>
              </a:rPr>
              <a:t>관리자입력정보에서 </a:t>
            </a:r>
            <a:r>
              <a:rPr lang="ko-KR" altLang="en-US" sz="1200" smtClean="0">
                <a:latin typeface="+mn-ea"/>
              </a:rPr>
              <a:t>입력한 </a:t>
            </a:r>
            <a:r>
              <a:rPr lang="en-US" altLang="ko-KR" sz="1200" smtClean="0">
                <a:latin typeface="+mn-ea"/>
              </a:rPr>
              <a:t>6-1</a:t>
            </a:r>
            <a:r>
              <a:rPr lang="ko-KR" altLang="en-US" sz="1200" smtClean="0">
                <a:latin typeface="+mn-ea"/>
              </a:rPr>
              <a:t>번 값을 </a:t>
            </a:r>
            <a:r>
              <a:rPr lang="ko-KR" altLang="en-US" sz="1200">
                <a:latin typeface="+mn-ea"/>
              </a:rPr>
              <a:t>가져오게 한다</a:t>
            </a:r>
            <a:r>
              <a:rPr lang="en-US" altLang="ko-KR" sz="1200">
                <a:latin typeface="+mn-ea"/>
              </a:rPr>
              <a:t>.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예시 </a:t>
            </a:r>
            <a:r>
              <a:rPr lang="en-US" altLang="ko-KR" sz="1200">
                <a:latin typeface="+mn-ea"/>
              </a:rPr>
              <a:t>: </a:t>
            </a:r>
            <a:r>
              <a:rPr lang="en-US" altLang="ko-KR" sz="1200">
                <a:latin typeface="+mn-ea"/>
              </a:rPr>
              <a:t>20</a:t>
            </a:r>
            <a:r>
              <a:rPr lang="en-US" altLang="ko-KR" sz="1200" smtClean="0">
                <a:latin typeface="+mn-ea"/>
              </a:rPr>
              <a:t>%)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1200" smtClean="0">
                <a:latin typeface="+mn-ea"/>
              </a:rPr>
              <a:t>7</a:t>
            </a:r>
            <a:r>
              <a:rPr lang="ko-KR" altLang="en-US" sz="1200" smtClean="0">
                <a:latin typeface="+mn-ea"/>
              </a:rPr>
              <a:t>번 </a:t>
            </a:r>
            <a:r>
              <a:rPr lang="en-US" altLang="ko-KR" sz="1200">
                <a:latin typeface="+mn-ea"/>
              </a:rPr>
              <a:t>&gt;&gt; 5-1</a:t>
            </a:r>
            <a:r>
              <a:rPr lang="ko-KR" altLang="en-US" sz="1200">
                <a:latin typeface="+mn-ea"/>
              </a:rPr>
              <a:t>번 하위 모든 </a:t>
            </a:r>
            <a:r>
              <a:rPr lang="ko-KR" altLang="en-US" sz="1200">
                <a:latin typeface="+mn-ea"/>
              </a:rPr>
              <a:t>판매자의 </a:t>
            </a:r>
            <a:r>
              <a:rPr lang="en-US" altLang="ko-KR" sz="1200" smtClean="0">
                <a:latin typeface="+mn-ea"/>
              </a:rPr>
              <a:t>10</a:t>
            </a:r>
            <a:r>
              <a:rPr lang="ko-KR" altLang="en-US" sz="1200" smtClean="0">
                <a:latin typeface="+mn-ea"/>
              </a:rPr>
              <a:t>번 실수수료 </a:t>
            </a:r>
            <a:r>
              <a:rPr lang="ko-KR" altLang="en-US" sz="1200">
                <a:latin typeface="+mn-ea"/>
              </a:rPr>
              <a:t>총합을 </a:t>
            </a:r>
            <a:r>
              <a:rPr lang="ko-KR" altLang="en-US" sz="1200" smtClean="0">
                <a:latin typeface="+mn-ea"/>
              </a:rPr>
              <a:t>표기</a:t>
            </a:r>
            <a:endParaRPr lang="en-US" altLang="ko-KR" sz="1200" smtClean="0">
              <a:latin typeface="+mn-ea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1200" smtClean="0">
                <a:latin typeface="+mn-ea"/>
              </a:rPr>
              <a:t>8</a:t>
            </a:r>
            <a:r>
              <a:rPr lang="ko-KR" altLang="en-US" sz="1200" smtClean="0">
                <a:latin typeface="+mn-ea"/>
              </a:rPr>
              <a:t>번 </a:t>
            </a:r>
            <a:r>
              <a:rPr lang="en-US" altLang="ko-KR" sz="1200" smtClean="0">
                <a:latin typeface="+mn-ea"/>
              </a:rPr>
              <a:t>&gt;&gt; 7</a:t>
            </a:r>
            <a:r>
              <a:rPr lang="ko-KR" altLang="en-US" sz="1200" smtClean="0">
                <a:latin typeface="+mn-ea"/>
              </a:rPr>
              <a:t>번 값 </a:t>
            </a:r>
            <a:r>
              <a:rPr lang="en-US" altLang="ko-KR" sz="1200" smtClean="0">
                <a:latin typeface="+mn-ea"/>
              </a:rPr>
              <a:t>x 4</a:t>
            </a:r>
            <a:r>
              <a:rPr lang="ko-KR" altLang="en-US" sz="1200" smtClean="0">
                <a:latin typeface="+mn-ea"/>
              </a:rPr>
              <a:t>번</a:t>
            </a:r>
            <a:r>
              <a:rPr lang="en-US" altLang="ko-KR" sz="1200" smtClean="0">
                <a:latin typeface="+mn-ea"/>
              </a:rPr>
              <a:t>%   |   9</a:t>
            </a:r>
            <a:r>
              <a:rPr lang="ko-KR" altLang="en-US" sz="1200" smtClean="0">
                <a:latin typeface="+mn-ea"/>
              </a:rPr>
              <a:t>번 </a:t>
            </a:r>
            <a:r>
              <a:rPr lang="en-US" altLang="ko-KR" sz="1200" smtClean="0">
                <a:latin typeface="+mn-ea"/>
              </a:rPr>
              <a:t>&gt;&gt; </a:t>
            </a:r>
            <a:r>
              <a:rPr lang="ko-KR" altLang="en-US" sz="1200" smtClean="0">
                <a:latin typeface="+mn-ea"/>
              </a:rPr>
              <a:t>해당기간에 누적된 </a:t>
            </a:r>
            <a:r>
              <a:rPr lang="en-US" altLang="ko-KR" sz="1200" smtClean="0">
                <a:latin typeface="+mn-ea"/>
              </a:rPr>
              <a:t>8</a:t>
            </a:r>
            <a:r>
              <a:rPr lang="ko-KR" altLang="en-US" sz="1200" smtClean="0">
                <a:latin typeface="+mn-ea"/>
              </a:rPr>
              <a:t>번값의 총 포인트  </a:t>
            </a:r>
            <a:r>
              <a:rPr lang="en-US" altLang="ko-KR" sz="1200" smtClean="0">
                <a:latin typeface="+mn-ea"/>
              </a:rPr>
              <a:t>|  11</a:t>
            </a:r>
            <a:r>
              <a:rPr lang="ko-KR" altLang="en-US" sz="1200" smtClean="0">
                <a:latin typeface="+mn-ea"/>
              </a:rPr>
              <a:t>번 </a:t>
            </a:r>
            <a:r>
              <a:rPr lang="en-US" altLang="ko-KR" sz="1200" smtClean="0">
                <a:latin typeface="+mn-ea"/>
              </a:rPr>
              <a:t>&gt;&gt; </a:t>
            </a:r>
            <a:r>
              <a:rPr lang="ko-KR" altLang="en-US" sz="1200">
                <a:latin typeface="+mn-ea"/>
              </a:rPr>
              <a:t>해당기간에 </a:t>
            </a:r>
            <a:r>
              <a:rPr lang="ko-KR" altLang="en-US" sz="1200" smtClean="0">
                <a:latin typeface="+mn-ea"/>
              </a:rPr>
              <a:t> 캐시전환된 포인트</a:t>
            </a:r>
            <a:endParaRPr lang="en-US" altLang="ko-KR" sz="1200" smtClean="0">
              <a:latin typeface="+mn-ea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1200" smtClean="0">
                <a:latin typeface="+mn-ea"/>
              </a:rPr>
              <a:t>12</a:t>
            </a:r>
            <a:r>
              <a:rPr lang="ko-KR" altLang="en-US" sz="1200" smtClean="0">
                <a:latin typeface="+mn-ea"/>
              </a:rPr>
              <a:t>번 </a:t>
            </a:r>
            <a:r>
              <a:rPr lang="en-US" altLang="ko-KR" sz="1200" smtClean="0">
                <a:latin typeface="+mn-ea"/>
              </a:rPr>
              <a:t>&gt;&gt; </a:t>
            </a:r>
            <a:r>
              <a:rPr lang="ko-KR" altLang="en-US" sz="1200" smtClean="0">
                <a:latin typeface="+mn-ea"/>
              </a:rPr>
              <a:t>개별적으로 변경가능하게 한다</a:t>
            </a:r>
            <a:r>
              <a:rPr lang="en-US" altLang="ko-KR" sz="1200" smtClean="0">
                <a:latin typeface="+mn-ea"/>
              </a:rPr>
              <a:t>. 13</a:t>
            </a:r>
            <a:r>
              <a:rPr lang="ko-KR" altLang="en-US" sz="1200" smtClean="0">
                <a:latin typeface="+mn-ea"/>
              </a:rPr>
              <a:t>번 </a:t>
            </a:r>
            <a:r>
              <a:rPr lang="en-US" altLang="ko-KR" sz="1200" smtClean="0">
                <a:latin typeface="+mn-ea"/>
              </a:rPr>
              <a:t>&gt;&gt; </a:t>
            </a:r>
            <a:r>
              <a:rPr lang="ko-KR" altLang="en-US" sz="1200" smtClean="0">
                <a:latin typeface="+mn-ea"/>
              </a:rPr>
              <a:t>일괄 변경가능하게 한다</a:t>
            </a:r>
            <a:r>
              <a:rPr lang="en-US" altLang="ko-KR" sz="1200" smtClean="0">
                <a:latin typeface="+mn-ea"/>
              </a:rPr>
              <a:t>.   &gt;&gt;</a:t>
            </a:r>
            <a:r>
              <a:rPr lang="en-US" altLang="ko-KR" sz="12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</a:rPr>
              <a:t>마이페이지에도 반영되게 한다</a:t>
            </a:r>
            <a:r>
              <a:rPr lang="en-US" altLang="ko-KR" sz="120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120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200">
                <a:solidFill>
                  <a:srgbClr val="FF0000"/>
                </a:solidFill>
                <a:latin typeface="+mn-ea"/>
              </a:rPr>
            </a:br>
            <a:r>
              <a:rPr lang="en-US" altLang="ko-KR" sz="1200" smtClean="0">
                <a:latin typeface="+mn-ea"/>
              </a:rPr>
              <a:t>admin/payment_balance_advance_list.php </a:t>
            </a:r>
            <a:r>
              <a:rPr lang="ko-KR" altLang="en-US" sz="1200" smtClean="0">
                <a:latin typeface="+mn-ea"/>
              </a:rPr>
              <a:t>참조</a:t>
            </a:r>
            <a:endParaRPr lang="ko-KR" altLang="en-US" sz="1200"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821236" y="433512"/>
            <a:ext cx="1483854" cy="333375"/>
            <a:chOff x="3821236" y="524953"/>
            <a:chExt cx="1483854" cy="333375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351C410-916C-261F-EAFA-8BF037991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71715" y="524953"/>
              <a:ext cx="333375" cy="33337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384553-4FC9-EBAD-0594-459682E1D2CC}"/>
                </a:ext>
              </a:extLst>
            </p:cNvPr>
            <p:cNvSpPr txBox="1"/>
            <p:nvPr/>
          </p:nvSpPr>
          <p:spPr>
            <a:xfrm>
              <a:off x="3821236" y="579275"/>
              <a:ext cx="542726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smtClean="0"/>
                <a:t>이름</a:t>
              </a:r>
              <a:endParaRPr lang="ko-KR" altLang="en-US" sz="9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384553-4FC9-EBAD-0594-459682E1D2CC}"/>
                </a:ext>
              </a:extLst>
            </p:cNvPr>
            <p:cNvSpPr txBox="1"/>
            <p:nvPr/>
          </p:nvSpPr>
          <p:spPr>
            <a:xfrm>
              <a:off x="4431859" y="566266"/>
              <a:ext cx="528636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smtClean="0"/>
                <a:t>아이디</a:t>
              </a:r>
              <a:endParaRPr lang="ko-KR" altLang="en-US" sz="900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2351C410-916C-261F-EAFA-8BF037991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0659" y="4134466"/>
            <a:ext cx="333375" cy="3333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2410180" y="4188788"/>
            <a:ext cx="54272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smtClean="0"/>
              <a:t>이름</a:t>
            </a:r>
            <a:endParaRPr lang="ko-KR" alt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3020803" y="4175779"/>
            <a:ext cx="52863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smtClean="0"/>
              <a:t>아이디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1843704" y="4188788"/>
            <a:ext cx="54272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smtClean="0"/>
              <a:t>상품명</a:t>
            </a:r>
            <a:endParaRPr lang="ko-KR" altLang="en-US" sz="9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48B570-BBA3-9022-EB62-CEC762542C95}"/>
              </a:ext>
            </a:extLst>
          </p:cNvPr>
          <p:cNvSpPr/>
          <p:nvPr/>
        </p:nvSpPr>
        <p:spPr>
          <a:xfrm>
            <a:off x="5256415" y="4009844"/>
            <a:ext cx="1249474" cy="47026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894033" y="4181768"/>
            <a:ext cx="1640495" cy="29394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8"/>
          <a:srcRect r="10212"/>
          <a:stretch/>
        </p:blipFill>
        <p:spPr>
          <a:xfrm>
            <a:off x="536165" y="4698769"/>
            <a:ext cx="9877835" cy="8096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7150DF5-66C4-4B8A-DE2D-B95E8401542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-206" b="1949"/>
          <a:stretch/>
        </p:blipFill>
        <p:spPr>
          <a:xfrm>
            <a:off x="2229549" y="5197265"/>
            <a:ext cx="1447102" cy="2055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8715833" y="5467314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8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5496174" y="5467314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5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5953374" y="5467314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6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6505889" y="5467314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7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9320351" y="5449663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9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9937047" y="5467314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10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299666" y="3702655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2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78EB00-71C5-8025-057C-713A4B33EEAB}"/>
              </a:ext>
            </a:extLst>
          </p:cNvPr>
          <p:cNvSpPr txBox="1"/>
          <p:nvPr/>
        </p:nvSpPr>
        <p:spPr>
          <a:xfrm>
            <a:off x="8869837" y="3864238"/>
            <a:ext cx="1263487" cy="230832"/>
          </a:xfrm>
          <a:prstGeom prst="rect">
            <a:avLst/>
          </a:prstGeom>
          <a:solidFill>
            <a:srgbClr val="ECF0F5"/>
          </a:solidFill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굿마켓 정산상세내역</a:t>
            </a:r>
            <a:endParaRPr lang="ko-KR" altLang="en-US" sz="9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8675116" y="4195780"/>
            <a:ext cx="855820" cy="276999"/>
          </a:xfrm>
          <a:prstGeom prst="rect">
            <a:avLst/>
          </a:prstGeom>
          <a:solidFill>
            <a:srgbClr val="3C8DB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mtClean="0">
                <a:solidFill>
                  <a:schemeClr val="bg1"/>
                </a:solidFill>
              </a:rPr>
              <a:t>선택삭제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9575692" y="4195781"/>
            <a:ext cx="1130632" cy="276328"/>
          </a:xfrm>
          <a:prstGeom prst="rect">
            <a:avLst/>
          </a:prstGeom>
          <a:solidFill>
            <a:srgbClr val="3C8DB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mtClean="0">
                <a:solidFill>
                  <a:schemeClr val="bg1"/>
                </a:solidFill>
              </a:rPr>
              <a:t>엑셀다운받기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2165704" y="1571092"/>
            <a:ext cx="417102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5-1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9272980" y="5184624"/>
            <a:ext cx="45720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20%</a:t>
            </a:r>
            <a:endParaRPr lang="ko-KR" altLang="en-US" sz="9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78EB00-71C5-8025-057C-713A4B33EEAB}"/>
              </a:ext>
            </a:extLst>
          </p:cNvPr>
          <p:cNvSpPr txBox="1"/>
          <p:nvPr/>
        </p:nvSpPr>
        <p:spPr>
          <a:xfrm>
            <a:off x="8925879" y="3867166"/>
            <a:ext cx="1263487" cy="230832"/>
          </a:xfrm>
          <a:prstGeom prst="rect">
            <a:avLst/>
          </a:prstGeom>
          <a:solidFill>
            <a:srgbClr val="ECF0F5"/>
          </a:solidFill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굿마켓 정산상세내역</a:t>
            </a:r>
            <a:endParaRPr lang="ko-KR" altLang="en-US" sz="9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7312432" y="1360442"/>
            <a:ext cx="45720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20%</a:t>
            </a:r>
            <a:endParaRPr lang="ko-KR" altLang="en-US" sz="9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7381804" y="1578473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6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8581020" y="1444622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8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9180424" y="1444622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9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9756784" y="1444622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11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10351740" y="1828788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12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8827516" y="737702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13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9536793" y="737702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13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7169650" y="4005327"/>
            <a:ext cx="417102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2-1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125670" y="-6921"/>
            <a:ext cx="269626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0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9121615" y="482284"/>
            <a:ext cx="855820" cy="276999"/>
          </a:xfrm>
          <a:prstGeom prst="rect">
            <a:avLst/>
          </a:prstGeom>
          <a:solidFill>
            <a:srgbClr val="3C8DB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mtClean="0">
                <a:solidFill>
                  <a:schemeClr val="bg1"/>
                </a:solidFill>
              </a:rPr>
              <a:t>정산생성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8249565" y="482284"/>
            <a:ext cx="855820" cy="276999"/>
          </a:xfrm>
          <a:prstGeom prst="rect">
            <a:avLst/>
          </a:prstGeom>
          <a:solidFill>
            <a:srgbClr val="3C8DB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mtClean="0">
                <a:solidFill>
                  <a:schemeClr val="bg1"/>
                </a:solidFill>
              </a:rPr>
              <a:t>지급완료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384553-4FC9-EBAD-0594-459682E1D2CC}"/>
              </a:ext>
            </a:extLst>
          </p:cNvPr>
          <p:cNvSpPr txBox="1"/>
          <p:nvPr/>
        </p:nvSpPr>
        <p:spPr>
          <a:xfrm>
            <a:off x="7412702" y="482284"/>
            <a:ext cx="855820" cy="276999"/>
          </a:xfrm>
          <a:prstGeom prst="rect">
            <a:avLst/>
          </a:prstGeom>
          <a:solidFill>
            <a:srgbClr val="3C8DB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smtClean="0">
                <a:solidFill>
                  <a:schemeClr val="bg1"/>
                </a:solidFill>
              </a:rPr>
              <a:t>지급대기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CCF570-C09A-3EAA-439B-B8410B0DCD9A}"/>
              </a:ext>
            </a:extLst>
          </p:cNvPr>
          <p:cNvSpPr txBox="1"/>
          <p:nvPr/>
        </p:nvSpPr>
        <p:spPr>
          <a:xfrm>
            <a:off x="11796357" y="610287"/>
            <a:ext cx="354584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18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0351" y="3038366"/>
            <a:ext cx="2705100" cy="495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39F1827-2F90-1F82-5FF3-9E23B16DCC66}"/>
              </a:ext>
            </a:extLst>
          </p:cNvPr>
          <p:cNvSpPr txBox="1"/>
          <p:nvPr/>
        </p:nvSpPr>
        <p:spPr>
          <a:xfrm>
            <a:off x="9025240" y="3340285"/>
            <a:ext cx="417102" cy="276999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6-1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2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와이드스크린</PresentationFormat>
  <Paragraphs>139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2023-01-16T08:38:39Z</dcterms:created>
  <dcterms:modified xsi:type="dcterms:W3CDTF">2023-01-16T08:39:02Z</dcterms:modified>
</cp:coreProperties>
</file>