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6" r:id="rId4"/>
    <p:sldId id="267" r:id="rId5"/>
    <p:sldId id="269" r:id="rId6"/>
    <p:sldId id="270" r:id="rId7"/>
    <p:sldId id="272" r:id="rId8"/>
    <p:sldId id="271" r:id="rId9"/>
    <p:sldId id="275" r:id="rId10"/>
    <p:sldId id="279" r:id="rId11"/>
    <p:sldId id="278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328"/>
    <a:srgbClr val="A24A0E"/>
    <a:srgbClr val="D65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7" autoAdjust="0"/>
  </p:normalViewPr>
  <p:slideViewPr>
    <p:cSldViewPr snapToGrid="0">
      <p:cViewPr>
        <p:scale>
          <a:sx n="125" d="100"/>
          <a:sy n="125" d="100"/>
        </p:scale>
        <p:origin x="-42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eijemathe/projet_enrichissement_fonctionnel.g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13152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171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Perspectives d'améliorations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556334" y="1378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Ouverture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747E990-6486-4B21-8407-7DA081D0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9" y="2123944"/>
            <a:ext cx="2430199" cy="2430199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B65301-244C-4432-99FD-68FAD101B0C1}"/>
              </a:ext>
            </a:extLst>
          </p:cNvPr>
          <p:cNvGrpSpPr/>
          <p:nvPr/>
        </p:nvGrpSpPr>
        <p:grpSpPr>
          <a:xfrm>
            <a:off x="4208610" y="1469061"/>
            <a:ext cx="7550459" cy="4473551"/>
            <a:chOff x="4184465" y="1966403"/>
            <a:chExt cx="7550459" cy="447355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3C56D8C1-39D0-4820-9A9C-0C9F66F310FA}"/>
                </a:ext>
              </a:extLst>
            </p:cNvPr>
            <p:cNvGrpSpPr/>
            <p:nvPr/>
          </p:nvGrpSpPr>
          <p:grpSpPr>
            <a:xfrm>
              <a:off x="4184465" y="1966403"/>
              <a:ext cx="7035224" cy="646331"/>
              <a:chOff x="4162694" y="2123944"/>
              <a:chExt cx="7035224" cy="646331"/>
            </a:xfrm>
          </p:grpSpPr>
          <p:sp>
            <p:nvSpPr>
              <p:cNvPr id="16" name="Flèche : droite 15">
                <a:extLst>
                  <a:ext uri="{FF2B5EF4-FFF2-40B4-BE49-F238E27FC236}">
                    <a16:creationId xmlns:a16="http://schemas.microsoft.com/office/drawing/2014/main" id="{3069495D-E419-4CEC-AF72-F72B6C9E77B7}"/>
                  </a:ext>
                </a:extLst>
              </p:cNvPr>
              <p:cNvSpPr/>
              <p:nvPr/>
            </p:nvSpPr>
            <p:spPr>
              <a:xfrm>
                <a:off x="4162694" y="2214334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2980F8-44AB-489E-9236-A1A37EF639F6}"/>
                  </a:ext>
                </a:extLst>
              </p:cNvPr>
              <p:cNvSpPr txBox="1"/>
              <p:nvPr/>
            </p:nvSpPr>
            <p:spPr>
              <a:xfrm>
                <a:off x="4476206" y="2123944"/>
                <a:ext cx="67217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Passer de GitHub à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GitLab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pour améliorer le travail collaboratif</a:t>
                </a:r>
              </a:p>
              <a:p>
                <a:endParaRPr lang="fr-FR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9AF6A09-F9EC-42E9-B36D-D132200E3404}"/>
                </a:ext>
              </a:extLst>
            </p:cNvPr>
            <p:cNvGrpSpPr/>
            <p:nvPr/>
          </p:nvGrpSpPr>
          <p:grpSpPr>
            <a:xfrm>
              <a:off x="4184465" y="2632394"/>
              <a:ext cx="7550459" cy="923330"/>
              <a:chOff x="4184465" y="2789032"/>
              <a:chExt cx="7550459" cy="923330"/>
            </a:xfrm>
          </p:grpSpPr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B09F249C-87AD-456F-A5C3-359F1DE90AB4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77CFBBA-A2FB-4F26-950F-66DA75AC8DC9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72587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Déployer l'application sur un serveur web pour faciliter l'utilisation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aux biologistes</a:t>
                </a:r>
              </a:p>
              <a:p>
                <a:endParaRPr lang="fr-FR" dirty="0"/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41A292BB-3A71-406A-A373-36FFE9AD9F88}"/>
                </a:ext>
              </a:extLst>
            </p:cNvPr>
            <p:cNvGrpSpPr/>
            <p:nvPr/>
          </p:nvGrpSpPr>
          <p:grpSpPr>
            <a:xfrm>
              <a:off x="4184465" y="3460810"/>
              <a:ext cx="5705402" cy="646331"/>
              <a:chOff x="4184465" y="2789032"/>
              <a:chExt cx="5705402" cy="646331"/>
            </a:xfrm>
          </p:grpSpPr>
          <p:sp>
            <p:nvSpPr>
              <p:cNvPr id="24" name="Flèche : droite 23">
                <a:extLst>
                  <a:ext uri="{FF2B5EF4-FFF2-40B4-BE49-F238E27FC236}">
                    <a16:creationId xmlns:a16="http://schemas.microsoft.com/office/drawing/2014/main" id="{D3BBAFF2-FF09-410F-907C-CA9AFC1D52C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63A37C7-26A4-455F-8B17-55DE732093C0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413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Accepter d'autres ID que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EnsemblID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(ENTREZID, …)</a:t>
                </a:r>
              </a:p>
              <a:p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1C9DE9B-30D7-41D6-998D-93C4EDB08FEE}"/>
                </a:ext>
              </a:extLst>
            </p:cNvPr>
            <p:cNvGrpSpPr/>
            <p:nvPr/>
          </p:nvGrpSpPr>
          <p:grpSpPr>
            <a:xfrm>
              <a:off x="4184465" y="4228450"/>
              <a:ext cx="7398174" cy="923330"/>
              <a:chOff x="4184465" y="2736778"/>
              <a:chExt cx="7398174" cy="923330"/>
            </a:xfrm>
          </p:grpSpPr>
          <p:sp>
            <p:nvSpPr>
              <p:cNvPr id="27" name="Flèche : droite 26">
                <a:extLst>
                  <a:ext uri="{FF2B5EF4-FFF2-40B4-BE49-F238E27FC236}">
                    <a16:creationId xmlns:a16="http://schemas.microsoft.com/office/drawing/2014/main" id="{418928E8-F1A1-4913-BC7D-DC8C861A4892}"/>
                  </a:ext>
                </a:extLst>
              </p:cNvPr>
              <p:cNvSpPr/>
              <p:nvPr/>
            </p:nvSpPr>
            <p:spPr>
              <a:xfrm>
                <a:off x="4184465" y="2827168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A8F9F4B-BAAB-4181-9CE1-0752D97D8F70}"/>
                  </a:ext>
                </a:extLst>
              </p:cNvPr>
              <p:cNvSpPr txBox="1"/>
              <p:nvPr/>
            </p:nvSpPr>
            <p:spPr>
              <a:xfrm>
                <a:off x="4476206" y="2736778"/>
                <a:ext cx="710643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Améliorer les performances, la gestion des erreurs, la robustesse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des analyses</a:t>
                </a:r>
              </a:p>
              <a:p>
                <a:endParaRPr lang="fr-FR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C5D8A50-56EE-4047-985E-940E11C8F758}"/>
                </a:ext>
              </a:extLst>
            </p:cNvPr>
            <p:cNvGrpSpPr/>
            <p:nvPr/>
          </p:nvGrpSpPr>
          <p:grpSpPr>
            <a:xfrm>
              <a:off x="4184465" y="5084603"/>
              <a:ext cx="5689372" cy="1355351"/>
              <a:chOff x="4184465" y="2789032"/>
              <a:chExt cx="5689372" cy="1355351"/>
            </a:xfrm>
          </p:grpSpPr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43CF7F1C-AD59-4364-A8B4-D3BE7C47DE3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BAF9B-6415-4719-9FEA-7110FB977902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397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Intégrer d'autres analyses en fonction des besoins</a:t>
                </a:r>
              </a:p>
              <a:p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4F6E16D8-E322-4CBE-8BE2-DCB4BCB9736B}"/>
                  </a:ext>
                </a:extLst>
              </p:cNvPr>
              <p:cNvSpPr/>
              <p:nvPr/>
            </p:nvSpPr>
            <p:spPr>
              <a:xfrm>
                <a:off x="4206236" y="358844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B6C6B59-A8E6-41CC-AA9A-3E633D0CB1F3}"/>
                  </a:ext>
                </a:extLst>
              </p:cNvPr>
              <p:cNvSpPr txBox="1"/>
              <p:nvPr/>
            </p:nvSpPr>
            <p:spPr>
              <a:xfrm>
                <a:off x="4497977" y="3498052"/>
                <a:ext cx="40815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Trouver de meilleurs jeux de données</a:t>
                </a:r>
              </a:p>
              <a:p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4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4318269" y="423063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Présentation de l'application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457953" y="1193038"/>
            <a:ext cx="4581331" cy="3107094"/>
            <a:chOff x="3950938" y="1482634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82634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8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  <a:hlinkClick r:id="rId4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2908919" y="4803828"/>
            <a:ext cx="7020554" cy="1204468"/>
            <a:chOff x="2908919" y="4716738"/>
            <a:chExt cx="7020554" cy="1204468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2908919" y="5114742"/>
              <a:ext cx="186301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Matrice de comptage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(RNA-</a:t>
              </a:r>
              <a:r>
                <a:rPr lang="fr-FR" sz="1400" dirty="0" err="1">
                  <a:latin typeface="Bahnschrift SemiBold" panose="020B0502040204020203" pitchFamily="34" charset="0"/>
                </a:rPr>
                <a:t>seq</a:t>
              </a:r>
              <a:r>
                <a:rPr lang="fr-FR" sz="1400" dirty="0">
                  <a:latin typeface="Bahnschrift SemiBold" panose="020B0502040204020203" pitchFamily="34" charset="0"/>
                </a:rPr>
                <a:t> DEG) </a:t>
              </a:r>
            </a:p>
            <a:p>
              <a:endParaRPr lang="fr-FR" dirty="0">
                <a:latin typeface="Bahnschrift SemiBold" panose="020B0502040204020203" pitchFamily="34" charset="0"/>
              </a:endParaRP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4793555" y="5414088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428120" y="4815594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989405" y="4795979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177088" y="5152478"/>
              <a:ext cx="275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Résultats des différentes 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analyses d'enrichissement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556280-FB15-4911-91DD-D8FA5ACAA3F2}"/>
                </a:ext>
              </a:extLst>
            </p:cNvPr>
            <p:cNvSpPr txBox="1"/>
            <p:nvPr/>
          </p:nvSpPr>
          <p:spPr>
            <a:xfrm>
              <a:off x="4573304" y="4716738"/>
              <a:ext cx="303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Application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62453B7E-6F0B-401E-9C16-C055ACE96219}"/>
                </a:ext>
              </a:extLst>
            </p:cNvPr>
            <p:cNvCxnSpPr/>
            <p:nvPr/>
          </p:nvCxnSpPr>
          <p:spPr>
            <a:xfrm>
              <a:off x="6858097" y="5391228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EC4742D-778F-4E08-B7B8-BA90C2D620F2}"/>
              </a:ext>
            </a:extLst>
          </p:cNvPr>
          <p:cNvGrpSpPr/>
          <p:nvPr/>
        </p:nvGrpSpPr>
        <p:grpSpPr>
          <a:xfrm>
            <a:off x="1991395" y="-226029"/>
            <a:ext cx="7938078" cy="5022760"/>
            <a:chOff x="1179391" y="-442911"/>
            <a:chExt cx="8205207" cy="530318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533820-BD5D-4534-BD24-DC2CF0D7C490}"/>
                </a:ext>
              </a:extLst>
            </p:cNvPr>
            <p:cNvSpPr/>
            <p:nvPr/>
          </p:nvSpPr>
          <p:spPr>
            <a:xfrm>
              <a:off x="1179391" y="-442911"/>
              <a:ext cx="6877004" cy="5303183"/>
            </a:xfrm>
            <a:prstGeom prst="rect">
              <a:avLst/>
            </a:prstGeom>
            <a:blipFill dpi="0" rotWithShape="1">
              <a:blip r:embed="rId5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8B84DA9C-73EC-46A5-9701-98CA83A3FD40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638915"/>
              <a:chOff x="1746002" y="899160"/>
              <a:chExt cx="8133896" cy="2638915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F8D62B96-F811-4A04-B4AE-C59488BA0029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221066A8-AB92-40B8-8FA9-D60EED07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08E127A-A6CF-488B-8C14-E5B336A30453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E0371B6-FEB8-4B4A-94AB-A22BE08AF49A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3B03AB2-7A07-4CCD-AB8F-ACD8DE0E6897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48F4CC0-F10D-4CEF-834A-FF6C756E3806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A9151D-576F-47E1-8FB7-05131927B42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D3FF164-9E8C-4C8E-B525-DE6AEFB5156F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data_article.csv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9BE2122-917F-4FA5-B856-C09ECA7AE987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75107" cy="6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tuto_</a:t>
                </a:r>
                <a:r>
                  <a:rPr lang="fr-FR" sz="110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start</a:t>
                </a:r>
                <a:r>
                  <a:rPr lang="fr-FR" sz="110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.png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6782EAB-0E3B-47C2-B1B0-D08C7A6BB77B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2F67C00-16B2-4F1E-AC8A-47591B6F828B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CD5BC57-15DC-4BDC-AFCD-93C49121500C}"/>
                  </a:ext>
                </a:extLst>
              </p:cNvPr>
              <p:cNvSpPr txBox="1"/>
              <p:nvPr/>
            </p:nvSpPr>
            <p:spPr>
              <a:xfrm>
                <a:off x="5259787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9E1CA80-26ED-4413-87EF-E142B530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3456583-EEB4-4FDC-AE51-04945B47249C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7949B43-1B6E-4490-8872-5EAC362B0004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6EE9865-16DE-470C-8175-738E4A69DC5C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845234D-4682-4677-BC17-303238926190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18963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0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4/9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2446B2A-F43C-4CCA-BF73-F17A6D91E264}"/>
              </a:ext>
            </a:extLst>
          </p:cNvPr>
          <p:cNvGrpSpPr/>
          <p:nvPr/>
        </p:nvGrpSpPr>
        <p:grpSpPr>
          <a:xfrm>
            <a:off x="328371" y="694464"/>
            <a:ext cx="11419924" cy="5867470"/>
            <a:chOff x="328371" y="694464"/>
            <a:chExt cx="11419924" cy="586747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DBA2915-2FF7-4A0B-B6A0-DA430FA13EE8}"/>
                </a:ext>
              </a:extLst>
            </p:cNvPr>
            <p:cNvGrpSpPr/>
            <p:nvPr/>
          </p:nvGrpSpPr>
          <p:grpSpPr>
            <a:xfrm>
              <a:off x="328371" y="694464"/>
              <a:ext cx="11419924" cy="5867470"/>
              <a:chOff x="328371" y="694464"/>
              <a:chExt cx="11419924" cy="586747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4FD476-C0A6-4623-9285-F79BDFEBBDFB}"/>
                  </a:ext>
                </a:extLst>
              </p:cNvPr>
              <p:cNvGrpSpPr/>
              <p:nvPr/>
            </p:nvGrpSpPr>
            <p:grpSpPr>
              <a:xfrm>
                <a:off x="328371" y="694464"/>
                <a:ext cx="11419924" cy="5867470"/>
                <a:chOff x="328371" y="694464"/>
                <a:chExt cx="11419924" cy="586747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FF64B15E-63A9-4736-B4D6-DF8577C0F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421" y="862149"/>
                  <a:ext cx="7182226" cy="2856411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A633DE53-F034-4927-884C-A3165A89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4120" y="4237834"/>
                  <a:ext cx="6734175" cy="232410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637C26DF-8ED9-4820-94B6-AC8A5F7CC2EA}"/>
                    </a:ext>
                  </a:extLst>
                </p:cNvPr>
                <p:cNvSpPr txBox="1"/>
                <p:nvPr/>
              </p:nvSpPr>
              <p:spPr>
                <a:xfrm>
                  <a:off x="7780699" y="694464"/>
                  <a:ext cx="3100529" cy="11502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du fichier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</a:rPr>
                    <a:t>Noms des colonnes</a:t>
                  </a:r>
                  <a:endPara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csv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3F86816-2293-4E18-9A2D-BFF8AE953FB3}"/>
                    </a:ext>
                  </a:extLst>
                </p:cNvPr>
                <p:cNvSpPr txBox="1"/>
                <p:nvPr/>
              </p:nvSpPr>
              <p:spPr>
                <a:xfrm>
                  <a:off x="499866" y="4027035"/>
                  <a:ext cx="3398687" cy="780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des données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EnsemblID</a:t>
                  </a: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 uniquement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512466-5B68-46AB-B4B7-E7F4D4B6FDB6}"/>
                    </a:ext>
                  </a:extLst>
                </p:cNvPr>
                <p:cNvSpPr/>
                <p:nvPr/>
              </p:nvSpPr>
              <p:spPr>
                <a:xfrm>
                  <a:off x="328371" y="862149"/>
                  <a:ext cx="7201276" cy="28564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EBADE9-4AAD-4976-8DFD-A5896B7C2423}"/>
                  </a:ext>
                </a:extLst>
              </p:cNvPr>
              <p:cNvSpPr/>
              <p:nvPr/>
            </p:nvSpPr>
            <p:spPr>
              <a:xfrm>
                <a:off x="5014119" y="4237833"/>
                <a:ext cx="6734175" cy="232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9CCF34EB-17F6-4EAF-94B6-73DDCAD96BBE}"/>
                </a:ext>
              </a:extLst>
            </p:cNvPr>
            <p:cNvSpPr/>
            <p:nvPr/>
          </p:nvSpPr>
          <p:spPr>
            <a:xfrm>
              <a:off x="679269" y="1898469"/>
              <a:ext cx="52251" cy="1245325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Parenthèse ouvrante 19">
              <a:extLst>
                <a:ext uri="{FF2B5EF4-FFF2-40B4-BE49-F238E27FC236}">
                  <a16:creationId xmlns:a16="http://schemas.microsoft.com/office/drawing/2014/main" id="{520A21AD-756D-466D-B9FA-D4421B9A1645}"/>
                </a:ext>
              </a:extLst>
            </p:cNvPr>
            <p:cNvSpPr/>
            <p:nvPr/>
          </p:nvSpPr>
          <p:spPr>
            <a:xfrm>
              <a:off x="6043749" y="5782491"/>
              <a:ext cx="52251" cy="590563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5481EEF-1486-4444-A2D2-67D9A856FFD8}"/>
              </a:ext>
            </a:extLst>
          </p:cNvPr>
          <p:cNvGrpSpPr/>
          <p:nvPr/>
        </p:nvGrpSpPr>
        <p:grpSpPr>
          <a:xfrm>
            <a:off x="8881641" y="1789399"/>
            <a:ext cx="2631090" cy="1929160"/>
            <a:chOff x="1333500" y="5038722"/>
            <a:chExt cx="2213256" cy="166153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35496E0-FC67-4B0F-A28E-E9CC450B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6" t="2118" r="3672" b="3959"/>
            <a:stretch/>
          </p:blipFill>
          <p:spPr>
            <a:xfrm>
              <a:off x="1346481" y="5054147"/>
              <a:ext cx="2200275" cy="164611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EF21B-55C0-4382-A57C-6B1CBDF87EAF}"/>
                </a:ext>
              </a:extLst>
            </p:cNvPr>
            <p:cNvSpPr/>
            <p:nvPr/>
          </p:nvSpPr>
          <p:spPr>
            <a:xfrm>
              <a:off x="1333500" y="5038722"/>
              <a:ext cx="2200275" cy="164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2EB83B-8D91-414A-8E2B-51F0CEAA1377}"/>
              </a:ext>
            </a:extLst>
          </p:cNvPr>
          <p:cNvGrpSpPr/>
          <p:nvPr/>
        </p:nvGrpSpPr>
        <p:grpSpPr>
          <a:xfrm>
            <a:off x="1089250" y="4929101"/>
            <a:ext cx="2425475" cy="1687162"/>
            <a:chOff x="1089250" y="4929101"/>
            <a:chExt cx="2425475" cy="16871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39FFA99-8E84-4BEA-881E-E7410988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547" y="4934118"/>
              <a:ext cx="2425178" cy="168214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6D1452-A004-45D6-B496-DE004BBACEC7}"/>
                </a:ext>
              </a:extLst>
            </p:cNvPr>
            <p:cNvSpPr/>
            <p:nvPr/>
          </p:nvSpPr>
          <p:spPr>
            <a:xfrm>
              <a:off x="1089250" y="4929101"/>
              <a:ext cx="2425178" cy="1682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E630989-6282-4A74-A8A2-E820AFCDEE33}"/>
              </a:ext>
            </a:extLst>
          </p:cNvPr>
          <p:cNvCxnSpPr>
            <a:cxnSpLocks/>
          </p:cNvCxnSpPr>
          <p:nvPr/>
        </p:nvCxnSpPr>
        <p:spPr>
          <a:xfrm>
            <a:off x="6900353" y="2521131"/>
            <a:ext cx="1851761" cy="241803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E75B3D1-E4BC-472B-B52F-5FE756D304A6}"/>
              </a:ext>
            </a:extLst>
          </p:cNvPr>
          <p:cNvCxnSpPr>
            <a:cxnSpLocks/>
          </p:cNvCxnSpPr>
          <p:nvPr/>
        </p:nvCxnSpPr>
        <p:spPr>
          <a:xfrm flipH="1" flipV="1">
            <a:off x="3546104" y="5786598"/>
            <a:ext cx="2166991" cy="291174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11339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3179837" y="156136"/>
              <a:ext cx="757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&amp;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B647F4-3E26-44B8-8A26-0C3EB6A6E09D}"/>
              </a:ext>
            </a:extLst>
          </p:cNvPr>
          <p:cNvGrpSpPr/>
          <p:nvPr/>
        </p:nvGrpSpPr>
        <p:grpSpPr>
          <a:xfrm>
            <a:off x="471246" y="1051096"/>
            <a:ext cx="10531496" cy="4236476"/>
            <a:chOff x="347421" y="905356"/>
            <a:chExt cx="10531496" cy="423647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53FBC3D-B650-4846-97AB-0AB52820EB21}"/>
                </a:ext>
              </a:extLst>
            </p:cNvPr>
            <p:cNvGrpSpPr/>
            <p:nvPr/>
          </p:nvGrpSpPr>
          <p:grpSpPr>
            <a:xfrm>
              <a:off x="877011" y="905356"/>
              <a:ext cx="6619875" cy="590241"/>
              <a:chOff x="328371" y="862149"/>
              <a:chExt cx="6619875" cy="59024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F324FB56-AC8C-405D-845C-A475206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71" y="880890"/>
                <a:ext cx="6619875" cy="5715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BF0F95-A453-4671-95BF-95727CAB788E}"/>
                  </a:ext>
                </a:extLst>
              </p:cNvPr>
              <p:cNvSpPr/>
              <p:nvPr/>
            </p:nvSpPr>
            <p:spPr>
              <a:xfrm>
                <a:off x="328371" y="862149"/>
                <a:ext cx="6619875" cy="582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D91E43-CDBF-41EA-8F92-98E6775FB4F0}"/>
                </a:ext>
              </a:extLst>
            </p:cNvPr>
            <p:cNvGrpSpPr/>
            <p:nvPr/>
          </p:nvGrpSpPr>
          <p:grpSpPr>
            <a:xfrm>
              <a:off x="347421" y="3189206"/>
              <a:ext cx="4629151" cy="1952626"/>
              <a:chOff x="7214954" y="1679765"/>
              <a:chExt cx="4629151" cy="195262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AE55CE45-B4E8-4F34-83E3-2AF007EF8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955" y="1679766"/>
                <a:ext cx="4629150" cy="1952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3300D-FE81-4563-87A7-0C9F702A395F}"/>
                  </a:ext>
                </a:extLst>
              </p:cNvPr>
              <p:cNvSpPr/>
              <p:nvPr/>
            </p:nvSpPr>
            <p:spPr>
              <a:xfrm>
                <a:off x="7214954" y="1679765"/>
                <a:ext cx="4629149" cy="1952625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F291818-D854-45AF-AEBD-3995C9D57AFB}"/>
                </a:ext>
              </a:extLst>
            </p:cNvPr>
            <p:cNvGrpSpPr/>
            <p:nvPr/>
          </p:nvGrpSpPr>
          <p:grpSpPr>
            <a:xfrm>
              <a:off x="3782792" y="1760718"/>
              <a:ext cx="7096125" cy="1147837"/>
              <a:chOff x="3734511" y="2851935"/>
              <a:chExt cx="7096125" cy="114783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F0CE407-BFE8-4EB1-819C-245B26DB0514}"/>
                  </a:ext>
                </a:extLst>
              </p:cNvPr>
              <p:cNvGrpSpPr/>
              <p:nvPr/>
            </p:nvGrpSpPr>
            <p:grpSpPr>
              <a:xfrm>
                <a:off x="3734511" y="2851935"/>
                <a:ext cx="7096125" cy="1147837"/>
                <a:chOff x="328371" y="3825859"/>
                <a:chExt cx="7096125" cy="1147837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233DEEE9-5726-425D-9447-C654C3FF0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71" y="3830696"/>
                  <a:ext cx="7096125" cy="1143000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0C1B2DC-0915-4974-B846-CEC0050E373A}"/>
                    </a:ext>
                  </a:extLst>
                </p:cNvPr>
                <p:cNvSpPr/>
                <p:nvPr/>
              </p:nvSpPr>
              <p:spPr>
                <a:xfrm>
                  <a:off x="328371" y="3825859"/>
                  <a:ext cx="7096125" cy="1143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4" name="Parenthèse ouvrante 13">
                <a:extLst>
                  <a:ext uri="{FF2B5EF4-FFF2-40B4-BE49-F238E27FC236}">
                    <a16:creationId xmlns:a16="http://schemas.microsoft.com/office/drawing/2014/main" id="{C726E304-D6F0-41A2-B648-D94027AC1A86}"/>
                  </a:ext>
                </a:extLst>
              </p:cNvPr>
              <p:cNvSpPr/>
              <p:nvPr/>
            </p:nvSpPr>
            <p:spPr>
              <a:xfrm>
                <a:off x="3878581" y="3423435"/>
                <a:ext cx="46808" cy="312420"/>
              </a:xfrm>
              <a:prstGeom prst="leftBracket">
                <a:avLst/>
              </a:prstGeom>
              <a:noFill/>
              <a:ln w="28575">
                <a:solidFill>
                  <a:srgbClr val="D658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3DD6755-65CF-4EA4-A0E9-A7092F375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495597"/>
              <a:ext cx="784860" cy="439883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0EC0878-E584-45DE-8F2E-E5BA7D41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1" y="1379220"/>
              <a:ext cx="1186185" cy="1920240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C286B84-E536-4B92-A271-1832662C3F51}"/>
              </a:ext>
            </a:extLst>
          </p:cNvPr>
          <p:cNvSpPr txBox="1"/>
          <p:nvPr/>
        </p:nvSpPr>
        <p:spPr>
          <a:xfrm>
            <a:off x="5387419" y="3275903"/>
            <a:ext cx="6705682" cy="15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Liens cliquables pour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générer le tableau de résultat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de ce tableau pour tous les plots ORA 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61F7B1-3C69-4067-8638-5E5B28AB76D1}"/>
              </a:ext>
            </a:extLst>
          </p:cNvPr>
          <p:cNvGrpSpPr/>
          <p:nvPr/>
        </p:nvGrpSpPr>
        <p:grpSpPr>
          <a:xfrm>
            <a:off x="6096000" y="5026768"/>
            <a:ext cx="4640490" cy="1522790"/>
            <a:chOff x="6095999" y="4951493"/>
            <a:chExt cx="4640490" cy="1522790"/>
          </a:xfrm>
        </p:grpSpPr>
        <p:pic>
          <p:nvPicPr>
            <p:cNvPr id="1026" name="Picture 2" descr="Aucune description disponible.">
              <a:extLst>
                <a:ext uri="{FF2B5EF4-FFF2-40B4-BE49-F238E27FC236}">
                  <a16:creationId xmlns:a16="http://schemas.microsoft.com/office/drawing/2014/main" id="{B6AE3A67-9EF3-4980-9B84-B1993D8FB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56"/>
            <a:stretch/>
          </p:blipFill>
          <p:spPr bwMode="auto">
            <a:xfrm>
              <a:off x="6096000" y="4951493"/>
              <a:ext cx="4629150" cy="152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FB897-3DD0-482C-B727-A259C6DACD68}"/>
                </a:ext>
              </a:extLst>
            </p:cNvPr>
            <p:cNvSpPr/>
            <p:nvPr/>
          </p:nvSpPr>
          <p:spPr>
            <a:xfrm>
              <a:off x="6095999" y="4951494"/>
              <a:ext cx="4640490" cy="1522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B06729E-430F-4945-B4FF-8C35E7B4256F}"/>
              </a:ext>
            </a:extLst>
          </p:cNvPr>
          <p:cNvSpPr/>
          <p:nvPr/>
        </p:nvSpPr>
        <p:spPr>
          <a:xfrm>
            <a:off x="5044519" y="5742120"/>
            <a:ext cx="685800" cy="314325"/>
          </a:xfrm>
          <a:prstGeom prst="rightArrow">
            <a:avLst/>
          </a:prstGeom>
          <a:solidFill>
            <a:srgbClr val="D658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638F48-9CF1-4C1D-9C26-6ECE070CF0A8}"/>
              </a:ext>
            </a:extLst>
          </p:cNvPr>
          <p:cNvSpPr txBox="1"/>
          <p:nvPr/>
        </p:nvSpPr>
        <p:spPr>
          <a:xfrm>
            <a:off x="7485324" y="2832072"/>
            <a:ext cx="4332686" cy="188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Analyse ORA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tous les plots ORA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4CA5AC0-BFD1-4850-8139-ACAE255547AE}"/>
              </a:ext>
            </a:extLst>
          </p:cNvPr>
          <p:cNvGrpSpPr/>
          <p:nvPr/>
        </p:nvGrpSpPr>
        <p:grpSpPr>
          <a:xfrm>
            <a:off x="184594" y="815707"/>
            <a:ext cx="10727246" cy="5739670"/>
            <a:chOff x="184594" y="815707"/>
            <a:chExt cx="10727246" cy="573967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D2FFD5B-6E31-451B-BB44-726F07962B77}"/>
                </a:ext>
              </a:extLst>
            </p:cNvPr>
            <p:cNvGrpSpPr/>
            <p:nvPr/>
          </p:nvGrpSpPr>
          <p:grpSpPr>
            <a:xfrm>
              <a:off x="184594" y="1060671"/>
              <a:ext cx="7142540" cy="5494706"/>
              <a:chOff x="184594" y="982294"/>
              <a:chExt cx="7142540" cy="5425558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2E8C4093-9A0C-4309-9C23-E39EC1AC5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95" y="1003820"/>
                <a:ext cx="7142539" cy="5404032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EE3D8A-4C73-4D5A-B12E-8EBAD8380000}"/>
                  </a:ext>
                </a:extLst>
              </p:cNvPr>
              <p:cNvSpPr/>
              <p:nvPr/>
            </p:nvSpPr>
            <p:spPr>
              <a:xfrm>
                <a:off x="184594" y="982294"/>
                <a:ext cx="7142539" cy="5404032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3174492-A568-48F4-A7AC-DC46A1845FDE}"/>
                </a:ext>
              </a:extLst>
            </p:cNvPr>
            <p:cNvGrpSpPr/>
            <p:nvPr/>
          </p:nvGrpSpPr>
          <p:grpSpPr>
            <a:xfrm>
              <a:off x="5671749" y="815707"/>
              <a:ext cx="5240091" cy="438327"/>
              <a:chOff x="5671749" y="815707"/>
              <a:chExt cx="5240091" cy="438327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195ABCF-89C8-491B-9556-A7E11C137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755"/>
              <a:stretch/>
            </p:blipFill>
            <p:spPr>
              <a:xfrm>
                <a:off x="5671749" y="820437"/>
                <a:ext cx="5240091" cy="433597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DDB7AA-96BA-47B4-96E9-9549D080A348}"/>
                  </a:ext>
                </a:extLst>
              </p:cNvPr>
              <p:cNvSpPr/>
              <p:nvPr/>
            </p:nvSpPr>
            <p:spPr>
              <a:xfrm>
                <a:off x="5671749" y="815707"/>
                <a:ext cx="5240091" cy="436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D06C182-172D-4FC6-A427-36000FA4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174" y="1168678"/>
              <a:ext cx="2059512" cy="494659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525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360616" y="117447"/>
              <a:ext cx="164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Codes en vrac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203B41-30B1-47D4-9BA1-2EF5B668791B}"/>
              </a:ext>
            </a:extLst>
          </p:cNvPr>
          <p:cNvGrpSpPr/>
          <p:nvPr/>
        </p:nvGrpSpPr>
        <p:grpSpPr>
          <a:xfrm>
            <a:off x="813896" y="4488758"/>
            <a:ext cx="10746460" cy="1476375"/>
            <a:chOff x="881062" y="4429177"/>
            <a:chExt cx="10746460" cy="1476375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6ADD377-406B-4B58-B92D-51186AA757EC}"/>
                </a:ext>
              </a:extLst>
            </p:cNvPr>
            <p:cNvGrpSpPr/>
            <p:nvPr/>
          </p:nvGrpSpPr>
          <p:grpSpPr>
            <a:xfrm>
              <a:off x="881062" y="4743502"/>
              <a:ext cx="10410825" cy="1162050"/>
              <a:chOff x="4118637" y="2850063"/>
              <a:chExt cx="10410825" cy="1162050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C110A1AA-45DE-4A31-A12C-5C237516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637" y="2850063"/>
                <a:ext cx="10410825" cy="116205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880612-8B17-466C-9050-FCA217FABB29}"/>
                  </a:ext>
                </a:extLst>
              </p:cNvPr>
              <p:cNvSpPr/>
              <p:nvPr/>
            </p:nvSpPr>
            <p:spPr>
              <a:xfrm>
                <a:off x="4118637" y="2850926"/>
                <a:ext cx="10410825" cy="11611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B8EC49A-31CE-4F56-86B9-39641D78506A}"/>
                </a:ext>
              </a:extLst>
            </p:cNvPr>
            <p:cNvGrpSpPr/>
            <p:nvPr/>
          </p:nvGrpSpPr>
          <p:grpSpPr>
            <a:xfrm>
              <a:off x="5998247" y="4429177"/>
              <a:ext cx="5629275" cy="895350"/>
              <a:chOff x="3891677" y="1702374"/>
              <a:chExt cx="5629275" cy="89535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37A676A-B9AF-43CE-A04F-160854DB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77" y="1702374"/>
                <a:ext cx="5629275" cy="89535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0582D5-1E19-4F77-963B-F794E1F416B5}"/>
                  </a:ext>
                </a:extLst>
              </p:cNvPr>
              <p:cNvSpPr/>
              <p:nvPr/>
            </p:nvSpPr>
            <p:spPr>
              <a:xfrm>
                <a:off x="3891677" y="1702374"/>
                <a:ext cx="5629275" cy="895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C68D06-5754-44E2-81E2-379BC8C8E771}"/>
              </a:ext>
            </a:extLst>
          </p:cNvPr>
          <p:cNvGrpSpPr/>
          <p:nvPr/>
        </p:nvGrpSpPr>
        <p:grpSpPr>
          <a:xfrm>
            <a:off x="5195937" y="767179"/>
            <a:ext cx="6545946" cy="2167962"/>
            <a:chOff x="5195937" y="767179"/>
            <a:chExt cx="6545946" cy="216796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F7E48-0123-41E8-BED4-E2019BFCCA28}"/>
                </a:ext>
              </a:extLst>
            </p:cNvPr>
            <p:cNvGrpSpPr/>
            <p:nvPr/>
          </p:nvGrpSpPr>
          <p:grpSpPr>
            <a:xfrm>
              <a:off x="5195937" y="767179"/>
              <a:ext cx="6545946" cy="1770024"/>
              <a:chOff x="5419714" y="795328"/>
              <a:chExt cx="6545946" cy="177002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6377153-D34B-4E0B-84DC-E8C6EC3BC568}"/>
                  </a:ext>
                </a:extLst>
              </p:cNvPr>
              <p:cNvGrpSpPr/>
              <p:nvPr/>
            </p:nvGrpSpPr>
            <p:grpSpPr>
              <a:xfrm>
                <a:off x="5419714" y="1518748"/>
                <a:ext cx="4764143" cy="1046604"/>
                <a:chOff x="2512714" y="5309495"/>
                <a:chExt cx="4764143" cy="104660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A4241AC-16AE-4ADB-AB73-C24153E82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2714" y="5309495"/>
                  <a:ext cx="4764143" cy="104660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12F37-57A2-431D-873C-381C8C98110E}"/>
                    </a:ext>
                  </a:extLst>
                </p:cNvPr>
                <p:cNvSpPr/>
                <p:nvPr/>
              </p:nvSpPr>
              <p:spPr>
                <a:xfrm>
                  <a:off x="2512714" y="5316506"/>
                  <a:ext cx="4764143" cy="10395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F0AF700-D737-494D-87B1-F0640C52EEA7}"/>
                  </a:ext>
                </a:extLst>
              </p:cNvPr>
              <p:cNvGrpSpPr/>
              <p:nvPr/>
            </p:nvGrpSpPr>
            <p:grpSpPr>
              <a:xfrm>
                <a:off x="8793834" y="795328"/>
                <a:ext cx="3171826" cy="1169061"/>
                <a:chOff x="7012031" y="2380733"/>
                <a:chExt cx="3171826" cy="1169061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BD3BBDD-C68D-407B-B235-84ACCEA80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438" t="-1471" r="438" b="1471"/>
                <a:stretch/>
              </p:blipFill>
              <p:spPr>
                <a:xfrm>
                  <a:off x="7012031" y="2380733"/>
                  <a:ext cx="3171825" cy="116205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02BB83-A031-41D2-B402-814AD59A01B4}"/>
                    </a:ext>
                  </a:extLst>
                </p:cNvPr>
                <p:cNvSpPr/>
                <p:nvPr/>
              </p:nvSpPr>
              <p:spPr>
                <a:xfrm>
                  <a:off x="7012032" y="2402196"/>
                  <a:ext cx="3171825" cy="11475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63DD8DB-6C11-4527-9AB8-44C1AA711A28}"/>
                </a:ext>
              </a:extLst>
            </p:cNvPr>
            <p:cNvSpPr txBox="1"/>
            <p:nvPr/>
          </p:nvSpPr>
          <p:spPr>
            <a:xfrm>
              <a:off x="6651123" y="2523553"/>
              <a:ext cx="4822154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boutons de téléchargement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D1716D-BCBE-4327-B34B-05A7B6FE70B6}"/>
              </a:ext>
            </a:extLst>
          </p:cNvPr>
          <p:cNvGrpSpPr/>
          <p:nvPr/>
        </p:nvGrpSpPr>
        <p:grpSpPr>
          <a:xfrm>
            <a:off x="296085" y="1631053"/>
            <a:ext cx="5807626" cy="2335526"/>
            <a:chOff x="395045" y="1028536"/>
            <a:chExt cx="5807626" cy="2335526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3F6280E-E77B-463A-A9F0-B5699F546476}"/>
                </a:ext>
              </a:extLst>
            </p:cNvPr>
            <p:cNvSpPr txBox="1"/>
            <p:nvPr/>
          </p:nvSpPr>
          <p:spPr>
            <a:xfrm>
              <a:off x="983547" y="2952474"/>
              <a:ext cx="2629246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box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081EFF-7C0B-41E4-85E7-CA14BE257709}"/>
                </a:ext>
              </a:extLst>
            </p:cNvPr>
            <p:cNvGrpSpPr/>
            <p:nvPr/>
          </p:nvGrpSpPr>
          <p:grpSpPr>
            <a:xfrm>
              <a:off x="395045" y="1028536"/>
              <a:ext cx="5807626" cy="1947037"/>
              <a:chOff x="395045" y="1028536"/>
              <a:chExt cx="5807626" cy="1947037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F1E5643-9BA7-42AE-B2F6-4EE82C5CC2A0}"/>
                  </a:ext>
                </a:extLst>
              </p:cNvPr>
              <p:cNvGrpSpPr/>
              <p:nvPr/>
            </p:nvGrpSpPr>
            <p:grpSpPr>
              <a:xfrm>
                <a:off x="395045" y="1028536"/>
                <a:ext cx="2924175" cy="1257301"/>
                <a:chOff x="519112" y="1714499"/>
                <a:chExt cx="2924175" cy="125730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2CA72BA-D7E6-4690-91F8-07F86497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112" y="1714500"/>
                  <a:ext cx="2924175" cy="1257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5BF2F20-3AB7-4B94-B7BB-1ED96A50E741}"/>
                    </a:ext>
                  </a:extLst>
                </p:cNvPr>
                <p:cNvSpPr/>
                <p:nvPr/>
              </p:nvSpPr>
              <p:spPr>
                <a:xfrm>
                  <a:off x="519112" y="1714499"/>
                  <a:ext cx="2924175" cy="12572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E3039F6-70C8-4498-9252-9EE71ED25EDF}"/>
                  </a:ext>
                </a:extLst>
              </p:cNvPr>
              <p:cNvGrpSpPr/>
              <p:nvPr/>
            </p:nvGrpSpPr>
            <p:grpSpPr>
              <a:xfrm>
                <a:off x="1244908" y="2131970"/>
                <a:ext cx="4957763" cy="843603"/>
                <a:chOff x="1244908" y="2131970"/>
                <a:chExt cx="4957763" cy="843603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B4B1EAF2-601F-4131-93C4-49407955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4908" y="2132136"/>
                  <a:ext cx="4957763" cy="843437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727E34-4449-4F19-8E1E-735C3E18F66D}"/>
                    </a:ext>
                  </a:extLst>
                </p:cNvPr>
                <p:cNvSpPr/>
                <p:nvPr/>
              </p:nvSpPr>
              <p:spPr>
                <a:xfrm>
                  <a:off x="1244908" y="2131970"/>
                  <a:ext cx="4957763" cy="8434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1FE1A0BA-64D0-49A0-976C-8514DF9746A6}"/>
              </a:ext>
            </a:extLst>
          </p:cNvPr>
          <p:cNvSpPr txBox="1"/>
          <p:nvPr/>
        </p:nvSpPr>
        <p:spPr>
          <a:xfrm>
            <a:off x="3513833" y="6073063"/>
            <a:ext cx="2755883" cy="41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Création simplifiée de plots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411588" y="134226"/>
              <a:ext cx="58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6953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suffisamment précis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des 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524</Words>
  <Application>Microsoft Office PowerPoint</Application>
  <PresentationFormat>Grand écran</PresentationFormat>
  <Paragraphs>121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115</cp:revision>
  <dcterms:created xsi:type="dcterms:W3CDTF">2022-06-10T12:18:06Z</dcterms:created>
  <dcterms:modified xsi:type="dcterms:W3CDTF">2022-06-15T11:23:33Z</dcterms:modified>
</cp:coreProperties>
</file>