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77" r:id="rId3"/>
    <p:sldId id="264" r:id="rId4"/>
    <p:sldId id="263" r:id="rId5"/>
    <p:sldId id="266" r:id="rId6"/>
    <p:sldId id="267" r:id="rId7"/>
    <p:sldId id="269" r:id="rId8"/>
    <p:sldId id="270" r:id="rId9"/>
    <p:sldId id="271" r:id="rId10"/>
    <p:sldId id="272" r:id="rId11"/>
    <p:sldId id="279" r:id="rId12"/>
    <p:sldId id="274" r:id="rId13"/>
    <p:sldId id="275" r:id="rId14"/>
    <p:sldId id="27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4A0E"/>
    <a:srgbClr val="D65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57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57C41-559C-4F10-B903-4C3A1988336F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B06B5-79C2-43F4-A540-F39D7D73FA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52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686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difficultés et contournements, points positifs/négatifs (complet ou pas, temps d’exécution…)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672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exemple pour chaque type de solution de script (API, e-utilities construction d’URL, JSON/XML etc.) avec arguments et paramètres ; structure de données collectées et création du tableau de sortie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894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64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375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exemple pour chaque type de solution de script (API, e-utilities construction d’URL, JSON/XML etc.) avec arguments et paramètres ; structure de données collectées et création du tableau de sortie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730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exemple pour chaque type de solution de script (API, e-utilities construction d’URL, JSON/XML etc.) avec arguments et paramètres ; structure de données collectées et création du tableau de sortie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839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exemple pour chaque type de solution de script (API, e-utilities construction d’URL, JSON/XML etc.) avec arguments et paramètres ; structure de données collectées et création du tableau de sortie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189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exemple pour chaque type de solution de script (API, e-utilities construction d’URL, JSON/XML etc.) avec arguments et paramètres ; structure de données collectées et création du tableau de sortie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87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exemple pour chaque type de solution de script (API, e-utilities construction d’URL, JSON/XML etc.) avec arguments et paramètres ; structure de données collectées et création du tableau de sortie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621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67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84773-D1C1-42D2-8E1F-D2E467F24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9B2595-265D-406B-A00D-F5A58E5C5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07CE00-9E7A-4E64-821C-08EB80F4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FB5B88-C818-421B-AEDD-4FEDC6C8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2F285F-B95C-451A-939E-4B439F65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52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5B878-9656-483E-AF53-3E5C5B63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530813-0BCE-4641-873D-5204A2B04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557241-3723-4CAC-8BF6-187C2A48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D9B215-A6FE-44C2-9C25-437DB4B2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76E029-331C-4D52-9103-39C7F21D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05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956C56-AE9F-47D8-8CE4-584D74DB2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16DC64-50AA-43B8-8105-B6D255AC7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2DCD19-F5D6-4DDC-897F-6D6FF235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706F56-AA46-40B5-8043-4730B8F7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24F020-C732-4F9D-81CA-67153734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58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DEB22-C1AC-4AE5-8BA3-F6B5AA0A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602CB6-855C-4B14-8857-46031D816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23DCFE-C223-4165-9BF3-8D5121CF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6E6757-36B9-4682-8270-F8074B49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7C2A1B-5839-4E56-85E1-E1225C1B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97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EA36E-A3B2-4F69-9A23-CFA8CF20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C3F039-07C3-4AD9-9579-36ED1E89D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010FF-143F-4831-9D00-945B6015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79A0DA-B724-4E6A-9A24-39F0AF8B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542652-C5EF-4A83-81BC-33ED50C2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32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D75E47-7CE9-40B0-A753-47302110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7ABBAB-D401-4B31-89CD-2DC074CDF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AD1E94-7CF8-4BF8-A83E-B6BE80EB0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EB2D2D-C6B4-427A-824C-3094B764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FE86B4-0706-4AE7-A036-5EA7FCA3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488433-6C61-4F9F-AA3A-F70F2D15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90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90270-5AAF-4D62-A887-C2942D82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A62151-E3CE-4822-8553-6441CF9B3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A3A8F3-55D1-42F8-BAE0-34FBBE663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08222F-43EF-4D05-82F3-0260ACF6F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8A2798-05D2-4894-B5A9-D89A929BA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24AA45-900C-487A-B6FF-4A24209E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075D01-EC0A-4B3B-B472-D74CFC86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BB2FFE-C783-43AC-BCE5-FD149D85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38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25E30-415D-4750-BB52-305D7C4D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AD324B-10DF-445E-B662-0CFD984C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FE2E05-DF98-4584-81C3-6712A187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C3697B-14ED-4714-B8EA-A9104A7F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74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1204B87-9760-483F-8CE7-2944B0B0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1F4312-FD2E-4FC6-9916-634362EC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570143-3ABE-4EFC-BE89-F2F4CE14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66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153F5-6432-43ED-B0C1-E8D8BF0B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53882-06AF-4DA1-A54D-C2A917E3A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9243F0-2FA9-4C96-8ED9-FC1E3579F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D0E526-69E9-46E8-8725-198F5419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89D908-5353-487A-9224-670136B2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394E2E-DC53-41E3-8808-8C8E2590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98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C95DF-D85B-45AC-9498-11B3BB0E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29984A-8079-41E2-9DCF-D3CEA59E3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328DC0-ED44-456C-A238-162BF7904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09BAEC-A7F7-4743-86F8-85A8D269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04BA10-894D-4DBD-B464-03D4468E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B2AF20-7C4B-46D3-B0D1-5A51B0D0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40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DBE746-F114-434B-BB96-70DDD3CF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4DC0E4-84FC-4A84-A831-1DA506A50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D5941-6CC0-4293-B31A-D967DB403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32D0-3CEC-4819-B719-9D5AD60DBF7B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FB6AD1-7515-49B3-8DF3-4D7E5D593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1E0F52-4C3A-43F5-8AFA-3A7641A5A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25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library.wiley.com/doi/epdf/10.1002/yea.3533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802A63-5D95-4EDA-8D03-51ED78011B3A}"/>
              </a:ext>
            </a:extLst>
          </p:cNvPr>
          <p:cNvSpPr/>
          <p:nvPr/>
        </p:nvSpPr>
        <p:spPr>
          <a:xfrm>
            <a:off x="-1" y="0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A5672D-F3A4-4DF4-B448-98D7F6769A1F}"/>
              </a:ext>
            </a:extLst>
          </p:cNvPr>
          <p:cNvSpPr/>
          <p:nvPr/>
        </p:nvSpPr>
        <p:spPr>
          <a:xfrm>
            <a:off x="-1" y="682673"/>
            <a:ext cx="12192000" cy="2084597"/>
          </a:xfrm>
          <a:prstGeom prst="rect">
            <a:avLst/>
          </a:prstGeom>
          <a:solidFill>
            <a:srgbClr val="E2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4270936-3AEC-470F-B7B6-3742AEDF4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1" y="5794749"/>
            <a:ext cx="1670689" cy="688681"/>
          </a:xfrm>
          <a:prstGeom prst="rect">
            <a:avLst/>
          </a:prstGeom>
        </p:spPr>
      </p:pic>
      <p:pic>
        <p:nvPicPr>
          <p:cNvPr id="24" name="Image 2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B599815-784B-4FEA-A61F-12E63750D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767" y="5775287"/>
            <a:ext cx="1959373" cy="708143"/>
          </a:xfrm>
          <a:prstGeom prst="rect">
            <a:avLst/>
          </a:prstGeom>
        </p:spPr>
      </p:pic>
      <p:pic>
        <p:nvPicPr>
          <p:cNvPr id="26" name="Image 25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35BE1E1B-49C9-481D-BF53-C1EA8943E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420" y="5581948"/>
            <a:ext cx="991633" cy="98175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ACE5BEF7-51FF-407F-A722-264C13613644}"/>
              </a:ext>
            </a:extLst>
          </p:cNvPr>
          <p:cNvSpPr txBox="1"/>
          <p:nvPr/>
        </p:nvSpPr>
        <p:spPr>
          <a:xfrm>
            <a:off x="413475" y="1063251"/>
            <a:ext cx="11365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rgbClr val="D23328"/>
                </a:solidFill>
                <a:latin typeface="Bahnschrift SemiBold" panose="020B0502040204020203" pitchFamily="34" charset="0"/>
              </a:rPr>
              <a:t>Projet d'enrichissement fonctionnel </a:t>
            </a:r>
          </a:p>
          <a:p>
            <a:pPr algn="ctr"/>
            <a:r>
              <a:rPr lang="fr-FR" sz="4000" dirty="0">
                <a:solidFill>
                  <a:srgbClr val="D23328"/>
                </a:solidFill>
                <a:latin typeface="Bahnschrift SemiBold" panose="020B0502040204020203" pitchFamily="34" charset="0"/>
              </a:rPr>
              <a:t>avec R </a:t>
            </a:r>
            <a:r>
              <a:rPr lang="fr-FR" sz="4000" dirty="0" err="1">
                <a:solidFill>
                  <a:srgbClr val="D23328"/>
                </a:solidFill>
                <a:latin typeface="Bahnschrift SemiBold" panose="020B0502040204020203" pitchFamily="34" charset="0"/>
              </a:rPr>
              <a:t>Shiny</a:t>
            </a:r>
            <a:endParaRPr lang="fr-FR" sz="4000" dirty="0">
              <a:solidFill>
                <a:srgbClr val="D23328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DFDB890-7B10-4E5A-A5BD-D3EB58A9CED2}"/>
              </a:ext>
            </a:extLst>
          </p:cNvPr>
          <p:cNvSpPr txBox="1"/>
          <p:nvPr/>
        </p:nvSpPr>
        <p:spPr>
          <a:xfrm>
            <a:off x="489871" y="2999899"/>
            <a:ext cx="11365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Solène PETY – Meije MATHE – Bryce LETERRIER - Louis OLLIVIER</a:t>
            </a:r>
          </a:p>
          <a:p>
            <a:pPr algn="ctr"/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Equipe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EnF'R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UE 5 -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Bioinformatique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en sciences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omiques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3</a:t>
            </a: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Master 2.1 mention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Bioinformatique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Parcours BIMS </a:t>
            </a: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2021-2023</a:t>
            </a:r>
          </a:p>
          <a:p>
            <a:pPr algn="ctr"/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Université de Rouen-Normandie</a:t>
            </a:r>
            <a:endParaRPr lang="fr-FR" sz="3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31" name="Image 30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309625-7337-49A9-B7C0-B419D96983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51" y="5808812"/>
            <a:ext cx="1163815" cy="67461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4735D23-FAE7-480C-9719-DA80C0B001B9}"/>
              </a:ext>
            </a:extLst>
          </p:cNvPr>
          <p:cNvSpPr/>
          <p:nvPr/>
        </p:nvSpPr>
        <p:spPr>
          <a:xfrm>
            <a:off x="0" y="692266"/>
            <a:ext cx="12191999" cy="2075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370AF28-27D0-408A-B959-A4F1279BAE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822" y="3544270"/>
            <a:ext cx="2109050" cy="1737090"/>
          </a:xfrm>
          <a:prstGeom prst="rect">
            <a:avLst/>
          </a:prstGeom>
          <a:effectLst>
            <a:glow rad="101600">
              <a:schemeClr val="tx1">
                <a:alpha val="8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70280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870480" y="139216"/>
              <a:ext cx="4902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 :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Protein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Domain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Enrichment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(onglet 4)  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685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7/xx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60A69FB0-BCBD-4558-9898-9BF40D0FC055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</p:spTree>
    <p:extLst>
      <p:ext uri="{BB962C8B-B14F-4D97-AF65-F5344CB8AC3E}">
        <p14:creationId xmlns:p14="http://schemas.microsoft.com/office/powerpoint/2010/main" val="194772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Ce qui a été recodé à la main ? 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870480" y="139216"/>
              <a:ext cx="81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 :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685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7/xx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60A69FB0-BCBD-4558-9898-9BF40D0FC055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</p:spTree>
    <p:extLst>
      <p:ext uri="{BB962C8B-B14F-4D97-AF65-F5344CB8AC3E}">
        <p14:creationId xmlns:p14="http://schemas.microsoft.com/office/powerpoint/2010/main" val="258393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22678" y="-6292"/>
            <a:ext cx="12214678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556392" y="147170"/>
              <a:ext cx="3968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Présentation technique de l'interface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699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8/xx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AE987422-5DAC-4BE5-94BE-F29F4A868C5D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CD0E309-E17C-41FB-B61A-93512D868C3A}"/>
              </a:ext>
            </a:extLst>
          </p:cNvPr>
          <p:cNvSpPr txBox="1"/>
          <p:nvPr/>
        </p:nvSpPr>
        <p:spPr>
          <a:xfrm>
            <a:off x="5079271" y="456233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Démonstration en live</a:t>
            </a:r>
            <a:endParaRPr lang="fr-FR" i="1" dirty="0">
              <a:solidFill>
                <a:srgbClr val="D23328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A068FD9F-6180-41CF-8F66-08BA87E48541}"/>
              </a:ext>
            </a:extLst>
          </p:cNvPr>
          <p:cNvGrpSpPr/>
          <p:nvPr/>
        </p:nvGrpSpPr>
        <p:grpSpPr>
          <a:xfrm>
            <a:off x="3983401" y="1639902"/>
            <a:ext cx="4581331" cy="3107094"/>
            <a:chOff x="3950938" y="1464379"/>
            <a:chExt cx="4581331" cy="3107094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A01282E4-2E09-4E84-A075-9E397C431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3" t="25275" r="9704" b="22494"/>
            <a:stretch/>
          </p:blipFill>
          <p:spPr>
            <a:xfrm>
              <a:off x="3950938" y="1464379"/>
              <a:ext cx="4581331" cy="3107094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5F0838FE-F5E1-48E1-8D5B-1ABED968E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7931" y="2138299"/>
              <a:ext cx="1133395" cy="933505"/>
            </a:xfrm>
            <a:prstGeom prst="rect">
              <a:avLst/>
            </a:prstGeom>
            <a:effectLst>
              <a:glow rad="76200">
                <a:schemeClr val="tx1">
                  <a:alpha val="88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880800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9332" y="-6292"/>
            <a:ext cx="12214677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532945" y="134226"/>
              <a:ext cx="1283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Ouverture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896291" y="142749"/>
              <a:ext cx="3248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Conclusions et autoréflexions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14527" y="142749"/>
              <a:ext cx="688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9/xx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27AC8E8-E7F0-4E23-A6C1-FCCC74BD783B}"/>
              </a:ext>
            </a:extLst>
          </p:cNvPr>
          <p:cNvGrpSpPr/>
          <p:nvPr/>
        </p:nvGrpSpPr>
        <p:grpSpPr>
          <a:xfrm>
            <a:off x="804947" y="3736844"/>
            <a:ext cx="10582106" cy="2978407"/>
            <a:chOff x="1168534" y="3660543"/>
            <a:chExt cx="10582106" cy="2978407"/>
          </a:xfrm>
        </p:grpSpPr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84A7A11-D824-405A-8193-F8A2ECE0F325}"/>
                </a:ext>
              </a:extLst>
            </p:cNvPr>
            <p:cNvCxnSpPr>
              <a:cxnSpLocks/>
            </p:cNvCxnSpPr>
            <p:nvPr/>
          </p:nvCxnSpPr>
          <p:spPr>
            <a:xfrm>
              <a:off x="6494785" y="4261358"/>
              <a:ext cx="0" cy="236826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FB731AD3-3EE3-47D6-9E31-7606BA18C3A6}"/>
                </a:ext>
              </a:extLst>
            </p:cNvPr>
            <p:cNvSpPr/>
            <p:nvPr/>
          </p:nvSpPr>
          <p:spPr>
            <a:xfrm>
              <a:off x="1802168" y="4268495"/>
              <a:ext cx="4677410" cy="2370455"/>
            </a:xfrm>
            <a:custGeom>
              <a:avLst/>
              <a:gdLst/>
              <a:ahLst/>
              <a:cxnLst/>
              <a:rect l="l" t="t" r="r" b="b"/>
              <a:pathLst>
                <a:path w="4677410" h="2370454">
                  <a:moveTo>
                    <a:pt x="4676992" y="2370299"/>
                  </a:moveTo>
                  <a:lnTo>
                    <a:pt x="0" y="2370299"/>
                  </a:lnTo>
                  <a:lnTo>
                    <a:pt x="0" y="0"/>
                  </a:lnTo>
                  <a:lnTo>
                    <a:pt x="4676992" y="0"/>
                  </a:lnTo>
                  <a:lnTo>
                    <a:pt x="4676992" y="2370299"/>
                  </a:lnTo>
                  <a:close/>
                </a:path>
              </a:pathLst>
            </a:custGeom>
            <a:solidFill>
              <a:srgbClr val="A9E1A5">
                <a:alpha val="545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7">
              <a:extLst>
                <a:ext uri="{FF2B5EF4-FFF2-40B4-BE49-F238E27FC236}">
                  <a16:creationId xmlns:a16="http://schemas.microsoft.com/office/drawing/2014/main" id="{CDF8DC65-3CCE-49BD-BF87-6873360CECF2}"/>
                </a:ext>
              </a:extLst>
            </p:cNvPr>
            <p:cNvSpPr/>
            <p:nvPr/>
          </p:nvSpPr>
          <p:spPr>
            <a:xfrm>
              <a:off x="6509993" y="4265018"/>
              <a:ext cx="4677410" cy="2370455"/>
            </a:xfrm>
            <a:custGeom>
              <a:avLst/>
              <a:gdLst/>
              <a:ahLst/>
              <a:cxnLst/>
              <a:rect l="l" t="t" r="r" b="b"/>
              <a:pathLst>
                <a:path w="4467225" h="2370454">
                  <a:moveTo>
                    <a:pt x="4467011" y="2370299"/>
                  </a:moveTo>
                  <a:lnTo>
                    <a:pt x="0" y="2370299"/>
                  </a:lnTo>
                  <a:lnTo>
                    <a:pt x="0" y="0"/>
                  </a:lnTo>
                  <a:lnTo>
                    <a:pt x="4467011" y="0"/>
                  </a:lnTo>
                  <a:lnTo>
                    <a:pt x="4467011" y="2370299"/>
                  </a:lnTo>
                  <a:close/>
                </a:path>
              </a:pathLst>
            </a:custGeom>
            <a:solidFill>
              <a:srgbClr val="FF9696">
                <a:alpha val="56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35D3B0AD-2464-4A04-B633-2D4B7F494E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07" t="15558" r="3175" b="16631"/>
            <a:stretch/>
          </p:blipFill>
          <p:spPr>
            <a:xfrm>
              <a:off x="10929547" y="3660543"/>
              <a:ext cx="821093" cy="843295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8C28EDC-AEC1-4969-8FF4-19CFF90AA6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090" r="46994" b="14099"/>
            <a:stretch/>
          </p:blipFill>
          <p:spPr>
            <a:xfrm>
              <a:off x="1168534" y="3660543"/>
              <a:ext cx="988763" cy="843294"/>
            </a:xfrm>
            <a:prstGeom prst="rect">
              <a:avLst/>
            </a:prstGeom>
          </p:spPr>
        </p:pic>
        <p:sp>
          <p:nvSpPr>
            <p:cNvPr id="30" name="object 6">
              <a:extLst>
                <a:ext uri="{FF2B5EF4-FFF2-40B4-BE49-F238E27FC236}">
                  <a16:creationId xmlns:a16="http://schemas.microsoft.com/office/drawing/2014/main" id="{807ABBFD-253F-4FEC-8CEE-C54FAD183DF0}"/>
                </a:ext>
              </a:extLst>
            </p:cNvPr>
            <p:cNvSpPr txBox="1"/>
            <p:nvPr/>
          </p:nvSpPr>
          <p:spPr>
            <a:xfrm>
              <a:off x="2133003" y="4559416"/>
              <a:ext cx="4253865" cy="16696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40360" marR="265430" indent="-328295">
                <a:lnSpc>
                  <a:spcPct val="100000"/>
                </a:lnSpc>
                <a:spcBef>
                  <a:spcPts val="100"/>
                </a:spcBef>
                <a:buFont typeface="Arial MT"/>
                <a:buChar char="●"/>
                <a:tabLst>
                  <a:tab pos="340360" algn="l"/>
                  <a:tab pos="340995" algn="l"/>
                </a:tabLst>
              </a:pPr>
              <a:r>
                <a:rPr sz="1300" b="1" spc="-15" dirty="0">
                  <a:latin typeface="Bahnschrift SemiBold" panose="020B0502040204020203" pitchFamily="34" charset="0"/>
                  <a:cs typeface="Arial"/>
                </a:rPr>
                <a:t>Travail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en équipe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qui permet de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développer ses </a:t>
              </a:r>
              <a:r>
                <a:rPr sz="1300" b="1" spc="-350" dirty="0">
                  <a:latin typeface="Bahnschrift SemiBold" panose="020B0502040204020203" pitchFamily="34" charset="0"/>
                  <a:cs typeface="Arial"/>
                </a:rPr>
                <a:t>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compétences</a:t>
              </a:r>
              <a:r>
                <a:rPr sz="1300" b="1" spc="-15" dirty="0">
                  <a:latin typeface="Bahnschrift SemiBold" panose="020B0502040204020203" pitchFamily="34" charset="0"/>
                  <a:cs typeface="Arial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en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apprenant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les</a:t>
              </a:r>
              <a:r>
                <a:rPr sz="1300" spc="-15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uns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des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autres</a:t>
              </a:r>
              <a:endParaRPr sz="1300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Confronter les 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différentes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idées du groupes et trouver </a:t>
              </a:r>
              <a:r>
                <a:rPr sz="1300" spc="-35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la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méthode la plus optimale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pour </a:t>
              </a:r>
              <a:r>
                <a:rPr sz="1300" dirty="0">
                  <a:latin typeface="Bahnschrift SemiBold" panose="020B0502040204020203" pitchFamily="34" charset="0"/>
                  <a:cs typeface="Arial MT"/>
                </a:rPr>
                <a:t>chaque </a:t>
              </a:r>
              <a:r>
                <a:rPr sz="1300" spc="-5" dirty="0" err="1">
                  <a:latin typeface="Bahnschrift SemiBold" panose="020B0502040204020203" pitchFamily="34" charset="0"/>
                  <a:cs typeface="Arial MT"/>
                </a:rPr>
                <a:t>partie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 du</a:t>
              </a:r>
              <a:r>
                <a:rPr sz="130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 err="1">
                  <a:latin typeface="Bahnschrift SemiBold" panose="020B0502040204020203" pitchFamily="34" charset="0"/>
                  <a:cs typeface="Arial MT"/>
                </a:rPr>
                <a:t>projet</a:t>
              </a:r>
              <a:endParaRPr lang="fr-FR" sz="1300" spc="-5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Assez de </a:t>
              </a:r>
              <a:r>
                <a:rPr lang="fr-FR" sz="1300" spc="-5" dirty="0" err="1">
                  <a:latin typeface="Bahnschrift SemiBold" panose="020B0502040204020203" pitchFamily="34" charset="0"/>
                  <a:cs typeface="Arial MT"/>
                </a:rPr>
                <a:t>crénaux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 de travail perso pour pouvoir travailler ensemble</a:t>
              </a:r>
              <a:endParaRPr sz="1300" dirty="0">
                <a:latin typeface="Bahnschrift SemiBold" panose="020B0502040204020203" pitchFamily="34" charset="0"/>
                <a:cs typeface="Arial MT"/>
              </a:endParaRPr>
            </a:p>
          </p:txBody>
        </p: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D00390DE-4BF3-457D-8D1D-8610C9B70896}"/>
                </a:ext>
              </a:extLst>
            </p:cNvPr>
            <p:cNvSpPr txBox="1"/>
            <p:nvPr/>
          </p:nvSpPr>
          <p:spPr>
            <a:xfrm>
              <a:off x="6731663" y="4503837"/>
              <a:ext cx="4150360" cy="189539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40360" marR="480059" indent="-328295">
                <a:spcBef>
                  <a:spcPts val="100"/>
                </a:spcBef>
                <a:buFontTx/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Beaucoup (beaucoup)</a:t>
              </a:r>
              <a:r>
                <a:rPr lang="fr-FR" sz="1300" spc="-3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d’erreurs</a:t>
              </a:r>
              <a:r>
                <a:rPr lang="fr-FR" sz="1300" spc="-25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à</a:t>
              </a:r>
              <a:r>
                <a:rPr lang="fr-FR" sz="1300" spc="-25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gérer car multiples packages</a:t>
              </a:r>
              <a:endParaRPr lang="fr-FR" sz="1300" dirty="0">
                <a:latin typeface="Bahnschrift SemiBold" panose="020B0502040204020203" pitchFamily="34" charset="0"/>
                <a:cs typeface="Arial MT"/>
              </a:endParaRPr>
            </a:p>
            <a:p>
              <a:pPr marL="12065" marR="480059">
                <a:lnSpc>
                  <a:spcPct val="100000"/>
                </a:lnSpc>
                <a:spcBef>
                  <a:spcPts val="100"/>
                </a:spcBef>
                <a:tabLst>
                  <a:tab pos="340360" algn="l"/>
                  <a:tab pos="340995" algn="l"/>
                </a:tabLst>
              </a:pPr>
              <a:endParaRPr lang="fr-FR" sz="1300" spc="-5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480059" indent="-328295">
                <a:lnSpc>
                  <a:spcPct val="100000"/>
                </a:lnSpc>
                <a:spcBef>
                  <a:spcPts val="1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sz="1300" spc="-5" dirty="0" err="1">
                  <a:latin typeface="Bahnschrift SemiBold" panose="020B0502040204020203" pitchFamily="34" charset="0"/>
                  <a:cs typeface="Arial MT"/>
                </a:rPr>
                <a:t>Dépendant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 de la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surcharge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des </a:t>
              </a:r>
              <a:r>
                <a:rPr sz="1300" dirty="0" err="1">
                  <a:latin typeface="Bahnschrift SemiBold" panose="020B0502040204020203" pitchFamily="34" charset="0"/>
                  <a:cs typeface="Arial MT"/>
                </a:rPr>
                <a:t>serveurs</a:t>
              </a:r>
              <a:r>
                <a:rPr sz="1300" dirty="0">
                  <a:latin typeface="Bahnschrift SemiBold" panose="020B0502040204020203" pitchFamily="34" charset="0"/>
                  <a:cs typeface="Arial MT"/>
                </a:rPr>
                <a:t>,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de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 la connexion internet</a:t>
              </a:r>
              <a:endParaRPr lang="fr-FR" sz="1300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Manque de cours sur </a:t>
              </a:r>
              <a:r>
                <a:rPr lang="fr-FR" sz="1300" dirty="0" err="1">
                  <a:latin typeface="Bahnschrift SemiBold" panose="020B0502040204020203" pitchFamily="34" charset="0"/>
                  <a:cs typeface="Arial MT"/>
                </a:rPr>
                <a:t>Shiny</a:t>
              </a: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 </a:t>
              </a: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Pas de cahier des charges précis (besoin d'attendre des rdv pour des choses à ajouter, …)</a:t>
              </a:r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0E1B4327-BBAC-46B2-942B-EBE07371EB12}"/>
              </a:ext>
            </a:extLst>
          </p:cNvPr>
          <p:cNvSpPr txBox="1"/>
          <p:nvPr/>
        </p:nvSpPr>
        <p:spPr>
          <a:xfrm>
            <a:off x="4956349" y="3813959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24E6B44-0A19-4CEE-A737-11654C86402B}"/>
              </a:ext>
            </a:extLst>
          </p:cNvPr>
          <p:cNvGrpSpPr/>
          <p:nvPr/>
        </p:nvGrpSpPr>
        <p:grpSpPr>
          <a:xfrm>
            <a:off x="1228093" y="806463"/>
            <a:ext cx="10115668" cy="2349631"/>
            <a:chOff x="1228093" y="806463"/>
            <a:chExt cx="10115668" cy="234963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FAD805C0-94D9-4AB6-848C-FD94F5759C81}"/>
                </a:ext>
              </a:extLst>
            </p:cNvPr>
            <p:cNvGrpSpPr/>
            <p:nvPr/>
          </p:nvGrpSpPr>
          <p:grpSpPr>
            <a:xfrm>
              <a:off x="1228093" y="806463"/>
              <a:ext cx="10115668" cy="1479224"/>
              <a:chOff x="1228093" y="806463"/>
              <a:chExt cx="10115668" cy="1479224"/>
            </a:xfrm>
          </p:grpSpPr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AED4AE1-F758-4556-8719-A41DE9192AD3}"/>
                  </a:ext>
                </a:extLst>
              </p:cNvPr>
              <p:cNvSpPr txBox="1"/>
              <p:nvPr/>
            </p:nvSpPr>
            <p:spPr>
              <a:xfrm>
                <a:off x="2228292" y="806463"/>
                <a:ext cx="1229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D23328"/>
                    </a:solidFill>
                    <a:latin typeface="Bahnschrift SemiBold" panose="020B0502040204020203" pitchFamily="34" charset="0"/>
                  </a:rPr>
                  <a:t>Difficultés</a:t>
                </a:r>
                <a:endParaRPr lang="fr-FR" i="1" dirty="0">
                  <a:solidFill>
                    <a:srgbClr val="D23328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1C015A6-AA46-4AAC-BB06-3DF476517A02}"/>
                  </a:ext>
                </a:extLst>
              </p:cNvPr>
              <p:cNvSpPr txBox="1"/>
              <p:nvPr/>
            </p:nvSpPr>
            <p:spPr>
              <a:xfrm>
                <a:off x="7630335" y="812247"/>
                <a:ext cx="1903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D23328"/>
                    </a:solidFill>
                    <a:latin typeface="Bahnschrift SemiBold" panose="020B0502040204020203" pitchFamily="34" charset="0"/>
                  </a:rPr>
                  <a:t>Contournements</a:t>
                </a:r>
                <a:endParaRPr lang="fr-FR" i="1" dirty="0">
                  <a:solidFill>
                    <a:srgbClr val="D23328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8FD71210-E251-4245-B1D1-09AC508BAF1E}"/>
                  </a:ext>
                </a:extLst>
              </p:cNvPr>
              <p:cNvSpPr txBox="1"/>
              <p:nvPr/>
            </p:nvSpPr>
            <p:spPr>
              <a:xfrm>
                <a:off x="1228093" y="1126507"/>
                <a:ext cx="4161717" cy="1150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Conflits merge avec GitHub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Nouvelle version de R sur la fin (avril 2022)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Problème avec la sélection d'organismes</a:t>
                </a:r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F497538-332F-48C7-9DA1-AF542C6DB832}"/>
                  </a:ext>
                </a:extLst>
              </p:cNvPr>
              <p:cNvSpPr txBox="1"/>
              <p:nvPr/>
            </p:nvSpPr>
            <p:spPr>
              <a:xfrm>
                <a:off x="6925564" y="1135436"/>
                <a:ext cx="4418197" cy="1150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Bonne organisation + merge à la main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Garder l'ancienne version pour l'application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Se limiter aux organismes annotés seulement</a:t>
                </a:r>
              </a:p>
            </p:txBody>
          </p: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A529C6A3-469E-4831-ABE1-97FEC4AB7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3222" y="1421707"/>
                <a:ext cx="95172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13C659CE-34AF-46D7-9E9E-DFC75BA55F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7166" y="1751680"/>
                <a:ext cx="95172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avec flèche 26">
                <a:extLst>
                  <a:ext uri="{FF2B5EF4-FFF2-40B4-BE49-F238E27FC236}">
                    <a16:creationId xmlns:a16="http://schemas.microsoft.com/office/drawing/2014/main" id="{5B628AD8-582E-45E7-9744-9C75FBBF9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9461" y="2186816"/>
                <a:ext cx="95172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4" name="Picture 4" descr="Point d&amp;#39;interrogation PNG transparents - StickPNG">
              <a:extLst>
                <a:ext uri="{FF2B5EF4-FFF2-40B4-BE49-F238E27FC236}">
                  <a16:creationId xmlns:a16="http://schemas.microsoft.com/office/drawing/2014/main" id="{6F3C1509-7CC6-4628-8226-EB781E247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631" y="2367654"/>
              <a:ext cx="787590" cy="787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0" descr="Ampoule | Icons Gratuite">
              <a:extLst>
                <a:ext uri="{FF2B5EF4-FFF2-40B4-BE49-F238E27FC236}">
                  <a16:creationId xmlns:a16="http://schemas.microsoft.com/office/drawing/2014/main" id="{03B3080B-5FF2-40A6-8E4A-E91A51790A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1878" y="2366804"/>
              <a:ext cx="789290" cy="789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9932AB69-C820-4132-9B78-01935821A388}"/>
              </a:ext>
            </a:extLst>
          </p:cNvPr>
          <p:cNvSpPr txBox="1"/>
          <p:nvPr/>
        </p:nvSpPr>
        <p:spPr>
          <a:xfrm>
            <a:off x="4744419" y="3856055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6584E"/>
                </a:solidFill>
                <a:latin typeface="Bahnschrift SemiBold" panose="020B0502040204020203" pitchFamily="34" charset="0"/>
              </a:rPr>
              <a:t>Points positifs et négatifs</a:t>
            </a:r>
          </a:p>
        </p:txBody>
      </p:sp>
    </p:spTree>
    <p:extLst>
      <p:ext uri="{BB962C8B-B14F-4D97-AF65-F5344CB8AC3E}">
        <p14:creationId xmlns:p14="http://schemas.microsoft.com/office/powerpoint/2010/main" val="3679549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AE34C6-EEC2-43C4-A0D7-FA77D4C0CD5C}"/>
              </a:ext>
            </a:extLst>
          </p:cNvPr>
          <p:cNvSpPr txBox="1"/>
          <p:nvPr/>
        </p:nvSpPr>
        <p:spPr>
          <a:xfrm>
            <a:off x="730716" y="1688402"/>
            <a:ext cx="11365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rgbClr val="D23328"/>
                </a:solidFill>
                <a:latin typeface="Bahnschrift SemiBold" panose="020B0502040204020203" pitchFamily="34" charset="0"/>
              </a:rPr>
              <a:t>Merci de votre attention !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DB31C90-8081-49F8-8E72-5B6C528C1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906" y="2789357"/>
            <a:ext cx="3860188" cy="3179390"/>
          </a:xfrm>
          <a:prstGeom prst="rect">
            <a:avLst/>
          </a:prstGeom>
          <a:effectLst>
            <a:glow rad="101600">
              <a:schemeClr val="tx1">
                <a:alpha val="8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8196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768643F-791F-454C-9683-490CC33668F4}"/>
              </a:ext>
            </a:extLst>
          </p:cNvPr>
          <p:cNvSpPr txBox="1"/>
          <p:nvPr/>
        </p:nvSpPr>
        <p:spPr>
          <a:xfrm>
            <a:off x="2828152" y="1224138"/>
            <a:ext cx="65270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highlight>
                  <a:srgbClr val="FFFF00"/>
                </a:highlight>
              </a:rPr>
              <a:t>A</a:t>
            </a:r>
            <a:r>
              <a:rPr lang="fr-FR" dirty="0">
                <a:highlight>
                  <a:srgbClr val="FFFF00"/>
                </a:highlight>
              </a:rPr>
              <a:t> FINIR =&gt; </a:t>
            </a:r>
          </a:p>
          <a:p>
            <a:endParaRPr lang="fr-FR" dirty="0">
              <a:highlight>
                <a:srgbClr val="FFFF00"/>
              </a:highlight>
            </a:endParaRPr>
          </a:p>
          <a:p>
            <a:endParaRPr lang="fr-FR" dirty="0">
              <a:highlight>
                <a:srgbClr val="FFFF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highlight>
                  <a:srgbClr val="FFFF00"/>
                </a:highlight>
              </a:rPr>
              <a:t>Screen de chaque code + commentaires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highlight>
                  <a:srgbClr val="FFFF00"/>
                </a:highlight>
              </a:rPr>
              <a:t>Revoir n° des diapos à la fin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dirty="0">
              <a:highlight>
                <a:srgbClr val="FFFF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highlight>
                  <a:srgbClr val="FFFF00"/>
                </a:highlight>
              </a:rPr>
              <a:t>Diapo perspectives ? : </a:t>
            </a:r>
            <a:r>
              <a:rPr lang="fr-FR" dirty="0" err="1">
                <a:highlight>
                  <a:srgbClr val="FFFF00"/>
                </a:highlight>
              </a:rPr>
              <a:t>deployer</a:t>
            </a:r>
            <a:r>
              <a:rPr lang="fr-FR" dirty="0">
                <a:highlight>
                  <a:srgbClr val="FFFF00"/>
                </a:highlight>
              </a:rPr>
              <a:t> sur site </a:t>
            </a:r>
            <a:r>
              <a:rPr lang="fr-FR" dirty="0" err="1">
                <a:highlight>
                  <a:srgbClr val="FFFF00"/>
                </a:highlight>
              </a:rPr>
              <a:t>webp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our</a:t>
            </a:r>
            <a:r>
              <a:rPr lang="fr-FR" dirty="0">
                <a:highlight>
                  <a:srgbClr val="FFFF00"/>
                </a:highlight>
              </a:rPr>
              <a:t> usage + simple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highlight>
                  <a:srgbClr val="FFFF00"/>
                </a:highlight>
              </a:rPr>
              <a:t>Autre fonctionnalités (new id </a:t>
            </a:r>
            <a:r>
              <a:rPr lang="fr-FR" dirty="0" err="1">
                <a:highlight>
                  <a:srgbClr val="FFFF00"/>
                </a:highlight>
              </a:rPr>
              <a:t>etc</a:t>
            </a:r>
            <a:r>
              <a:rPr lang="fr-FR" dirty="0">
                <a:highlight>
                  <a:srgbClr val="FFFF00"/>
                </a:highlight>
              </a:rPr>
              <a:t>) ? </a:t>
            </a:r>
          </a:p>
          <a:p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046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2C672DF-7B6B-4F07-B593-F52144B949E8}"/>
              </a:ext>
            </a:extLst>
          </p:cNvPr>
          <p:cNvSpPr txBox="1"/>
          <p:nvPr/>
        </p:nvSpPr>
        <p:spPr>
          <a:xfrm>
            <a:off x="1048039" y="218543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Constats</a:t>
            </a:r>
            <a:endParaRPr lang="fr-FR" i="1" dirty="0">
              <a:solidFill>
                <a:srgbClr val="D23328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9391588-69AB-4FF0-B773-8FCF2BAB6D30}"/>
              </a:ext>
            </a:extLst>
          </p:cNvPr>
          <p:cNvSpPr txBox="1"/>
          <p:nvPr/>
        </p:nvSpPr>
        <p:spPr>
          <a:xfrm>
            <a:off x="2169252" y="2228325"/>
            <a:ext cx="9316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1) Cycle cellulaire remis en cause </a:t>
            </a: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(</a:t>
            </a: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Fischer et al. 2020</a:t>
            </a: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)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: reproduction sexuée (recombinaison)</a:t>
            </a:r>
          </a:p>
          <a:p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  					        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plus fréquente que prévu</a:t>
            </a:r>
          </a:p>
          <a:p>
            <a:endParaRPr lang="fr-FR" sz="1600" i="1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2) La diversité génétique observée ne s’explique pas avec le modèle de reproduction présenté avant</a:t>
            </a:r>
          </a:p>
          <a:p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   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(très peu de reproduction sexuée)</a:t>
            </a:r>
            <a:endParaRPr lang="fr-FR" sz="1600" i="1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57B1F67-B8D6-4A9E-A067-2E089426F84D}"/>
              </a:ext>
            </a:extLst>
          </p:cNvPr>
          <p:cNvSpPr txBox="1"/>
          <p:nvPr/>
        </p:nvSpPr>
        <p:spPr>
          <a:xfrm>
            <a:off x="3933825" y="1009650"/>
            <a:ext cx="168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Police à utiliser </a:t>
            </a:r>
          </a:p>
        </p:txBody>
      </p:sp>
    </p:spTree>
    <p:extLst>
      <p:ext uri="{BB962C8B-B14F-4D97-AF65-F5344CB8AC3E}">
        <p14:creationId xmlns:p14="http://schemas.microsoft.com/office/powerpoint/2010/main" val="76441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532945" y="134226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Introduction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567563" y="130612"/>
              <a:ext cx="4083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Modélisation et organisation du projet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646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1/xx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C432A7F-D3B7-4643-BC25-275BC91AA0FD}"/>
              </a:ext>
            </a:extLst>
          </p:cNvPr>
          <p:cNvGrpSpPr/>
          <p:nvPr/>
        </p:nvGrpSpPr>
        <p:grpSpPr>
          <a:xfrm>
            <a:off x="1669400" y="1331890"/>
            <a:ext cx="8868439" cy="5123227"/>
            <a:chOff x="1387900" y="981482"/>
            <a:chExt cx="9441128" cy="5457414"/>
          </a:xfrm>
        </p:grpSpPr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02312C27-5C60-4AEA-AD7F-DAB2AE04D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5801" y="990187"/>
              <a:ext cx="9433227" cy="5448709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EDCED05-09F9-47A6-8FDB-12E2211B17D9}"/>
                </a:ext>
              </a:extLst>
            </p:cNvPr>
            <p:cNvSpPr/>
            <p:nvPr/>
          </p:nvSpPr>
          <p:spPr>
            <a:xfrm>
              <a:off x="1387900" y="981482"/>
              <a:ext cx="9433227" cy="54487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026" name="Picture 2" descr="The Gene Ontology Consortium · GitHub">
            <a:extLst>
              <a:ext uri="{FF2B5EF4-FFF2-40B4-BE49-F238E27FC236}">
                <a16:creationId xmlns:a16="http://schemas.microsoft.com/office/drawing/2014/main" id="{89C93F7E-34E9-44DD-9AA9-7491B66F9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449" y="5270558"/>
            <a:ext cx="908529" cy="90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2ACE86E-E64C-4D12-A158-FE86FB612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407" y="1153875"/>
            <a:ext cx="2041385" cy="1019249"/>
          </a:xfrm>
          <a:prstGeom prst="rect">
            <a:avLst/>
          </a:prstGeom>
        </p:spPr>
      </p:pic>
      <p:pic>
        <p:nvPicPr>
          <p:cNvPr id="1028" name="Picture 4" descr="clusterProfiler">
            <a:extLst>
              <a:ext uri="{FF2B5EF4-FFF2-40B4-BE49-F238E27FC236}">
                <a16:creationId xmlns:a16="http://schemas.microsoft.com/office/drawing/2014/main" id="{CD2E900D-617C-4403-984A-258666C4A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86" y="5229162"/>
            <a:ext cx="820102" cy="94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4 Introducción a Shiny | Workshop CDSB 2021: Flujos de trabajo con RStudio  y creación de Shiny apps">
            <a:extLst>
              <a:ext uri="{FF2B5EF4-FFF2-40B4-BE49-F238E27FC236}">
                <a16:creationId xmlns:a16="http://schemas.microsoft.com/office/drawing/2014/main" id="{DE75E28C-5551-401D-821D-E37620568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71" y="1153875"/>
            <a:ext cx="815817" cy="94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chier:R logo.svg — Wikipédia">
            <a:extLst>
              <a:ext uri="{FF2B5EF4-FFF2-40B4-BE49-F238E27FC236}">
                <a16:creationId xmlns:a16="http://schemas.microsoft.com/office/drawing/2014/main" id="{6809F5F4-0269-4FCC-AC75-96868A49B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4" y="3129896"/>
            <a:ext cx="986261" cy="76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fr/4/4e/RStudio_Logo.png">
            <a:extLst>
              <a:ext uri="{FF2B5EF4-FFF2-40B4-BE49-F238E27FC236}">
                <a16:creationId xmlns:a16="http://schemas.microsoft.com/office/drawing/2014/main" id="{944EC5BE-0ED4-4759-93AA-3BE9D2C74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683" y="3434621"/>
            <a:ext cx="1344832" cy="47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34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3627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532945" y="134226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Introduction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5039386" y="131513"/>
              <a:ext cx="2646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Organisation du livrable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688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2/xx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0F3BE390-413B-4F55-BE30-1C0EAC75E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89" y="5921396"/>
            <a:ext cx="1572790" cy="9096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8B45DF-388C-4D1B-A5AC-67DFEBAD201B}"/>
              </a:ext>
            </a:extLst>
          </p:cNvPr>
          <p:cNvSpPr/>
          <p:nvPr/>
        </p:nvSpPr>
        <p:spPr>
          <a:xfrm>
            <a:off x="2478876" y="6191570"/>
            <a:ext cx="7527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Bahnschrift SemiBold" panose="020B0502040204020203" pitchFamily="34" charset="0"/>
              </a:rPr>
              <a:t>https://github.com/meijemathe/projet_enrichissement_fonctionnel.git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C72CF28-92B8-4E41-BC69-A1D5F9784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221" y="5921395"/>
            <a:ext cx="1572790" cy="909681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EB2E1E1B-D0C5-4010-B9E3-8C71A5B14519}"/>
              </a:ext>
            </a:extLst>
          </p:cNvPr>
          <p:cNvGrpSpPr/>
          <p:nvPr/>
        </p:nvGrpSpPr>
        <p:grpSpPr>
          <a:xfrm>
            <a:off x="3381723" y="4946592"/>
            <a:ext cx="5431552" cy="1061704"/>
            <a:chOff x="3381723" y="4859502"/>
            <a:chExt cx="5431552" cy="1061704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B135559A-2DAE-401A-B42B-F674751AE499}"/>
                </a:ext>
              </a:extLst>
            </p:cNvPr>
            <p:cNvGrpSpPr/>
            <p:nvPr/>
          </p:nvGrpSpPr>
          <p:grpSpPr>
            <a:xfrm>
              <a:off x="5451565" y="5092909"/>
              <a:ext cx="1288869" cy="828297"/>
              <a:chOff x="5233851" y="4955177"/>
              <a:chExt cx="1288869" cy="828297"/>
            </a:xfrm>
          </p:grpSpPr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46FADAE-37BF-4B68-9F02-837C78E0F683}"/>
                  </a:ext>
                </a:extLst>
              </p:cNvPr>
              <p:cNvSpPr txBox="1"/>
              <p:nvPr/>
            </p:nvSpPr>
            <p:spPr>
              <a:xfrm>
                <a:off x="5396100" y="5063008"/>
                <a:ext cx="9701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err="1">
                    <a:latin typeface="Bahnschrift SemiBold" panose="020B0502040204020203" pitchFamily="34" charset="0"/>
                  </a:rPr>
                  <a:t>ui.R</a:t>
                </a:r>
                <a:endParaRPr lang="fr-FR" sz="1600" dirty="0">
                  <a:latin typeface="Bahnschrift SemiBold" panose="020B0502040204020203" pitchFamily="34" charset="0"/>
                </a:endParaRPr>
              </a:p>
              <a:p>
                <a:pPr algn="ctr"/>
                <a:r>
                  <a:rPr lang="fr-FR" sz="1600" dirty="0" err="1">
                    <a:latin typeface="Bahnschrift SemiBold" panose="020B0502040204020203" pitchFamily="34" charset="0"/>
                  </a:rPr>
                  <a:t>server.R</a:t>
                </a:r>
                <a:endParaRPr lang="fr-FR" sz="16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D8B0362D-D675-41BF-B2D1-43D7225B585A}"/>
                  </a:ext>
                </a:extLst>
              </p:cNvPr>
              <p:cNvSpPr/>
              <p:nvPr/>
            </p:nvSpPr>
            <p:spPr>
              <a:xfrm>
                <a:off x="5233851" y="4955177"/>
                <a:ext cx="1288869" cy="828297"/>
              </a:xfrm>
              <a:prstGeom prst="roundRect">
                <a:avLst/>
              </a:prstGeom>
              <a:noFill/>
              <a:ln w="19050">
                <a:solidFill>
                  <a:srgbClr val="D658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1F652EC-773C-48E2-A1E6-01CD2806D422}"/>
                </a:ext>
              </a:extLst>
            </p:cNvPr>
            <p:cNvSpPr txBox="1"/>
            <p:nvPr/>
          </p:nvSpPr>
          <p:spPr>
            <a:xfrm>
              <a:off x="3381723" y="5251649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Bahnschrift SemiBold" panose="020B0502040204020203" pitchFamily="34" charset="0"/>
                </a:rPr>
                <a:t>exemple.csv</a:t>
              </a:r>
            </a:p>
          </p:txBody>
        </p: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7D8E8B6B-BE92-4651-B174-F35D05D9CBDA}"/>
                </a:ext>
              </a:extLst>
            </p:cNvPr>
            <p:cNvCxnSpPr>
              <a:stCxn id="19" idx="3"/>
            </p:cNvCxnSpPr>
            <p:nvPr/>
          </p:nvCxnSpPr>
          <p:spPr>
            <a:xfrm>
              <a:off x="4848791" y="5436315"/>
              <a:ext cx="5243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34522935-CE82-430D-9D96-53BC2AACE06B}"/>
                </a:ext>
              </a:extLst>
            </p:cNvPr>
            <p:cNvCxnSpPr/>
            <p:nvPr/>
          </p:nvCxnSpPr>
          <p:spPr>
            <a:xfrm>
              <a:off x="6860470" y="5436315"/>
              <a:ext cx="5243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27C5EBD0-B4B6-432B-98B3-DCC008E16F13}"/>
                </a:ext>
              </a:extLst>
            </p:cNvPr>
            <p:cNvSpPr txBox="1"/>
            <p:nvPr/>
          </p:nvSpPr>
          <p:spPr>
            <a:xfrm>
              <a:off x="3585701" y="4860993"/>
              <a:ext cx="92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INTPUT</a:t>
              </a:r>
              <a:endParaRPr lang="fr-FR" dirty="0">
                <a:latin typeface="Bahnschrift SemiBold" panose="020B0502040204020203" pitchFamily="34" charset="0"/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D922E32-E08E-4F7C-834B-620CD85F36BD}"/>
                </a:ext>
              </a:extLst>
            </p:cNvPr>
            <p:cNvSpPr txBox="1"/>
            <p:nvPr/>
          </p:nvSpPr>
          <p:spPr>
            <a:xfrm>
              <a:off x="7605703" y="4859502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OUTPUT</a:t>
              </a:r>
              <a:endParaRPr lang="fr-FR" dirty="0">
                <a:latin typeface="Bahnschrift SemiBold" panose="020B0502040204020203" pitchFamily="34" charset="0"/>
              </a:endParaRP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41948B7-1722-4782-91D8-13C576EEF09D}"/>
                </a:ext>
              </a:extLst>
            </p:cNvPr>
            <p:cNvSpPr txBox="1"/>
            <p:nvPr/>
          </p:nvSpPr>
          <p:spPr>
            <a:xfrm>
              <a:off x="7504904" y="5117891"/>
              <a:ext cx="1308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>
                  <a:latin typeface="Bahnschrift SemiBold" panose="020B0502040204020203" pitchFamily="34" charset="0"/>
                </a:rPr>
                <a:t>application</a:t>
              </a:r>
            </a:p>
            <a:p>
              <a:pPr algn="ctr"/>
              <a:r>
                <a:rPr lang="fr-FR" dirty="0" err="1">
                  <a:latin typeface="Bahnschrift SemiBold" panose="020B0502040204020203" pitchFamily="34" charset="0"/>
                </a:rPr>
                <a:t>Shiny</a:t>
              </a:r>
              <a:r>
                <a:rPr lang="fr-FR" dirty="0">
                  <a:latin typeface="Bahnschrift SemiBold" panose="020B0502040204020203" pitchFamily="34" charset="0"/>
                </a:rPr>
                <a:t> </a:t>
              </a:r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AEBE0874-C6FE-4200-BE65-DA20A55D5B3B}"/>
              </a:ext>
            </a:extLst>
          </p:cNvPr>
          <p:cNvGrpSpPr/>
          <p:nvPr/>
        </p:nvGrpSpPr>
        <p:grpSpPr>
          <a:xfrm>
            <a:off x="2060384" y="461701"/>
            <a:ext cx="8133896" cy="4764606"/>
            <a:chOff x="1250702" y="292588"/>
            <a:chExt cx="8133896" cy="476460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908A2F2-F624-4CC2-B109-A975E58FAF97}"/>
                </a:ext>
              </a:extLst>
            </p:cNvPr>
            <p:cNvSpPr/>
            <p:nvPr/>
          </p:nvSpPr>
          <p:spPr>
            <a:xfrm>
              <a:off x="1827362" y="292588"/>
              <a:ext cx="6117903" cy="4764606"/>
            </a:xfrm>
            <a:prstGeom prst="rect">
              <a:avLst/>
            </a:prstGeom>
            <a:blipFill dpi="0" rotWithShape="1">
              <a:blip r:embed="rId4">
                <a:alphaModFix amt="27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052CEA12-1AA5-4187-A999-3D4F121D2B37}"/>
                </a:ext>
              </a:extLst>
            </p:cNvPr>
            <p:cNvGrpSpPr/>
            <p:nvPr/>
          </p:nvGrpSpPr>
          <p:grpSpPr>
            <a:xfrm>
              <a:off x="1250702" y="891540"/>
              <a:ext cx="8133896" cy="2469638"/>
              <a:chOff x="1746002" y="899160"/>
              <a:chExt cx="8133896" cy="2469638"/>
            </a:xfrm>
          </p:grpSpPr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351D7958-7082-40DD-B2DE-61185D9D1830}"/>
                  </a:ext>
                </a:extLst>
              </p:cNvPr>
              <p:cNvGrpSpPr/>
              <p:nvPr/>
            </p:nvGrpSpPr>
            <p:grpSpPr>
              <a:xfrm>
                <a:off x="1752600" y="899160"/>
                <a:ext cx="7917180" cy="1658668"/>
                <a:chOff x="1521125" y="926927"/>
                <a:chExt cx="9143992" cy="2166793"/>
              </a:xfrm>
            </p:grpSpPr>
            <p:cxnSp>
              <p:nvCxnSpPr>
                <p:cNvPr id="64" name="Connecteur droit 63">
                  <a:extLst>
                    <a:ext uri="{FF2B5EF4-FFF2-40B4-BE49-F238E27FC236}">
                      <a16:creationId xmlns:a16="http://schemas.microsoft.com/office/drawing/2014/main" id="{C9D2FAC3-A03E-4FDA-833F-B37065ED79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94560" y="1475567"/>
                  <a:ext cx="3" cy="1259941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40877F46-190D-4F41-B6EC-AD804EEA362D}"/>
                    </a:ext>
                  </a:extLst>
                </p:cNvPr>
                <p:cNvSpPr/>
                <p:nvPr/>
              </p:nvSpPr>
              <p:spPr>
                <a:xfrm>
                  <a:off x="1521125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data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3336E63-F6BF-4BA2-B2D7-B5CB72BF909D}"/>
                    </a:ext>
                  </a:extLst>
                </p:cNvPr>
                <p:cNvSpPr/>
                <p:nvPr/>
              </p:nvSpPr>
              <p:spPr>
                <a:xfrm>
                  <a:off x="7490460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www</a:t>
                  </a:r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6F018D12-154B-4501-A2E9-418505A0F5B3}"/>
                    </a:ext>
                  </a:extLst>
                </p:cNvPr>
                <p:cNvSpPr/>
                <p:nvPr/>
              </p:nvSpPr>
              <p:spPr>
                <a:xfrm>
                  <a:off x="9537357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R</a:t>
                  </a:r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0A9B7D0C-6CAA-47BC-81C8-F70385E6DB34}"/>
                    </a:ext>
                  </a:extLst>
                </p:cNvPr>
                <p:cNvSpPr/>
                <p:nvPr/>
              </p:nvSpPr>
              <p:spPr>
                <a:xfrm>
                  <a:off x="5530681" y="926927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b="1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EnF'R</a:t>
                  </a:r>
                  <a:endParaRPr lang="fr-FR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739738ED-CFE2-4013-9407-E71B89B51EA5}"/>
                    </a:ext>
                  </a:extLst>
                </p:cNvPr>
                <p:cNvSpPr/>
                <p:nvPr/>
              </p:nvSpPr>
              <p:spPr>
                <a:xfrm>
                  <a:off x="3548039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 err="1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img</a:t>
                  </a:r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</p:grpSp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FEA9AA05-59C2-490E-A516-B173E5737C5A}"/>
                  </a:ext>
                </a:extLst>
              </p:cNvPr>
              <p:cNvSpPr txBox="1"/>
              <p:nvPr/>
            </p:nvSpPr>
            <p:spPr>
              <a:xfrm>
                <a:off x="1746002" y="2768634"/>
                <a:ext cx="1640193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100" dirty="0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exemple.csv</a:t>
                </a:r>
              </a:p>
              <a:p>
                <a:r>
                  <a:rPr lang="fr-FR" sz="1100" dirty="0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exemple_5cols.csv</a:t>
                </a:r>
              </a:p>
              <a:p>
                <a:r>
                  <a:rPr lang="fr-FR" sz="1100" dirty="0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exemple_colnames.csv</a:t>
                </a:r>
              </a:p>
            </p:txBody>
          </p:sp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72203197-1DA4-49CA-9023-E265AEFB86FD}"/>
                  </a:ext>
                </a:extLst>
              </p:cNvPr>
              <p:cNvSpPr txBox="1"/>
              <p:nvPr/>
            </p:nvSpPr>
            <p:spPr>
              <a:xfrm>
                <a:off x="3507571" y="2768634"/>
                <a:ext cx="1136850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EnF'R_logo.png</a:t>
                </a:r>
              </a:p>
              <a:p>
                <a:r>
                  <a:rPr lang="fr-FR" sz="1100" dirty="0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logo_shiny.png</a:t>
                </a:r>
              </a:p>
              <a:p>
                <a:r>
                  <a:rPr lang="fr-FR" sz="1100" dirty="0" err="1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tuto_start.ong</a:t>
                </a:r>
                <a:endParaRPr lang="fr-FR" sz="1100" dirty="0">
                  <a:solidFill>
                    <a:srgbClr val="A24A0E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10AFC3A-B60E-42FB-BCE8-5CD8A63A0858}"/>
                  </a:ext>
                </a:extLst>
              </p:cNvPr>
              <p:cNvSpPr txBox="1"/>
              <p:nvPr/>
            </p:nvSpPr>
            <p:spPr>
              <a:xfrm>
                <a:off x="7015150" y="2771208"/>
                <a:ext cx="77617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loader.gif</a:t>
                </a:r>
              </a:p>
            </p:txBody>
          </p:sp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57784B4B-BD8F-42EA-9D8A-BFCB4346A0BC}"/>
                  </a:ext>
                </a:extLst>
              </p:cNvPr>
              <p:cNvSpPr txBox="1"/>
              <p:nvPr/>
            </p:nvSpPr>
            <p:spPr>
              <a:xfrm>
                <a:off x="8593969" y="2722467"/>
                <a:ext cx="128592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err="1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stats.R</a:t>
                </a:r>
                <a:endParaRPr lang="fr-FR" sz="1100" dirty="0">
                  <a:solidFill>
                    <a:srgbClr val="A24A0E"/>
                  </a:solidFill>
                  <a:latin typeface="Bahnschrift SemiBold" panose="020B0502040204020203" pitchFamily="34" charset="0"/>
                </a:endParaRPr>
              </a:p>
              <a:p>
                <a:r>
                  <a:rPr lang="fr-FR" sz="1100" dirty="0" err="1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cluster_profiler.R</a:t>
                </a:r>
                <a:endParaRPr lang="fr-FR" sz="1100" dirty="0">
                  <a:solidFill>
                    <a:srgbClr val="A24A0E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B178574D-F314-48E8-A2FD-A27AFA5FDD62}"/>
                  </a:ext>
                </a:extLst>
              </p:cNvPr>
              <p:cNvSpPr txBox="1"/>
              <p:nvPr/>
            </p:nvSpPr>
            <p:spPr>
              <a:xfrm>
                <a:off x="5259786" y="2297073"/>
                <a:ext cx="96853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README.md</a:t>
                </a:r>
              </a:p>
              <a:p>
                <a:pPr algn="ctr"/>
                <a:r>
                  <a:rPr lang="fr-FR" sz="1100" dirty="0" err="1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ui.R</a:t>
                </a:r>
                <a:endParaRPr lang="fr-FR" sz="1100" dirty="0">
                  <a:solidFill>
                    <a:srgbClr val="A24A0E"/>
                  </a:solidFill>
                  <a:latin typeface="Bahnschrift SemiBold" panose="020B0502040204020203" pitchFamily="34" charset="0"/>
                </a:endParaRPr>
              </a:p>
              <a:p>
                <a:pPr algn="ctr"/>
                <a:r>
                  <a:rPr lang="fr-FR" sz="1100" dirty="0" err="1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server.R</a:t>
                </a:r>
                <a:endParaRPr lang="fr-FR" sz="1100" dirty="0">
                  <a:solidFill>
                    <a:srgbClr val="A24A0E"/>
                  </a:solidFill>
                  <a:latin typeface="Bahnschrift SemiBold" panose="020B0502040204020203" pitchFamily="34" charset="0"/>
                </a:endParaRPr>
              </a:p>
            </p:txBody>
          </p: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25E58BBF-F2C9-4319-BE4C-7CEC3173F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95797" y="1493417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8D898E2-C13D-423B-8D55-6C282A35F465}"/>
                  </a:ext>
                </a:extLst>
              </p:cNvPr>
              <p:cNvCxnSpPr/>
              <p:nvPr/>
            </p:nvCxnSpPr>
            <p:spPr>
              <a:xfrm flipH="1" flipV="1">
                <a:off x="2232174" y="1492613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4E3FB9BF-214A-47B3-843B-84AF01CFFDC3}"/>
                  </a:ext>
                </a:extLst>
              </p:cNvPr>
              <p:cNvCxnSpPr/>
              <p:nvPr/>
            </p:nvCxnSpPr>
            <p:spPr>
              <a:xfrm flipH="1" flipV="1">
                <a:off x="7412604" y="1493416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727A5A76-7E8D-462D-9736-D485E53FFAD2}"/>
                  </a:ext>
                </a:extLst>
              </p:cNvPr>
              <p:cNvCxnSpPr/>
              <p:nvPr/>
            </p:nvCxnSpPr>
            <p:spPr>
              <a:xfrm flipH="1" flipV="1">
                <a:off x="9172902" y="1491034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7BAE3B6D-A982-40E7-8CA5-C45FBFD0DC8E}"/>
                  </a:ext>
                </a:extLst>
              </p:cNvPr>
              <p:cNvCxnSpPr/>
              <p:nvPr/>
            </p:nvCxnSpPr>
            <p:spPr>
              <a:xfrm>
                <a:off x="2232174" y="1491034"/>
                <a:ext cx="6940728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302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355126" y="145397"/>
              <a:ext cx="1848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Développement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5086617" y="134226"/>
              <a:ext cx="1710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Démonstration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691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3/xx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B61FDE8A-4103-4B60-912B-09C025C27591}"/>
              </a:ext>
            </a:extLst>
          </p:cNvPr>
          <p:cNvGrpSpPr/>
          <p:nvPr/>
        </p:nvGrpSpPr>
        <p:grpSpPr>
          <a:xfrm>
            <a:off x="548544" y="5043370"/>
            <a:ext cx="3582290" cy="1340328"/>
            <a:chOff x="548544" y="5043370"/>
            <a:chExt cx="3582290" cy="134032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8A1E3C-4CEF-4DBF-B838-B3458BEFFA2E}"/>
                </a:ext>
              </a:extLst>
            </p:cNvPr>
            <p:cNvSpPr/>
            <p:nvPr/>
          </p:nvSpPr>
          <p:spPr>
            <a:xfrm>
              <a:off x="548544" y="6014366"/>
              <a:ext cx="3582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latin typeface="Bahnschrift SemiBold" panose="020B0502040204020203" pitchFamily="34" charset="0"/>
                </a:rPr>
                <a:t>Lancement de la démonstration</a:t>
              </a:r>
              <a:endParaRPr lang="fr-FR" dirty="0"/>
            </a:p>
          </p:txBody>
        </p:sp>
        <p:pic>
          <p:nvPicPr>
            <p:cNvPr id="34" name="Picture 4" descr="Icône Ordinateur portable - Téléchargement gratuit en PNG et vecteurs">
              <a:extLst>
                <a:ext uri="{FF2B5EF4-FFF2-40B4-BE49-F238E27FC236}">
                  <a16:creationId xmlns:a16="http://schemas.microsoft.com/office/drawing/2014/main" id="{0D0707E6-2949-4AAB-8994-E4E77652B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208" y="5043370"/>
              <a:ext cx="1098173" cy="993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3A79C3B8-1F90-4B56-BBED-451905E60AC0}"/>
              </a:ext>
            </a:extLst>
          </p:cNvPr>
          <p:cNvGrpSpPr/>
          <p:nvPr/>
        </p:nvGrpSpPr>
        <p:grpSpPr>
          <a:xfrm>
            <a:off x="710953" y="844232"/>
            <a:ext cx="11032533" cy="5424103"/>
            <a:chOff x="1057361" y="729733"/>
            <a:chExt cx="11032533" cy="5424103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CEB7F6D-7606-4575-9AA9-188AB8A3643C}"/>
                </a:ext>
              </a:extLst>
            </p:cNvPr>
            <p:cNvGrpSpPr/>
            <p:nvPr/>
          </p:nvGrpSpPr>
          <p:grpSpPr>
            <a:xfrm>
              <a:off x="1057361" y="729733"/>
              <a:ext cx="11032533" cy="5424103"/>
              <a:chOff x="1057361" y="729733"/>
              <a:chExt cx="11032533" cy="5424103"/>
            </a:xfrm>
          </p:grpSpPr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9A96CE95-92F6-41D7-AF3E-7D209F7F9FE6}"/>
                  </a:ext>
                </a:extLst>
              </p:cNvPr>
              <p:cNvGrpSpPr/>
              <p:nvPr/>
            </p:nvGrpSpPr>
            <p:grpSpPr>
              <a:xfrm>
                <a:off x="1057361" y="729733"/>
                <a:ext cx="11032533" cy="5424103"/>
                <a:chOff x="1057361" y="729733"/>
                <a:chExt cx="11032533" cy="5424103"/>
              </a:xfrm>
            </p:grpSpPr>
            <p:grpSp>
              <p:nvGrpSpPr>
                <p:cNvPr id="17" name="Groupe 16">
                  <a:extLst>
                    <a:ext uri="{FF2B5EF4-FFF2-40B4-BE49-F238E27FC236}">
                      <a16:creationId xmlns:a16="http://schemas.microsoft.com/office/drawing/2014/main" id="{A5143EDE-0C2D-4A8E-B0A9-C764C4BCF379}"/>
                    </a:ext>
                  </a:extLst>
                </p:cNvPr>
                <p:cNvGrpSpPr/>
                <p:nvPr/>
              </p:nvGrpSpPr>
              <p:grpSpPr>
                <a:xfrm>
                  <a:off x="1190808" y="1257837"/>
                  <a:ext cx="10899086" cy="4895999"/>
                  <a:chOff x="962018" y="1159394"/>
                  <a:chExt cx="10899086" cy="4895999"/>
                </a:xfrm>
              </p:grpSpPr>
              <p:grpSp>
                <p:nvGrpSpPr>
                  <p:cNvPr id="14" name="Groupe 13">
                    <a:extLst>
                      <a:ext uri="{FF2B5EF4-FFF2-40B4-BE49-F238E27FC236}">
                        <a16:creationId xmlns:a16="http://schemas.microsoft.com/office/drawing/2014/main" id="{CF6CA71A-FFC3-4DF2-A5C4-64474F8ADF4A}"/>
                      </a:ext>
                    </a:extLst>
                  </p:cNvPr>
                  <p:cNvGrpSpPr/>
                  <p:nvPr/>
                </p:nvGrpSpPr>
                <p:grpSpPr>
                  <a:xfrm>
                    <a:off x="962018" y="1159394"/>
                    <a:ext cx="10899086" cy="4895999"/>
                    <a:chOff x="962018" y="1159394"/>
                    <a:chExt cx="10899086" cy="4895999"/>
                  </a:xfrm>
                </p:grpSpPr>
                <p:grpSp>
                  <p:nvGrpSpPr>
                    <p:cNvPr id="32" name="Groupe 31">
                      <a:extLst>
                        <a:ext uri="{FF2B5EF4-FFF2-40B4-BE49-F238E27FC236}">
                          <a16:creationId xmlns:a16="http://schemas.microsoft.com/office/drawing/2014/main" id="{E4089C90-B5E4-4718-B0BC-4CE0DD37A5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62018" y="1159394"/>
                      <a:ext cx="10889562" cy="4895999"/>
                      <a:chOff x="347420" y="1099774"/>
                      <a:chExt cx="10889562" cy="4895999"/>
                    </a:xfrm>
                  </p:grpSpPr>
                  <p:grpSp>
                    <p:nvGrpSpPr>
                      <p:cNvPr id="29" name="Groupe 28">
                        <a:extLst>
                          <a:ext uri="{FF2B5EF4-FFF2-40B4-BE49-F238E27FC236}">
                            <a16:creationId xmlns:a16="http://schemas.microsoft.com/office/drawing/2014/main" id="{82E2494E-834D-446B-9E8D-47ECD4D67B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7420" y="1099774"/>
                        <a:ext cx="10889562" cy="4895999"/>
                        <a:chOff x="347420" y="1099774"/>
                        <a:chExt cx="10889562" cy="4895999"/>
                      </a:xfrm>
                    </p:grpSpPr>
                    <p:grpSp>
                      <p:nvGrpSpPr>
                        <p:cNvPr id="27" name="Groupe 26">
                          <a:extLst>
                            <a:ext uri="{FF2B5EF4-FFF2-40B4-BE49-F238E27FC236}">
                              <a16:creationId xmlns:a16="http://schemas.microsoft.com/office/drawing/2014/main" id="{D55AEF74-8F4C-498D-A993-5194B243BA5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7421" y="1099774"/>
                          <a:ext cx="10889561" cy="4895999"/>
                          <a:chOff x="347421" y="1099774"/>
                          <a:chExt cx="10889561" cy="4895999"/>
                        </a:xfrm>
                      </p:grpSpPr>
                      <p:grpSp>
                        <p:nvGrpSpPr>
                          <p:cNvPr id="24" name="Groupe 23">
                            <a:extLst>
                              <a:ext uri="{FF2B5EF4-FFF2-40B4-BE49-F238E27FC236}">
                                <a16:creationId xmlns:a16="http://schemas.microsoft.com/office/drawing/2014/main" id="{08B784A1-447D-44C8-B2E7-4BAACDCD31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7421" y="1099774"/>
                            <a:ext cx="10889561" cy="4895999"/>
                            <a:chOff x="347421" y="1100138"/>
                            <a:chExt cx="10889561" cy="4895999"/>
                          </a:xfrm>
                        </p:grpSpPr>
                        <p:grpSp>
                          <p:nvGrpSpPr>
                            <p:cNvPr id="15" name="Groupe 14">
                              <a:extLst>
                                <a:ext uri="{FF2B5EF4-FFF2-40B4-BE49-F238E27FC236}">
                                  <a16:creationId xmlns:a16="http://schemas.microsoft.com/office/drawing/2014/main" id="{983ADFA1-BD95-4063-810D-0DAC6381C6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7421" y="1100138"/>
                              <a:ext cx="10889561" cy="3196733"/>
                              <a:chOff x="347421" y="1100138"/>
                              <a:chExt cx="10889561" cy="3196733"/>
                            </a:xfrm>
                          </p:grpSpPr>
                          <p:pic>
                            <p:nvPicPr>
                              <p:cNvPr id="10" name="Image 9">
                                <a:extLst>
                                  <a:ext uri="{FF2B5EF4-FFF2-40B4-BE49-F238E27FC236}">
                                    <a16:creationId xmlns:a16="http://schemas.microsoft.com/office/drawing/2014/main" id="{6BE3E8BF-8CC3-469A-AABE-2634FBEC13D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7421" y="3114802"/>
                                <a:ext cx="3318888" cy="1182069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1" name="Image 10">
                                <a:extLst>
                                  <a:ext uri="{FF2B5EF4-FFF2-40B4-BE49-F238E27FC236}">
                                    <a16:creationId xmlns:a16="http://schemas.microsoft.com/office/drawing/2014/main" id="{3D224D41-5708-4116-831D-2E70C6B320AE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02942" y="1100138"/>
                                <a:ext cx="7234040" cy="1066161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cxnSp>
                            <p:nvCxnSpPr>
                              <p:cNvPr id="12" name="Connecteur droit avec flèche 11">
                                <a:extLst>
                                  <a:ext uri="{FF2B5EF4-FFF2-40B4-BE49-F238E27FC236}">
                                    <a16:creationId xmlns:a16="http://schemas.microsoft.com/office/drawing/2014/main" id="{B22495DB-165D-4F9B-9F5B-9057E7F3092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2046514" y="1733006"/>
                                <a:ext cx="1923577" cy="1280161"/>
                              </a:xfrm>
                              <a:prstGeom prst="straightConnector1">
                                <a:avLst/>
                              </a:prstGeom>
                              <a:ln w="28575">
                                <a:solidFill>
                                  <a:srgbClr val="D6584E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20" name="Connecteur droit avec flèche 19">
                              <a:extLst>
                                <a:ext uri="{FF2B5EF4-FFF2-40B4-BE49-F238E27FC236}">
                                  <a16:creationId xmlns:a16="http://schemas.microsoft.com/office/drawing/2014/main" id="{6F7D54CF-D4DC-4D9D-B863-6C39ECE3CAC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7410789" y="2273298"/>
                              <a:ext cx="1751" cy="304439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rgbClr val="D6584E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pic>
                          <p:nvPicPr>
                            <p:cNvPr id="23" name="Image 22">
                              <a:extLst>
                                <a:ext uri="{FF2B5EF4-FFF2-40B4-BE49-F238E27FC236}">
                                  <a16:creationId xmlns:a16="http://schemas.microsoft.com/office/drawing/2014/main" id="{D0F4D119-80BF-4EE4-A127-207CBAD3317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25350" y="2653579"/>
                              <a:ext cx="6170877" cy="3342558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19" name="Image 18">
                            <a:extLst>
                              <a:ext uri="{FF2B5EF4-FFF2-40B4-BE49-F238E27FC236}">
                                <a16:creationId xmlns:a16="http://schemas.microsoft.com/office/drawing/2014/main" id="{8100EF44-5521-4B06-9C7A-27F8EB5FB53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 rot="19155100">
                            <a:off x="10750657" y="1811826"/>
                            <a:ext cx="298879" cy="374829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16" name="Rectangle : coins arrondis 15">
                            <a:extLst>
                              <a:ext uri="{FF2B5EF4-FFF2-40B4-BE49-F238E27FC236}">
                                <a16:creationId xmlns:a16="http://schemas.microsoft.com/office/drawing/2014/main" id="{C4CAD62D-FD90-43B4-8B0A-9419DEB8BB6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216037" y="1672046"/>
                            <a:ext cx="530340" cy="226423"/>
                          </a:xfrm>
                          <a:prstGeom prst="roundRect">
                            <a:avLst/>
                          </a:prstGeom>
                          <a:noFill/>
                          <a:ln w="28575">
                            <a:solidFill>
                              <a:srgbClr val="D6584E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>
                              <a:solidFill>
                                <a:srgbClr val="D6584E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28" name="Rectangle 27">
                          <a:extLst>
                            <a:ext uri="{FF2B5EF4-FFF2-40B4-BE49-F238E27FC236}">
                              <a16:creationId xmlns:a16="http://schemas.microsoft.com/office/drawing/2014/main" id="{2B2F2579-9E17-4577-B472-2ECF2C0760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7420" y="3106318"/>
                          <a:ext cx="3318888" cy="1190189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dirty="0"/>
                        </a:p>
                      </p:txBody>
                    </p:sp>
                  </p:grpSp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4820E5B5-19E7-4945-8C5B-4C91279290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25349" y="2653215"/>
                        <a:ext cx="6169126" cy="334255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</p:grp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4F827D88-E506-4837-BFDE-0E79910B9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3739" y="1167513"/>
                      <a:ext cx="7257365" cy="106616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</p:grpSp>
              <p:pic>
                <p:nvPicPr>
                  <p:cNvPr id="35" name="Image 34">
                    <a:extLst>
                      <a:ext uri="{FF2B5EF4-FFF2-40B4-BE49-F238E27FC236}">
                        <a16:creationId xmlns:a16="http://schemas.microsoft.com/office/drawing/2014/main" id="{9EB16A66-E4ED-4834-9E7C-FF47F7F768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71988" y="4180413"/>
                    <a:ext cx="1768452" cy="1456561"/>
                  </a:xfrm>
                  <a:prstGeom prst="rect">
                    <a:avLst/>
                  </a:prstGeom>
                  <a:effectLst>
                    <a:glow rad="101600">
                      <a:schemeClr val="tx1">
                        <a:alpha val="88000"/>
                      </a:schemeClr>
                    </a:glow>
                  </a:effectLst>
                </p:spPr>
              </p:pic>
            </p:grpSp>
            <p:grpSp>
              <p:nvGrpSpPr>
                <p:cNvPr id="42" name="Groupe 41">
                  <a:extLst>
                    <a:ext uri="{FF2B5EF4-FFF2-40B4-BE49-F238E27FC236}">
                      <a16:creationId xmlns:a16="http://schemas.microsoft.com/office/drawing/2014/main" id="{88DE2ACC-08D1-4768-87CA-7D6AAC16A12E}"/>
                    </a:ext>
                  </a:extLst>
                </p:cNvPr>
                <p:cNvGrpSpPr/>
                <p:nvPr/>
              </p:nvGrpSpPr>
              <p:grpSpPr>
                <a:xfrm>
                  <a:off x="1057361" y="729733"/>
                  <a:ext cx="1970229" cy="2523473"/>
                  <a:chOff x="1057361" y="729733"/>
                  <a:chExt cx="1970229" cy="2523473"/>
                </a:xfrm>
              </p:grpSpPr>
              <p:grpSp>
                <p:nvGrpSpPr>
                  <p:cNvPr id="40" name="Groupe 39">
                    <a:extLst>
                      <a:ext uri="{FF2B5EF4-FFF2-40B4-BE49-F238E27FC236}">
                        <a16:creationId xmlns:a16="http://schemas.microsoft.com/office/drawing/2014/main" id="{91F36897-5703-47EE-85CE-89BB6485D0A7}"/>
                      </a:ext>
                    </a:extLst>
                  </p:cNvPr>
                  <p:cNvGrpSpPr/>
                  <p:nvPr/>
                </p:nvGrpSpPr>
                <p:grpSpPr>
                  <a:xfrm>
                    <a:off x="1057361" y="729733"/>
                    <a:ext cx="1956428" cy="2523473"/>
                    <a:chOff x="1057361" y="729733"/>
                    <a:chExt cx="1956428" cy="2523473"/>
                  </a:xfrm>
                </p:grpSpPr>
                <p:grpSp>
                  <p:nvGrpSpPr>
                    <p:cNvPr id="22" name="Groupe 21">
                      <a:extLst>
                        <a:ext uri="{FF2B5EF4-FFF2-40B4-BE49-F238E27FC236}">
                          <a16:creationId xmlns:a16="http://schemas.microsoft.com/office/drawing/2014/main" id="{F0C236BD-7D48-419F-84BF-A77C324D05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57361" y="729733"/>
                      <a:ext cx="1956428" cy="1713068"/>
                      <a:chOff x="1057361" y="729733"/>
                      <a:chExt cx="1956428" cy="1713068"/>
                    </a:xfrm>
                  </p:grpSpPr>
                  <p:pic>
                    <p:nvPicPr>
                      <p:cNvPr id="13" name="Image 12">
                        <a:extLst>
                          <a:ext uri="{FF2B5EF4-FFF2-40B4-BE49-F238E27FC236}">
                            <a16:creationId xmlns:a16="http://schemas.microsoft.com/office/drawing/2014/main" id="{0C4E4A0A-658D-49FB-B459-1E7C5E54D00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57361" y="729733"/>
                        <a:ext cx="1956428" cy="171306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7" name="Rectangle : coins arrondis 36">
                        <a:extLst>
                          <a:ext uri="{FF2B5EF4-FFF2-40B4-BE49-F238E27FC236}">
                            <a16:creationId xmlns:a16="http://schemas.microsoft.com/office/drawing/2014/main" id="{94644C57-39FE-42EE-8C56-7CFEA60A41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4443" y="2118048"/>
                        <a:ext cx="644434" cy="267709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rgbClr val="D6584E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solidFill>
                            <a:schemeClr val="accent2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8" name="Connecteur droit avec flèche 37">
                      <a:extLst>
                        <a:ext uri="{FF2B5EF4-FFF2-40B4-BE49-F238E27FC236}">
                          <a16:creationId xmlns:a16="http://schemas.microsoft.com/office/drawing/2014/main" id="{E439BF01-1B2F-4EE4-A3D8-7772B0E98C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699618" y="2442801"/>
                      <a:ext cx="1" cy="810405"/>
                    </a:xfrm>
                    <a:prstGeom prst="straightConnector1">
                      <a:avLst/>
                    </a:prstGeom>
                    <a:ln w="28575">
                      <a:solidFill>
                        <a:srgbClr val="D6584E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1D2BFDE1-8220-42EB-A253-BF4D87DB37EB}"/>
                      </a:ext>
                    </a:extLst>
                  </p:cNvPr>
                  <p:cNvSpPr/>
                  <p:nvPr/>
                </p:nvSpPr>
                <p:spPr>
                  <a:xfrm>
                    <a:off x="1057361" y="729733"/>
                    <a:ext cx="1970229" cy="17211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  <p:pic>
            <p:nvPicPr>
              <p:cNvPr id="45" name="Image 44">
                <a:extLst>
                  <a:ext uri="{FF2B5EF4-FFF2-40B4-BE49-F238E27FC236}">
                    <a16:creationId xmlns:a16="http://schemas.microsoft.com/office/drawing/2014/main" id="{91A177BA-F2DC-4D20-A8C5-FD976AC3F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17458">
                <a:off x="1871219" y="2245244"/>
                <a:ext cx="302144" cy="395111"/>
              </a:xfrm>
              <a:prstGeom prst="rect">
                <a:avLst/>
              </a:prstGeom>
            </p:spPr>
          </p:pic>
        </p:grpSp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FDC6DE8E-45BB-4791-A715-3EAC48F18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7458">
              <a:off x="3939419" y="4285002"/>
              <a:ext cx="302144" cy="395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166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864666" y="165446"/>
              <a:ext cx="4205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 :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Whole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Data Inspection (onglet 1) 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701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4/xx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89A57DE8-0C46-44A6-93AF-84A40AC8186A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</p:spTree>
    <p:extLst>
      <p:ext uri="{BB962C8B-B14F-4D97-AF65-F5344CB8AC3E}">
        <p14:creationId xmlns:p14="http://schemas.microsoft.com/office/powerpoint/2010/main" val="356540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900667" y="156738"/>
              <a:ext cx="4182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 : GO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Term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Enrichment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(onglet 2)  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694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5/xx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412E60EC-3E16-41D9-93D6-218BC0C47975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</p:spTree>
    <p:extLst>
      <p:ext uri="{BB962C8B-B14F-4D97-AF65-F5344CB8AC3E}">
        <p14:creationId xmlns:p14="http://schemas.microsoft.com/office/powerpoint/2010/main" val="284061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876666" y="145397"/>
              <a:ext cx="41811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 :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Pathway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Enrichment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(onglet 3)  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688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6/xx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AA35A605-C3A3-4ADA-9AEF-2E5689571ACB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</p:spTree>
    <p:extLst>
      <p:ext uri="{BB962C8B-B14F-4D97-AF65-F5344CB8AC3E}">
        <p14:creationId xmlns:p14="http://schemas.microsoft.com/office/powerpoint/2010/main" val="14041984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703</Words>
  <Application>Microsoft Office PowerPoint</Application>
  <PresentationFormat>Grand écran</PresentationFormat>
  <Paragraphs>120</Paragraphs>
  <Slides>14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Arial MT</vt:lpstr>
      <vt:lpstr>Bahnschrift SemiBold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OLLIVIER (Etudiant)</dc:creator>
  <cp:lastModifiedBy>LOUIS OLLIVIER (Etudiant)</cp:lastModifiedBy>
  <cp:revision>69</cp:revision>
  <dcterms:created xsi:type="dcterms:W3CDTF">2022-06-10T12:18:06Z</dcterms:created>
  <dcterms:modified xsi:type="dcterms:W3CDTF">2022-06-13T13:12:54Z</dcterms:modified>
</cp:coreProperties>
</file>