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3" r:id="rId3"/>
    <p:sldId id="266" r:id="rId4"/>
    <p:sldId id="267" r:id="rId5"/>
    <p:sldId id="269" r:id="rId6"/>
    <p:sldId id="270" r:id="rId7"/>
    <p:sldId id="272" r:id="rId8"/>
    <p:sldId id="271" r:id="rId9"/>
    <p:sldId id="275" r:id="rId10"/>
    <p:sldId id="279" r:id="rId11"/>
    <p:sldId id="278" r:id="rId12"/>
    <p:sldId id="27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3328"/>
    <a:srgbClr val="A24A0E"/>
    <a:srgbClr val="D65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57" autoAdjust="0"/>
  </p:normalViewPr>
  <p:slideViewPr>
    <p:cSldViewPr snapToGrid="0">
      <p:cViewPr varScale="1">
        <p:scale>
          <a:sx n="110" d="100"/>
          <a:sy n="110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57C41-559C-4F10-B903-4C3A1988336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B06B5-79C2-43F4-A540-F39D7D73FA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2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68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exemple pour chaque type de solution de script (API, e-utilities construction d’URL, JSON/XML etc.) avec arguments et paramètres ; structure de données collectées et création du tableau de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894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67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64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7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73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83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18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67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5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84773-D1C1-42D2-8E1F-D2E467F2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9B2595-265D-406B-A00D-F5A58E5C5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7CE00-9E7A-4E64-821C-08EB80F4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B5B88-C818-421B-AEDD-4FEDC6C8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2F285F-B95C-451A-939E-4B439F65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5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5B878-9656-483E-AF53-3E5C5B63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530813-0BCE-4641-873D-5204A2B0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557241-3723-4CAC-8BF6-187C2A48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9B215-A6FE-44C2-9C25-437DB4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76E029-331C-4D52-9103-39C7F21D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05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956C56-AE9F-47D8-8CE4-584D74DB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16DC64-50AA-43B8-8105-B6D255AC7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DCD19-F5D6-4DDC-897F-6D6FF235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706F56-AA46-40B5-8043-4730B8F7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4F020-C732-4F9D-81CA-67153734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DEB22-C1AC-4AE5-8BA3-F6B5AA0A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602CB6-855C-4B14-8857-46031D81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3DCFE-C223-4165-9BF3-8D5121CF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E6757-36B9-4682-8270-F8074B49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C2A1B-5839-4E56-85E1-E1225C1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9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EA36E-A3B2-4F69-9A23-CFA8CF20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3F039-07C3-4AD9-9579-36ED1E89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010FF-143F-4831-9D00-945B6015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9A0DA-B724-4E6A-9A24-39F0AF8B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42652-C5EF-4A83-81BC-33ED50C2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2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75E47-7CE9-40B0-A753-47302110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ABBAB-D401-4B31-89CD-2DC074CDF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AD1E94-7CF8-4BF8-A83E-B6BE80EB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B2D2D-C6B4-427A-824C-3094B764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FE86B4-0706-4AE7-A036-5EA7FCA3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488433-6C61-4F9F-AA3A-F70F2D15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90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90270-5AAF-4D62-A887-C2942D82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62151-E3CE-4822-8553-6441CF9B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A3A8F3-55D1-42F8-BAE0-34FBBE663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08222F-43EF-4D05-82F3-0260ACF6F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8A2798-05D2-4894-B5A9-D89A929BA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24AA45-900C-487A-B6FF-4A24209E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075D01-EC0A-4B3B-B472-D74CFC86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BB2FFE-C783-43AC-BCE5-FD149D85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3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25E30-415D-4750-BB52-305D7C4D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AD324B-10DF-445E-B662-0CFD984C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FE2E05-DF98-4584-81C3-6712A187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C3697B-14ED-4714-B8EA-A9104A7F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74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204B87-9760-483F-8CE7-2944B0B0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1F4312-FD2E-4FC6-9916-634362EC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570143-3ABE-4EFC-BE89-F2F4CE14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66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153F5-6432-43ED-B0C1-E8D8BF0B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53882-06AF-4DA1-A54D-C2A917E3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9243F0-2FA9-4C96-8ED9-FC1E3579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D0E526-69E9-46E8-8725-198F5419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89D908-5353-487A-9224-670136B2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94E2E-DC53-41E3-8808-8C8E2590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98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C95DF-D85B-45AC-9498-11B3BB0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29984A-8079-41E2-9DCF-D3CEA59E3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328DC0-ED44-456C-A238-162BF7904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09BAEC-A7F7-4743-86F8-85A8D269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04BA10-894D-4DBD-B464-03D4468E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2AF20-7C4B-46D3-B0D1-5A51B0D0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DBE746-F114-434B-BB96-70DDD3CF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DC0E4-84FC-4A84-A831-1DA506A5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D5941-6CC0-4293-B31A-D967DB403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B6AD1-7515-49B3-8DF3-4D7E5D593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E0F52-4C3A-43F5-8AFA-3A7641A5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25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github.com/meijemathe/projet_enrichissement_fonctionnel.gi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802A63-5D95-4EDA-8D03-51ED78011B3A}"/>
              </a:ext>
            </a:extLst>
          </p:cNvPr>
          <p:cNvSpPr/>
          <p:nvPr/>
        </p:nvSpPr>
        <p:spPr>
          <a:xfrm>
            <a:off x="-1" y="0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5672D-F3A4-4DF4-B448-98D7F6769A1F}"/>
              </a:ext>
            </a:extLst>
          </p:cNvPr>
          <p:cNvSpPr/>
          <p:nvPr/>
        </p:nvSpPr>
        <p:spPr>
          <a:xfrm>
            <a:off x="-1" y="682673"/>
            <a:ext cx="12192000" cy="2084597"/>
          </a:xfrm>
          <a:prstGeom prst="rect">
            <a:avLst/>
          </a:prstGeom>
          <a:solidFill>
            <a:srgbClr val="E2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270936-3AEC-470F-B7B6-3742AEDF4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1" y="5794749"/>
            <a:ext cx="1670689" cy="688681"/>
          </a:xfrm>
          <a:prstGeom prst="rect">
            <a:avLst/>
          </a:prstGeom>
        </p:spPr>
      </p:pic>
      <p:pic>
        <p:nvPicPr>
          <p:cNvPr id="24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599815-784B-4FEA-A61F-12E63750D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67" y="5775287"/>
            <a:ext cx="1959373" cy="708143"/>
          </a:xfrm>
          <a:prstGeom prst="rect">
            <a:avLst/>
          </a:prstGeom>
        </p:spPr>
      </p:pic>
      <p:pic>
        <p:nvPicPr>
          <p:cNvPr id="26" name="Image 25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35BE1E1B-49C9-481D-BF53-C1EA8943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420" y="5581948"/>
            <a:ext cx="991633" cy="98175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CE5BEF7-51FF-407F-A722-264C13613644}"/>
              </a:ext>
            </a:extLst>
          </p:cNvPr>
          <p:cNvSpPr txBox="1"/>
          <p:nvPr/>
        </p:nvSpPr>
        <p:spPr>
          <a:xfrm>
            <a:off x="413475" y="1063251"/>
            <a:ext cx="11365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Projet d'Enrichissement Fonctionnel </a:t>
            </a:r>
          </a:p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avec R </a:t>
            </a:r>
            <a:r>
              <a:rPr lang="fr-FR" sz="4000" dirty="0" err="1">
                <a:solidFill>
                  <a:srgbClr val="D23328"/>
                </a:solidFill>
                <a:latin typeface="Bahnschrift SemiBold" panose="020B0502040204020203" pitchFamily="34" charset="0"/>
              </a:rPr>
              <a:t>Shiny</a:t>
            </a:r>
            <a:endParaRPr lang="fr-FR" sz="4000" dirty="0">
              <a:solidFill>
                <a:srgbClr val="D23328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FDB890-7B10-4E5A-A5BD-D3EB58A9CED2}"/>
              </a:ext>
            </a:extLst>
          </p:cNvPr>
          <p:cNvSpPr txBox="1"/>
          <p:nvPr/>
        </p:nvSpPr>
        <p:spPr>
          <a:xfrm>
            <a:off x="489871" y="2999899"/>
            <a:ext cx="11365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Solène PETY – Meije MATHE – Bryce LETERRIER - Louis OLLIVIER</a:t>
            </a:r>
          </a:p>
          <a:p>
            <a:pPr algn="ctr"/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Equipe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EnF'R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UE 5 -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Bioinformatique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en sciences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omiques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3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Master 2.1 mention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Bioinformatique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Parcours BIMS 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2021-2023</a:t>
            </a:r>
          </a:p>
          <a:p>
            <a:pPr algn="ctr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Université de Rouen-Normandie</a:t>
            </a:r>
            <a:endParaRPr lang="fr-FR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1" name="Image 30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309625-7337-49A9-B7C0-B419D9698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1" y="5808812"/>
            <a:ext cx="1163815" cy="67461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4735D23-FAE7-480C-9719-DA80C0B001B9}"/>
              </a:ext>
            </a:extLst>
          </p:cNvPr>
          <p:cNvSpPr/>
          <p:nvPr/>
        </p:nvSpPr>
        <p:spPr>
          <a:xfrm>
            <a:off x="0" y="692266"/>
            <a:ext cx="12191999" cy="207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370AF28-27D0-408A-B959-A4F1279BA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22" y="3544270"/>
            <a:ext cx="2109050" cy="1737090"/>
          </a:xfrm>
          <a:prstGeom prst="rect">
            <a:avLst/>
          </a:prstGeom>
          <a:effectLst>
            <a:glow rad="101600">
              <a:schemeClr val="tx1">
                <a:alpha val="8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7028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22678" y="-6292"/>
            <a:ext cx="12214678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13152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556392" y="147170"/>
              <a:ext cx="3171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Perspectives d'améliorations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9/9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E987422-5DAC-4BE5-94BE-F29F4A868C5D}"/>
              </a:ext>
            </a:extLst>
          </p:cNvPr>
          <p:cNvSpPr txBox="1"/>
          <p:nvPr/>
        </p:nvSpPr>
        <p:spPr>
          <a:xfrm>
            <a:off x="556334" y="13782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Ouverture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747E990-6486-4B21-8407-7DA081D06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89" y="2123944"/>
            <a:ext cx="2430199" cy="2430199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92B65301-244C-4432-99FD-68FAD101B0C1}"/>
              </a:ext>
            </a:extLst>
          </p:cNvPr>
          <p:cNvGrpSpPr/>
          <p:nvPr/>
        </p:nvGrpSpPr>
        <p:grpSpPr>
          <a:xfrm>
            <a:off x="4208610" y="1469061"/>
            <a:ext cx="7550459" cy="4473551"/>
            <a:chOff x="4184465" y="1966403"/>
            <a:chExt cx="7550459" cy="4473551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3C56D8C1-39D0-4820-9A9C-0C9F66F310FA}"/>
                </a:ext>
              </a:extLst>
            </p:cNvPr>
            <p:cNvGrpSpPr/>
            <p:nvPr/>
          </p:nvGrpSpPr>
          <p:grpSpPr>
            <a:xfrm>
              <a:off x="4184465" y="1966403"/>
              <a:ext cx="7035224" cy="646331"/>
              <a:chOff x="4162694" y="2123944"/>
              <a:chExt cx="7035224" cy="646331"/>
            </a:xfrm>
          </p:grpSpPr>
          <p:sp>
            <p:nvSpPr>
              <p:cNvPr id="16" name="Flèche : droite 15">
                <a:extLst>
                  <a:ext uri="{FF2B5EF4-FFF2-40B4-BE49-F238E27FC236}">
                    <a16:creationId xmlns:a16="http://schemas.microsoft.com/office/drawing/2014/main" id="{3069495D-E419-4CEC-AF72-F72B6C9E77B7}"/>
                  </a:ext>
                </a:extLst>
              </p:cNvPr>
              <p:cNvSpPr/>
              <p:nvPr/>
            </p:nvSpPr>
            <p:spPr>
              <a:xfrm>
                <a:off x="4162694" y="2214334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32980F8-44AB-489E-9236-A1A37EF639F6}"/>
                  </a:ext>
                </a:extLst>
              </p:cNvPr>
              <p:cNvSpPr txBox="1"/>
              <p:nvPr/>
            </p:nvSpPr>
            <p:spPr>
              <a:xfrm>
                <a:off x="4476206" y="2123944"/>
                <a:ext cx="67217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Passer de GitHub à </a:t>
                </a:r>
                <a:r>
                  <a:rPr lang="fr-F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GitLab</a:t>
                </a:r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 pour améliorer le travail collaboratif</a:t>
                </a:r>
              </a:p>
              <a:p>
                <a:endParaRPr lang="fr-FR" dirty="0"/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89AF6A09-F9EC-42E9-B36D-D132200E3404}"/>
                </a:ext>
              </a:extLst>
            </p:cNvPr>
            <p:cNvGrpSpPr/>
            <p:nvPr/>
          </p:nvGrpSpPr>
          <p:grpSpPr>
            <a:xfrm>
              <a:off x="4184465" y="2632394"/>
              <a:ext cx="7550459" cy="923330"/>
              <a:chOff x="4184465" y="2789032"/>
              <a:chExt cx="7550459" cy="923330"/>
            </a:xfrm>
          </p:grpSpPr>
          <p:sp>
            <p:nvSpPr>
              <p:cNvPr id="21" name="Flèche : droite 20">
                <a:extLst>
                  <a:ext uri="{FF2B5EF4-FFF2-40B4-BE49-F238E27FC236}">
                    <a16:creationId xmlns:a16="http://schemas.microsoft.com/office/drawing/2014/main" id="{B09F249C-87AD-456F-A5C3-359F1DE90AB4}"/>
                  </a:ext>
                </a:extLst>
              </p:cNvPr>
              <p:cNvSpPr/>
              <p:nvPr/>
            </p:nvSpPr>
            <p:spPr>
              <a:xfrm>
                <a:off x="4184465" y="287942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A77CFBBA-A2FB-4F26-950F-66DA75AC8DC9}"/>
                  </a:ext>
                </a:extLst>
              </p:cNvPr>
              <p:cNvSpPr txBox="1"/>
              <p:nvPr/>
            </p:nvSpPr>
            <p:spPr>
              <a:xfrm>
                <a:off x="4476206" y="2789032"/>
                <a:ext cx="72587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Déployer l'application sur un serveur web pour faciliter l'utilisation </a:t>
                </a:r>
              </a:p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aux biologistes</a:t>
                </a:r>
              </a:p>
              <a:p>
                <a:endParaRPr lang="fr-FR" dirty="0"/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41A292BB-3A71-406A-A373-36FFE9AD9F88}"/>
                </a:ext>
              </a:extLst>
            </p:cNvPr>
            <p:cNvGrpSpPr/>
            <p:nvPr/>
          </p:nvGrpSpPr>
          <p:grpSpPr>
            <a:xfrm>
              <a:off x="4184465" y="3460810"/>
              <a:ext cx="5705402" cy="646331"/>
              <a:chOff x="4184465" y="2789032"/>
              <a:chExt cx="5705402" cy="646331"/>
            </a:xfrm>
          </p:grpSpPr>
          <p:sp>
            <p:nvSpPr>
              <p:cNvPr id="24" name="Flèche : droite 23">
                <a:extLst>
                  <a:ext uri="{FF2B5EF4-FFF2-40B4-BE49-F238E27FC236}">
                    <a16:creationId xmlns:a16="http://schemas.microsoft.com/office/drawing/2014/main" id="{D3BBAFF2-FF09-410F-907C-CA9AFC1D52C5}"/>
                  </a:ext>
                </a:extLst>
              </p:cNvPr>
              <p:cNvSpPr/>
              <p:nvPr/>
            </p:nvSpPr>
            <p:spPr>
              <a:xfrm>
                <a:off x="4184465" y="287942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63A37C7-26A4-455F-8B17-55DE732093C0}"/>
                  </a:ext>
                </a:extLst>
              </p:cNvPr>
              <p:cNvSpPr txBox="1"/>
              <p:nvPr/>
            </p:nvSpPr>
            <p:spPr>
              <a:xfrm>
                <a:off x="4476206" y="2789032"/>
                <a:ext cx="54136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Accepter d'autres ID que </a:t>
                </a:r>
                <a:r>
                  <a:rPr lang="fr-F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EnsemblID</a:t>
                </a:r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 (ENTREZID, …)</a:t>
                </a:r>
              </a:p>
              <a:p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C1C9DE9B-30D7-41D6-998D-93C4EDB08FEE}"/>
                </a:ext>
              </a:extLst>
            </p:cNvPr>
            <p:cNvGrpSpPr/>
            <p:nvPr/>
          </p:nvGrpSpPr>
          <p:grpSpPr>
            <a:xfrm>
              <a:off x="4184465" y="4228450"/>
              <a:ext cx="7398174" cy="923330"/>
              <a:chOff x="4184465" y="2736778"/>
              <a:chExt cx="7398174" cy="923330"/>
            </a:xfrm>
          </p:grpSpPr>
          <p:sp>
            <p:nvSpPr>
              <p:cNvPr id="27" name="Flèche : droite 26">
                <a:extLst>
                  <a:ext uri="{FF2B5EF4-FFF2-40B4-BE49-F238E27FC236}">
                    <a16:creationId xmlns:a16="http://schemas.microsoft.com/office/drawing/2014/main" id="{418928E8-F1A1-4913-BC7D-DC8C861A4892}"/>
                  </a:ext>
                </a:extLst>
              </p:cNvPr>
              <p:cNvSpPr/>
              <p:nvPr/>
            </p:nvSpPr>
            <p:spPr>
              <a:xfrm>
                <a:off x="4184465" y="2827168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A8F9F4B-BAAB-4181-9CE1-0752D97D8F70}"/>
                  </a:ext>
                </a:extLst>
              </p:cNvPr>
              <p:cNvSpPr txBox="1"/>
              <p:nvPr/>
            </p:nvSpPr>
            <p:spPr>
              <a:xfrm>
                <a:off x="4476206" y="2736778"/>
                <a:ext cx="710643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Améliorer les performances, la gestion des erreurs, la robustesse </a:t>
                </a:r>
              </a:p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des analyses</a:t>
                </a:r>
              </a:p>
              <a:p>
                <a:endParaRPr lang="fr-FR" dirty="0"/>
              </a:p>
            </p:txBody>
          </p: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CC5D8A50-56EE-4047-985E-940E11C8F758}"/>
                </a:ext>
              </a:extLst>
            </p:cNvPr>
            <p:cNvGrpSpPr/>
            <p:nvPr/>
          </p:nvGrpSpPr>
          <p:grpSpPr>
            <a:xfrm>
              <a:off x="4184465" y="5084603"/>
              <a:ext cx="5689372" cy="1355351"/>
              <a:chOff x="4184465" y="2789032"/>
              <a:chExt cx="5689372" cy="1355351"/>
            </a:xfrm>
          </p:grpSpPr>
          <p:sp>
            <p:nvSpPr>
              <p:cNvPr id="30" name="Flèche : droite 29">
                <a:extLst>
                  <a:ext uri="{FF2B5EF4-FFF2-40B4-BE49-F238E27FC236}">
                    <a16:creationId xmlns:a16="http://schemas.microsoft.com/office/drawing/2014/main" id="{43CF7F1C-AD59-4364-A8B4-D3BE7C47DE35}"/>
                  </a:ext>
                </a:extLst>
              </p:cNvPr>
              <p:cNvSpPr/>
              <p:nvPr/>
            </p:nvSpPr>
            <p:spPr>
              <a:xfrm>
                <a:off x="4184465" y="287942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4ABAF9B-6415-4719-9FEA-7110FB977902}"/>
                  </a:ext>
                </a:extLst>
              </p:cNvPr>
              <p:cNvSpPr txBox="1"/>
              <p:nvPr/>
            </p:nvSpPr>
            <p:spPr>
              <a:xfrm>
                <a:off x="4476206" y="2789032"/>
                <a:ext cx="53976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Intégrer d'autres analyses en fonction des besoins</a:t>
                </a:r>
              </a:p>
              <a:p>
                <a:endParaRPr lang="fr-FR" dirty="0"/>
              </a:p>
            </p:txBody>
          </p:sp>
          <p:sp>
            <p:nvSpPr>
              <p:cNvPr id="34" name="Flèche : droite 33">
                <a:extLst>
                  <a:ext uri="{FF2B5EF4-FFF2-40B4-BE49-F238E27FC236}">
                    <a16:creationId xmlns:a16="http://schemas.microsoft.com/office/drawing/2014/main" id="{4F6E16D8-E322-4CBE-8BE2-DCB4BCB9736B}"/>
                  </a:ext>
                </a:extLst>
              </p:cNvPr>
              <p:cNvSpPr/>
              <p:nvPr/>
            </p:nvSpPr>
            <p:spPr>
              <a:xfrm>
                <a:off x="4206236" y="358844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5B6C6B59-A8E6-41CC-AA9A-3E633D0CB1F3}"/>
                  </a:ext>
                </a:extLst>
              </p:cNvPr>
              <p:cNvSpPr txBox="1"/>
              <p:nvPr/>
            </p:nvSpPr>
            <p:spPr>
              <a:xfrm>
                <a:off x="4497977" y="3498052"/>
                <a:ext cx="40815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Trouver de meilleurs jeux de données</a:t>
                </a:r>
              </a:p>
              <a:p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541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AE34C6-EEC2-43C4-A0D7-FA77D4C0CD5C}"/>
              </a:ext>
            </a:extLst>
          </p:cNvPr>
          <p:cNvSpPr txBox="1"/>
          <p:nvPr/>
        </p:nvSpPr>
        <p:spPr>
          <a:xfrm>
            <a:off x="730716" y="1688402"/>
            <a:ext cx="113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Merci de votre attention !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DB31C90-8081-49F8-8E72-5B6C528C1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06" y="2789357"/>
            <a:ext cx="3860188" cy="3179390"/>
          </a:xfrm>
          <a:prstGeom prst="rect">
            <a:avLst/>
          </a:prstGeom>
          <a:effectLst>
            <a:glow rad="101600">
              <a:schemeClr val="tx1">
                <a:alpha val="8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81965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22678" y="-6292"/>
            <a:ext cx="12214678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D0E309-E17C-41FB-B61A-93512D868C3A}"/>
              </a:ext>
            </a:extLst>
          </p:cNvPr>
          <p:cNvSpPr txBox="1"/>
          <p:nvPr/>
        </p:nvSpPr>
        <p:spPr>
          <a:xfrm>
            <a:off x="4318269" y="4230631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Présentation de l'application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068FD9F-6180-41CF-8F66-08BA87E48541}"/>
              </a:ext>
            </a:extLst>
          </p:cNvPr>
          <p:cNvGrpSpPr/>
          <p:nvPr/>
        </p:nvGrpSpPr>
        <p:grpSpPr>
          <a:xfrm>
            <a:off x="3457953" y="1193038"/>
            <a:ext cx="4581331" cy="3107094"/>
            <a:chOff x="3950938" y="1482634"/>
            <a:chExt cx="4581331" cy="3107094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A01282E4-2E09-4E84-A075-9E397C431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3" t="25275" r="9704" b="22494"/>
            <a:stretch/>
          </p:blipFill>
          <p:spPr>
            <a:xfrm>
              <a:off x="3950938" y="1482634"/>
              <a:ext cx="4581331" cy="310709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F0838FE-F5E1-48E1-8D5B-1ABED968E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931" y="2138299"/>
              <a:ext cx="1133395" cy="933505"/>
            </a:xfrm>
            <a:prstGeom prst="rect">
              <a:avLst/>
            </a:prstGeom>
            <a:effectLst>
              <a:glow rad="76200">
                <a:schemeClr val="tx1">
                  <a:alpha val="88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88080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Introduction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567563" y="130612"/>
              <a:ext cx="4083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Modélisation et organisation du projet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28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1/9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C432A7F-D3B7-4643-BC25-275BC91AA0FD}"/>
              </a:ext>
            </a:extLst>
          </p:cNvPr>
          <p:cNvGrpSpPr/>
          <p:nvPr/>
        </p:nvGrpSpPr>
        <p:grpSpPr>
          <a:xfrm>
            <a:off x="1669400" y="1331890"/>
            <a:ext cx="8868439" cy="5123227"/>
            <a:chOff x="1387900" y="981482"/>
            <a:chExt cx="9441128" cy="5457414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02312C27-5C60-4AEA-AD7F-DAB2AE04D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5801" y="990187"/>
              <a:ext cx="9433227" cy="544870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DCED05-09F9-47A6-8FDB-12E2211B17D9}"/>
                </a:ext>
              </a:extLst>
            </p:cNvPr>
            <p:cNvSpPr/>
            <p:nvPr/>
          </p:nvSpPr>
          <p:spPr>
            <a:xfrm>
              <a:off x="1387900" y="981482"/>
              <a:ext cx="9433227" cy="54487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The Gene Ontology Consortium · GitHub">
            <a:extLst>
              <a:ext uri="{FF2B5EF4-FFF2-40B4-BE49-F238E27FC236}">
                <a16:creationId xmlns:a16="http://schemas.microsoft.com/office/drawing/2014/main" id="{89C93F7E-34E9-44DD-9AA9-7491B66F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449" y="5270558"/>
            <a:ext cx="908529" cy="90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2ACE86E-E64C-4D12-A158-FE86FB612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407" y="1153875"/>
            <a:ext cx="2041385" cy="1019249"/>
          </a:xfrm>
          <a:prstGeom prst="rect">
            <a:avLst/>
          </a:prstGeom>
        </p:spPr>
      </p:pic>
      <p:pic>
        <p:nvPicPr>
          <p:cNvPr id="1028" name="Picture 4" descr="clusterProfiler">
            <a:extLst>
              <a:ext uri="{FF2B5EF4-FFF2-40B4-BE49-F238E27FC236}">
                <a16:creationId xmlns:a16="http://schemas.microsoft.com/office/drawing/2014/main" id="{CD2E900D-617C-4403-984A-258666C4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6" y="5229162"/>
            <a:ext cx="820102" cy="9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4 Introducción a Shiny | Workshop CDSB 2021: Flujos de trabajo con RStudio  y creación de Shiny apps">
            <a:extLst>
              <a:ext uri="{FF2B5EF4-FFF2-40B4-BE49-F238E27FC236}">
                <a16:creationId xmlns:a16="http://schemas.microsoft.com/office/drawing/2014/main" id="{DE75E28C-5551-401D-821D-E3762056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71" y="1153875"/>
            <a:ext cx="815817" cy="94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chier:R logo.svg — Wikipédia">
            <a:extLst>
              <a:ext uri="{FF2B5EF4-FFF2-40B4-BE49-F238E27FC236}">
                <a16:creationId xmlns:a16="http://schemas.microsoft.com/office/drawing/2014/main" id="{6809F5F4-0269-4FCC-AC75-96868A49B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4" y="3129896"/>
            <a:ext cx="986261" cy="76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fr/4/4e/RStudio_Logo.png">
            <a:extLst>
              <a:ext uri="{FF2B5EF4-FFF2-40B4-BE49-F238E27FC236}">
                <a16:creationId xmlns:a16="http://schemas.microsoft.com/office/drawing/2014/main" id="{944EC5BE-0ED4-4759-93AA-3BE9D2C74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683" y="3434621"/>
            <a:ext cx="1344832" cy="47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34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3627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Introduction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039386" y="131513"/>
              <a:ext cx="2646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Organisation du livrable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2/9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0F3BE390-413B-4F55-BE30-1C0EAC75E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89" y="5921396"/>
            <a:ext cx="1572790" cy="9096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8B45DF-388C-4D1B-A5AC-67DFEBAD201B}"/>
              </a:ext>
            </a:extLst>
          </p:cNvPr>
          <p:cNvSpPr/>
          <p:nvPr/>
        </p:nvSpPr>
        <p:spPr>
          <a:xfrm>
            <a:off x="2478876" y="6191570"/>
            <a:ext cx="7527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Bahnschrift SemiBold" panose="020B0502040204020203" pitchFamily="34" charset="0"/>
                <a:hlinkClick r:id="rId4"/>
              </a:rPr>
              <a:t>https://github.com/meijemathe/projet_enrichissement_fonctionnel.git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C72CF28-92B8-4E41-BC69-A1D5F9784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221" y="5921395"/>
            <a:ext cx="1572790" cy="909681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EB2E1E1B-D0C5-4010-B9E3-8C71A5B14519}"/>
              </a:ext>
            </a:extLst>
          </p:cNvPr>
          <p:cNvGrpSpPr/>
          <p:nvPr/>
        </p:nvGrpSpPr>
        <p:grpSpPr>
          <a:xfrm>
            <a:off x="2908919" y="4803828"/>
            <a:ext cx="7020554" cy="1204468"/>
            <a:chOff x="2908919" y="4716738"/>
            <a:chExt cx="7020554" cy="1204468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B135559A-2DAE-401A-B42B-F674751AE499}"/>
                </a:ext>
              </a:extLst>
            </p:cNvPr>
            <p:cNvGrpSpPr/>
            <p:nvPr/>
          </p:nvGrpSpPr>
          <p:grpSpPr>
            <a:xfrm>
              <a:off x="5451565" y="5092909"/>
              <a:ext cx="1288869" cy="828297"/>
              <a:chOff x="5233851" y="4955177"/>
              <a:chExt cx="1288869" cy="828297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6FADAE-37BF-4B68-9F02-837C78E0F683}"/>
                  </a:ext>
                </a:extLst>
              </p:cNvPr>
              <p:cNvSpPr txBox="1"/>
              <p:nvPr/>
            </p:nvSpPr>
            <p:spPr>
              <a:xfrm>
                <a:off x="5396100" y="5063008"/>
                <a:ext cx="9701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err="1">
                    <a:latin typeface="Bahnschrift SemiBold" panose="020B0502040204020203" pitchFamily="34" charset="0"/>
                  </a:rPr>
                  <a:t>ui.R</a:t>
                </a:r>
                <a:endParaRPr lang="fr-FR" sz="1600" dirty="0">
                  <a:latin typeface="Bahnschrift SemiBold" panose="020B0502040204020203" pitchFamily="34" charset="0"/>
                </a:endParaRPr>
              </a:p>
              <a:p>
                <a:pPr algn="ctr"/>
                <a:r>
                  <a:rPr lang="fr-FR" sz="1600" dirty="0" err="1">
                    <a:latin typeface="Bahnschrift SemiBold" panose="020B0502040204020203" pitchFamily="34" charset="0"/>
                  </a:rPr>
                  <a:t>server.R</a:t>
                </a:r>
                <a:endParaRPr lang="fr-FR" sz="1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D8B0362D-D675-41BF-B2D1-43D7225B585A}"/>
                  </a:ext>
                </a:extLst>
              </p:cNvPr>
              <p:cNvSpPr/>
              <p:nvPr/>
            </p:nvSpPr>
            <p:spPr>
              <a:xfrm>
                <a:off x="5233851" y="4955177"/>
                <a:ext cx="1288869" cy="828297"/>
              </a:xfrm>
              <a:prstGeom prst="roundRect">
                <a:avLst/>
              </a:prstGeom>
              <a:noFill/>
              <a:ln w="19050">
                <a:solidFill>
                  <a:srgbClr val="D658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1F652EC-773C-48E2-A1E6-01CD2806D422}"/>
                </a:ext>
              </a:extLst>
            </p:cNvPr>
            <p:cNvSpPr txBox="1"/>
            <p:nvPr/>
          </p:nvSpPr>
          <p:spPr>
            <a:xfrm>
              <a:off x="2908919" y="5114742"/>
              <a:ext cx="186301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>
                  <a:latin typeface="Bahnschrift SemiBold" panose="020B0502040204020203" pitchFamily="34" charset="0"/>
                </a:rPr>
                <a:t>Matrice de comptage</a:t>
              </a:r>
            </a:p>
            <a:p>
              <a:pPr algn="ctr"/>
              <a:r>
                <a:rPr lang="fr-FR" sz="1400" dirty="0">
                  <a:latin typeface="Bahnschrift SemiBold" panose="020B0502040204020203" pitchFamily="34" charset="0"/>
                </a:rPr>
                <a:t>(RNA-</a:t>
              </a:r>
              <a:r>
                <a:rPr lang="fr-FR" sz="1400" dirty="0" err="1">
                  <a:latin typeface="Bahnschrift SemiBold" panose="020B0502040204020203" pitchFamily="34" charset="0"/>
                </a:rPr>
                <a:t>seq</a:t>
              </a:r>
              <a:r>
                <a:rPr lang="fr-FR" sz="1400" dirty="0">
                  <a:latin typeface="Bahnschrift SemiBold" panose="020B0502040204020203" pitchFamily="34" charset="0"/>
                </a:rPr>
                <a:t> DEG) </a:t>
              </a:r>
            </a:p>
            <a:p>
              <a:endParaRPr lang="fr-FR" dirty="0">
                <a:latin typeface="Bahnschrift SemiBold" panose="020B0502040204020203" pitchFamily="34" charset="0"/>
              </a:endParaRP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34522935-CE82-430D-9D96-53BC2AACE06B}"/>
                </a:ext>
              </a:extLst>
            </p:cNvPr>
            <p:cNvCxnSpPr/>
            <p:nvPr/>
          </p:nvCxnSpPr>
          <p:spPr>
            <a:xfrm>
              <a:off x="4793555" y="5414088"/>
              <a:ext cx="5243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27C5EBD0-B4B6-432B-98B3-DCC008E16F13}"/>
                </a:ext>
              </a:extLst>
            </p:cNvPr>
            <p:cNvSpPr txBox="1"/>
            <p:nvPr/>
          </p:nvSpPr>
          <p:spPr>
            <a:xfrm>
              <a:off x="3428120" y="4815594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INTPUT</a:t>
              </a:r>
              <a:endParaRPr lang="fr-FR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922E32-E08E-4F7C-834B-620CD85F36BD}"/>
                </a:ext>
              </a:extLst>
            </p:cNvPr>
            <p:cNvSpPr txBox="1"/>
            <p:nvPr/>
          </p:nvSpPr>
          <p:spPr>
            <a:xfrm>
              <a:off x="7989405" y="4795979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OUTPUT</a:t>
              </a:r>
              <a:endParaRPr lang="fr-FR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41948B7-1722-4782-91D8-13C576EEF09D}"/>
                </a:ext>
              </a:extLst>
            </p:cNvPr>
            <p:cNvSpPr txBox="1"/>
            <p:nvPr/>
          </p:nvSpPr>
          <p:spPr>
            <a:xfrm>
              <a:off x="7177088" y="5152478"/>
              <a:ext cx="2752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Bahnschrift SemiBold" panose="020B0502040204020203" pitchFamily="34" charset="0"/>
                </a:rPr>
                <a:t>Résultats des différentes </a:t>
              </a:r>
            </a:p>
            <a:p>
              <a:pPr algn="ctr"/>
              <a:r>
                <a:rPr lang="fr-FR" sz="1400" dirty="0">
                  <a:latin typeface="Bahnschrift SemiBold" panose="020B0502040204020203" pitchFamily="34" charset="0"/>
                </a:rPr>
                <a:t>analyses d'enrichissement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4556280-FB15-4911-91DD-D8FA5ACAA3F2}"/>
                </a:ext>
              </a:extLst>
            </p:cNvPr>
            <p:cNvSpPr txBox="1"/>
            <p:nvPr/>
          </p:nvSpPr>
          <p:spPr>
            <a:xfrm>
              <a:off x="4573304" y="4716738"/>
              <a:ext cx="303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Application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Shiny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</a:p>
          </p:txBody>
        </p: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62453B7E-6F0B-401E-9C16-C055ACE96219}"/>
                </a:ext>
              </a:extLst>
            </p:cNvPr>
            <p:cNvCxnSpPr/>
            <p:nvPr/>
          </p:nvCxnSpPr>
          <p:spPr>
            <a:xfrm>
              <a:off x="6858097" y="5391228"/>
              <a:ext cx="5243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4EC4742D-778F-4E08-B7B8-BA90C2D620F2}"/>
              </a:ext>
            </a:extLst>
          </p:cNvPr>
          <p:cNvGrpSpPr/>
          <p:nvPr/>
        </p:nvGrpSpPr>
        <p:grpSpPr>
          <a:xfrm>
            <a:off x="2341229" y="318136"/>
            <a:ext cx="7664920" cy="4725086"/>
            <a:chOff x="1179391" y="-442911"/>
            <a:chExt cx="8205207" cy="50916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533820-BD5D-4534-BD24-DC2CF0D7C490}"/>
                </a:ext>
              </a:extLst>
            </p:cNvPr>
            <p:cNvSpPr/>
            <p:nvPr/>
          </p:nvSpPr>
          <p:spPr>
            <a:xfrm>
              <a:off x="1179391" y="-442911"/>
              <a:ext cx="6877004" cy="5091607"/>
            </a:xfrm>
            <a:prstGeom prst="rect">
              <a:avLst/>
            </a:prstGeom>
            <a:blipFill dpi="0" rotWithShape="1">
              <a:blip r:embed="rId5">
                <a:alphaModFix amt="2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8B84DA9C-73EC-46A5-9701-98CA83A3FD40}"/>
                </a:ext>
              </a:extLst>
            </p:cNvPr>
            <p:cNvGrpSpPr/>
            <p:nvPr/>
          </p:nvGrpSpPr>
          <p:grpSpPr>
            <a:xfrm>
              <a:off x="1250702" y="891540"/>
              <a:ext cx="8133896" cy="2638915"/>
              <a:chOff x="1746002" y="899160"/>
              <a:chExt cx="8133896" cy="2638915"/>
            </a:xfrm>
          </p:grpSpPr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F8D62B96-F811-4A04-B4AE-C59488BA0029}"/>
                  </a:ext>
                </a:extLst>
              </p:cNvPr>
              <p:cNvGrpSpPr/>
              <p:nvPr/>
            </p:nvGrpSpPr>
            <p:grpSpPr>
              <a:xfrm>
                <a:off x="1752600" y="899160"/>
                <a:ext cx="7917180" cy="1658668"/>
                <a:chOff x="1521125" y="926927"/>
                <a:chExt cx="9143992" cy="2166793"/>
              </a:xfrm>
            </p:grpSpPr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221066A8-AB92-40B8-8FA9-D60EED07A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4560" y="1475567"/>
                  <a:ext cx="3" cy="1259941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08E127A-A6CF-488B-8C14-E5B336A30453}"/>
                    </a:ext>
                  </a:extLst>
                </p:cNvPr>
                <p:cNvSpPr/>
                <p:nvPr/>
              </p:nvSpPr>
              <p:spPr>
                <a:xfrm>
                  <a:off x="1521125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data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E0371B6-FEB8-4B4A-94AB-A22BE08AF49A}"/>
                    </a:ext>
                  </a:extLst>
                </p:cNvPr>
                <p:cNvSpPr/>
                <p:nvPr/>
              </p:nvSpPr>
              <p:spPr>
                <a:xfrm>
                  <a:off x="7490460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www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3B03AB2-7A07-4CCD-AB8F-ACD8DE0E6897}"/>
                    </a:ext>
                  </a:extLst>
                </p:cNvPr>
                <p:cNvSpPr/>
                <p:nvPr/>
              </p:nvSpPr>
              <p:spPr>
                <a:xfrm>
                  <a:off x="9537357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R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48F4CC0-F10D-4CEF-834A-FF6C756E3806}"/>
                    </a:ext>
                  </a:extLst>
                </p:cNvPr>
                <p:cNvSpPr/>
                <p:nvPr/>
              </p:nvSpPr>
              <p:spPr>
                <a:xfrm>
                  <a:off x="5530681" y="926927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b="1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EnF'R</a:t>
                  </a:r>
                  <a:endParaRPr lang="fr-FR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1A9151D-576F-47E1-8FB7-05131927B425}"/>
                    </a:ext>
                  </a:extLst>
                </p:cNvPr>
                <p:cNvSpPr/>
                <p:nvPr/>
              </p:nvSpPr>
              <p:spPr>
                <a:xfrm>
                  <a:off x="3548039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err="1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img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DD3FF164-9E8C-4C8E-B525-DE6AEFB5156F}"/>
                  </a:ext>
                </a:extLst>
              </p:cNvPr>
              <p:cNvSpPr txBox="1"/>
              <p:nvPr/>
            </p:nvSpPr>
            <p:spPr>
              <a:xfrm>
                <a:off x="1746002" y="2768634"/>
                <a:ext cx="1640193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exemple.csv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exemple_5cols.csv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exemple_colnames.csv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data_article.csv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49BE2122-917F-4FA5-B856-C09ECA7AE987}"/>
                  </a:ext>
                </a:extLst>
              </p:cNvPr>
              <p:cNvSpPr txBox="1"/>
              <p:nvPr/>
            </p:nvSpPr>
            <p:spPr>
              <a:xfrm>
                <a:off x="3507571" y="2768634"/>
                <a:ext cx="1175107" cy="6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EnF'R_logo.png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logo_shiny.png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tuto_start.png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76782EAB-0E3B-47C2-B1B0-D08C7A6BB77B}"/>
                  </a:ext>
                </a:extLst>
              </p:cNvPr>
              <p:cNvSpPr txBox="1"/>
              <p:nvPr/>
            </p:nvSpPr>
            <p:spPr>
              <a:xfrm>
                <a:off x="7015150" y="2771208"/>
                <a:ext cx="7761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loader.gif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52F67C00-16B2-4F1E-AC8A-47591B6F828B}"/>
                  </a:ext>
                </a:extLst>
              </p:cNvPr>
              <p:cNvSpPr txBox="1"/>
              <p:nvPr/>
            </p:nvSpPr>
            <p:spPr>
              <a:xfrm>
                <a:off x="8593969" y="2722467"/>
                <a:ext cx="128592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stats.R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  <a:p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cluster_profiler.R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8CD5BC57-15DC-4BDC-AFCD-93C49121500C}"/>
                  </a:ext>
                </a:extLst>
              </p:cNvPr>
              <p:cNvSpPr txBox="1"/>
              <p:nvPr/>
            </p:nvSpPr>
            <p:spPr>
              <a:xfrm>
                <a:off x="5259787" y="2297073"/>
                <a:ext cx="96853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README.md</a:t>
                </a:r>
              </a:p>
              <a:p>
                <a:pPr algn="ctr"/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ui.R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  <a:p>
                <a:pPr algn="ctr"/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server.R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9E1CA80-26ED-4413-87EF-E142B530B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95797" y="1493417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F3456583-EEB4-4FDC-AE51-04945B47249C}"/>
                  </a:ext>
                </a:extLst>
              </p:cNvPr>
              <p:cNvCxnSpPr/>
              <p:nvPr/>
            </p:nvCxnSpPr>
            <p:spPr>
              <a:xfrm flipH="1" flipV="1">
                <a:off x="2232174" y="1492613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97949B43-1B6E-4490-8872-5EAC362B0004}"/>
                  </a:ext>
                </a:extLst>
              </p:cNvPr>
              <p:cNvCxnSpPr/>
              <p:nvPr/>
            </p:nvCxnSpPr>
            <p:spPr>
              <a:xfrm flipH="1" flipV="1">
                <a:off x="7412604" y="1493416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E6EE9865-16DE-470C-8175-738E4A69DC5C}"/>
                  </a:ext>
                </a:extLst>
              </p:cNvPr>
              <p:cNvCxnSpPr/>
              <p:nvPr/>
            </p:nvCxnSpPr>
            <p:spPr>
              <a:xfrm flipH="1" flipV="1">
                <a:off x="9172902" y="1491034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2845234D-4682-4677-BC17-303238926190}"/>
                  </a:ext>
                </a:extLst>
              </p:cNvPr>
              <p:cNvCxnSpPr/>
              <p:nvPr/>
            </p:nvCxnSpPr>
            <p:spPr>
              <a:xfrm>
                <a:off x="2232174" y="1491034"/>
                <a:ext cx="6940728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302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355126" y="145397"/>
              <a:ext cx="1848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Développement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086617" y="134226"/>
              <a:ext cx="1710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Démonstration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73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3/9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B61FDE8A-4103-4B60-912B-09C025C27591}"/>
              </a:ext>
            </a:extLst>
          </p:cNvPr>
          <p:cNvGrpSpPr/>
          <p:nvPr/>
        </p:nvGrpSpPr>
        <p:grpSpPr>
          <a:xfrm>
            <a:off x="548544" y="5043370"/>
            <a:ext cx="3582290" cy="1340328"/>
            <a:chOff x="548544" y="5043370"/>
            <a:chExt cx="3582290" cy="13403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8A1E3C-4CEF-4DBF-B838-B3458BEFFA2E}"/>
                </a:ext>
              </a:extLst>
            </p:cNvPr>
            <p:cNvSpPr/>
            <p:nvPr/>
          </p:nvSpPr>
          <p:spPr>
            <a:xfrm>
              <a:off x="548544" y="6014366"/>
              <a:ext cx="3582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latin typeface="Bahnschrift SemiBold" panose="020B0502040204020203" pitchFamily="34" charset="0"/>
                </a:rPr>
                <a:t>Lancement de la démonstration</a:t>
              </a:r>
              <a:endParaRPr lang="fr-FR" dirty="0"/>
            </a:p>
          </p:txBody>
        </p:sp>
        <p:pic>
          <p:nvPicPr>
            <p:cNvPr id="34" name="Picture 4" descr="Icône Ordinateur portable - Téléchargement gratuit en PNG et vecteurs">
              <a:extLst>
                <a:ext uri="{FF2B5EF4-FFF2-40B4-BE49-F238E27FC236}">
                  <a16:creationId xmlns:a16="http://schemas.microsoft.com/office/drawing/2014/main" id="{0D0707E6-2949-4AAB-8994-E4E77652B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208" y="5043370"/>
              <a:ext cx="1098173" cy="993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3A79C3B8-1F90-4B56-BBED-451905E60AC0}"/>
              </a:ext>
            </a:extLst>
          </p:cNvPr>
          <p:cNvGrpSpPr/>
          <p:nvPr/>
        </p:nvGrpSpPr>
        <p:grpSpPr>
          <a:xfrm>
            <a:off x="710953" y="844232"/>
            <a:ext cx="11032533" cy="5424103"/>
            <a:chOff x="1057361" y="729733"/>
            <a:chExt cx="11032533" cy="5424103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CEB7F6D-7606-4575-9AA9-188AB8A3643C}"/>
                </a:ext>
              </a:extLst>
            </p:cNvPr>
            <p:cNvGrpSpPr/>
            <p:nvPr/>
          </p:nvGrpSpPr>
          <p:grpSpPr>
            <a:xfrm>
              <a:off x="1057361" y="729733"/>
              <a:ext cx="11032533" cy="5424103"/>
              <a:chOff x="1057361" y="729733"/>
              <a:chExt cx="11032533" cy="5424103"/>
            </a:xfrm>
          </p:grpSpPr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9A96CE95-92F6-41D7-AF3E-7D209F7F9FE6}"/>
                  </a:ext>
                </a:extLst>
              </p:cNvPr>
              <p:cNvGrpSpPr/>
              <p:nvPr/>
            </p:nvGrpSpPr>
            <p:grpSpPr>
              <a:xfrm>
                <a:off x="1057361" y="729733"/>
                <a:ext cx="11032533" cy="5424103"/>
                <a:chOff x="1057361" y="729733"/>
                <a:chExt cx="11032533" cy="5424103"/>
              </a:xfrm>
            </p:grpSpPr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A5143EDE-0C2D-4A8E-B0A9-C764C4BCF379}"/>
                    </a:ext>
                  </a:extLst>
                </p:cNvPr>
                <p:cNvGrpSpPr/>
                <p:nvPr/>
              </p:nvGrpSpPr>
              <p:grpSpPr>
                <a:xfrm>
                  <a:off x="1190808" y="1257837"/>
                  <a:ext cx="10899086" cy="4895999"/>
                  <a:chOff x="962018" y="1159394"/>
                  <a:chExt cx="10899086" cy="4895999"/>
                </a:xfrm>
              </p:grpSpPr>
              <p:grpSp>
                <p:nvGrpSpPr>
                  <p:cNvPr id="14" name="Groupe 13">
                    <a:extLst>
                      <a:ext uri="{FF2B5EF4-FFF2-40B4-BE49-F238E27FC236}">
                        <a16:creationId xmlns:a16="http://schemas.microsoft.com/office/drawing/2014/main" id="{CF6CA71A-FFC3-4DF2-A5C4-64474F8ADF4A}"/>
                      </a:ext>
                    </a:extLst>
                  </p:cNvPr>
                  <p:cNvGrpSpPr/>
                  <p:nvPr/>
                </p:nvGrpSpPr>
                <p:grpSpPr>
                  <a:xfrm>
                    <a:off x="962018" y="1159394"/>
                    <a:ext cx="10899086" cy="4895999"/>
                    <a:chOff x="962018" y="1159394"/>
                    <a:chExt cx="10899086" cy="4895999"/>
                  </a:xfrm>
                </p:grpSpPr>
                <p:grpSp>
                  <p:nvGrpSpPr>
                    <p:cNvPr id="32" name="Groupe 31">
                      <a:extLst>
                        <a:ext uri="{FF2B5EF4-FFF2-40B4-BE49-F238E27FC236}">
                          <a16:creationId xmlns:a16="http://schemas.microsoft.com/office/drawing/2014/main" id="{E4089C90-B5E4-4718-B0BC-4CE0DD37A5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2018" y="1159394"/>
                      <a:ext cx="10889562" cy="4895999"/>
                      <a:chOff x="347420" y="1099774"/>
                      <a:chExt cx="10889562" cy="4895999"/>
                    </a:xfrm>
                  </p:grpSpPr>
                  <p:grpSp>
                    <p:nvGrpSpPr>
                      <p:cNvPr id="29" name="Groupe 28">
                        <a:extLst>
                          <a:ext uri="{FF2B5EF4-FFF2-40B4-BE49-F238E27FC236}">
                            <a16:creationId xmlns:a16="http://schemas.microsoft.com/office/drawing/2014/main" id="{82E2494E-834D-446B-9E8D-47ECD4D67B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7420" y="1099774"/>
                        <a:ext cx="10889562" cy="4895999"/>
                        <a:chOff x="347420" y="1099774"/>
                        <a:chExt cx="10889562" cy="4895999"/>
                      </a:xfrm>
                    </p:grpSpPr>
                    <p:grpSp>
                      <p:nvGrpSpPr>
                        <p:cNvPr id="27" name="Groupe 26">
                          <a:extLst>
                            <a:ext uri="{FF2B5EF4-FFF2-40B4-BE49-F238E27FC236}">
                              <a16:creationId xmlns:a16="http://schemas.microsoft.com/office/drawing/2014/main" id="{D55AEF74-8F4C-498D-A993-5194B243BA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7421" y="1099774"/>
                          <a:ext cx="10889561" cy="4895999"/>
                          <a:chOff x="347421" y="1099774"/>
                          <a:chExt cx="10889561" cy="4895999"/>
                        </a:xfrm>
                      </p:grpSpPr>
                      <p:grpSp>
                        <p:nvGrpSpPr>
                          <p:cNvPr id="24" name="Groupe 23">
                            <a:extLst>
                              <a:ext uri="{FF2B5EF4-FFF2-40B4-BE49-F238E27FC236}">
                                <a16:creationId xmlns:a16="http://schemas.microsoft.com/office/drawing/2014/main" id="{08B784A1-447D-44C8-B2E7-4BAACDCD31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7421" y="1099774"/>
                            <a:ext cx="10889561" cy="4895999"/>
                            <a:chOff x="347421" y="1100138"/>
                            <a:chExt cx="10889561" cy="4895999"/>
                          </a:xfrm>
                        </p:grpSpPr>
                        <p:grpSp>
                          <p:nvGrpSpPr>
                            <p:cNvPr id="15" name="Groupe 14">
                              <a:extLst>
                                <a:ext uri="{FF2B5EF4-FFF2-40B4-BE49-F238E27FC236}">
                                  <a16:creationId xmlns:a16="http://schemas.microsoft.com/office/drawing/2014/main" id="{983ADFA1-BD95-4063-810D-0DAC6381C6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7421" y="1100138"/>
                              <a:ext cx="10889561" cy="3196733"/>
                              <a:chOff x="347421" y="1100138"/>
                              <a:chExt cx="10889561" cy="3196733"/>
                            </a:xfrm>
                          </p:grpSpPr>
                          <p:pic>
                            <p:nvPicPr>
                              <p:cNvPr id="10" name="Image 9">
                                <a:extLst>
                                  <a:ext uri="{FF2B5EF4-FFF2-40B4-BE49-F238E27FC236}">
                                    <a16:creationId xmlns:a16="http://schemas.microsoft.com/office/drawing/2014/main" id="{6BE3E8BF-8CC3-469A-AABE-2634FBEC13D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7421" y="3114802"/>
                                <a:ext cx="3318888" cy="118206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1" name="Image 10">
                                <a:extLst>
                                  <a:ext uri="{FF2B5EF4-FFF2-40B4-BE49-F238E27FC236}">
                                    <a16:creationId xmlns:a16="http://schemas.microsoft.com/office/drawing/2014/main" id="{3D224D41-5708-4116-831D-2E70C6B320A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02942" y="1100138"/>
                                <a:ext cx="7234040" cy="1066161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12" name="Connecteur droit avec flèche 11">
                                <a:extLst>
                                  <a:ext uri="{FF2B5EF4-FFF2-40B4-BE49-F238E27FC236}">
                                    <a16:creationId xmlns:a16="http://schemas.microsoft.com/office/drawing/2014/main" id="{B22495DB-165D-4F9B-9F5B-9057E7F3092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046514" y="1733006"/>
                                <a:ext cx="1923577" cy="128016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solidFill>
                                  <a:srgbClr val="D6584E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20" name="Connecteur droit avec flèche 19">
                              <a:extLst>
                                <a:ext uri="{FF2B5EF4-FFF2-40B4-BE49-F238E27FC236}">
                                  <a16:creationId xmlns:a16="http://schemas.microsoft.com/office/drawing/2014/main" id="{6F7D54CF-D4DC-4D9D-B863-6C39ECE3CAC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410789" y="2273298"/>
                              <a:ext cx="1751" cy="304439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rgbClr val="D6584E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pic>
                          <p:nvPicPr>
                            <p:cNvPr id="23" name="Image 22">
                              <a:extLst>
                                <a:ext uri="{FF2B5EF4-FFF2-40B4-BE49-F238E27FC236}">
                                  <a16:creationId xmlns:a16="http://schemas.microsoft.com/office/drawing/2014/main" id="{D0F4D119-80BF-4EE4-A127-207CBAD331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25350" y="2653579"/>
                              <a:ext cx="6170877" cy="3342558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9" name="Image 18">
                            <a:extLst>
                              <a:ext uri="{FF2B5EF4-FFF2-40B4-BE49-F238E27FC236}">
                                <a16:creationId xmlns:a16="http://schemas.microsoft.com/office/drawing/2014/main" id="{8100EF44-5521-4B06-9C7A-27F8EB5FB53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rot="19155100">
                            <a:off x="10750657" y="1811826"/>
                            <a:ext cx="298879" cy="374829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6" name="Rectangle : coins arrondis 15">
                            <a:extLst>
                              <a:ext uri="{FF2B5EF4-FFF2-40B4-BE49-F238E27FC236}">
                                <a16:creationId xmlns:a16="http://schemas.microsoft.com/office/drawing/2014/main" id="{C4CAD62D-FD90-43B4-8B0A-9419DEB8BB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16037" y="1672046"/>
                            <a:ext cx="530340" cy="226423"/>
                          </a:xfrm>
                          <a:prstGeom prst="roundRect">
                            <a:avLst/>
                          </a:prstGeom>
                          <a:noFill/>
                          <a:ln w="28575">
                            <a:solidFill>
                              <a:srgbClr val="D6584E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rgbClr val="D6584E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2B2F2579-9E17-4577-B472-2ECF2C0760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420" y="3106318"/>
                          <a:ext cx="3318888" cy="119018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</p:grpSp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4820E5B5-19E7-4945-8C5B-4C9127929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25349" y="2653215"/>
                        <a:ext cx="6169126" cy="334255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</p:grp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4F827D88-E506-4837-BFDE-0E79910B9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3739" y="1167513"/>
                      <a:ext cx="7257365" cy="106616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pic>
                <p:nvPicPr>
                  <p:cNvPr id="35" name="Image 34">
                    <a:extLst>
                      <a:ext uri="{FF2B5EF4-FFF2-40B4-BE49-F238E27FC236}">
                        <a16:creationId xmlns:a16="http://schemas.microsoft.com/office/drawing/2014/main" id="{9EB16A66-E4ED-4834-9E7C-FF47F7F76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71988" y="4180413"/>
                    <a:ext cx="1768452" cy="1456561"/>
                  </a:xfrm>
                  <a:prstGeom prst="rect">
                    <a:avLst/>
                  </a:prstGeom>
                  <a:effectLst>
                    <a:glow rad="101600">
                      <a:schemeClr val="tx1">
                        <a:alpha val="88000"/>
                      </a:schemeClr>
                    </a:glow>
                  </a:effectLst>
                </p:spPr>
              </p:pic>
            </p:grpSp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88DE2ACC-08D1-4768-87CA-7D6AAC16A12E}"/>
                    </a:ext>
                  </a:extLst>
                </p:cNvPr>
                <p:cNvGrpSpPr/>
                <p:nvPr/>
              </p:nvGrpSpPr>
              <p:grpSpPr>
                <a:xfrm>
                  <a:off x="1057361" y="729733"/>
                  <a:ext cx="1970229" cy="2523473"/>
                  <a:chOff x="1057361" y="729733"/>
                  <a:chExt cx="1970229" cy="2523473"/>
                </a:xfrm>
              </p:grpSpPr>
              <p:grpSp>
                <p:nvGrpSpPr>
                  <p:cNvPr id="40" name="Groupe 39">
                    <a:extLst>
                      <a:ext uri="{FF2B5EF4-FFF2-40B4-BE49-F238E27FC236}">
                        <a16:creationId xmlns:a16="http://schemas.microsoft.com/office/drawing/2014/main" id="{91F36897-5703-47EE-85CE-89BB6485D0A7}"/>
                      </a:ext>
                    </a:extLst>
                  </p:cNvPr>
                  <p:cNvGrpSpPr/>
                  <p:nvPr/>
                </p:nvGrpSpPr>
                <p:grpSpPr>
                  <a:xfrm>
                    <a:off x="1057361" y="729733"/>
                    <a:ext cx="1956428" cy="2523473"/>
                    <a:chOff x="1057361" y="729733"/>
                    <a:chExt cx="1956428" cy="2523473"/>
                  </a:xfrm>
                </p:grpSpPr>
                <p:grpSp>
                  <p:nvGrpSpPr>
                    <p:cNvPr id="22" name="Groupe 21">
                      <a:extLst>
                        <a:ext uri="{FF2B5EF4-FFF2-40B4-BE49-F238E27FC236}">
                          <a16:creationId xmlns:a16="http://schemas.microsoft.com/office/drawing/2014/main" id="{F0C236BD-7D48-419F-84BF-A77C324D05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7361" y="729733"/>
                      <a:ext cx="1956428" cy="1713068"/>
                      <a:chOff x="1057361" y="729733"/>
                      <a:chExt cx="1956428" cy="1713068"/>
                    </a:xfrm>
                  </p:grpSpPr>
                  <p:pic>
                    <p:nvPicPr>
                      <p:cNvPr id="13" name="Image 12">
                        <a:extLst>
                          <a:ext uri="{FF2B5EF4-FFF2-40B4-BE49-F238E27FC236}">
                            <a16:creationId xmlns:a16="http://schemas.microsoft.com/office/drawing/2014/main" id="{0C4E4A0A-658D-49FB-B459-1E7C5E54D00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7361" y="729733"/>
                        <a:ext cx="1956428" cy="171306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7" name="Rectangle : coins arrondis 36">
                        <a:extLst>
                          <a:ext uri="{FF2B5EF4-FFF2-40B4-BE49-F238E27FC236}">
                            <a16:creationId xmlns:a16="http://schemas.microsoft.com/office/drawing/2014/main" id="{94644C57-39FE-42EE-8C56-7CFEA60A4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4443" y="2118048"/>
                        <a:ext cx="644434" cy="267709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rgbClr val="D6584E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solidFill>
                            <a:schemeClr val="accent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8" name="Connecteur droit avec flèche 37">
                      <a:extLst>
                        <a:ext uri="{FF2B5EF4-FFF2-40B4-BE49-F238E27FC236}">
                          <a16:creationId xmlns:a16="http://schemas.microsoft.com/office/drawing/2014/main" id="{E439BF01-1B2F-4EE4-A3D8-7772B0E98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699618" y="2442801"/>
                      <a:ext cx="1" cy="810405"/>
                    </a:xfrm>
                    <a:prstGeom prst="straightConnector1">
                      <a:avLst/>
                    </a:prstGeom>
                    <a:ln w="28575">
                      <a:solidFill>
                        <a:srgbClr val="D6584E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D2BFDE1-8220-42EB-A253-BF4D87DB37EB}"/>
                      </a:ext>
                    </a:extLst>
                  </p:cNvPr>
                  <p:cNvSpPr/>
                  <p:nvPr/>
                </p:nvSpPr>
                <p:spPr>
                  <a:xfrm>
                    <a:off x="1057361" y="729733"/>
                    <a:ext cx="1970229" cy="17211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pic>
            <p:nvPicPr>
              <p:cNvPr id="45" name="Image 44">
                <a:extLst>
                  <a:ext uri="{FF2B5EF4-FFF2-40B4-BE49-F238E27FC236}">
                    <a16:creationId xmlns:a16="http://schemas.microsoft.com/office/drawing/2014/main" id="{91A177BA-F2DC-4D20-A8C5-FD976AC3F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17458">
                <a:off x="1871219" y="2245244"/>
                <a:ext cx="302144" cy="395111"/>
              </a:xfrm>
              <a:prstGeom prst="rect">
                <a:avLst/>
              </a:prstGeom>
            </p:spPr>
          </p:pic>
        </p:grpSp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DC6DE8E-45BB-4791-A715-3EAC48F18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7458">
              <a:off x="3939419" y="4285002"/>
              <a:ext cx="302144" cy="395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166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18963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64666" y="165446"/>
              <a:ext cx="42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Whole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Data Inspection (onglet 1)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20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4/9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89A57DE8-0C46-44A6-93AF-84A40AC8186A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2446B2A-F43C-4CCA-BF73-F17A6D91E264}"/>
              </a:ext>
            </a:extLst>
          </p:cNvPr>
          <p:cNvGrpSpPr/>
          <p:nvPr/>
        </p:nvGrpSpPr>
        <p:grpSpPr>
          <a:xfrm>
            <a:off x="328371" y="694464"/>
            <a:ext cx="11419924" cy="5867470"/>
            <a:chOff x="328371" y="694464"/>
            <a:chExt cx="11419924" cy="586747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DBA2915-2FF7-4A0B-B6A0-DA430FA13EE8}"/>
                </a:ext>
              </a:extLst>
            </p:cNvPr>
            <p:cNvGrpSpPr/>
            <p:nvPr/>
          </p:nvGrpSpPr>
          <p:grpSpPr>
            <a:xfrm>
              <a:off x="328371" y="694464"/>
              <a:ext cx="11419924" cy="5867470"/>
              <a:chOff x="328371" y="694464"/>
              <a:chExt cx="11419924" cy="5867470"/>
            </a:xfrm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DA4FD476-C0A6-4623-9285-F79BDFEBBDFB}"/>
                  </a:ext>
                </a:extLst>
              </p:cNvPr>
              <p:cNvGrpSpPr/>
              <p:nvPr/>
            </p:nvGrpSpPr>
            <p:grpSpPr>
              <a:xfrm>
                <a:off x="328371" y="694464"/>
                <a:ext cx="11419924" cy="5867470"/>
                <a:chOff x="328371" y="694464"/>
                <a:chExt cx="11419924" cy="5867470"/>
              </a:xfrm>
            </p:grpSpPr>
            <p:pic>
              <p:nvPicPr>
                <p:cNvPr id="10" name="Image 9">
                  <a:extLst>
                    <a:ext uri="{FF2B5EF4-FFF2-40B4-BE49-F238E27FC236}">
                      <a16:creationId xmlns:a16="http://schemas.microsoft.com/office/drawing/2014/main" id="{FF64B15E-63A9-4736-B4D6-DF8577C0F3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421" y="862149"/>
                  <a:ext cx="7182226" cy="2856411"/>
                </a:xfrm>
                <a:prstGeom prst="rect">
                  <a:avLst/>
                </a:prstGeom>
              </p:spPr>
            </p:pic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A633DE53-F034-4927-884C-A3165A89C7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14120" y="4237834"/>
                  <a:ext cx="6734175" cy="2324100"/>
                </a:xfrm>
                <a:prstGeom prst="rect">
                  <a:avLst/>
                </a:prstGeom>
              </p:spPr>
            </p:pic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637C26DF-8ED9-4820-94B6-AC8A5F7CC2EA}"/>
                    </a:ext>
                  </a:extLst>
                </p:cNvPr>
                <p:cNvSpPr txBox="1"/>
                <p:nvPr/>
              </p:nvSpPr>
              <p:spPr>
                <a:xfrm>
                  <a:off x="7780699" y="694464"/>
                  <a:ext cx="3100529" cy="11502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600" dirty="0">
                      <a:solidFill>
                        <a:srgbClr val="D6584E"/>
                      </a:solidFill>
                      <a:latin typeface="Bahnschrift SemiBold" panose="020B0502040204020203" pitchFamily="34" charset="0"/>
                    </a:rPr>
                    <a:t>Vérification du format du fichier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</a:rPr>
                    <a:t>Noms des colonnes</a:t>
                  </a:r>
                  <a:endPara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  <a:sym typeface="Wingdings" panose="05000000000000000000" pitchFamily="2" charset="2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csv</a:t>
                  </a:r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B3F86816-2293-4E18-9A2D-BFF8AE953FB3}"/>
                    </a:ext>
                  </a:extLst>
                </p:cNvPr>
                <p:cNvSpPr txBox="1"/>
                <p:nvPr/>
              </p:nvSpPr>
              <p:spPr>
                <a:xfrm>
                  <a:off x="499866" y="4027035"/>
                  <a:ext cx="3398687" cy="7809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600" dirty="0">
                      <a:solidFill>
                        <a:srgbClr val="D6584E"/>
                      </a:solidFill>
                      <a:latin typeface="Bahnschrift SemiBold" panose="020B0502040204020203" pitchFamily="34" charset="0"/>
                    </a:rPr>
                    <a:t>Vérification du format des données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EnsemblID</a:t>
                  </a: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 uniquement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5512466-5B68-46AB-B4B7-E7F4D4B6FDB6}"/>
                    </a:ext>
                  </a:extLst>
                </p:cNvPr>
                <p:cNvSpPr/>
                <p:nvPr/>
              </p:nvSpPr>
              <p:spPr>
                <a:xfrm>
                  <a:off x="328371" y="862149"/>
                  <a:ext cx="7201276" cy="28564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EBADE9-4AAD-4976-8DFD-A5896B7C2423}"/>
                  </a:ext>
                </a:extLst>
              </p:cNvPr>
              <p:cNvSpPr/>
              <p:nvPr/>
            </p:nvSpPr>
            <p:spPr>
              <a:xfrm>
                <a:off x="5014119" y="4237833"/>
                <a:ext cx="6734175" cy="2324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9" name="Parenthèse ouvrante 18">
              <a:extLst>
                <a:ext uri="{FF2B5EF4-FFF2-40B4-BE49-F238E27FC236}">
                  <a16:creationId xmlns:a16="http://schemas.microsoft.com/office/drawing/2014/main" id="{9CCF34EB-17F6-4EAF-94B6-73DDCAD96BBE}"/>
                </a:ext>
              </a:extLst>
            </p:cNvPr>
            <p:cNvSpPr/>
            <p:nvPr/>
          </p:nvSpPr>
          <p:spPr>
            <a:xfrm>
              <a:off x="679269" y="1898469"/>
              <a:ext cx="52251" cy="1245325"/>
            </a:xfrm>
            <a:prstGeom prst="leftBracket">
              <a:avLst/>
            </a:prstGeom>
            <a:noFill/>
            <a:ln w="28575">
              <a:solidFill>
                <a:srgbClr val="D658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Parenthèse ouvrante 19">
              <a:extLst>
                <a:ext uri="{FF2B5EF4-FFF2-40B4-BE49-F238E27FC236}">
                  <a16:creationId xmlns:a16="http://schemas.microsoft.com/office/drawing/2014/main" id="{520A21AD-756D-466D-B9FA-D4421B9A1645}"/>
                </a:ext>
              </a:extLst>
            </p:cNvPr>
            <p:cNvSpPr/>
            <p:nvPr/>
          </p:nvSpPr>
          <p:spPr>
            <a:xfrm>
              <a:off x="6043749" y="5782491"/>
              <a:ext cx="52251" cy="590563"/>
            </a:xfrm>
            <a:prstGeom prst="leftBracket">
              <a:avLst/>
            </a:prstGeom>
            <a:noFill/>
            <a:ln w="28575">
              <a:solidFill>
                <a:srgbClr val="D658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5481EEF-1486-4444-A2D2-67D9A856FFD8}"/>
              </a:ext>
            </a:extLst>
          </p:cNvPr>
          <p:cNvGrpSpPr/>
          <p:nvPr/>
        </p:nvGrpSpPr>
        <p:grpSpPr>
          <a:xfrm>
            <a:off x="8881641" y="1789399"/>
            <a:ext cx="2631090" cy="1929160"/>
            <a:chOff x="1333500" y="5038722"/>
            <a:chExt cx="2213256" cy="1661535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35496E0-FC67-4B0F-A28E-E9CC450B1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06" t="2118" r="3672" b="3959"/>
            <a:stretch/>
          </p:blipFill>
          <p:spPr>
            <a:xfrm>
              <a:off x="1346481" y="5054147"/>
              <a:ext cx="2200275" cy="164611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3EF21B-55C0-4382-A57C-6B1CBDF87EAF}"/>
                </a:ext>
              </a:extLst>
            </p:cNvPr>
            <p:cNvSpPr/>
            <p:nvPr/>
          </p:nvSpPr>
          <p:spPr>
            <a:xfrm>
              <a:off x="1333500" y="5038722"/>
              <a:ext cx="2200275" cy="16461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B2EB83B-8D91-414A-8E2B-51F0CEAA1377}"/>
              </a:ext>
            </a:extLst>
          </p:cNvPr>
          <p:cNvGrpSpPr/>
          <p:nvPr/>
        </p:nvGrpSpPr>
        <p:grpSpPr>
          <a:xfrm>
            <a:off x="1089250" y="4929101"/>
            <a:ext cx="2425475" cy="1687162"/>
            <a:chOff x="1089250" y="4929101"/>
            <a:chExt cx="2425475" cy="1687162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B39FFA99-8E84-4BEA-881E-E74109884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9547" y="4934118"/>
              <a:ext cx="2425178" cy="1682145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6D1452-A004-45D6-B496-DE004BBACEC7}"/>
                </a:ext>
              </a:extLst>
            </p:cNvPr>
            <p:cNvSpPr/>
            <p:nvPr/>
          </p:nvSpPr>
          <p:spPr>
            <a:xfrm>
              <a:off x="1089250" y="4929101"/>
              <a:ext cx="2425178" cy="16821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E630989-6282-4A74-A8A2-E820AFCDEE33}"/>
              </a:ext>
            </a:extLst>
          </p:cNvPr>
          <p:cNvCxnSpPr>
            <a:cxnSpLocks/>
          </p:cNvCxnSpPr>
          <p:nvPr/>
        </p:nvCxnSpPr>
        <p:spPr>
          <a:xfrm>
            <a:off x="6900353" y="2521131"/>
            <a:ext cx="1851761" cy="241803"/>
          </a:xfrm>
          <a:prstGeom prst="straightConnector1">
            <a:avLst/>
          </a:prstGeom>
          <a:ln w="28575">
            <a:solidFill>
              <a:srgbClr val="D6584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E75B3D1-E4BC-472B-B52F-5FE756D304A6}"/>
              </a:ext>
            </a:extLst>
          </p:cNvPr>
          <p:cNvCxnSpPr>
            <a:cxnSpLocks/>
          </p:cNvCxnSpPr>
          <p:nvPr/>
        </p:nvCxnSpPr>
        <p:spPr>
          <a:xfrm flipH="1" flipV="1">
            <a:off x="3546104" y="5786598"/>
            <a:ext cx="2166991" cy="291174"/>
          </a:xfrm>
          <a:prstGeom prst="straightConnector1">
            <a:avLst/>
          </a:prstGeom>
          <a:ln w="28575">
            <a:solidFill>
              <a:srgbClr val="D6584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0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11339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3179837" y="156136"/>
              <a:ext cx="7574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GO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Term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2) &amp;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Pathway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3)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76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5/9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412E60EC-3E16-41D9-93D6-218BC0C4797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BB647F4-3E26-44B8-8A26-0C3EB6A6E09D}"/>
              </a:ext>
            </a:extLst>
          </p:cNvPr>
          <p:cNvGrpSpPr/>
          <p:nvPr/>
        </p:nvGrpSpPr>
        <p:grpSpPr>
          <a:xfrm>
            <a:off x="471246" y="1051096"/>
            <a:ext cx="10531496" cy="4236476"/>
            <a:chOff x="347421" y="905356"/>
            <a:chExt cx="10531496" cy="4236476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453FBC3D-B650-4846-97AB-0AB52820EB21}"/>
                </a:ext>
              </a:extLst>
            </p:cNvPr>
            <p:cNvGrpSpPr/>
            <p:nvPr/>
          </p:nvGrpSpPr>
          <p:grpSpPr>
            <a:xfrm>
              <a:off x="877011" y="905356"/>
              <a:ext cx="6619875" cy="590241"/>
              <a:chOff x="328371" y="862149"/>
              <a:chExt cx="6619875" cy="590241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F324FB56-AC8C-405D-845C-A475206E8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371" y="880890"/>
                <a:ext cx="6619875" cy="571500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7BF0F95-A453-4671-95BF-95727CAB788E}"/>
                  </a:ext>
                </a:extLst>
              </p:cNvPr>
              <p:cNvSpPr/>
              <p:nvPr/>
            </p:nvSpPr>
            <p:spPr>
              <a:xfrm>
                <a:off x="328371" y="862149"/>
                <a:ext cx="6619875" cy="5824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DFD91E43-CDBF-41EA-8F92-98E6775FB4F0}"/>
                </a:ext>
              </a:extLst>
            </p:cNvPr>
            <p:cNvGrpSpPr/>
            <p:nvPr/>
          </p:nvGrpSpPr>
          <p:grpSpPr>
            <a:xfrm>
              <a:off x="347421" y="3189206"/>
              <a:ext cx="4629151" cy="1952626"/>
              <a:chOff x="7214954" y="1679765"/>
              <a:chExt cx="4629151" cy="1952626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AE55CE45-B4E8-4F34-83E3-2AF007EF8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4955" y="1679766"/>
                <a:ext cx="4629150" cy="1952625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3300D-FE81-4563-87A7-0C9F702A395F}"/>
                  </a:ext>
                </a:extLst>
              </p:cNvPr>
              <p:cNvSpPr/>
              <p:nvPr/>
            </p:nvSpPr>
            <p:spPr>
              <a:xfrm>
                <a:off x="7214954" y="1679765"/>
                <a:ext cx="4629149" cy="1952625"/>
              </a:xfrm>
              <a:prstGeom prst="rect">
                <a:avLst/>
              </a:prstGeom>
              <a:noFill/>
              <a:ln w="19050">
                <a:solidFill>
                  <a:srgbClr val="D23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F291818-D854-45AF-AEBD-3995C9D57AFB}"/>
                </a:ext>
              </a:extLst>
            </p:cNvPr>
            <p:cNvGrpSpPr/>
            <p:nvPr/>
          </p:nvGrpSpPr>
          <p:grpSpPr>
            <a:xfrm>
              <a:off x="3782792" y="1760718"/>
              <a:ext cx="7096125" cy="1147837"/>
              <a:chOff x="3734511" y="2851935"/>
              <a:chExt cx="7096125" cy="1147837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AF0CE407-BFE8-4EB1-819C-245B26DB0514}"/>
                  </a:ext>
                </a:extLst>
              </p:cNvPr>
              <p:cNvGrpSpPr/>
              <p:nvPr/>
            </p:nvGrpSpPr>
            <p:grpSpPr>
              <a:xfrm>
                <a:off x="3734511" y="2851935"/>
                <a:ext cx="7096125" cy="1147837"/>
                <a:chOff x="328371" y="3825859"/>
                <a:chExt cx="7096125" cy="1147837"/>
              </a:xfrm>
            </p:grpSpPr>
            <p:pic>
              <p:nvPicPr>
                <p:cNvPr id="5" name="Image 4">
                  <a:extLst>
                    <a:ext uri="{FF2B5EF4-FFF2-40B4-BE49-F238E27FC236}">
                      <a16:creationId xmlns:a16="http://schemas.microsoft.com/office/drawing/2014/main" id="{233DEEE9-5726-425D-9447-C654C3FF03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8371" y="3830696"/>
                  <a:ext cx="7096125" cy="1143000"/>
                </a:xfrm>
                <a:prstGeom prst="rect">
                  <a:avLst/>
                </a:prstGeom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0C1B2DC-0915-4974-B846-CEC0050E373A}"/>
                    </a:ext>
                  </a:extLst>
                </p:cNvPr>
                <p:cNvSpPr/>
                <p:nvPr/>
              </p:nvSpPr>
              <p:spPr>
                <a:xfrm>
                  <a:off x="328371" y="3825859"/>
                  <a:ext cx="7096125" cy="1143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4" name="Parenthèse ouvrante 13">
                <a:extLst>
                  <a:ext uri="{FF2B5EF4-FFF2-40B4-BE49-F238E27FC236}">
                    <a16:creationId xmlns:a16="http://schemas.microsoft.com/office/drawing/2014/main" id="{C726E304-D6F0-41A2-B648-D94027AC1A86}"/>
                  </a:ext>
                </a:extLst>
              </p:cNvPr>
              <p:cNvSpPr/>
              <p:nvPr/>
            </p:nvSpPr>
            <p:spPr>
              <a:xfrm>
                <a:off x="3878581" y="3423435"/>
                <a:ext cx="46808" cy="312420"/>
              </a:xfrm>
              <a:prstGeom prst="leftBracket">
                <a:avLst/>
              </a:prstGeom>
              <a:noFill/>
              <a:ln w="28575">
                <a:solidFill>
                  <a:srgbClr val="D658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A3DD6755-65CF-4EA4-A0E9-A7092F3752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8060" y="1495597"/>
              <a:ext cx="784860" cy="439883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B0EC0878-E584-45DE-8F2E-E5BA7D41E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081" y="1379220"/>
              <a:ext cx="1186185" cy="1920240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1C286B84-E536-4B92-A271-1832662C3F51}"/>
              </a:ext>
            </a:extLst>
          </p:cNvPr>
          <p:cNvSpPr txBox="1"/>
          <p:nvPr/>
        </p:nvSpPr>
        <p:spPr>
          <a:xfrm>
            <a:off x="5387419" y="3275903"/>
            <a:ext cx="6705682" cy="15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Liens cliquables pour GO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Utilisation d'une fonction codée à la main pour récupérer le tableau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Appel de cette fonction pour générer le tableau de résultat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Utilisation de ce tableau pour tous les plots ORA 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161F7B1-3C69-4067-8638-5E5B28AB76D1}"/>
              </a:ext>
            </a:extLst>
          </p:cNvPr>
          <p:cNvGrpSpPr/>
          <p:nvPr/>
        </p:nvGrpSpPr>
        <p:grpSpPr>
          <a:xfrm>
            <a:off x="6096000" y="5026768"/>
            <a:ext cx="4640490" cy="1522790"/>
            <a:chOff x="6095999" y="4951493"/>
            <a:chExt cx="4640490" cy="1522790"/>
          </a:xfrm>
        </p:grpSpPr>
        <p:pic>
          <p:nvPicPr>
            <p:cNvPr id="1026" name="Picture 2" descr="Aucune description disponible.">
              <a:extLst>
                <a:ext uri="{FF2B5EF4-FFF2-40B4-BE49-F238E27FC236}">
                  <a16:creationId xmlns:a16="http://schemas.microsoft.com/office/drawing/2014/main" id="{B6AE3A67-9EF3-4980-9B84-B1993D8FB8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056"/>
            <a:stretch/>
          </p:blipFill>
          <p:spPr bwMode="auto">
            <a:xfrm>
              <a:off x="6096000" y="4951493"/>
              <a:ext cx="4629150" cy="1522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7FB897-3DD0-482C-B727-A259C6DACD68}"/>
                </a:ext>
              </a:extLst>
            </p:cNvPr>
            <p:cNvSpPr/>
            <p:nvPr/>
          </p:nvSpPr>
          <p:spPr>
            <a:xfrm>
              <a:off x="6095999" y="4951494"/>
              <a:ext cx="4640490" cy="1522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8B06729E-430F-4945-B4FF-8C35E7B4256F}"/>
              </a:ext>
            </a:extLst>
          </p:cNvPr>
          <p:cNvSpPr/>
          <p:nvPr/>
        </p:nvSpPr>
        <p:spPr>
          <a:xfrm>
            <a:off x="5044519" y="5742120"/>
            <a:ext cx="685800" cy="314325"/>
          </a:xfrm>
          <a:prstGeom prst="rightArrow">
            <a:avLst/>
          </a:prstGeom>
          <a:solidFill>
            <a:srgbClr val="D658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61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70480" y="139216"/>
              <a:ext cx="4902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Protein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Domain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4)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6/9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60A69FB0-BCBD-4558-9898-9BF40D0FC05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638F48-9CF1-4C1D-9C26-6ECE070CF0A8}"/>
              </a:ext>
            </a:extLst>
          </p:cNvPr>
          <p:cNvSpPr txBox="1"/>
          <p:nvPr/>
        </p:nvSpPr>
        <p:spPr>
          <a:xfrm>
            <a:off x="7485324" y="2832072"/>
            <a:ext cx="4332686" cy="188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Analyse ORA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Utilisation d'une fonction codée à la main pour récupérer le tableau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Appel de cette fonction pour tous les plots ORA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4CA5AC0-BFD1-4850-8139-ACAE255547AE}"/>
              </a:ext>
            </a:extLst>
          </p:cNvPr>
          <p:cNvGrpSpPr/>
          <p:nvPr/>
        </p:nvGrpSpPr>
        <p:grpSpPr>
          <a:xfrm>
            <a:off x="184594" y="815707"/>
            <a:ext cx="10727246" cy="5739670"/>
            <a:chOff x="184594" y="815707"/>
            <a:chExt cx="10727246" cy="573967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9D2FFD5B-6E31-451B-BB44-726F07962B77}"/>
                </a:ext>
              </a:extLst>
            </p:cNvPr>
            <p:cNvGrpSpPr/>
            <p:nvPr/>
          </p:nvGrpSpPr>
          <p:grpSpPr>
            <a:xfrm>
              <a:off x="184594" y="1060671"/>
              <a:ext cx="7142540" cy="5494706"/>
              <a:chOff x="184594" y="982294"/>
              <a:chExt cx="7142540" cy="5425558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2E8C4093-9A0C-4309-9C23-E39EC1AC5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595" y="1003820"/>
                <a:ext cx="7142539" cy="5404032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EE3D8A-4C73-4D5A-B12E-8EBAD8380000}"/>
                  </a:ext>
                </a:extLst>
              </p:cNvPr>
              <p:cNvSpPr/>
              <p:nvPr/>
            </p:nvSpPr>
            <p:spPr>
              <a:xfrm>
                <a:off x="184594" y="982294"/>
                <a:ext cx="7142539" cy="5404032"/>
              </a:xfrm>
              <a:prstGeom prst="rect">
                <a:avLst/>
              </a:prstGeom>
              <a:noFill/>
              <a:ln w="19050">
                <a:solidFill>
                  <a:srgbClr val="D23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83174492-A568-48F4-A7AC-DC46A1845FDE}"/>
                </a:ext>
              </a:extLst>
            </p:cNvPr>
            <p:cNvGrpSpPr/>
            <p:nvPr/>
          </p:nvGrpSpPr>
          <p:grpSpPr>
            <a:xfrm>
              <a:off x="5671749" y="815707"/>
              <a:ext cx="5240091" cy="438327"/>
              <a:chOff x="5671749" y="815707"/>
              <a:chExt cx="5240091" cy="438327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3195ABCF-89C8-491B-9556-A7E11C137E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9755"/>
              <a:stretch/>
            </p:blipFill>
            <p:spPr>
              <a:xfrm>
                <a:off x="5671749" y="820437"/>
                <a:ext cx="5240091" cy="433597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EDDB7AA-96BA-47B4-96E9-9549D080A348}"/>
                  </a:ext>
                </a:extLst>
              </p:cNvPr>
              <p:cNvSpPr/>
              <p:nvPr/>
            </p:nvSpPr>
            <p:spPr>
              <a:xfrm>
                <a:off x="5671749" y="815707"/>
                <a:ext cx="5240091" cy="4362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3D06C182-172D-4FC6-A427-36000FA4A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174" y="1168678"/>
              <a:ext cx="2059512" cy="494659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772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9525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360616" y="117447"/>
              <a:ext cx="1646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Codes en vrac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6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7/9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A35A605-C3A3-4ADA-9AEF-2E5689571ACB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FD203B41-30B1-47D4-9BA1-2EF5B668791B}"/>
              </a:ext>
            </a:extLst>
          </p:cNvPr>
          <p:cNvGrpSpPr/>
          <p:nvPr/>
        </p:nvGrpSpPr>
        <p:grpSpPr>
          <a:xfrm>
            <a:off x="813896" y="4488758"/>
            <a:ext cx="10746460" cy="1476375"/>
            <a:chOff x="881062" y="4429177"/>
            <a:chExt cx="10746460" cy="1476375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E6ADD377-406B-4B58-B92D-51186AA757EC}"/>
                </a:ext>
              </a:extLst>
            </p:cNvPr>
            <p:cNvGrpSpPr/>
            <p:nvPr/>
          </p:nvGrpSpPr>
          <p:grpSpPr>
            <a:xfrm>
              <a:off x="881062" y="4743502"/>
              <a:ext cx="10410825" cy="1162050"/>
              <a:chOff x="4118637" y="2850063"/>
              <a:chExt cx="10410825" cy="1162050"/>
            </a:xfrm>
          </p:grpSpPr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C110A1AA-45DE-4A31-A12C-5C2375165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8637" y="2850063"/>
                <a:ext cx="10410825" cy="1162050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880612-8B17-466C-9050-FCA217FABB29}"/>
                  </a:ext>
                </a:extLst>
              </p:cNvPr>
              <p:cNvSpPr/>
              <p:nvPr/>
            </p:nvSpPr>
            <p:spPr>
              <a:xfrm>
                <a:off x="4118637" y="2850926"/>
                <a:ext cx="10410825" cy="11611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B8EC49A-31CE-4F56-86B9-39641D78506A}"/>
                </a:ext>
              </a:extLst>
            </p:cNvPr>
            <p:cNvGrpSpPr/>
            <p:nvPr/>
          </p:nvGrpSpPr>
          <p:grpSpPr>
            <a:xfrm>
              <a:off x="5998247" y="4429177"/>
              <a:ext cx="5629275" cy="895350"/>
              <a:chOff x="3891677" y="1702374"/>
              <a:chExt cx="5629275" cy="895350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237A676A-B9AF-43CE-A04F-160854DB5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1677" y="1702374"/>
                <a:ext cx="5629275" cy="89535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0582D5-1E19-4F77-963B-F794E1F416B5}"/>
                  </a:ext>
                </a:extLst>
              </p:cNvPr>
              <p:cNvSpPr/>
              <p:nvPr/>
            </p:nvSpPr>
            <p:spPr>
              <a:xfrm>
                <a:off x="3891677" y="1702374"/>
                <a:ext cx="5629275" cy="895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4C68D06-5754-44E2-81E2-379BC8C8E771}"/>
              </a:ext>
            </a:extLst>
          </p:cNvPr>
          <p:cNvGrpSpPr/>
          <p:nvPr/>
        </p:nvGrpSpPr>
        <p:grpSpPr>
          <a:xfrm>
            <a:off x="5195937" y="767179"/>
            <a:ext cx="6545946" cy="2167962"/>
            <a:chOff x="5195937" y="767179"/>
            <a:chExt cx="6545946" cy="2167962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316F7E48-0123-41E8-BED4-E2019BFCCA28}"/>
                </a:ext>
              </a:extLst>
            </p:cNvPr>
            <p:cNvGrpSpPr/>
            <p:nvPr/>
          </p:nvGrpSpPr>
          <p:grpSpPr>
            <a:xfrm>
              <a:off x="5195937" y="767179"/>
              <a:ext cx="6545946" cy="1770024"/>
              <a:chOff x="5419714" y="795328"/>
              <a:chExt cx="6545946" cy="1770024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F6377153-D34B-4E0B-84DC-E8C6EC3BC568}"/>
                  </a:ext>
                </a:extLst>
              </p:cNvPr>
              <p:cNvGrpSpPr/>
              <p:nvPr/>
            </p:nvGrpSpPr>
            <p:grpSpPr>
              <a:xfrm>
                <a:off x="5419714" y="1518748"/>
                <a:ext cx="4764143" cy="1046604"/>
                <a:chOff x="2512714" y="5309495"/>
                <a:chExt cx="4764143" cy="1046604"/>
              </a:xfrm>
            </p:grpSpPr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0A4241AC-16AE-4ADB-AB73-C24153E82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2714" y="5309495"/>
                  <a:ext cx="4764143" cy="104660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B712F37-57A2-431D-873C-381C8C98110E}"/>
                    </a:ext>
                  </a:extLst>
                </p:cNvPr>
                <p:cNvSpPr/>
                <p:nvPr/>
              </p:nvSpPr>
              <p:spPr>
                <a:xfrm>
                  <a:off x="2512714" y="5316506"/>
                  <a:ext cx="4764143" cy="103959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1F0AF700-D737-494D-87B1-F0640C52EEA7}"/>
                  </a:ext>
                </a:extLst>
              </p:cNvPr>
              <p:cNvGrpSpPr/>
              <p:nvPr/>
            </p:nvGrpSpPr>
            <p:grpSpPr>
              <a:xfrm>
                <a:off x="8793834" y="795328"/>
                <a:ext cx="3171826" cy="1169061"/>
                <a:chOff x="7012031" y="2380733"/>
                <a:chExt cx="3171826" cy="1169061"/>
              </a:xfrm>
            </p:grpSpPr>
            <p:pic>
              <p:nvPicPr>
                <p:cNvPr id="18" name="Image 17">
                  <a:extLst>
                    <a:ext uri="{FF2B5EF4-FFF2-40B4-BE49-F238E27FC236}">
                      <a16:creationId xmlns:a16="http://schemas.microsoft.com/office/drawing/2014/main" id="{4BD3BBDD-C68D-407B-B235-84ACCEA80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-438" t="-1471" r="438" b="1471"/>
                <a:stretch/>
              </p:blipFill>
              <p:spPr>
                <a:xfrm>
                  <a:off x="7012031" y="2380733"/>
                  <a:ext cx="3171825" cy="1162050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F02BB83-A031-41D2-B402-814AD59A01B4}"/>
                    </a:ext>
                  </a:extLst>
                </p:cNvPr>
                <p:cNvSpPr/>
                <p:nvPr/>
              </p:nvSpPr>
              <p:spPr>
                <a:xfrm>
                  <a:off x="7012032" y="2402196"/>
                  <a:ext cx="3171825" cy="114759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863DD8DB-6C11-4527-9AB8-44C1AA711A28}"/>
                </a:ext>
              </a:extLst>
            </p:cNvPr>
            <p:cNvSpPr txBox="1"/>
            <p:nvPr/>
          </p:nvSpPr>
          <p:spPr>
            <a:xfrm>
              <a:off x="6651123" y="2523553"/>
              <a:ext cx="4822154" cy="41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600" dirty="0">
                  <a:solidFill>
                    <a:srgbClr val="D6584E"/>
                  </a:solidFill>
                  <a:latin typeface="Bahnschrift SemiBold" panose="020B0502040204020203" pitchFamily="34" charset="0"/>
                </a:rPr>
                <a:t>Création simplifiée de boutons de téléchargement 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CD1716D-BCBE-4327-B34B-05A7B6FE70B6}"/>
              </a:ext>
            </a:extLst>
          </p:cNvPr>
          <p:cNvGrpSpPr/>
          <p:nvPr/>
        </p:nvGrpSpPr>
        <p:grpSpPr>
          <a:xfrm>
            <a:off x="296085" y="1631053"/>
            <a:ext cx="5807626" cy="2335526"/>
            <a:chOff x="395045" y="1028536"/>
            <a:chExt cx="5807626" cy="2335526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3F6280E-E77B-463A-A9F0-B5699F546476}"/>
                </a:ext>
              </a:extLst>
            </p:cNvPr>
            <p:cNvSpPr txBox="1"/>
            <p:nvPr/>
          </p:nvSpPr>
          <p:spPr>
            <a:xfrm>
              <a:off x="983547" y="2952474"/>
              <a:ext cx="2629246" cy="41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600" dirty="0">
                  <a:solidFill>
                    <a:srgbClr val="D6584E"/>
                  </a:solidFill>
                  <a:latin typeface="Bahnschrift SemiBold" panose="020B0502040204020203" pitchFamily="34" charset="0"/>
                </a:rPr>
                <a:t>Création simplifiée de box</a:t>
              </a: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9081EFF-7C0B-41E4-85E7-CA14BE257709}"/>
                </a:ext>
              </a:extLst>
            </p:cNvPr>
            <p:cNvGrpSpPr/>
            <p:nvPr/>
          </p:nvGrpSpPr>
          <p:grpSpPr>
            <a:xfrm>
              <a:off x="395045" y="1028536"/>
              <a:ext cx="5807626" cy="1947037"/>
              <a:chOff x="395045" y="1028536"/>
              <a:chExt cx="5807626" cy="1947037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CF1E5643-9BA7-42AE-B2F6-4EE82C5CC2A0}"/>
                  </a:ext>
                </a:extLst>
              </p:cNvPr>
              <p:cNvGrpSpPr/>
              <p:nvPr/>
            </p:nvGrpSpPr>
            <p:grpSpPr>
              <a:xfrm>
                <a:off x="395045" y="1028536"/>
                <a:ext cx="2924175" cy="1257301"/>
                <a:chOff x="519112" y="1714499"/>
                <a:chExt cx="2924175" cy="1257301"/>
              </a:xfrm>
            </p:grpSpPr>
            <p:pic>
              <p:nvPicPr>
                <p:cNvPr id="11" name="Image 10">
                  <a:extLst>
                    <a:ext uri="{FF2B5EF4-FFF2-40B4-BE49-F238E27FC236}">
                      <a16:creationId xmlns:a16="http://schemas.microsoft.com/office/drawing/2014/main" id="{12CA72BA-D7E6-4690-91F8-07F86497B4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112" y="1714500"/>
                  <a:ext cx="2924175" cy="1257300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5BF2F20-3AB7-4B94-B7BB-1ED96A50E741}"/>
                    </a:ext>
                  </a:extLst>
                </p:cNvPr>
                <p:cNvSpPr/>
                <p:nvPr/>
              </p:nvSpPr>
              <p:spPr>
                <a:xfrm>
                  <a:off x="519112" y="1714499"/>
                  <a:ext cx="2924175" cy="12572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9E3039F6-70C8-4498-9252-9EE71ED25EDF}"/>
                  </a:ext>
                </a:extLst>
              </p:cNvPr>
              <p:cNvGrpSpPr/>
              <p:nvPr/>
            </p:nvGrpSpPr>
            <p:grpSpPr>
              <a:xfrm>
                <a:off x="1244908" y="2131970"/>
                <a:ext cx="4957763" cy="843603"/>
                <a:chOff x="1244908" y="2131970"/>
                <a:chExt cx="4957763" cy="843603"/>
              </a:xfrm>
            </p:grpSpPr>
            <p:pic>
              <p:nvPicPr>
                <p:cNvPr id="30" name="Image 29">
                  <a:extLst>
                    <a:ext uri="{FF2B5EF4-FFF2-40B4-BE49-F238E27FC236}">
                      <a16:creationId xmlns:a16="http://schemas.microsoft.com/office/drawing/2014/main" id="{B4B1EAF2-601F-4131-93C4-4940795562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44908" y="2132136"/>
                  <a:ext cx="4957763" cy="843437"/>
                </a:xfrm>
                <a:prstGeom prst="rect">
                  <a:avLst/>
                </a:prstGeom>
              </p:spPr>
            </p:pic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6727E34-4449-4F19-8E1E-735C3E18F66D}"/>
                    </a:ext>
                  </a:extLst>
                </p:cNvPr>
                <p:cNvSpPr/>
                <p:nvPr/>
              </p:nvSpPr>
              <p:spPr>
                <a:xfrm>
                  <a:off x="1244908" y="2131970"/>
                  <a:ext cx="4957763" cy="84343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1FE1A0BA-64D0-49A0-976C-8514DF9746A6}"/>
              </a:ext>
            </a:extLst>
          </p:cNvPr>
          <p:cNvSpPr txBox="1"/>
          <p:nvPr/>
        </p:nvSpPr>
        <p:spPr>
          <a:xfrm>
            <a:off x="3513833" y="6073063"/>
            <a:ext cx="2755883" cy="411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Création simplifiée de plots </a:t>
            </a:r>
          </a:p>
        </p:txBody>
      </p:sp>
    </p:spTree>
    <p:extLst>
      <p:ext uri="{BB962C8B-B14F-4D97-AF65-F5344CB8AC3E}">
        <p14:creationId xmlns:p14="http://schemas.microsoft.com/office/powerpoint/2010/main" val="140419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9332" y="-6292"/>
            <a:ext cx="12214677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283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Ouverture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96291" y="142749"/>
              <a:ext cx="3248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Conclusions et autoréflexions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411588" y="134226"/>
              <a:ext cx="581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8/9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27AC8E8-E7F0-4E23-A6C1-FCCC74BD783B}"/>
              </a:ext>
            </a:extLst>
          </p:cNvPr>
          <p:cNvGrpSpPr/>
          <p:nvPr/>
        </p:nvGrpSpPr>
        <p:grpSpPr>
          <a:xfrm>
            <a:off x="804947" y="3736844"/>
            <a:ext cx="10582106" cy="2978407"/>
            <a:chOff x="1168534" y="3660543"/>
            <a:chExt cx="10582106" cy="2978407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84A7A11-D824-405A-8193-F8A2ECE0F325}"/>
                </a:ext>
              </a:extLst>
            </p:cNvPr>
            <p:cNvCxnSpPr>
              <a:cxnSpLocks/>
            </p:cNvCxnSpPr>
            <p:nvPr/>
          </p:nvCxnSpPr>
          <p:spPr>
            <a:xfrm>
              <a:off x="6494785" y="4261358"/>
              <a:ext cx="0" cy="236826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FB731AD3-3EE3-47D6-9E31-7606BA18C3A6}"/>
                </a:ext>
              </a:extLst>
            </p:cNvPr>
            <p:cNvSpPr/>
            <p:nvPr/>
          </p:nvSpPr>
          <p:spPr>
            <a:xfrm>
              <a:off x="1802168" y="4268495"/>
              <a:ext cx="4677410" cy="2370455"/>
            </a:xfrm>
            <a:custGeom>
              <a:avLst/>
              <a:gdLst/>
              <a:ahLst/>
              <a:cxnLst/>
              <a:rect l="l" t="t" r="r" b="b"/>
              <a:pathLst>
                <a:path w="4677410" h="2370454">
                  <a:moveTo>
                    <a:pt x="4676992" y="2370299"/>
                  </a:moveTo>
                  <a:lnTo>
                    <a:pt x="0" y="2370299"/>
                  </a:lnTo>
                  <a:lnTo>
                    <a:pt x="0" y="0"/>
                  </a:lnTo>
                  <a:lnTo>
                    <a:pt x="4676992" y="0"/>
                  </a:lnTo>
                  <a:lnTo>
                    <a:pt x="4676992" y="2370299"/>
                  </a:lnTo>
                  <a:close/>
                </a:path>
              </a:pathLst>
            </a:custGeom>
            <a:solidFill>
              <a:srgbClr val="A9E1A5">
                <a:alpha val="54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CDF8DC65-3CCE-49BD-BF87-6873360CECF2}"/>
                </a:ext>
              </a:extLst>
            </p:cNvPr>
            <p:cNvSpPr/>
            <p:nvPr/>
          </p:nvSpPr>
          <p:spPr>
            <a:xfrm>
              <a:off x="6509993" y="4265018"/>
              <a:ext cx="4677410" cy="2370455"/>
            </a:xfrm>
            <a:custGeom>
              <a:avLst/>
              <a:gdLst/>
              <a:ahLst/>
              <a:cxnLst/>
              <a:rect l="l" t="t" r="r" b="b"/>
              <a:pathLst>
                <a:path w="4467225" h="2370454">
                  <a:moveTo>
                    <a:pt x="4467011" y="2370299"/>
                  </a:moveTo>
                  <a:lnTo>
                    <a:pt x="0" y="2370299"/>
                  </a:lnTo>
                  <a:lnTo>
                    <a:pt x="0" y="0"/>
                  </a:lnTo>
                  <a:lnTo>
                    <a:pt x="4467011" y="0"/>
                  </a:lnTo>
                  <a:lnTo>
                    <a:pt x="4467011" y="2370299"/>
                  </a:lnTo>
                  <a:close/>
                </a:path>
              </a:pathLst>
            </a:custGeom>
            <a:solidFill>
              <a:srgbClr val="FF9696">
                <a:alpha val="56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D3B0AD-2464-4A04-B633-2D4B7F494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07" t="15558" r="3175" b="16631"/>
            <a:stretch/>
          </p:blipFill>
          <p:spPr>
            <a:xfrm>
              <a:off x="10929547" y="3660543"/>
              <a:ext cx="821093" cy="843295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8C28EDC-AEC1-4969-8FF4-19CFF90AA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90" r="46994" b="14099"/>
            <a:stretch/>
          </p:blipFill>
          <p:spPr>
            <a:xfrm>
              <a:off x="1168534" y="3660543"/>
              <a:ext cx="988763" cy="843294"/>
            </a:xfrm>
            <a:prstGeom prst="rect">
              <a:avLst/>
            </a:prstGeom>
          </p:spPr>
        </p:pic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807ABBFD-253F-4FEC-8CEE-C54FAD183DF0}"/>
                </a:ext>
              </a:extLst>
            </p:cNvPr>
            <p:cNvSpPr txBox="1"/>
            <p:nvPr/>
          </p:nvSpPr>
          <p:spPr>
            <a:xfrm>
              <a:off x="2133003" y="4559416"/>
              <a:ext cx="4253865" cy="16696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0360" marR="265430" indent="-328295">
                <a:lnSpc>
                  <a:spcPct val="100000"/>
                </a:lnSpc>
                <a:spcBef>
                  <a:spcPts val="100"/>
                </a:spcBef>
                <a:buFont typeface="Arial MT"/>
                <a:buChar char="●"/>
                <a:tabLst>
                  <a:tab pos="340360" algn="l"/>
                  <a:tab pos="340995" algn="l"/>
                </a:tabLst>
              </a:pPr>
              <a:r>
                <a:rPr sz="1300" b="1" spc="-15" dirty="0">
                  <a:latin typeface="Bahnschrift SemiBold" panose="020B0502040204020203" pitchFamily="34" charset="0"/>
                  <a:cs typeface="Arial"/>
                </a:rPr>
                <a:t>Travail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en équipe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qui permet de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développer ses </a:t>
              </a:r>
              <a:r>
                <a:rPr sz="1300" b="1" spc="-350" dirty="0">
                  <a:latin typeface="Bahnschrift SemiBold" panose="020B0502040204020203" pitchFamily="34" charset="0"/>
                  <a:cs typeface="Arial"/>
                </a:rPr>
                <a:t>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compétences</a:t>
              </a:r>
              <a:r>
                <a:rPr sz="1300" b="1" spc="-15" dirty="0">
                  <a:latin typeface="Bahnschrift SemiBold" panose="020B0502040204020203" pitchFamily="34" charset="0"/>
                  <a:cs typeface="Arial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en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apprenant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les</a:t>
              </a:r>
              <a:r>
                <a:rPr sz="1300" spc="-1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uns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des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autres</a:t>
              </a:r>
              <a:endParaRPr sz="1300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Confronter les 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différentes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idées du groupes et trouver </a:t>
              </a:r>
              <a:r>
                <a:rPr sz="1300" spc="-35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la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méthode la plus optimale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pour 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chaque </a:t>
              </a: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partie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 du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projet</a:t>
              </a:r>
              <a:endParaRPr lang="fr-FR" sz="1300" spc="-5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Assez de </a:t>
              </a:r>
              <a:r>
                <a:rPr lang="fr-FR" sz="1300" spc="-5" dirty="0" err="1">
                  <a:latin typeface="Bahnschrift SemiBold" panose="020B0502040204020203" pitchFamily="34" charset="0"/>
                  <a:cs typeface="Arial MT"/>
                </a:rPr>
                <a:t>crénaux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 de travail perso pour pouvoir travailler ensemble</a:t>
              </a:r>
              <a:endParaRPr sz="1300" dirty="0">
                <a:latin typeface="Bahnschrift SemiBold" panose="020B0502040204020203" pitchFamily="34" charset="0"/>
                <a:cs typeface="Arial MT"/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D00390DE-4BF3-457D-8D1D-8610C9B70896}"/>
                </a:ext>
              </a:extLst>
            </p:cNvPr>
            <p:cNvSpPr txBox="1"/>
            <p:nvPr/>
          </p:nvSpPr>
          <p:spPr>
            <a:xfrm>
              <a:off x="6731663" y="4503837"/>
              <a:ext cx="4150360" cy="169533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0360" marR="480059" indent="-328295">
                <a:spcBef>
                  <a:spcPts val="100"/>
                </a:spcBef>
                <a:buFontTx/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Beaucoup (beaucoup)</a:t>
              </a:r>
              <a:r>
                <a:rPr lang="fr-FR" sz="1300" spc="-3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d’erreurs</a:t>
              </a:r>
              <a:r>
                <a:rPr lang="fr-FR" sz="1300" spc="-2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à</a:t>
              </a:r>
              <a:r>
                <a:rPr lang="fr-FR" sz="1300" spc="-2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gérer car multiples packages</a:t>
              </a:r>
              <a:endParaRPr lang="fr-FR" sz="1300" dirty="0">
                <a:latin typeface="Bahnschrift SemiBold" panose="020B0502040204020203" pitchFamily="34" charset="0"/>
                <a:cs typeface="Arial MT"/>
              </a:endParaRPr>
            </a:p>
            <a:p>
              <a:pPr marL="12065" marR="480059">
                <a:lnSpc>
                  <a:spcPct val="100000"/>
                </a:lnSpc>
                <a:spcBef>
                  <a:spcPts val="100"/>
                </a:spcBef>
                <a:tabLst>
                  <a:tab pos="340360" algn="l"/>
                  <a:tab pos="340995" algn="l"/>
                </a:tabLst>
              </a:pPr>
              <a:endParaRPr lang="fr-FR" sz="1300" spc="-5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480059" indent="-328295">
                <a:lnSpc>
                  <a:spcPct val="100000"/>
                </a:lnSpc>
                <a:spcBef>
                  <a:spcPts val="1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Dépendant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 de la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surcharge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des </a:t>
              </a:r>
              <a:r>
                <a:rPr sz="1300" dirty="0" err="1">
                  <a:latin typeface="Bahnschrift SemiBold" panose="020B0502040204020203" pitchFamily="34" charset="0"/>
                  <a:cs typeface="Arial MT"/>
                </a:rPr>
                <a:t>serveurs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,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 la connexion internet</a:t>
              </a:r>
              <a:endParaRPr lang="fr-FR" sz="1300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Manque de cours sur </a:t>
              </a:r>
              <a:r>
                <a:rPr lang="fr-FR" sz="1300" dirty="0" err="1">
                  <a:latin typeface="Bahnschrift SemiBold" panose="020B0502040204020203" pitchFamily="34" charset="0"/>
                  <a:cs typeface="Arial MT"/>
                </a:rPr>
                <a:t>Shiny</a:t>
              </a: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 </a:t>
              </a: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Pas de cahier des charges suffisamment précis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0E1B4327-BBAC-46B2-942B-EBE07371EB12}"/>
              </a:ext>
            </a:extLst>
          </p:cNvPr>
          <p:cNvSpPr txBox="1"/>
          <p:nvPr/>
        </p:nvSpPr>
        <p:spPr>
          <a:xfrm>
            <a:off x="4956349" y="381395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24E6B44-0A19-4CEE-A737-11654C86402B}"/>
              </a:ext>
            </a:extLst>
          </p:cNvPr>
          <p:cNvGrpSpPr/>
          <p:nvPr/>
        </p:nvGrpSpPr>
        <p:grpSpPr>
          <a:xfrm>
            <a:off x="1228093" y="806463"/>
            <a:ext cx="10115668" cy="2349631"/>
            <a:chOff x="1228093" y="806463"/>
            <a:chExt cx="10115668" cy="234963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FAD805C0-94D9-4AB6-848C-FD94F5759C81}"/>
                </a:ext>
              </a:extLst>
            </p:cNvPr>
            <p:cNvGrpSpPr/>
            <p:nvPr/>
          </p:nvGrpSpPr>
          <p:grpSpPr>
            <a:xfrm>
              <a:off x="1228093" y="806463"/>
              <a:ext cx="10115668" cy="1479224"/>
              <a:chOff x="1228093" y="806463"/>
              <a:chExt cx="10115668" cy="1479224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AED4AE1-F758-4556-8719-A41DE9192AD3}"/>
                  </a:ext>
                </a:extLst>
              </p:cNvPr>
              <p:cNvSpPr txBox="1"/>
              <p:nvPr/>
            </p:nvSpPr>
            <p:spPr>
              <a:xfrm>
                <a:off x="2228292" y="806463"/>
                <a:ext cx="1229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D23328"/>
                    </a:solidFill>
                    <a:latin typeface="Bahnschrift SemiBold" panose="020B0502040204020203" pitchFamily="34" charset="0"/>
                  </a:rPr>
                  <a:t>Difficultés</a:t>
                </a:r>
                <a:endParaRPr lang="fr-FR" i="1" dirty="0">
                  <a:solidFill>
                    <a:srgbClr val="D23328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1C015A6-AA46-4AAC-BB06-3DF476517A02}"/>
                  </a:ext>
                </a:extLst>
              </p:cNvPr>
              <p:cNvSpPr txBox="1"/>
              <p:nvPr/>
            </p:nvSpPr>
            <p:spPr>
              <a:xfrm>
                <a:off x="7630335" y="812247"/>
                <a:ext cx="1903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D23328"/>
                    </a:solidFill>
                    <a:latin typeface="Bahnschrift SemiBold" panose="020B0502040204020203" pitchFamily="34" charset="0"/>
                  </a:rPr>
                  <a:t>Contournements</a:t>
                </a:r>
                <a:endParaRPr lang="fr-FR" i="1" dirty="0">
                  <a:solidFill>
                    <a:srgbClr val="D23328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8FD71210-E251-4245-B1D1-09AC508BAF1E}"/>
                  </a:ext>
                </a:extLst>
              </p:cNvPr>
              <p:cNvSpPr txBox="1"/>
              <p:nvPr/>
            </p:nvSpPr>
            <p:spPr>
              <a:xfrm>
                <a:off x="1228093" y="1126507"/>
                <a:ext cx="4161717" cy="11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Conflits merge avec GitHub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Nouvelle version de R sur la fin (avril 2022)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Problème avec la sélection des organismes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F497538-332F-48C7-9DA1-AF542C6DB832}"/>
                  </a:ext>
                </a:extLst>
              </p:cNvPr>
              <p:cNvSpPr txBox="1"/>
              <p:nvPr/>
            </p:nvSpPr>
            <p:spPr>
              <a:xfrm>
                <a:off x="6925564" y="1135436"/>
                <a:ext cx="4418197" cy="11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Bonne organisation + merge à la main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Garder l'ancienne version pour l'application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Se limiter aux organismes annotés seulement</a:t>
                </a:r>
              </a:p>
            </p:txBody>
          </p: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A529C6A3-469E-4831-ABE1-97FEC4AB7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3222" y="1421707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13C659CE-34AF-46D7-9E9E-DFC75BA55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7166" y="1751680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5B628AD8-582E-45E7-9744-9C75FBBF9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461" y="2186816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4" descr="Point d&amp;#39;interrogation PNG transparents - StickPNG">
              <a:extLst>
                <a:ext uri="{FF2B5EF4-FFF2-40B4-BE49-F238E27FC236}">
                  <a16:creationId xmlns:a16="http://schemas.microsoft.com/office/drawing/2014/main" id="{6F3C1509-7CC6-4628-8226-EB781E247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631" y="2367654"/>
              <a:ext cx="787590" cy="787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 descr="Ampoule | Icons Gratuite">
              <a:extLst>
                <a:ext uri="{FF2B5EF4-FFF2-40B4-BE49-F238E27FC236}">
                  <a16:creationId xmlns:a16="http://schemas.microsoft.com/office/drawing/2014/main" id="{03B3080B-5FF2-40A6-8E4A-E91A51790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878" y="2366804"/>
              <a:ext cx="789290" cy="78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932AB69-C820-4132-9B78-01935821A388}"/>
              </a:ext>
            </a:extLst>
          </p:cNvPr>
          <p:cNvSpPr txBox="1"/>
          <p:nvPr/>
        </p:nvSpPr>
        <p:spPr>
          <a:xfrm>
            <a:off x="4744419" y="3856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6584E"/>
                </a:solidFill>
                <a:latin typeface="Bahnschrift SemiBold" panose="020B0502040204020203" pitchFamily="34" charset="0"/>
              </a:rPr>
              <a:t>Points positifs et négatifs</a:t>
            </a:r>
          </a:p>
        </p:txBody>
      </p:sp>
    </p:spTree>
    <p:extLst>
      <p:ext uri="{BB962C8B-B14F-4D97-AF65-F5344CB8AC3E}">
        <p14:creationId xmlns:p14="http://schemas.microsoft.com/office/powerpoint/2010/main" val="3679549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524</Words>
  <Application>Microsoft Office PowerPoint</Application>
  <PresentationFormat>Grand écran</PresentationFormat>
  <Paragraphs>121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Bahnschrift SemiBold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OLLIVIER (Etudiant)</dc:creator>
  <cp:lastModifiedBy>LOUIS OLLIVIER (Etudiant)</cp:lastModifiedBy>
  <cp:revision>118</cp:revision>
  <dcterms:created xsi:type="dcterms:W3CDTF">2022-06-10T12:18:06Z</dcterms:created>
  <dcterms:modified xsi:type="dcterms:W3CDTF">2022-06-15T12:21:48Z</dcterms:modified>
</cp:coreProperties>
</file>