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304" r:id="rId3"/>
    <p:sldId id="311" r:id="rId4"/>
    <p:sldId id="317" r:id="rId5"/>
    <p:sldId id="314" r:id="rId6"/>
    <p:sldId id="315" r:id="rId7"/>
    <p:sldId id="330" r:id="rId8"/>
    <p:sldId id="316" r:id="rId9"/>
    <p:sldId id="309" r:id="rId10"/>
    <p:sldId id="310" r:id="rId11"/>
    <p:sldId id="318" r:id="rId12"/>
    <p:sldId id="303" r:id="rId13"/>
    <p:sldId id="320" r:id="rId14"/>
    <p:sldId id="331" r:id="rId15"/>
    <p:sldId id="319" r:id="rId16"/>
    <p:sldId id="332" r:id="rId17"/>
    <p:sldId id="321" r:id="rId18"/>
    <p:sldId id="322" r:id="rId19"/>
    <p:sldId id="333" r:id="rId20"/>
    <p:sldId id="323" r:id="rId21"/>
    <p:sldId id="334" r:id="rId22"/>
    <p:sldId id="324" r:id="rId23"/>
    <p:sldId id="305" r:id="rId24"/>
    <p:sldId id="306" r:id="rId25"/>
    <p:sldId id="325" r:id="rId26"/>
    <p:sldId id="326" r:id="rId27"/>
    <p:sldId id="328" r:id="rId28"/>
    <p:sldId id="257" r:id="rId29"/>
  </p:sldIdLst>
  <p:sldSz cx="11522075" cy="5761038"/>
  <p:notesSz cx="6858000" cy="9144000"/>
  <p:defaultTextStyle>
    <a:defPPr>
      <a:defRPr lang="zh-CN"/>
    </a:defPPr>
    <a:lvl1pPr marL="0" algn="l" defTabSz="1106058" rtl="0" eaLnBrk="1" latinLnBrk="0" hangingPunct="1">
      <a:defRPr sz="2200" kern="1200">
        <a:solidFill>
          <a:schemeClr val="tx1"/>
        </a:solidFill>
        <a:latin typeface="+mn-lt"/>
        <a:ea typeface="+mn-ea"/>
        <a:cs typeface="+mn-cs"/>
      </a:defRPr>
    </a:lvl1pPr>
    <a:lvl2pPr marL="553029" algn="l" defTabSz="1106058" rtl="0" eaLnBrk="1" latinLnBrk="0" hangingPunct="1">
      <a:defRPr sz="2200" kern="1200">
        <a:solidFill>
          <a:schemeClr val="tx1"/>
        </a:solidFill>
        <a:latin typeface="+mn-lt"/>
        <a:ea typeface="+mn-ea"/>
        <a:cs typeface="+mn-cs"/>
      </a:defRPr>
    </a:lvl2pPr>
    <a:lvl3pPr marL="1106058" algn="l" defTabSz="1106058" rtl="0" eaLnBrk="1" latinLnBrk="0" hangingPunct="1">
      <a:defRPr sz="2200" kern="1200">
        <a:solidFill>
          <a:schemeClr val="tx1"/>
        </a:solidFill>
        <a:latin typeface="+mn-lt"/>
        <a:ea typeface="+mn-ea"/>
        <a:cs typeface="+mn-cs"/>
      </a:defRPr>
    </a:lvl3pPr>
    <a:lvl4pPr marL="1659087" algn="l" defTabSz="1106058" rtl="0" eaLnBrk="1" latinLnBrk="0" hangingPunct="1">
      <a:defRPr sz="2200" kern="1200">
        <a:solidFill>
          <a:schemeClr val="tx1"/>
        </a:solidFill>
        <a:latin typeface="+mn-lt"/>
        <a:ea typeface="+mn-ea"/>
        <a:cs typeface="+mn-cs"/>
      </a:defRPr>
    </a:lvl4pPr>
    <a:lvl5pPr marL="2212116" algn="l" defTabSz="1106058" rtl="0" eaLnBrk="1" latinLnBrk="0" hangingPunct="1">
      <a:defRPr sz="2200" kern="1200">
        <a:solidFill>
          <a:schemeClr val="tx1"/>
        </a:solidFill>
        <a:latin typeface="+mn-lt"/>
        <a:ea typeface="+mn-ea"/>
        <a:cs typeface="+mn-cs"/>
      </a:defRPr>
    </a:lvl5pPr>
    <a:lvl6pPr marL="2765146" algn="l" defTabSz="1106058" rtl="0" eaLnBrk="1" latinLnBrk="0" hangingPunct="1">
      <a:defRPr sz="2200" kern="1200">
        <a:solidFill>
          <a:schemeClr val="tx1"/>
        </a:solidFill>
        <a:latin typeface="+mn-lt"/>
        <a:ea typeface="+mn-ea"/>
        <a:cs typeface="+mn-cs"/>
      </a:defRPr>
    </a:lvl6pPr>
    <a:lvl7pPr marL="3318175" algn="l" defTabSz="1106058" rtl="0" eaLnBrk="1" latinLnBrk="0" hangingPunct="1">
      <a:defRPr sz="2200" kern="1200">
        <a:solidFill>
          <a:schemeClr val="tx1"/>
        </a:solidFill>
        <a:latin typeface="+mn-lt"/>
        <a:ea typeface="+mn-ea"/>
        <a:cs typeface="+mn-cs"/>
      </a:defRPr>
    </a:lvl7pPr>
    <a:lvl8pPr marL="3871204" algn="l" defTabSz="1106058" rtl="0" eaLnBrk="1" latinLnBrk="0" hangingPunct="1">
      <a:defRPr sz="2200" kern="1200">
        <a:solidFill>
          <a:schemeClr val="tx1"/>
        </a:solidFill>
        <a:latin typeface="+mn-lt"/>
        <a:ea typeface="+mn-ea"/>
        <a:cs typeface="+mn-cs"/>
      </a:defRPr>
    </a:lvl8pPr>
    <a:lvl9pPr marL="4424233" algn="l" defTabSz="1106058" rtl="0" eaLnBrk="1" latinLnBrk="0" hangingPunct="1">
      <a:defRPr sz="2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99FF"/>
    <a:srgbClr val="FF7C8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88766" autoAdjust="0"/>
  </p:normalViewPr>
  <p:slideViewPr>
    <p:cSldViewPr>
      <p:cViewPr>
        <p:scale>
          <a:sx n="100" d="100"/>
          <a:sy n="100" d="100"/>
        </p:scale>
        <p:origin x="540" y="792"/>
      </p:cViewPr>
      <p:guideLst>
        <p:guide orient="horz" pos="1815"/>
        <p:guide pos="3629"/>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zh-CN" altLang="en-US"/>
              <a:t>知识类需求分布</a:t>
            </a:r>
          </a:p>
        </c:rich>
      </c:tx>
      <c:layout/>
      <c:overlay val="0"/>
    </c:title>
    <c:autoTitleDeleted val="0"/>
    <c:view3D>
      <c:rotX val="30"/>
      <c:rotY val="0"/>
      <c:rAngAx val="0"/>
      <c:perspective val="30"/>
    </c:view3D>
    <c:floor>
      <c:thickness val="0"/>
    </c:floor>
    <c:sideWall>
      <c:thickness val="0"/>
    </c:sideWall>
    <c:backWall>
      <c:thickness val="0"/>
    </c:backWall>
    <c:plotArea>
      <c:layout>
        <c:manualLayout>
          <c:layoutTarget val="inner"/>
          <c:xMode val="edge"/>
          <c:yMode val="edge"/>
          <c:x val="6.8408332267181515E-2"/>
          <c:y val="0.24975365869556049"/>
          <c:w val="0.83167176481078708"/>
          <c:h val="0.73078261544210965"/>
        </c:manualLayout>
      </c:layout>
      <c:pie3DChart>
        <c:varyColors val="1"/>
        <c:ser>
          <c:idx val="0"/>
          <c:order val="0"/>
          <c:tx>
            <c:strRef>
              <c:f>Sheet3!$B$1</c:f>
              <c:strCache>
                <c:ptCount val="1"/>
                <c:pt idx="0">
                  <c:v>右侧</c:v>
                </c:pt>
              </c:strCache>
            </c:strRef>
          </c:tx>
          <c:explosion val="25"/>
          <c:dPt>
            <c:idx val="0"/>
            <c:bubble3D val="0"/>
            <c:explosion val="26"/>
          </c:dPt>
          <c:dLbls>
            <c:showLegendKey val="0"/>
            <c:showVal val="0"/>
            <c:showCatName val="1"/>
            <c:showSerName val="0"/>
            <c:showPercent val="1"/>
            <c:showBubbleSize val="0"/>
            <c:showLeaderLines val="1"/>
          </c:dLbls>
          <c:cat>
            <c:strRef>
              <c:f>Sheet3!$A$2:$A$13</c:f>
              <c:strCache>
                <c:ptCount val="12"/>
                <c:pt idx="0">
                  <c:v>影视</c:v>
                </c:pt>
                <c:pt idx="1">
                  <c:v>网络小说</c:v>
                </c:pt>
                <c:pt idx="2">
                  <c:v>人物</c:v>
                </c:pt>
                <c:pt idx="3">
                  <c:v>动画片</c:v>
                </c:pt>
                <c:pt idx="4">
                  <c:v>综艺节目</c:v>
                </c:pt>
                <c:pt idx="5">
                  <c:v>地理位置</c:v>
                </c:pt>
                <c:pt idx="6">
                  <c:v>组织机构</c:v>
                </c:pt>
                <c:pt idx="7">
                  <c:v>歌曲</c:v>
                </c:pt>
                <c:pt idx="8">
                  <c:v>篇章、诗词</c:v>
                </c:pt>
                <c:pt idx="9">
                  <c:v>书籍</c:v>
                </c:pt>
                <c:pt idx="10">
                  <c:v>漫画</c:v>
                </c:pt>
                <c:pt idx="11">
                  <c:v>药物</c:v>
                </c:pt>
              </c:strCache>
            </c:strRef>
          </c:cat>
          <c:val>
            <c:numRef>
              <c:f>Sheet3!$B$2:$B$13</c:f>
              <c:numCache>
                <c:formatCode>General</c:formatCode>
                <c:ptCount val="12"/>
                <c:pt idx="0">
                  <c:v>177</c:v>
                </c:pt>
                <c:pt idx="1">
                  <c:v>59</c:v>
                </c:pt>
                <c:pt idx="2">
                  <c:v>50</c:v>
                </c:pt>
                <c:pt idx="3">
                  <c:v>14</c:v>
                </c:pt>
                <c:pt idx="4">
                  <c:v>7</c:v>
                </c:pt>
                <c:pt idx="5">
                  <c:v>6</c:v>
                </c:pt>
                <c:pt idx="6">
                  <c:v>5</c:v>
                </c:pt>
                <c:pt idx="7">
                  <c:v>4</c:v>
                </c:pt>
                <c:pt idx="8">
                  <c:v>4</c:v>
                </c:pt>
                <c:pt idx="9">
                  <c:v>3</c:v>
                </c:pt>
                <c:pt idx="10">
                  <c:v>3</c:v>
                </c:pt>
                <c:pt idx="11">
                  <c:v>1</c:v>
                </c:pt>
              </c:numCache>
            </c:numRef>
          </c:val>
        </c:ser>
        <c:dLbls>
          <c:showLegendKey val="0"/>
          <c:showVal val="0"/>
          <c:showCatName val="0"/>
          <c:showSerName val="0"/>
          <c:showPercent val="0"/>
          <c:showBubbleSize val="0"/>
          <c:showLeaderLines val="1"/>
        </c:dLbls>
      </c:pie3DChart>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zh-CN" altLang="en-US"/>
              <a:t>精准问答需求分布</a:t>
            </a:r>
          </a:p>
        </c:rich>
      </c:tx>
      <c:layout/>
      <c:overlay val="0"/>
    </c:title>
    <c:autoTitleDeleted val="0"/>
    <c:view3D>
      <c:rotX val="30"/>
      <c:rotY val="0"/>
      <c:rAngAx val="0"/>
      <c:perspective val="30"/>
    </c:view3D>
    <c:floor>
      <c:thickness val="0"/>
    </c:floor>
    <c:sideWall>
      <c:thickness val="0"/>
    </c:sideWall>
    <c:backWall>
      <c:thickness val="0"/>
    </c:backWall>
    <c:plotArea>
      <c:layout/>
      <c:pie3DChart>
        <c:varyColors val="1"/>
        <c:ser>
          <c:idx val="0"/>
          <c:order val="0"/>
          <c:tx>
            <c:strRef>
              <c:f>Sheet4!$B$1</c:f>
              <c:strCache>
                <c:ptCount val="1"/>
                <c:pt idx="0">
                  <c:v>精准问答</c:v>
                </c:pt>
              </c:strCache>
            </c:strRef>
          </c:tx>
          <c:explosion val="25"/>
          <c:dLbls>
            <c:showLegendKey val="0"/>
            <c:showVal val="0"/>
            <c:showCatName val="1"/>
            <c:showSerName val="0"/>
            <c:showPercent val="1"/>
            <c:showBubbleSize val="0"/>
            <c:showLeaderLines val="1"/>
          </c:dLbls>
          <c:cat>
            <c:strRef>
              <c:f>Sheet4!$A$2:$A$19</c:f>
              <c:strCache>
                <c:ptCount val="18"/>
                <c:pt idx="0">
                  <c:v>影视</c:v>
                </c:pt>
                <c:pt idx="1">
                  <c:v>人物</c:v>
                </c:pt>
                <c:pt idx="2">
                  <c:v>歌曲</c:v>
                </c:pt>
                <c:pt idx="3">
                  <c:v>网络小说</c:v>
                </c:pt>
                <c:pt idx="4">
                  <c:v>篇章、诗词</c:v>
                </c:pt>
                <c:pt idx="5">
                  <c:v>词语</c:v>
                </c:pt>
                <c:pt idx="6">
                  <c:v>综艺节目</c:v>
                </c:pt>
                <c:pt idx="7">
                  <c:v>组织机构</c:v>
                </c:pt>
                <c:pt idx="8">
                  <c:v>地理位置</c:v>
                </c:pt>
                <c:pt idx="9">
                  <c:v>动植物</c:v>
                </c:pt>
                <c:pt idx="10">
                  <c:v>游戏</c:v>
                </c:pt>
                <c:pt idx="11">
                  <c:v>书籍</c:v>
                </c:pt>
                <c:pt idx="12">
                  <c:v>购物</c:v>
                </c:pt>
                <c:pt idx="13">
                  <c:v>动画片</c:v>
                </c:pt>
                <c:pt idx="14">
                  <c:v>美食</c:v>
                </c:pt>
                <c:pt idx="15">
                  <c:v>建筑</c:v>
                </c:pt>
                <c:pt idx="16">
                  <c:v>收藏</c:v>
                </c:pt>
                <c:pt idx="17">
                  <c:v>网络</c:v>
                </c:pt>
              </c:strCache>
            </c:strRef>
          </c:cat>
          <c:val>
            <c:numRef>
              <c:f>Sheet4!$B$2:$B$19</c:f>
              <c:numCache>
                <c:formatCode>General</c:formatCode>
                <c:ptCount val="18"/>
                <c:pt idx="0">
                  <c:v>35</c:v>
                </c:pt>
                <c:pt idx="1">
                  <c:v>26</c:v>
                </c:pt>
                <c:pt idx="2">
                  <c:v>12</c:v>
                </c:pt>
                <c:pt idx="3">
                  <c:v>7</c:v>
                </c:pt>
                <c:pt idx="4">
                  <c:v>6</c:v>
                </c:pt>
                <c:pt idx="5">
                  <c:v>6</c:v>
                </c:pt>
                <c:pt idx="6">
                  <c:v>5</c:v>
                </c:pt>
                <c:pt idx="7">
                  <c:v>4</c:v>
                </c:pt>
                <c:pt idx="8">
                  <c:v>4</c:v>
                </c:pt>
                <c:pt idx="9">
                  <c:v>4</c:v>
                </c:pt>
                <c:pt idx="10">
                  <c:v>3</c:v>
                </c:pt>
                <c:pt idx="11">
                  <c:v>3</c:v>
                </c:pt>
                <c:pt idx="12">
                  <c:v>2</c:v>
                </c:pt>
                <c:pt idx="13">
                  <c:v>1</c:v>
                </c:pt>
                <c:pt idx="14">
                  <c:v>1</c:v>
                </c:pt>
                <c:pt idx="15">
                  <c:v>1</c:v>
                </c:pt>
                <c:pt idx="16">
                  <c:v>1</c:v>
                </c:pt>
                <c:pt idx="17">
                  <c:v>1</c:v>
                </c:pt>
              </c:numCache>
            </c:numRef>
          </c:val>
        </c:ser>
        <c:dLbls>
          <c:showLegendKey val="0"/>
          <c:showVal val="0"/>
          <c:showCatName val="0"/>
          <c:showSerName val="0"/>
          <c:showPercent val="0"/>
          <c:showBubbleSize val="0"/>
          <c:showLeaderLines val="1"/>
        </c:dLbls>
      </c:pie3DChart>
    </c:plotArea>
    <c:plotVisOnly val="1"/>
    <c:dispBlanksAs val="gap"/>
    <c:showDLblsOverMax val="0"/>
  </c:chart>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E8F1CC8-51B9-44B5-97CB-921AE18E08CF}" type="doc">
      <dgm:prSet loTypeId="urn:microsoft.com/office/officeart/2005/8/layout/process5" loCatId="process" qsTypeId="urn:microsoft.com/office/officeart/2005/8/quickstyle/simple4" qsCatId="simple" csTypeId="urn:microsoft.com/office/officeart/2005/8/colors/colorful2" csCatId="colorful" phldr="1"/>
      <dgm:spPr/>
      <dgm:t>
        <a:bodyPr/>
        <a:lstStyle/>
        <a:p>
          <a:endParaRPr lang="zh-CN" altLang="en-US"/>
        </a:p>
      </dgm:t>
    </dgm:pt>
    <dgm:pt modelId="{3A7583B5-AEC1-4B68-87CC-84BAAF26E79B}">
      <dgm:prSet phldrT="[文本]"/>
      <dgm:spPr/>
      <dgm:t>
        <a:bodyPr/>
        <a:lstStyle/>
        <a:p>
          <a:r>
            <a:rPr lang="zh-CN" altLang="en-US" b="1">
              <a:latin typeface="微软雅黑" pitchFamily="34" charset="-122"/>
              <a:ea typeface="微软雅黑" pitchFamily="34" charset="-122"/>
            </a:rPr>
            <a:t>产品编辑分类平台，给出分类及属性定义</a:t>
          </a:r>
        </a:p>
      </dgm:t>
    </dgm:pt>
    <dgm:pt modelId="{1EC51B0A-7CE1-4C9A-A5B3-D72A8ED75E5A}" type="parTrans" cxnId="{2B02C0D6-3796-4679-AFC0-070A5B11888C}">
      <dgm:prSet/>
      <dgm:spPr/>
      <dgm:t>
        <a:bodyPr/>
        <a:lstStyle/>
        <a:p>
          <a:endParaRPr lang="zh-CN" altLang="en-US"/>
        </a:p>
      </dgm:t>
    </dgm:pt>
    <dgm:pt modelId="{5368946E-5C68-4287-9B69-40B640B1781F}" type="sibTrans" cxnId="{2B02C0D6-3796-4679-AFC0-070A5B11888C}">
      <dgm:prSet/>
      <dgm:spPr/>
      <dgm:t>
        <a:bodyPr/>
        <a:lstStyle/>
        <a:p>
          <a:endParaRPr lang="zh-CN" altLang="en-US"/>
        </a:p>
      </dgm:t>
    </dgm:pt>
    <dgm:pt modelId="{04888092-3A5B-4B3B-B397-A91C12974843}">
      <dgm:prSet phldrT="[文本]"/>
      <dgm:spPr/>
      <dgm:t>
        <a:bodyPr/>
        <a:lstStyle/>
        <a:p>
          <a:pPr algn="l"/>
          <a:r>
            <a:rPr lang="zh-CN" altLang="en-US" b="1">
              <a:latin typeface="微软雅黑" pitchFamily="34" charset="-122"/>
              <a:ea typeface="微软雅黑" pitchFamily="34" charset="-122"/>
            </a:rPr>
            <a:t>产品对技术挖掘出的数据进行指标评测</a:t>
          </a:r>
        </a:p>
      </dgm:t>
    </dgm:pt>
    <dgm:pt modelId="{75F67098-A4B6-4B76-A83E-7BAF65119611}" type="parTrans" cxnId="{D9272D16-046D-47A7-AE23-3CA2C3509E83}">
      <dgm:prSet/>
      <dgm:spPr/>
      <dgm:t>
        <a:bodyPr/>
        <a:lstStyle/>
        <a:p>
          <a:endParaRPr lang="zh-CN" altLang="en-US"/>
        </a:p>
      </dgm:t>
    </dgm:pt>
    <dgm:pt modelId="{68DF4BAD-966A-4F77-A386-A5D77A77C44E}" type="sibTrans" cxnId="{D9272D16-046D-47A7-AE23-3CA2C3509E83}">
      <dgm:prSet/>
      <dgm:spPr/>
      <dgm:t>
        <a:bodyPr/>
        <a:lstStyle/>
        <a:p>
          <a:endParaRPr lang="zh-CN" altLang="en-US"/>
        </a:p>
      </dgm:t>
    </dgm:pt>
    <dgm:pt modelId="{CA97416C-79DA-490F-8F84-CAC91F9B1903}">
      <dgm:prSet phldrT="[文本]"/>
      <dgm:spPr/>
      <dgm:t>
        <a:bodyPr/>
        <a:lstStyle/>
        <a:p>
          <a:pPr algn="l"/>
          <a:r>
            <a:rPr lang="zh-CN" altLang="en-US" b="1">
              <a:latin typeface="微软雅黑" pitchFamily="34" charset="-122"/>
              <a:ea typeface="微软雅黑" pitchFamily="34" charset="-122"/>
            </a:rPr>
            <a:t>明确当前指标，确定改进目标。分析评测中</a:t>
          </a:r>
          <a:r>
            <a:rPr lang="en-US" altLang="zh-CN" b="1">
              <a:latin typeface="微软雅黑" pitchFamily="34" charset="-122"/>
              <a:ea typeface="微软雅黑" pitchFamily="34" charset="-122"/>
            </a:rPr>
            <a:t>badcase</a:t>
          </a:r>
          <a:r>
            <a:rPr lang="zh-CN" altLang="en-US" b="1">
              <a:latin typeface="微软雅黑" pitchFamily="34" charset="-122"/>
              <a:ea typeface="微软雅黑" pitchFamily="34" charset="-122"/>
            </a:rPr>
            <a:t>进行改进</a:t>
          </a:r>
        </a:p>
      </dgm:t>
    </dgm:pt>
    <dgm:pt modelId="{FE8713D9-BD58-4821-9913-68B041EDBAE8}" type="parTrans" cxnId="{77C4B9E3-D18A-46B8-A540-5666C94E5D02}">
      <dgm:prSet/>
      <dgm:spPr/>
      <dgm:t>
        <a:bodyPr/>
        <a:lstStyle/>
        <a:p>
          <a:endParaRPr lang="zh-CN" altLang="en-US"/>
        </a:p>
      </dgm:t>
    </dgm:pt>
    <dgm:pt modelId="{A55E542A-F514-4052-AF75-4FC6EC53DBEF}" type="sibTrans" cxnId="{77C4B9E3-D18A-46B8-A540-5666C94E5D02}">
      <dgm:prSet/>
      <dgm:spPr/>
      <dgm:t>
        <a:bodyPr/>
        <a:lstStyle/>
        <a:p>
          <a:endParaRPr lang="zh-CN" altLang="en-US"/>
        </a:p>
      </dgm:t>
    </dgm:pt>
    <dgm:pt modelId="{AF727D87-76BA-4256-9606-71868D489D71}">
      <dgm:prSet phldrT="[文本]"/>
      <dgm:spPr/>
      <dgm:t>
        <a:bodyPr/>
        <a:lstStyle/>
        <a:p>
          <a:r>
            <a:rPr lang="zh-CN" altLang="en-US" b="1">
              <a:latin typeface="微软雅黑" pitchFamily="34" charset="-122"/>
              <a:ea typeface="微软雅黑" pitchFamily="34" charset="-122"/>
            </a:rPr>
            <a:t>指标达标后上线</a:t>
          </a:r>
        </a:p>
      </dgm:t>
    </dgm:pt>
    <dgm:pt modelId="{D9824A8F-3412-459F-83E3-C2B8E5BE853B}" type="parTrans" cxnId="{DC44A91F-310C-4EAB-850E-107A95C38A89}">
      <dgm:prSet/>
      <dgm:spPr/>
      <dgm:t>
        <a:bodyPr/>
        <a:lstStyle/>
        <a:p>
          <a:endParaRPr lang="zh-CN" altLang="en-US"/>
        </a:p>
      </dgm:t>
    </dgm:pt>
    <dgm:pt modelId="{1C8053DE-B443-4122-A80B-D56A79368DF5}" type="sibTrans" cxnId="{DC44A91F-310C-4EAB-850E-107A95C38A89}">
      <dgm:prSet/>
      <dgm:spPr/>
      <dgm:t>
        <a:bodyPr/>
        <a:lstStyle/>
        <a:p>
          <a:endParaRPr lang="zh-CN" altLang="en-US"/>
        </a:p>
      </dgm:t>
    </dgm:pt>
    <dgm:pt modelId="{9ABE9C13-B06C-4F51-B40C-9A636C24D1E3}">
      <dgm:prSet/>
      <dgm:spPr/>
      <dgm:t>
        <a:bodyPr/>
        <a:lstStyle/>
        <a:p>
          <a:pPr algn="l"/>
          <a:r>
            <a:rPr lang="zh-CN" altLang="en-US" b="1" dirty="0">
              <a:latin typeface="微软雅黑" pitchFamily="34" charset="-122"/>
              <a:ea typeface="微软雅黑" pitchFamily="34" charset="-122"/>
            </a:rPr>
            <a:t>技术根据产品给出的分类及属性定义，进行数据挖掘</a:t>
          </a:r>
        </a:p>
      </dgm:t>
    </dgm:pt>
    <dgm:pt modelId="{9833BCCA-8BA2-4F2F-B73A-8C1C568A8B87}" type="parTrans" cxnId="{37142229-2B02-49D0-9D28-0441FE66C6C9}">
      <dgm:prSet/>
      <dgm:spPr/>
      <dgm:t>
        <a:bodyPr/>
        <a:lstStyle/>
        <a:p>
          <a:endParaRPr lang="zh-CN" altLang="en-US"/>
        </a:p>
      </dgm:t>
    </dgm:pt>
    <dgm:pt modelId="{003AB1AC-2EC4-4E13-8B49-EF906B90B3BA}" type="sibTrans" cxnId="{37142229-2B02-49D0-9D28-0441FE66C6C9}">
      <dgm:prSet/>
      <dgm:spPr/>
      <dgm:t>
        <a:bodyPr/>
        <a:lstStyle/>
        <a:p>
          <a:endParaRPr lang="zh-CN" altLang="en-US"/>
        </a:p>
      </dgm:t>
    </dgm:pt>
    <dgm:pt modelId="{510D4C6E-605E-4ADE-A9A2-C6F0F54F1668}" type="pres">
      <dgm:prSet presAssocID="{AE8F1CC8-51B9-44B5-97CB-921AE18E08CF}" presName="diagram" presStyleCnt="0">
        <dgm:presLayoutVars>
          <dgm:dir/>
          <dgm:resizeHandles val="exact"/>
        </dgm:presLayoutVars>
      </dgm:prSet>
      <dgm:spPr/>
      <dgm:t>
        <a:bodyPr/>
        <a:lstStyle/>
        <a:p>
          <a:endParaRPr lang="zh-CN" altLang="en-US"/>
        </a:p>
      </dgm:t>
    </dgm:pt>
    <dgm:pt modelId="{0DA2ADE5-5714-4319-A7B3-ADBA10C2141B}" type="pres">
      <dgm:prSet presAssocID="{3A7583B5-AEC1-4B68-87CC-84BAAF26E79B}" presName="node" presStyleLbl="node1" presStyleIdx="0" presStyleCnt="5">
        <dgm:presLayoutVars>
          <dgm:bulletEnabled val="1"/>
        </dgm:presLayoutVars>
      </dgm:prSet>
      <dgm:spPr/>
      <dgm:t>
        <a:bodyPr/>
        <a:lstStyle/>
        <a:p>
          <a:endParaRPr lang="zh-CN" altLang="en-US"/>
        </a:p>
      </dgm:t>
    </dgm:pt>
    <dgm:pt modelId="{138C63FF-08A6-4DF5-9830-D83391C4CCE0}" type="pres">
      <dgm:prSet presAssocID="{5368946E-5C68-4287-9B69-40B640B1781F}" presName="sibTrans" presStyleLbl="sibTrans2D1" presStyleIdx="0" presStyleCnt="4"/>
      <dgm:spPr/>
      <dgm:t>
        <a:bodyPr/>
        <a:lstStyle/>
        <a:p>
          <a:endParaRPr lang="zh-CN" altLang="en-US"/>
        </a:p>
      </dgm:t>
    </dgm:pt>
    <dgm:pt modelId="{32F61EB7-D9F4-437C-808D-6344C0CB5D42}" type="pres">
      <dgm:prSet presAssocID="{5368946E-5C68-4287-9B69-40B640B1781F}" presName="connectorText" presStyleLbl="sibTrans2D1" presStyleIdx="0" presStyleCnt="4"/>
      <dgm:spPr/>
      <dgm:t>
        <a:bodyPr/>
        <a:lstStyle/>
        <a:p>
          <a:endParaRPr lang="zh-CN" altLang="en-US"/>
        </a:p>
      </dgm:t>
    </dgm:pt>
    <dgm:pt modelId="{AC1209E7-BD35-443D-9CCB-B35563DB0E5A}" type="pres">
      <dgm:prSet presAssocID="{9ABE9C13-B06C-4F51-B40C-9A636C24D1E3}" presName="node" presStyleLbl="node1" presStyleIdx="1" presStyleCnt="5">
        <dgm:presLayoutVars>
          <dgm:bulletEnabled val="1"/>
        </dgm:presLayoutVars>
      </dgm:prSet>
      <dgm:spPr/>
      <dgm:t>
        <a:bodyPr/>
        <a:lstStyle/>
        <a:p>
          <a:endParaRPr lang="zh-CN" altLang="en-US"/>
        </a:p>
      </dgm:t>
    </dgm:pt>
    <dgm:pt modelId="{03E15544-DC03-4BA2-B8F5-CF43BCF33C99}" type="pres">
      <dgm:prSet presAssocID="{003AB1AC-2EC4-4E13-8B49-EF906B90B3BA}" presName="sibTrans" presStyleLbl="sibTrans2D1" presStyleIdx="1" presStyleCnt="4"/>
      <dgm:spPr/>
      <dgm:t>
        <a:bodyPr/>
        <a:lstStyle/>
        <a:p>
          <a:endParaRPr lang="zh-CN" altLang="en-US"/>
        </a:p>
      </dgm:t>
    </dgm:pt>
    <dgm:pt modelId="{AEB2FF77-8386-485F-AD58-41532A3DCB37}" type="pres">
      <dgm:prSet presAssocID="{003AB1AC-2EC4-4E13-8B49-EF906B90B3BA}" presName="connectorText" presStyleLbl="sibTrans2D1" presStyleIdx="1" presStyleCnt="4"/>
      <dgm:spPr/>
      <dgm:t>
        <a:bodyPr/>
        <a:lstStyle/>
        <a:p>
          <a:endParaRPr lang="zh-CN" altLang="en-US"/>
        </a:p>
      </dgm:t>
    </dgm:pt>
    <dgm:pt modelId="{AEE70CC7-74AF-40EE-AEDB-9F808785A9FA}" type="pres">
      <dgm:prSet presAssocID="{04888092-3A5B-4B3B-B397-A91C12974843}" presName="node" presStyleLbl="node1" presStyleIdx="2" presStyleCnt="5">
        <dgm:presLayoutVars>
          <dgm:bulletEnabled val="1"/>
        </dgm:presLayoutVars>
      </dgm:prSet>
      <dgm:spPr/>
      <dgm:t>
        <a:bodyPr/>
        <a:lstStyle/>
        <a:p>
          <a:endParaRPr lang="zh-CN" altLang="en-US"/>
        </a:p>
      </dgm:t>
    </dgm:pt>
    <dgm:pt modelId="{7A1EE94D-C135-4EBF-ABD5-EA8B952D7C0F}" type="pres">
      <dgm:prSet presAssocID="{68DF4BAD-966A-4F77-A386-A5D77A77C44E}" presName="sibTrans" presStyleLbl="sibTrans2D1" presStyleIdx="2" presStyleCnt="4"/>
      <dgm:spPr/>
      <dgm:t>
        <a:bodyPr/>
        <a:lstStyle/>
        <a:p>
          <a:endParaRPr lang="zh-CN" altLang="en-US"/>
        </a:p>
      </dgm:t>
    </dgm:pt>
    <dgm:pt modelId="{6D863900-A89B-4CC3-972D-27F97E8C537F}" type="pres">
      <dgm:prSet presAssocID="{68DF4BAD-966A-4F77-A386-A5D77A77C44E}" presName="connectorText" presStyleLbl="sibTrans2D1" presStyleIdx="2" presStyleCnt="4"/>
      <dgm:spPr/>
      <dgm:t>
        <a:bodyPr/>
        <a:lstStyle/>
        <a:p>
          <a:endParaRPr lang="zh-CN" altLang="en-US"/>
        </a:p>
      </dgm:t>
    </dgm:pt>
    <dgm:pt modelId="{AFFC8E7D-AC75-465A-AE83-F63295CE9304}" type="pres">
      <dgm:prSet presAssocID="{CA97416C-79DA-490F-8F84-CAC91F9B1903}" presName="node" presStyleLbl="node1" presStyleIdx="3" presStyleCnt="5">
        <dgm:presLayoutVars>
          <dgm:bulletEnabled val="1"/>
        </dgm:presLayoutVars>
      </dgm:prSet>
      <dgm:spPr/>
      <dgm:t>
        <a:bodyPr/>
        <a:lstStyle/>
        <a:p>
          <a:endParaRPr lang="zh-CN" altLang="en-US"/>
        </a:p>
      </dgm:t>
    </dgm:pt>
    <dgm:pt modelId="{2EAA50CD-52FA-4506-8510-ABD9CDB7473D}" type="pres">
      <dgm:prSet presAssocID="{A55E542A-F514-4052-AF75-4FC6EC53DBEF}" presName="sibTrans" presStyleLbl="sibTrans2D1" presStyleIdx="3" presStyleCnt="4"/>
      <dgm:spPr/>
      <dgm:t>
        <a:bodyPr/>
        <a:lstStyle/>
        <a:p>
          <a:endParaRPr lang="zh-CN" altLang="en-US"/>
        </a:p>
      </dgm:t>
    </dgm:pt>
    <dgm:pt modelId="{AD6BE7F3-17E6-40B1-A241-3C5675FE2AE9}" type="pres">
      <dgm:prSet presAssocID="{A55E542A-F514-4052-AF75-4FC6EC53DBEF}" presName="connectorText" presStyleLbl="sibTrans2D1" presStyleIdx="3" presStyleCnt="4"/>
      <dgm:spPr/>
      <dgm:t>
        <a:bodyPr/>
        <a:lstStyle/>
        <a:p>
          <a:endParaRPr lang="zh-CN" altLang="en-US"/>
        </a:p>
      </dgm:t>
    </dgm:pt>
    <dgm:pt modelId="{7F011835-34CD-4D39-900E-C1034B2F54FF}" type="pres">
      <dgm:prSet presAssocID="{AF727D87-76BA-4256-9606-71868D489D71}" presName="node" presStyleLbl="node1" presStyleIdx="4" presStyleCnt="5">
        <dgm:presLayoutVars>
          <dgm:bulletEnabled val="1"/>
        </dgm:presLayoutVars>
      </dgm:prSet>
      <dgm:spPr/>
      <dgm:t>
        <a:bodyPr/>
        <a:lstStyle/>
        <a:p>
          <a:endParaRPr lang="zh-CN" altLang="en-US"/>
        </a:p>
      </dgm:t>
    </dgm:pt>
  </dgm:ptLst>
  <dgm:cxnLst>
    <dgm:cxn modelId="{37142229-2B02-49D0-9D28-0441FE66C6C9}" srcId="{AE8F1CC8-51B9-44B5-97CB-921AE18E08CF}" destId="{9ABE9C13-B06C-4F51-B40C-9A636C24D1E3}" srcOrd="1" destOrd="0" parTransId="{9833BCCA-8BA2-4F2F-B73A-8C1C568A8B87}" sibTransId="{003AB1AC-2EC4-4E13-8B49-EF906B90B3BA}"/>
    <dgm:cxn modelId="{B2F96171-A1C1-4411-A4A8-B9137C584247}" type="presOf" srcId="{A55E542A-F514-4052-AF75-4FC6EC53DBEF}" destId="{AD6BE7F3-17E6-40B1-A241-3C5675FE2AE9}" srcOrd="1" destOrd="0" presId="urn:microsoft.com/office/officeart/2005/8/layout/process5"/>
    <dgm:cxn modelId="{17C2BEB6-F9DD-437B-A6F0-7329FFDFB1F0}" type="presOf" srcId="{68DF4BAD-966A-4F77-A386-A5D77A77C44E}" destId="{7A1EE94D-C135-4EBF-ABD5-EA8B952D7C0F}" srcOrd="0" destOrd="0" presId="urn:microsoft.com/office/officeart/2005/8/layout/process5"/>
    <dgm:cxn modelId="{5D87A397-2D0A-4541-96C1-37EA40452B2F}" type="presOf" srcId="{A55E542A-F514-4052-AF75-4FC6EC53DBEF}" destId="{2EAA50CD-52FA-4506-8510-ABD9CDB7473D}" srcOrd="0" destOrd="0" presId="urn:microsoft.com/office/officeart/2005/8/layout/process5"/>
    <dgm:cxn modelId="{E99BB8CA-FAE7-4718-98B3-4258ADED0689}" type="presOf" srcId="{5368946E-5C68-4287-9B69-40B640B1781F}" destId="{138C63FF-08A6-4DF5-9830-D83391C4CCE0}" srcOrd="0" destOrd="0" presId="urn:microsoft.com/office/officeart/2005/8/layout/process5"/>
    <dgm:cxn modelId="{2B02C0D6-3796-4679-AFC0-070A5B11888C}" srcId="{AE8F1CC8-51B9-44B5-97CB-921AE18E08CF}" destId="{3A7583B5-AEC1-4B68-87CC-84BAAF26E79B}" srcOrd="0" destOrd="0" parTransId="{1EC51B0A-7CE1-4C9A-A5B3-D72A8ED75E5A}" sibTransId="{5368946E-5C68-4287-9B69-40B640B1781F}"/>
    <dgm:cxn modelId="{DC44A91F-310C-4EAB-850E-107A95C38A89}" srcId="{AE8F1CC8-51B9-44B5-97CB-921AE18E08CF}" destId="{AF727D87-76BA-4256-9606-71868D489D71}" srcOrd="4" destOrd="0" parTransId="{D9824A8F-3412-459F-83E3-C2B8E5BE853B}" sibTransId="{1C8053DE-B443-4122-A80B-D56A79368DF5}"/>
    <dgm:cxn modelId="{B405E1D0-8BFD-406B-A386-8931E90C98B5}" type="presOf" srcId="{3A7583B5-AEC1-4B68-87CC-84BAAF26E79B}" destId="{0DA2ADE5-5714-4319-A7B3-ADBA10C2141B}" srcOrd="0" destOrd="0" presId="urn:microsoft.com/office/officeart/2005/8/layout/process5"/>
    <dgm:cxn modelId="{B4CA8DF3-970E-4763-A2F7-4D80D0ED02A6}" type="presOf" srcId="{003AB1AC-2EC4-4E13-8B49-EF906B90B3BA}" destId="{AEB2FF77-8386-485F-AD58-41532A3DCB37}" srcOrd="1" destOrd="0" presId="urn:microsoft.com/office/officeart/2005/8/layout/process5"/>
    <dgm:cxn modelId="{95170D9D-23B5-4923-B7C8-2BEACFEC9179}" type="presOf" srcId="{68DF4BAD-966A-4F77-A386-A5D77A77C44E}" destId="{6D863900-A89B-4CC3-972D-27F97E8C537F}" srcOrd="1" destOrd="0" presId="urn:microsoft.com/office/officeart/2005/8/layout/process5"/>
    <dgm:cxn modelId="{3B6326D7-05E9-4988-8400-7DBA7FBB0EEB}" type="presOf" srcId="{9ABE9C13-B06C-4F51-B40C-9A636C24D1E3}" destId="{AC1209E7-BD35-443D-9CCB-B35563DB0E5A}" srcOrd="0" destOrd="0" presId="urn:microsoft.com/office/officeart/2005/8/layout/process5"/>
    <dgm:cxn modelId="{483CBB57-F724-4D01-9E18-226FFD92F6D4}" type="presOf" srcId="{CA97416C-79DA-490F-8F84-CAC91F9B1903}" destId="{AFFC8E7D-AC75-465A-AE83-F63295CE9304}" srcOrd="0" destOrd="0" presId="urn:microsoft.com/office/officeart/2005/8/layout/process5"/>
    <dgm:cxn modelId="{B20DD796-0FEA-4CF0-B4B0-32E6F2F3B375}" type="presOf" srcId="{AF727D87-76BA-4256-9606-71868D489D71}" destId="{7F011835-34CD-4D39-900E-C1034B2F54FF}" srcOrd="0" destOrd="0" presId="urn:microsoft.com/office/officeart/2005/8/layout/process5"/>
    <dgm:cxn modelId="{D9272D16-046D-47A7-AE23-3CA2C3509E83}" srcId="{AE8F1CC8-51B9-44B5-97CB-921AE18E08CF}" destId="{04888092-3A5B-4B3B-B397-A91C12974843}" srcOrd="2" destOrd="0" parTransId="{75F67098-A4B6-4B76-A83E-7BAF65119611}" sibTransId="{68DF4BAD-966A-4F77-A386-A5D77A77C44E}"/>
    <dgm:cxn modelId="{C3BEAA5F-82B5-425F-B465-CF1541643E15}" type="presOf" srcId="{AE8F1CC8-51B9-44B5-97CB-921AE18E08CF}" destId="{510D4C6E-605E-4ADE-A9A2-C6F0F54F1668}" srcOrd="0" destOrd="0" presId="urn:microsoft.com/office/officeart/2005/8/layout/process5"/>
    <dgm:cxn modelId="{FE14FDFD-C794-4205-B868-D9B49B5AA955}" type="presOf" srcId="{04888092-3A5B-4B3B-B397-A91C12974843}" destId="{AEE70CC7-74AF-40EE-AEDB-9F808785A9FA}" srcOrd="0" destOrd="0" presId="urn:microsoft.com/office/officeart/2005/8/layout/process5"/>
    <dgm:cxn modelId="{77C4B9E3-D18A-46B8-A540-5666C94E5D02}" srcId="{AE8F1CC8-51B9-44B5-97CB-921AE18E08CF}" destId="{CA97416C-79DA-490F-8F84-CAC91F9B1903}" srcOrd="3" destOrd="0" parTransId="{FE8713D9-BD58-4821-9913-68B041EDBAE8}" sibTransId="{A55E542A-F514-4052-AF75-4FC6EC53DBEF}"/>
    <dgm:cxn modelId="{EFC1BD8B-8DDF-4DB0-A455-EAF80F6DDA38}" type="presOf" srcId="{5368946E-5C68-4287-9B69-40B640B1781F}" destId="{32F61EB7-D9F4-437C-808D-6344C0CB5D42}" srcOrd="1" destOrd="0" presId="urn:microsoft.com/office/officeart/2005/8/layout/process5"/>
    <dgm:cxn modelId="{3F506323-8B1B-49D6-97C4-C6C3F6444F65}" type="presOf" srcId="{003AB1AC-2EC4-4E13-8B49-EF906B90B3BA}" destId="{03E15544-DC03-4BA2-B8F5-CF43BCF33C99}" srcOrd="0" destOrd="0" presId="urn:microsoft.com/office/officeart/2005/8/layout/process5"/>
    <dgm:cxn modelId="{6112674B-8B17-4F80-A663-2743EAA94934}" type="presParOf" srcId="{510D4C6E-605E-4ADE-A9A2-C6F0F54F1668}" destId="{0DA2ADE5-5714-4319-A7B3-ADBA10C2141B}" srcOrd="0" destOrd="0" presId="urn:microsoft.com/office/officeart/2005/8/layout/process5"/>
    <dgm:cxn modelId="{3086C1BF-466E-4A97-8BFF-75F15D550C13}" type="presParOf" srcId="{510D4C6E-605E-4ADE-A9A2-C6F0F54F1668}" destId="{138C63FF-08A6-4DF5-9830-D83391C4CCE0}" srcOrd="1" destOrd="0" presId="urn:microsoft.com/office/officeart/2005/8/layout/process5"/>
    <dgm:cxn modelId="{C3B2041D-E3AB-44E2-AD38-E4C6C8B1B73D}" type="presParOf" srcId="{138C63FF-08A6-4DF5-9830-D83391C4CCE0}" destId="{32F61EB7-D9F4-437C-808D-6344C0CB5D42}" srcOrd="0" destOrd="0" presId="urn:microsoft.com/office/officeart/2005/8/layout/process5"/>
    <dgm:cxn modelId="{112D9FA0-6D19-41E2-91E6-89EA5030D44C}" type="presParOf" srcId="{510D4C6E-605E-4ADE-A9A2-C6F0F54F1668}" destId="{AC1209E7-BD35-443D-9CCB-B35563DB0E5A}" srcOrd="2" destOrd="0" presId="urn:microsoft.com/office/officeart/2005/8/layout/process5"/>
    <dgm:cxn modelId="{4D362113-832A-4FAA-9084-B47A9C8CDEBF}" type="presParOf" srcId="{510D4C6E-605E-4ADE-A9A2-C6F0F54F1668}" destId="{03E15544-DC03-4BA2-B8F5-CF43BCF33C99}" srcOrd="3" destOrd="0" presId="urn:microsoft.com/office/officeart/2005/8/layout/process5"/>
    <dgm:cxn modelId="{2DF90402-D80E-4A0D-9A29-EFFABAEA8FC9}" type="presParOf" srcId="{03E15544-DC03-4BA2-B8F5-CF43BCF33C99}" destId="{AEB2FF77-8386-485F-AD58-41532A3DCB37}" srcOrd="0" destOrd="0" presId="urn:microsoft.com/office/officeart/2005/8/layout/process5"/>
    <dgm:cxn modelId="{774DBF24-1DD5-4465-A555-E3C046688AE8}" type="presParOf" srcId="{510D4C6E-605E-4ADE-A9A2-C6F0F54F1668}" destId="{AEE70CC7-74AF-40EE-AEDB-9F808785A9FA}" srcOrd="4" destOrd="0" presId="urn:microsoft.com/office/officeart/2005/8/layout/process5"/>
    <dgm:cxn modelId="{C0EAFF80-FE5F-4E78-A4BA-DA8A52624252}" type="presParOf" srcId="{510D4C6E-605E-4ADE-A9A2-C6F0F54F1668}" destId="{7A1EE94D-C135-4EBF-ABD5-EA8B952D7C0F}" srcOrd="5" destOrd="0" presId="urn:microsoft.com/office/officeart/2005/8/layout/process5"/>
    <dgm:cxn modelId="{E6C6B253-95A5-4A10-B0FC-F6829B14F624}" type="presParOf" srcId="{7A1EE94D-C135-4EBF-ABD5-EA8B952D7C0F}" destId="{6D863900-A89B-4CC3-972D-27F97E8C537F}" srcOrd="0" destOrd="0" presId="urn:microsoft.com/office/officeart/2005/8/layout/process5"/>
    <dgm:cxn modelId="{0EBDA015-4EB1-4B79-907E-2EE66D5C4445}" type="presParOf" srcId="{510D4C6E-605E-4ADE-A9A2-C6F0F54F1668}" destId="{AFFC8E7D-AC75-465A-AE83-F63295CE9304}" srcOrd="6" destOrd="0" presId="urn:microsoft.com/office/officeart/2005/8/layout/process5"/>
    <dgm:cxn modelId="{4D2ADB8D-BEFA-49C3-8FC6-3CCA951B8F25}" type="presParOf" srcId="{510D4C6E-605E-4ADE-A9A2-C6F0F54F1668}" destId="{2EAA50CD-52FA-4506-8510-ABD9CDB7473D}" srcOrd="7" destOrd="0" presId="urn:microsoft.com/office/officeart/2005/8/layout/process5"/>
    <dgm:cxn modelId="{D9DC5AC8-7121-41B7-AD79-5044CC15097A}" type="presParOf" srcId="{2EAA50CD-52FA-4506-8510-ABD9CDB7473D}" destId="{AD6BE7F3-17E6-40B1-A241-3C5675FE2AE9}" srcOrd="0" destOrd="0" presId="urn:microsoft.com/office/officeart/2005/8/layout/process5"/>
    <dgm:cxn modelId="{47E361C6-F254-4922-A011-B74390DCF093}" type="presParOf" srcId="{510D4C6E-605E-4ADE-A9A2-C6F0F54F1668}" destId="{7F011835-34CD-4D39-900E-C1034B2F54FF}" srcOrd="8"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A2ADE5-5714-4319-A7B3-ADBA10C2141B}">
      <dsp:nvSpPr>
        <dsp:cNvPr id="0" name=""/>
        <dsp:cNvSpPr/>
      </dsp:nvSpPr>
      <dsp:spPr>
        <a:xfrm>
          <a:off x="6270" y="458086"/>
          <a:ext cx="1874127" cy="1124476"/>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zh-CN" altLang="en-US" sz="1400" b="1" kern="1200">
              <a:latin typeface="微软雅黑" pitchFamily="34" charset="-122"/>
              <a:ea typeface="微软雅黑" pitchFamily="34" charset="-122"/>
            </a:rPr>
            <a:t>产品编辑分类平台，给出分类及属性定义</a:t>
          </a:r>
        </a:p>
      </dsp:txBody>
      <dsp:txXfrm>
        <a:off x="39205" y="491021"/>
        <a:ext cx="1808257" cy="1058606"/>
      </dsp:txXfrm>
    </dsp:sp>
    <dsp:sp modelId="{138C63FF-08A6-4DF5-9830-D83391C4CCE0}">
      <dsp:nvSpPr>
        <dsp:cNvPr id="0" name=""/>
        <dsp:cNvSpPr/>
      </dsp:nvSpPr>
      <dsp:spPr>
        <a:xfrm>
          <a:off x="2045320" y="787932"/>
          <a:ext cx="397315" cy="464783"/>
        </a:xfrm>
        <a:prstGeom prst="rightArrow">
          <a:avLst>
            <a:gd name="adj1" fmla="val 60000"/>
            <a:gd name="adj2" fmla="val 5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zh-CN" altLang="en-US" sz="1100" kern="1200"/>
        </a:p>
      </dsp:txBody>
      <dsp:txXfrm>
        <a:off x="2045320" y="880889"/>
        <a:ext cx="278121" cy="278869"/>
      </dsp:txXfrm>
    </dsp:sp>
    <dsp:sp modelId="{AC1209E7-BD35-443D-9CCB-B35563DB0E5A}">
      <dsp:nvSpPr>
        <dsp:cNvPr id="0" name=""/>
        <dsp:cNvSpPr/>
      </dsp:nvSpPr>
      <dsp:spPr>
        <a:xfrm>
          <a:off x="2630048" y="458086"/>
          <a:ext cx="1874127" cy="1124476"/>
        </a:xfrm>
        <a:prstGeom prst="roundRect">
          <a:avLst>
            <a:gd name="adj" fmla="val 10000"/>
          </a:avLst>
        </a:prstGeom>
        <a:gradFill rotWithShape="0">
          <a:gsLst>
            <a:gs pos="0">
              <a:schemeClr val="accent2">
                <a:hueOff val="1170380"/>
                <a:satOff val="-1460"/>
                <a:lumOff val="343"/>
                <a:alphaOff val="0"/>
                <a:shade val="51000"/>
                <a:satMod val="130000"/>
              </a:schemeClr>
            </a:gs>
            <a:gs pos="80000">
              <a:schemeClr val="accent2">
                <a:hueOff val="1170380"/>
                <a:satOff val="-1460"/>
                <a:lumOff val="343"/>
                <a:alphaOff val="0"/>
                <a:shade val="93000"/>
                <a:satMod val="130000"/>
              </a:schemeClr>
            </a:gs>
            <a:gs pos="100000">
              <a:schemeClr val="accent2">
                <a:hueOff val="1170380"/>
                <a:satOff val="-1460"/>
                <a:lumOff val="343"/>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zh-CN" altLang="en-US" sz="1400" b="1" kern="1200" dirty="0">
              <a:latin typeface="微软雅黑" pitchFamily="34" charset="-122"/>
              <a:ea typeface="微软雅黑" pitchFamily="34" charset="-122"/>
            </a:rPr>
            <a:t>技术根据产品给出的分类及属性定义，进行数据挖掘</a:t>
          </a:r>
        </a:p>
      </dsp:txBody>
      <dsp:txXfrm>
        <a:off x="2662983" y="491021"/>
        <a:ext cx="1808257" cy="1058606"/>
      </dsp:txXfrm>
    </dsp:sp>
    <dsp:sp modelId="{03E15544-DC03-4BA2-B8F5-CF43BCF33C99}">
      <dsp:nvSpPr>
        <dsp:cNvPr id="0" name=""/>
        <dsp:cNvSpPr/>
      </dsp:nvSpPr>
      <dsp:spPr>
        <a:xfrm>
          <a:off x="4669099" y="787932"/>
          <a:ext cx="397315" cy="464783"/>
        </a:xfrm>
        <a:prstGeom prst="rightArrow">
          <a:avLst>
            <a:gd name="adj1" fmla="val 60000"/>
            <a:gd name="adj2" fmla="val 50000"/>
          </a:avLst>
        </a:prstGeom>
        <a:gradFill rotWithShape="0">
          <a:gsLst>
            <a:gs pos="0">
              <a:schemeClr val="accent2">
                <a:hueOff val="1560506"/>
                <a:satOff val="-1946"/>
                <a:lumOff val="458"/>
                <a:alphaOff val="0"/>
                <a:shade val="51000"/>
                <a:satMod val="130000"/>
              </a:schemeClr>
            </a:gs>
            <a:gs pos="80000">
              <a:schemeClr val="accent2">
                <a:hueOff val="1560506"/>
                <a:satOff val="-1946"/>
                <a:lumOff val="458"/>
                <a:alphaOff val="0"/>
                <a:shade val="93000"/>
                <a:satMod val="130000"/>
              </a:schemeClr>
            </a:gs>
            <a:gs pos="100000">
              <a:schemeClr val="accent2">
                <a:hueOff val="1560506"/>
                <a:satOff val="-1946"/>
                <a:lumOff val="458"/>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zh-CN" altLang="en-US" sz="1100" kern="1200"/>
        </a:p>
      </dsp:txBody>
      <dsp:txXfrm>
        <a:off x="4669099" y="880889"/>
        <a:ext cx="278121" cy="278869"/>
      </dsp:txXfrm>
    </dsp:sp>
    <dsp:sp modelId="{AEE70CC7-74AF-40EE-AEDB-9F808785A9FA}">
      <dsp:nvSpPr>
        <dsp:cNvPr id="0" name=""/>
        <dsp:cNvSpPr/>
      </dsp:nvSpPr>
      <dsp:spPr>
        <a:xfrm>
          <a:off x="5253827" y="458086"/>
          <a:ext cx="1874127" cy="1124476"/>
        </a:xfrm>
        <a:prstGeom prst="roundRect">
          <a:avLst>
            <a:gd name="adj" fmla="val 10000"/>
          </a:avLst>
        </a:prstGeom>
        <a:gradFill rotWithShape="0">
          <a:gsLst>
            <a:gs pos="0">
              <a:schemeClr val="accent2">
                <a:hueOff val="2340759"/>
                <a:satOff val="-2919"/>
                <a:lumOff val="686"/>
                <a:alphaOff val="0"/>
                <a:shade val="51000"/>
                <a:satMod val="130000"/>
              </a:schemeClr>
            </a:gs>
            <a:gs pos="80000">
              <a:schemeClr val="accent2">
                <a:hueOff val="2340759"/>
                <a:satOff val="-2919"/>
                <a:lumOff val="686"/>
                <a:alphaOff val="0"/>
                <a:shade val="93000"/>
                <a:satMod val="130000"/>
              </a:schemeClr>
            </a:gs>
            <a:gs pos="100000">
              <a:schemeClr val="accent2">
                <a:hueOff val="2340759"/>
                <a:satOff val="-2919"/>
                <a:lumOff val="686"/>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zh-CN" altLang="en-US" sz="1400" b="1" kern="1200">
              <a:latin typeface="微软雅黑" pitchFamily="34" charset="-122"/>
              <a:ea typeface="微软雅黑" pitchFamily="34" charset="-122"/>
            </a:rPr>
            <a:t>产品对技术挖掘出的数据进行指标评测</a:t>
          </a:r>
        </a:p>
      </dsp:txBody>
      <dsp:txXfrm>
        <a:off x="5286762" y="491021"/>
        <a:ext cx="1808257" cy="1058606"/>
      </dsp:txXfrm>
    </dsp:sp>
    <dsp:sp modelId="{7A1EE94D-C135-4EBF-ABD5-EA8B952D7C0F}">
      <dsp:nvSpPr>
        <dsp:cNvPr id="0" name=""/>
        <dsp:cNvSpPr/>
      </dsp:nvSpPr>
      <dsp:spPr>
        <a:xfrm rot="5400000">
          <a:off x="5992233" y="1713751"/>
          <a:ext cx="397315" cy="464783"/>
        </a:xfrm>
        <a:prstGeom prst="rightArrow">
          <a:avLst>
            <a:gd name="adj1" fmla="val 60000"/>
            <a:gd name="adj2" fmla="val 50000"/>
          </a:avLst>
        </a:prstGeom>
        <a:gradFill rotWithShape="0">
          <a:gsLst>
            <a:gs pos="0">
              <a:schemeClr val="accent2">
                <a:hueOff val="3121013"/>
                <a:satOff val="-3893"/>
                <a:lumOff val="915"/>
                <a:alphaOff val="0"/>
                <a:shade val="51000"/>
                <a:satMod val="130000"/>
              </a:schemeClr>
            </a:gs>
            <a:gs pos="80000">
              <a:schemeClr val="accent2">
                <a:hueOff val="3121013"/>
                <a:satOff val="-3893"/>
                <a:lumOff val="915"/>
                <a:alphaOff val="0"/>
                <a:shade val="93000"/>
                <a:satMod val="130000"/>
              </a:schemeClr>
            </a:gs>
            <a:gs pos="100000">
              <a:schemeClr val="accent2">
                <a:hueOff val="3121013"/>
                <a:satOff val="-3893"/>
                <a:lumOff val="915"/>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zh-CN" altLang="en-US" sz="1100" kern="1200"/>
        </a:p>
      </dsp:txBody>
      <dsp:txXfrm rot="-5400000">
        <a:off x="6051456" y="1747485"/>
        <a:ext cx="278869" cy="278121"/>
      </dsp:txXfrm>
    </dsp:sp>
    <dsp:sp modelId="{AFFC8E7D-AC75-465A-AE83-F63295CE9304}">
      <dsp:nvSpPr>
        <dsp:cNvPr id="0" name=""/>
        <dsp:cNvSpPr/>
      </dsp:nvSpPr>
      <dsp:spPr>
        <a:xfrm>
          <a:off x="5253827" y="2332213"/>
          <a:ext cx="1874127" cy="1124476"/>
        </a:xfrm>
        <a:prstGeom prst="roundRect">
          <a:avLst>
            <a:gd name="adj" fmla="val 10000"/>
          </a:avLst>
        </a:prstGeom>
        <a:gradFill rotWithShape="0">
          <a:gsLst>
            <a:gs pos="0">
              <a:schemeClr val="accent2">
                <a:hueOff val="3511139"/>
                <a:satOff val="-4379"/>
                <a:lumOff val="1030"/>
                <a:alphaOff val="0"/>
                <a:shade val="51000"/>
                <a:satMod val="130000"/>
              </a:schemeClr>
            </a:gs>
            <a:gs pos="80000">
              <a:schemeClr val="accent2">
                <a:hueOff val="3511139"/>
                <a:satOff val="-4379"/>
                <a:lumOff val="1030"/>
                <a:alphaOff val="0"/>
                <a:shade val="93000"/>
                <a:satMod val="130000"/>
              </a:schemeClr>
            </a:gs>
            <a:gs pos="100000">
              <a:schemeClr val="accent2">
                <a:hueOff val="3511139"/>
                <a:satOff val="-4379"/>
                <a:lumOff val="103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zh-CN" altLang="en-US" sz="1400" b="1" kern="1200">
              <a:latin typeface="微软雅黑" pitchFamily="34" charset="-122"/>
              <a:ea typeface="微软雅黑" pitchFamily="34" charset="-122"/>
            </a:rPr>
            <a:t>明确当前指标，确定改进目标。分析评测中</a:t>
          </a:r>
          <a:r>
            <a:rPr lang="en-US" altLang="zh-CN" sz="1400" b="1" kern="1200">
              <a:latin typeface="微软雅黑" pitchFamily="34" charset="-122"/>
              <a:ea typeface="微软雅黑" pitchFamily="34" charset="-122"/>
            </a:rPr>
            <a:t>badcase</a:t>
          </a:r>
          <a:r>
            <a:rPr lang="zh-CN" altLang="en-US" sz="1400" b="1" kern="1200">
              <a:latin typeface="微软雅黑" pitchFamily="34" charset="-122"/>
              <a:ea typeface="微软雅黑" pitchFamily="34" charset="-122"/>
            </a:rPr>
            <a:t>进行改进</a:t>
          </a:r>
        </a:p>
      </dsp:txBody>
      <dsp:txXfrm>
        <a:off x="5286762" y="2365148"/>
        <a:ext cx="1808257" cy="1058606"/>
      </dsp:txXfrm>
    </dsp:sp>
    <dsp:sp modelId="{2EAA50CD-52FA-4506-8510-ABD9CDB7473D}">
      <dsp:nvSpPr>
        <dsp:cNvPr id="0" name=""/>
        <dsp:cNvSpPr/>
      </dsp:nvSpPr>
      <dsp:spPr>
        <a:xfrm rot="10800000">
          <a:off x="4691588" y="2662059"/>
          <a:ext cx="397315" cy="464783"/>
        </a:xfrm>
        <a:prstGeom prst="rightArrow">
          <a:avLst>
            <a:gd name="adj1" fmla="val 60000"/>
            <a:gd name="adj2" fmla="val 50000"/>
          </a:avLst>
        </a:prstGeom>
        <a:gradFill rotWithShape="0">
          <a:gsLst>
            <a:gs pos="0">
              <a:schemeClr val="accent2">
                <a:hueOff val="4681519"/>
                <a:satOff val="-5839"/>
                <a:lumOff val="1373"/>
                <a:alphaOff val="0"/>
                <a:shade val="51000"/>
                <a:satMod val="130000"/>
              </a:schemeClr>
            </a:gs>
            <a:gs pos="80000">
              <a:schemeClr val="accent2">
                <a:hueOff val="4681519"/>
                <a:satOff val="-5839"/>
                <a:lumOff val="1373"/>
                <a:alphaOff val="0"/>
                <a:shade val="93000"/>
                <a:satMod val="130000"/>
              </a:schemeClr>
            </a:gs>
            <a:gs pos="100000">
              <a:schemeClr val="accent2">
                <a:hueOff val="4681519"/>
                <a:satOff val="-5839"/>
                <a:lumOff val="1373"/>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zh-CN" altLang="en-US" sz="1100" kern="1200"/>
        </a:p>
      </dsp:txBody>
      <dsp:txXfrm rot="10800000">
        <a:off x="4810782" y="2755016"/>
        <a:ext cx="278121" cy="278869"/>
      </dsp:txXfrm>
    </dsp:sp>
    <dsp:sp modelId="{7F011835-34CD-4D39-900E-C1034B2F54FF}">
      <dsp:nvSpPr>
        <dsp:cNvPr id="0" name=""/>
        <dsp:cNvSpPr/>
      </dsp:nvSpPr>
      <dsp:spPr>
        <a:xfrm>
          <a:off x="2630048" y="2332213"/>
          <a:ext cx="1874127" cy="1124476"/>
        </a:xfrm>
        <a:prstGeom prst="roundRect">
          <a:avLst>
            <a:gd name="adj" fmla="val 10000"/>
          </a:avLst>
        </a:prstGeom>
        <a:gradFill rotWithShape="0">
          <a:gsLst>
            <a:gs pos="0">
              <a:schemeClr val="accent2">
                <a:hueOff val="4681519"/>
                <a:satOff val="-5839"/>
                <a:lumOff val="1373"/>
                <a:alphaOff val="0"/>
                <a:shade val="51000"/>
                <a:satMod val="130000"/>
              </a:schemeClr>
            </a:gs>
            <a:gs pos="80000">
              <a:schemeClr val="accent2">
                <a:hueOff val="4681519"/>
                <a:satOff val="-5839"/>
                <a:lumOff val="1373"/>
                <a:alphaOff val="0"/>
                <a:shade val="93000"/>
                <a:satMod val="130000"/>
              </a:schemeClr>
            </a:gs>
            <a:gs pos="100000">
              <a:schemeClr val="accent2">
                <a:hueOff val="4681519"/>
                <a:satOff val="-5839"/>
                <a:lumOff val="1373"/>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zh-CN" altLang="en-US" sz="1400" b="1" kern="1200">
              <a:latin typeface="微软雅黑" pitchFamily="34" charset="-122"/>
              <a:ea typeface="微软雅黑" pitchFamily="34" charset="-122"/>
            </a:rPr>
            <a:t>指标达标后上线</a:t>
          </a:r>
        </a:p>
      </dsp:txBody>
      <dsp:txXfrm>
        <a:off x="2662983" y="2365148"/>
        <a:ext cx="1808257" cy="1058606"/>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E6BD12-18C9-46DF-BAD2-01C42E705084}" type="datetimeFigureOut">
              <a:rPr lang="zh-CN" altLang="en-US" smtClean="0"/>
              <a:pPr/>
              <a:t>2012/12/26</a:t>
            </a:fld>
            <a:endParaRPr lang="zh-CN" altLang="en-US"/>
          </a:p>
        </p:txBody>
      </p:sp>
      <p:sp>
        <p:nvSpPr>
          <p:cNvPr id="4" name="幻灯片图像占位符 3"/>
          <p:cNvSpPr>
            <a:spLocks noGrp="1" noRot="1" noChangeAspect="1"/>
          </p:cNvSpPr>
          <p:nvPr>
            <p:ph type="sldImg" idx="2"/>
          </p:nvPr>
        </p:nvSpPr>
        <p:spPr>
          <a:xfrm>
            <a:off x="0" y="685800"/>
            <a:ext cx="6858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95CBE5-97EA-483D-897C-1C316C1350F7}" type="slidenum">
              <a:rPr lang="zh-CN" altLang="en-US" smtClean="0"/>
              <a:pPr/>
              <a:t>‹#›</a:t>
            </a:fld>
            <a:endParaRPr lang="zh-CN" altLang="en-US"/>
          </a:p>
        </p:txBody>
      </p:sp>
    </p:spTree>
    <p:extLst>
      <p:ext uri="{BB962C8B-B14F-4D97-AF65-F5344CB8AC3E}">
        <p14:creationId xmlns:p14="http://schemas.microsoft.com/office/powerpoint/2010/main" val="364630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大家好，我叫韩异凡，来自搜</a:t>
            </a:r>
            <a:r>
              <a:rPr lang="zh-CN" altLang="en-US" dirty="0" smtClean="0"/>
              <a:t>狗搜索，目前主要负责搜狗的网页搜索和部分垂直搜索的产品工作。今天的主题是从搜索信息到搜索知识，正好上个月搜狗上线了一个叫做知立方的产品，这个产品和今天的主题比较契合。接下来我就大概的介绍一下这个产品的来龙去脉。</a:t>
            </a:r>
            <a:endParaRPr lang="zh-CN" altLang="en-US" dirty="0"/>
          </a:p>
        </p:txBody>
      </p:sp>
      <p:sp>
        <p:nvSpPr>
          <p:cNvPr id="4" name="灯片编号占位符 3"/>
          <p:cNvSpPr>
            <a:spLocks noGrp="1"/>
          </p:cNvSpPr>
          <p:nvPr>
            <p:ph type="sldNum" sz="quarter" idx="10"/>
          </p:nvPr>
        </p:nvSpPr>
        <p:spPr/>
        <p:txBody>
          <a:bodyPr/>
          <a:lstStyle/>
          <a:p>
            <a:fld id="{9B95CBE5-97EA-483D-897C-1C316C1350F7}" type="slidenum">
              <a:rPr lang="zh-CN" altLang="en-US" smtClean="0"/>
              <a:pPr/>
              <a:t>1</a:t>
            </a:fld>
            <a:endParaRPr lang="zh-CN" altLang="en-US"/>
          </a:p>
        </p:txBody>
      </p:sp>
    </p:spTree>
    <p:extLst>
      <p:ext uri="{BB962C8B-B14F-4D97-AF65-F5344CB8AC3E}">
        <p14:creationId xmlns:p14="http://schemas.microsoft.com/office/powerpoint/2010/main" val="7718314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B95CBE5-97EA-483D-897C-1C316C1350F7}" type="slidenum">
              <a:rPr lang="zh-CN" altLang="en-US" smtClean="0"/>
              <a:pPr/>
              <a:t>10</a:t>
            </a:fld>
            <a:endParaRPr lang="zh-CN" altLang="en-US"/>
          </a:p>
        </p:txBody>
      </p:sp>
    </p:spTree>
    <p:extLst>
      <p:ext uri="{BB962C8B-B14F-4D97-AF65-F5344CB8AC3E}">
        <p14:creationId xmlns:p14="http://schemas.microsoft.com/office/powerpoint/2010/main" val="165514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B95CBE5-97EA-483D-897C-1C316C1350F7}" type="slidenum">
              <a:rPr lang="zh-CN" altLang="en-US" smtClean="0"/>
              <a:pPr/>
              <a:t>11</a:t>
            </a:fld>
            <a:endParaRPr lang="zh-CN" altLang="en-US"/>
          </a:p>
        </p:txBody>
      </p:sp>
    </p:spTree>
    <p:extLst>
      <p:ext uri="{BB962C8B-B14F-4D97-AF65-F5344CB8AC3E}">
        <p14:creationId xmlns:p14="http://schemas.microsoft.com/office/powerpoint/2010/main" val="165514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B95CBE5-97EA-483D-897C-1C316C1350F7}" type="slidenum">
              <a:rPr lang="zh-CN" altLang="en-US" smtClean="0"/>
              <a:pPr/>
              <a:t>13</a:t>
            </a:fld>
            <a:endParaRPr lang="zh-CN" altLang="en-US"/>
          </a:p>
        </p:txBody>
      </p:sp>
    </p:spTree>
    <p:extLst>
      <p:ext uri="{BB962C8B-B14F-4D97-AF65-F5344CB8AC3E}">
        <p14:creationId xmlns:p14="http://schemas.microsoft.com/office/powerpoint/2010/main" val="165514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关于知识库如何建立，我的同事张阔会在下面有非常详细的介绍。我主要讲一下在整个项目中产品所做的主要工作。</a:t>
            </a:r>
            <a:endParaRPr lang="zh-CN" altLang="en-US" dirty="0"/>
          </a:p>
        </p:txBody>
      </p:sp>
      <p:sp>
        <p:nvSpPr>
          <p:cNvPr id="4" name="灯片编号占位符 3"/>
          <p:cNvSpPr>
            <a:spLocks noGrp="1"/>
          </p:cNvSpPr>
          <p:nvPr>
            <p:ph type="sldNum" sz="quarter" idx="10"/>
          </p:nvPr>
        </p:nvSpPr>
        <p:spPr/>
        <p:txBody>
          <a:bodyPr/>
          <a:lstStyle/>
          <a:p>
            <a:fld id="{9B95CBE5-97EA-483D-897C-1C316C1350F7}" type="slidenum">
              <a:rPr lang="zh-CN" altLang="en-US" smtClean="0"/>
              <a:pPr/>
              <a:t>14</a:t>
            </a:fld>
            <a:endParaRPr lang="zh-CN" altLang="en-US"/>
          </a:p>
        </p:txBody>
      </p:sp>
    </p:spTree>
    <p:extLst>
      <p:ext uri="{BB962C8B-B14F-4D97-AF65-F5344CB8AC3E}">
        <p14:creationId xmlns:p14="http://schemas.microsoft.com/office/powerpoint/2010/main" val="165514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分类体系主要参考</a:t>
            </a:r>
            <a:r>
              <a:rPr lang="en-US" altLang="zh-CN" dirty="0" smtClean="0"/>
              <a:t>freebase</a:t>
            </a:r>
            <a:r>
              <a:rPr lang="zh-CN" altLang="en-US" dirty="0" smtClean="0"/>
              <a:t>的架构</a:t>
            </a:r>
            <a:endParaRPr lang="zh-CN" altLang="en-US" dirty="0"/>
          </a:p>
        </p:txBody>
      </p:sp>
      <p:sp>
        <p:nvSpPr>
          <p:cNvPr id="4" name="灯片编号占位符 3"/>
          <p:cNvSpPr>
            <a:spLocks noGrp="1"/>
          </p:cNvSpPr>
          <p:nvPr>
            <p:ph type="sldNum" sz="quarter" idx="10"/>
          </p:nvPr>
        </p:nvSpPr>
        <p:spPr/>
        <p:txBody>
          <a:bodyPr/>
          <a:lstStyle/>
          <a:p>
            <a:fld id="{9B95CBE5-97EA-483D-897C-1C316C1350F7}" type="slidenum">
              <a:rPr lang="zh-CN" altLang="en-US" smtClean="0"/>
              <a:pPr/>
              <a:t>15</a:t>
            </a:fld>
            <a:endParaRPr lang="zh-CN" altLang="en-US"/>
          </a:p>
        </p:txBody>
      </p:sp>
    </p:spTree>
    <p:extLst>
      <p:ext uri="{BB962C8B-B14F-4D97-AF65-F5344CB8AC3E}">
        <p14:creationId xmlns:p14="http://schemas.microsoft.com/office/powerpoint/2010/main" val="165514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分类体系主要参考</a:t>
            </a:r>
            <a:r>
              <a:rPr lang="en-US" altLang="zh-CN" dirty="0" smtClean="0"/>
              <a:t>freebase</a:t>
            </a:r>
            <a:r>
              <a:rPr lang="zh-CN" altLang="en-US" smtClean="0"/>
              <a:t>的架构</a:t>
            </a:r>
            <a:endParaRPr lang="zh-CN" altLang="en-US" dirty="0"/>
          </a:p>
        </p:txBody>
      </p:sp>
      <p:sp>
        <p:nvSpPr>
          <p:cNvPr id="4" name="灯片编号占位符 3"/>
          <p:cNvSpPr>
            <a:spLocks noGrp="1"/>
          </p:cNvSpPr>
          <p:nvPr>
            <p:ph type="sldNum" sz="quarter" idx="10"/>
          </p:nvPr>
        </p:nvSpPr>
        <p:spPr/>
        <p:txBody>
          <a:bodyPr/>
          <a:lstStyle/>
          <a:p>
            <a:fld id="{9B95CBE5-97EA-483D-897C-1C316C1350F7}" type="slidenum">
              <a:rPr lang="zh-CN" altLang="en-US" smtClean="0"/>
              <a:pPr/>
              <a:t>16</a:t>
            </a:fld>
            <a:endParaRPr lang="zh-CN" altLang="en-US"/>
          </a:p>
        </p:txBody>
      </p:sp>
    </p:spTree>
    <p:extLst>
      <p:ext uri="{BB962C8B-B14F-4D97-AF65-F5344CB8AC3E}">
        <p14:creationId xmlns:p14="http://schemas.microsoft.com/office/powerpoint/2010/main" val="165514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覆盖越大，收获越大</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9B95CBE5-97EA-483D-897C-1C316C1350F7}" type="slidenum">
              <a:rPr lang="zh-CN" altLang="en-US" smtClean="0"/>
              <a:pPr/>
              <a:t>17</a:t>
            </a:fld>
            <a:endParaRPr lang="zh-CN" altLang="en-US"/>
          </a:p>
        </p:txBody>
      </p:sp>
    </p:spTree>
    <p:extLst>
      <p:ext uri="{BB962C8B-B14F-4D97-AF65-F5344CB8AC3E}">
        <p14:creationId xmlns:p14="http://schemas.microsoft.com/office/powerpoint/2010/main" val="165514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从展现给用户什么内容角度出发</a:t>
            </a:r>
            <a:endParaRPr lang="zh-CN" altLang="en-US" dirty="0"/>
          </a:p>
        </p:txBody>
      </p:sp>
      <p:sp>
        <p:nvSpPr>
          <p:cNvPr id="4" name="灯片编号占位符 3"/>
          <p:cNvSpPr>
            <a:spLocks noGrp="1"/>
          </p:cNvSpPr>
          <p:nvPr>
            <p:ph type="sldNum" sz="quarter" idx="10"/>
          </p:nvPr>
        </p:nvSpPr>
        <p:spPr/>
        <p:txBody>
          <a:bodyPr/>
          <a:lstStyle/>
          <a:p>
            <a:fld id="{9B95CBE5-97EA-483D-897C-1C316C1350F7}" type="slidenum">
              <a:rPr lang="zh-CN" altLang="en-US" smtClean="0"/>
              <a:pPr/>
              <a:t>18</a:t>
            </a:fld>
            <a:endParaRPr lang="zh-CN" altLang="en-US"/>
          </a:p>
        </p:txBody>
      </p:sp>
    </p:spTree>
    <p:extLst>
      <p:ext uri="{BB962C8B-B14F-4D97-AF65-F5344CB8AC3E}">
        <p14:creationId xmlns:p14="http://schemas.microsoft.com/office/powerpoint/2010/main" val="165514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从展现给用户什么内容角度出发</a:t>
            </a:r>
            <a:endParaRPr lang="zh-CN" altLang="en-US" dirty="0"/>
          </a:p>
        </p:txBody>
      </p:sp>
      <p:sp>
        <p:nvSpPr>
          <p:cNvPr id="4" name="灯片编号占位符 3"/>
          <p:cNvSpPr>
            <a:spLocks noGrp="1"/>
          </p:cNvSpPr>
          <p:nvPr>
            <p:ph type="sldNum" sz="quarter" idx="10"/>
          </p:nvPr>
        </p:nvSpPr>
        <p:spPr/>
        <p:txBody>
          <a:bodyPr/>
          <a:lstStyle/>
          <a:p>
            <a:fld id="{9B95CBE5-97EA-483D-897C-1C316C1350F7}" type="slidenum">
              <a:rPr lang="zh-CN" altLang="en-US" smtClean="0"/>
              <a:pPr/>
              <a:t>19</a:t>
            </a:fld>
            <a:endParaRPr lang="zh-CN" altLang="en-US"/>
          </a:p>
        </p:txBody>
      </p:sp>
    </p:spTree>
    <p:extLst>
      <p:ext uri="{BB962C8B-B14F-4D97-AF65-F5344CB8AC3E}">
        <p14:creationId xmlns:p14="http://schemas.microsoft.com/office/powerpoint/2010/main" val="165514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指标评测的重要性</a:t>
            </a:r>
            <a:endParaRPr lang="en-US" altLang="zh-CN" dirty="0" smtClean="0"/>
          </a:p>
          <a:p>
            <a:r>
              <a:rPr lang="zh-CN" altLang="en-US" dirty="0" smtClean="0"/>
              <a:t>指标评测涉及三部分的内容：</a:t>
            </a:r>
            <a:r>
              <a:rPr lang="en-US" altLang="zh-CN" dirty="0" smtClean="0"/>
              <a:t>1.</a:t>
            </a:r>
            <a:r>
              <a:rPr lang="zh-CN" altLang="en-US" dirty="0" smtClean="0"/>
              <a:t>建什么指标？通常的指标会有精度、召回</a:t>
            </a:r>
            <a:r>
              <a:rPr lang="zh-CN" altLang="en-US" baseline="0" dirty="0" smtClean="0"/>
              <a:t> </a:t>
            </a:r>
            <a:r>
              <a:rPr lang="en-US" altLang="zh-CN" baseline="0" dirty="0" smtClean="0"/>
              <a:t>2.</a:t>
            </a:r>
            <a:r>
              <a:rPr lang="zh-CN" altLang="en-US" baseline="0" dirty="0" smtClean="0"/>
              <a:t>评价标准：好坏的定义 </a:t>
            </a:r>
            <a:r>
              <a:rPr lang="en-US" altLang="zh-CN" baseline="0" dirty="0" smtClean="0"/>
              <a:t>3. </a:t>
            </a:r>
            <a:r>
              <a:rPr lang="zh-CN" altLang="en-US" baseline="0" dirty="0" smtClean="0"/>
              <a:t>评测集的选取</a:t>
            </a:r>
            <a:endParaRPr lang="zh-CN" altLang="en-US" dirty="0"/>
          </a:p>
        </p:txBody>
      </p:sp>
      <p:sp>
        <p:nvSpPr>
          <p:cNvPr id="4" name="灯片编号占位符 3"/>
          <p:cNvSpPr>
            <a:spLocks noGrp="1"/>
          </p:cNvSpPr>
          <p:nvPr>
            <p:ph type="sldNum" sz="quarter" idx="10"/>
          </p:nvPr>
        </p:nvSpPr>
        <p:spPr/>
        <p:txBody>
          <a:bodyPr/>
          <a:lstStyle/>
          <a:p>
            <a:fld id="{9B95CBE5-97EA-483D-897C-1C316C1350F7}" type="slidenum">
              <a:rPr lang="zh-CN" altLang="en-US" smtClean="0"/>
              <a:pPr/>
              <a:t>20</a:t>
            </a:fld>
            <a:endParaRPr lang="zh-CN" altLang="en-US"/>
          </a:p>
        </p:txBody>
      </p:sp>
    </p:spTree>
    <p:extLst>
      <p:ext uri="{BB962C8B-B14F-4D97-AF65-F5344CB8AC3E}">
        <p14:creationId xmlns:p14="http://schemas.microsoft.com/office/powerpoint/2010/main" val="16551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B95CBE5-97EA-483D-897C-1C316C1350F7}" type="slidenum">
              <a:rPr lang="zh-CN" altLang="en-US" smtClean="0"/>
              <a:pPr/>
              <a:t>2</a:t>
            </a:fld>
            <a:endParaRPr lang="zh-CN" altLang="en-US"/>
          </a:p>
        </p:txBody>
      </p:sp>
    </p:spTree>
    <p:extLst>
      <p:ext uri="{BB962C8B-B14F-4D97-AF65-F5344CB8AC3E}">
        <p14:creationId xmlns:p14="http://schemas.microsoft.com/office/powerpoint/2010/main" val="25531982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Type</a:t>
            </a:r>
            <a:r>
              <a:rPr lang="zh-CN" altLang="en-US" dirty="0" smtClean="0"/>
              <a:t>重要度：周杰伦</a:t>
            </a:r>
            <a:r>
              <a:rPr lang="zh-CN" altLang="en-US" baseline="0" dirty="0" smtClean="0"/>
              <a:t> 音乐大于电视剧  谢娜 主持节目大于电影</a:t>
            </a:r>
            <a:endParaRPr lang="zh-CN" altLang="en-US" dirty="0"/>
          </a:p>
        </p:txBody>
      </p:sp>
      <p:sp>
        <p:nvSpPr>
          <p:cNvPr id="4" name="灯片编号占位符 3"/>
          <p:cNvSpPr>
            <a:spLocks noGrp="1"/>
          </p:cNvSpPr>
          <p:nvPr>
            <p:ph type="sldNum" sz="quarter" idx="10"/>
          </p:nvPr>
        </p:nvSpPr>
        <p:spPr/>
        <p:txBody>
          <a:bodyPr/>
          <a:lstStyle/>
          <a:p>
            <a:fld id="{9B95CBE5-97EA-483D-897C-1C316C1350F7}" type="slidenum">
              <a:rPr lang="zh-CN" altLang="en-US" smtClean="0"/>
              <a:pPr/>
              <a:t>21</a:t>
            </a:fld>
            <a:endParaRPr lang="zh-CN" altLang="en-US"/>
          </a:p>
        </p:txBody>
      </p:sp>
    </p:spTree>
    <p:extLst>
      <p:ext uri="{BB962C8B-B14F-4D97-AF65-F5344CB8AC3E}">
        <p14:creationId xmlns:p14="http://schemas.microsoft.com/office/powerpoint/2010/main" val="165514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B95CBE5-97EA-483D-897C-1C316C1350F7}" type="slidenum">
              <a:rPr lang="zh-CN" altLang="en-US" smtClean="0"/>
              <a:pPr/>
              <a:t>22</a:t>
            </a:fld>
            <a:endParaRPr lang="zh-CN" altLang="en-US"/>
          </a:p>
        </p:txBody>
      </p:sp>
    </p:spTree>
    <p:extLst>
      <p:ext uri="{BB962C8B-B14F-4D97-AF65-F5344CB8AC3E}">
        <p14:creationId xmlns:p14="http://schemas.microsoft.com/office/powerpoint/2010/main" val="165514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B95CBE5-97EA-483D-897C-1C316C1350F7}" type="slidenum">
              <a:rPr lang="zh-CN" altLang="en-US" smtClean="0"/>
              <a:pPr/>
              <a:t>27</a:t>
            </a:fld>
            <a:endParaRPr lang="zh-CN" altLang="en-US"/>
          </a:p>
        </p:txBody>
      </p:sp>
    </p:spTree>
    <p:extLst>
      <p:ext uri="{BB962C8B-B14F-4D97-AF65-F5344CB8AC3E}">
        <p14:creationId xmlns:p14="http://schemas.microsoft.com/office/powerpoint/2010/main" val="25531982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B95CBE5-97EA-483D-897C-1C316C1350F7}" type="slidenum">
              <a:rPr lang="zh-CN" altLang="en-US" smtClean="0"/>
              <a:pPr/>
              <a:t>28</a:t>
            </a:fld>
            <a:endParaRPr lang="zh-CN" altLang="en-US"/>
          </a:p>
        </p:txBody>
      </p:sp>
    </p:spTree>
    <p:extLst>
      <p:ext uri="{BB962C8B-B14F-4D97-AF65-F5344CB8AC3E}">
        <p14:creationId xmlns:p14="http://schemas.microsoft.com/office/powerpoint/2010/main" val="18857896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smtClean="0">
                <a:solidFill>
                  <a:schemeClr val="tx1"/>
                </a:solidFill>
                <a:latin typeface="+mn-lt"/>
                <a:ea typeface="+mn-ea"/>
                <a:cs typeface="+mn-cs"/>
              </a:rPr>
              <a:t>随着网络信息的急剧膨胀，用户面临严重的信息过载。同时快节奏的生活以及对搜索随时随地的需求使得他们需要更有效率地获取准确信息。</a:t>
            </a:r>
            <a:endParaRPr lang="zh-CN" altLang="en-US" dirty="0"/>
          </a:p>
        </p:txBody>
      </p:sp>
      <p:sp>
        <p:nvSpPr>
          <p:cNvPr id="4" name="灯片编号占位符 3"/>
          <p:cNvSpPr>
            <a:spLocks noGrp="1"/>
          </p:cNvSpPr>
          <p:nvPr>
            <p:ph type="sldNum" sz="quarter" idx="10"/>
          </p:nvPr>
        </p:nvSpPr>
        <p:spPr/>
        <p:txBody>
          <a:bodyPr/>
          <a:lstStyle/>
          <a:p>
            <a:fld id="{9B95CBE5-97EA-483D-897C-1C316C1350F7}" type="slidenum">
              <a:rPr lang="zh-CN" altLang="en-US" smtClean="0"/>
              <a:pPr/>
              <a:t>3</a:t>
            </a:fld>
            <a:endParaRPr lang="zh-CN" altLang="en-US"/>
          </a:p>
        </p:txBody>
      </p:sp>
    </p:spTree>
    <p:extLst>
      <p:ext uri="{BB962C8B-B14F-4D97-AF65-F5344CB8AC3E}">
        <p14:creationId xmlns:p14="http://schemas.microsoft.com/office/powerpoint/2010/main" val="2553198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用户获取自己想要信息的成本增加</a:t>
            </a:r>
            <a:endParaRPr lang="zh-CN" altLang="en-US" dirty="0"/>
          </a:p>
        </p:txBody>
      </p:sp>
      <p:sp>
        <p:nvSpPr>
          <p:cNvPr id="4" name="灯片编号占位符 3"/>
          <p:cNvSpPr>
            <a:spLocks noGrp="1"/>
          </p:cNvSpPr>
          <p:nvPr>
            <p:ph type="sldNum" sz="quarter" idx="10"/>
          </p:nvPr>
        </p:nvSpPr>
        <p:spPr/>
        <p:txBody>
          <a:bodyPr/>
          <a:lstStyle/>
          <a:p>
            <a:fld id="{9B95CBE5-97EA-483D-897C-1C316C1350F7}" type="slidenum">
              <a:rPr lang="zh-CN" altLang="en-US" smtClean="0"/>
              <a:pPr/>
              <a:t>4</a:t>
            </a:fld>
            <a:endParaRPr lang="zh-CN" altLang="en-US"/>
          </a:p>
        </p:txBody>
      </p:sp>
    </p:spTree>
    <p:extLst>
      <p:ext uri="{BB962C8B-B14F-4D97-AF65-F5344CB8AC3E}">
        <p14:creationId xmlns:p14="http://schemas.microsoft.com/office/powerpoint/2010/main" val="25531982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B95CBE5-97EA-483D-897C-1C316C1350F7}" type="slidenum">
              <a:rPr lang="zh-CN" altLang="en-US" smtClean="0"/>
              <a:pPr/>
              <a:t>5</a:t>
            </a:fld>
            <a:endParaRPr lang="zh-CN" altLang="en-US"/>
          </a:p>
        </p:txBody>
      </p:sp>
    </p:spTree>
    <p:extLst>
      <p:ext uri="{BB962C8B-B14F-4D97-AF65-F5344CB8AC3E}">
        <p14:creationId xmlns:p14="http://schemas.microsoft.com/office/powerpoint/2010/main" val="2553198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如何将用户多种多样的自然语言转化为机器可以理解的语言？</a:t>
            </a:r>
            <a:endParaRPr lang="zh-CN" altLang="en-US" dirty="0"/>
          </a:p>
        </p:txBody>
      </p:sp>
      <p:sp>
        <p:nvSpPr>
          <p:cNvPr id="4" name="灯片编号占位符 3"/>
          <p:cNvSpPr>
            <a:spLocks noGrp="1"/>
          </p:cNvSpPr>
          <p:nvPr>
            <p:ph type="sldNum" sz="quarter" idx="10"/>
          </p:nvPr>
        </p:nvSpPr>
        <p:spPr/>
        <p:txBody>
          <a:bodyPr/>
          <a:lstStyle/>
          <a:p>
            <a:fld id="{9B95CBE5-97EA-483D-897C-1C316C1350F7}" type="slidenum">
              <a:rPr lang="zh-CN" altLang="en-US" smtClean="0"/>
              <a:pPr/>
              <a:t>6</a:t>
            </a:fld>
            <a:endParaRPr lang="zh-CN" altLang="en-US"/>
          </a:p>
        </p:txBody>
      </p:sp>
    </p:spTree>
    <p:extLst>
      <p:ext uri="{BB962C8B-B14F-4D97-AF65-F5344CB8AC3E}">
        <p14:creationId xmlns:p14="http://schemas.microsoft.com/office/powerpoint/2010/main" val="25531982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B95CBE5-97EA-483D-897C-1C316C1350F7}" type="slidenum">
              <a:rPr lang="zh-CN" altLang="en-US" smtClean="0"/>
              <a:pPr/>
              <a:t>7</a:t>
            </a:fld>
            <a:endParaRPr lang="zh-CN" altLang="en-US"/>
          </a:p>
        </p:txBody>
      </p:sp>
    </p:spTree>
    <p:extLst>
      <p:ext uri="{BB962C8B-B14F-4D97-AF65-F5344CB8AC3E}">
        <p14:creationId xmlns:p14="http://schemas.microsoft.com/office/powerpoint/2010/main" val="25531982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B95CBE5-97EA-483D-897C-1C316C1350F7}" type="slidenum">
              <a:rPr lang="zh-CN" altLang="en-US" smtClean="0"/>
              <a:pPr/>
              <a:t>8</a:t>
            </a:fld>
            <a:endParaRPr lang="zh-CN" altLang="en-US"/>
          </a:p>
        </p:txBody>
      </p:sp>
    </p:spTree>
    <p:extLst>
      <p:ext uri="{BB962C8B-B14F-4D97-AF65-F5344CB8AC3E}">
        <p14:creationId xmlns:p14="http://schemas.microsoft.com/office/powerpoint/2010/main" val="25531982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B95CBE5-97EA-483D-897C-1C316C1350F7}" type="slidenum">
              <a:rPr lang="zh-CN" altLang="en-US" smtClean="0"/>
              <a:pPr/>
              <a:t>9</a:t>
            </a:fld>
            <a:endParaRPr lang="zh-CN" altLang="en-US"/>
          </a:p>
        </p:txBody>
      </p:sp>
    </p:spTree>
    <p:extLst>
      <p:ext uri="{BB962C8B-B14F-4D97-AF65-F5344CB8AC3E}">
        <p14:creationId xmlns:p14="http://schemas.microsoft.com/office/powerpoint/2010/main" val="165514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64156" y="1789657"/>
            <a:ext cx="9793764" cy="123488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728311" y="3264588"/>
            <a:ext cx="8065453" cy="1472265"/>
          </a:xfrm>
        </p:spPr>
        <p:txBody>
          <a:bodyPr/>
          <a:lstStyle>
            <a:lvl1pPr marL="0" indent="0" algn="ctr">
              <a:buNone/>
              <a:defRPr>
                <a:solidFill>
                  <a:schemeClr val="tx1">
                    <a:tint val="75000"/>
                  </a:schemeClr>
                </a:solidFill>
              </a:defRPr>
            </a:lvl1pPr>
            <a:lvl2pPr marL="553029" indent="0" algn="ctr">
              <a:buNone/>
              <a:defRPr>
                <a:solidFill>
                  <a:schemeClr val="tx1">
                    <a:tint val="75000"/>
                  </a:schemeClr>
                </a:solidFill>
              </a:defRPr>
            </a:lvl2pPr>
            <a:lvl3pPr marL="1106058" indent="0" algn="ctr">
              <a:buNone/>
              <a:defRPr>
                <a:solidFill>
                  <a:schemeClr val="tx1">
                    <a:tint val="75000"/>
                  </a:schemeClr>
                </a:solidFill>
              </a:defRPr>
            </a:lvl3pPr>
            <a:lvl4pPr marL="1659087" indent="0" algn="ctr">
              <a:buNone/>
              <a:defRPr>
                <a:solidFill>
                  <a:schemeClr val="tx1">
                    <a:tint val="75000"/>
                  </a:schemeClr>
                </a:solidFill>
              </a:defRPr>
            </a:lvl4pPr>
            <a:lvl5pPr marL="2212116" indent="0" algn="ctr">
              <a:buNone/>
              <a:defRPr>
                <a:solidFill>
                  <a:schemeClr val="tx1">
                    <a:tint val="75000"/>
                  </a:schemeClr>
                </a:solidFill>
              </a:defRPr>
            </a:lvl5pPr>
            <a:lvl6pPr marL="2765146" indent="0" algn="ctr">
              <a:buNone/>
              <a:defRPr>
                <a:solidFill>
                  <a:schemeClr val="tx1">
                    <a:tint val="75000"/>
                  </a:schemeClr>
                </a:solidFill>
              </a:defRPr>
            </a:lvl6pPr>
            <a:lvl7pPr marL="3318175" indent="0" algn="ctr">
              <a:buNone/>
              <a:defRPr>
                <a:solidFill>
                  <a:schemeClr val="tx1">
                    <a:tint val="75000"/>
                  </a:schemeClr>
                </a:solidFill>
              </a:defRPr>
            </a:lvl7pPr>
            <a:lvl8pPr marL="3871204" indent="0" algn="ctr">
              <a:buNone/>
              <a:defRPr>
                <a:solidFill>
                  <a:schemeClr val="tx1">
                    <a:tint val="75000"/>
                  </a:schemeClr>
                </a:solidFill>
              </a:defRPr>
            </a:lvl8pPr>
            <a:lvl9pPr marL="4424233"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2012/12/26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2012/12/26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353504" y="230709"/>
            <a:ext cx="2592467" cy="491555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76104" y="230709"/>
            <a:ext cx="7585366" cy="491555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2012/12/26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2012/12/26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10164" y="3702001"/>
            <a:ext cx="9793764" cy="1144206"/>
          </a:xfrm>
        </p:spPr>
        <p:txBody>
          <a:bodyPr anchor="t"/>
          <a:lstStyle>
            <a:lvl1pPr algn="l">
              <a:defRPr sz="48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10164" y="2441774"/>
            <a:ext cx="9793764" cy="1260226"/>
          </a:xfrm>
        </p:spPr>
        <p:txBody>
          <a:bodyPr anchor="b"/>
          <a:lstStyle>
            <a:lvl1pPr marL="0" indent="0">
              <a:buNone/>
              <a:defRPr sz="2400">
                <a:solidFill>
                  <a:schemeClr val="tx1">
                    <a:tint val="75000"/>
                  </a:schemeClr>
                </a:solidFill>
              </a:defRPr>
            </a:lvl1pPr>
            <a:lvl2pPr marL="553029" indent="0">
              <a:buNone/>
              <a:defRPr sz="2200">
                <a:solidFill>
                  <a:schemeClr val="tx1">
                    <a:tint val="75000"/>
                  </a:schemeClr>
                </a:solidFill>
              </a:defRPr>
            </a:lvl2pPr>
            <a:lvl3pPr marL="1106058" indent="0">
              <a:buNone/>
              <a:defRPr sz="1900">
                <a:solidFill>
                  <a:schemeClr val="tx1">
                    <a:tint val="75000"/>
                  </a:schemeClr>
                </a:solidFill>
              </a:defRPr>
            </a:lvl3pPr>
            <a:lvl4pPr marL="1659087" indent="0">
              <a:buNone/>
              <a:defRPr sz="1700">
                <a:solidFill>
                  <a:schemeClr val="tx1">
                    <a:tint val="75000"/>
                  </a:schemeClr>
                </a:solidFill>
              </a:defRPr>
            </a:lvl4pPr>
            <a:lvl5pPr marL="2212116" indent="0">
              <a:buNone/>
              <a:defRPr sz="1700">
                <a:solidFill>
                  <a:schemeClr val="tx1">
                    <a:tint val="75000"/>
                  </a:schemeClr>
                </a:solidFill>
              </a:defRPr>
            </a:lvl5pPr>
            <a:lvl6pPr marL="2765146" indent="0">
              <a:buNone/>
              <a:defRPr sz="1700">
                <a:solidFill>
                  <a:schemeClr val="tx1">
                    <a:tint val="75000"/>
                  </a:schemeClr>
                </a:solidFill>
              </a:defRPr>
            </a:lvl6pPr>
            <a:lvl7pPr marL="3318175" indent="0">
              <a:buNone/>
              <a:defRPr sz="1700">
                <a:solidFill>
                  <a:schemeClr val="tx1">
                    <a:tint val="75000"/>
                  </a:schemeClr>
                </a:solidFill>
              </a:defRPr>
            </a:lvl7pPr>
            <a:lvl8pPr marL="3871204" indent="0">
              <a:buNone/>
              <a:defRPr sz="1700">
                <a:solidFill>
                  <a:schemeClr val="tx1">
                    <a:tint val="75000"/>
                  </a:schemeClr>
                </a:solidFill>
              </a:defRPr>
            </a:lvl8pPr>
            <a:lvl9pPr marL="4424233" indent="0">
              <a:buNone/>
              <a:defRPr sz="17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2012/12/26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76104" y="1344243"/>
            <a:ext cx="5088916" cy="3802019"/>
          </a:xfrm>
        </p:spPr>
        <p:txBody>
          <a:bodyPr/>
          <a:lstStyle>
            <a:lvl1pPr>
              <a:defRPr sz="3400"/>
            </a:lvl1pPr>
            <a:lvl2pPr>
              <a:defRPr sz="2900"/>
            </a:lvl2pPr>
            <a:lvl3pPr>
              <a:defRPr sz="2400"/>
            </a:lvl3pPr>
            <a:lvl4pPr>
              <a:defRPr sz="2200"/>
            </a:lvl4pPr>
            <a:lvl5pPr>
              <a:defRPr sz="2200"/>
            </a:lvl5pPr>
            <a:lvl6pPr>
              <a:defRPr sz="2200"/>
            </a:lvl6pPr>
            <a:lvl7pPr>
              <a:defRPr sz="2200"/>
            </a:lvl7pPr>
            <a:lvl8pPr>
              <a:defRPr sz="2200"/>
            </a:lvl8pPr>
            <a:lvl9pPr>
              <a:defRPr sz="2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857055" y="1344243"/>
            <a:ext cx="5088916" cy="3802019"/>
          </a:xfrm>
        </p:spPr>
        <p:txBody>
          <a:bodyPr/>
          <a:lstStyle>
            <a:lvl1pPr>
              <a:defRPr sz="3400"/>
            </a:lvl1pPr>
            <a:lvl2pPr>
              <a:defRPr sz="2900"/>
            </a:lvl2pPr>
            <a:lvl3pPr>
              <a:defRPr sz="2400"/>
            </a:lvl3pPr>
            <a:lvl4pPr>
              <a:defRPr sz="2200"/>
            </a:lvl4pPr>
            <a:lvl5pPr>
              <a:defRPr sz="2200"/>
            </a:lvl5pPr>
            <a:lvl6pPr>
              <a:defRPr sz="2200"/>
            </a:lvl6pPr>
            <a:lvl7pPr>
              <a:defRPr sz="2200"/>
            </a:lvl7pPr>
            <a:lvl8pPr>
              <a:defRPr sz="2200"/>
            </a:lvl8pPr>
            <a:lvl9pPr>
              <a:defRPr sz="2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2012/12/26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576104" y="1289567"/>
            <a:ext cx="5090917" cy="537430"/>
          </a:xfrm>
        </p:spPr>
        <p:txBody>
          <a:bodyPr anchor="b"/>
          <a:lstStyle>
            <a:lvl1pPr marL="0" indent="0">
              <a:buNone/>
              <a:defRPr sz="2900" b="1"/>
            </a:lvl1pPr>
            <a:lvl2pPr marL="553029" indent="0">
              <a:buNone/>
              <a:defRPr sz="2400" b="1"/>
            </a:lvl2pPr>
            <a:lvl3pPr marL="1106058" indent="0">
              <a:buNone/>
              <a:defRPr sz="2200" b="1"/>
            </a:lvl3pPr>
            <a:lvl4pPr marL="1659087" indent="0">
              <a:buNone/>
              <a:defRPr sz="1900" b="1"/>
            </a:lvl4pPr>
            <a:lvl5pPr marL="2212116" indent="0">
              <a:buNone/>
              <a:defRPr sz="1900" b="1"/>
            </a:lvl5pPr>
            <a:lvl6pPr marL="2765146" indent="0">
              <a:buNone/>
              <a:defRPr sz="1900" b="1"/>
            </a:lvl6pPr>
            <a:lvl7pPr marL="3318175" indent="0">
              <a:buNone/>
              <a:defRPr sz="1900" b="1"/>
            </a:lvl7pPr>
            <a:lvl8pPr marL="3871204" indent="0">
              <a:buNone/>
              <a:defRPr sz="1900" b="1"/>
            </a:lvl8pPr>
            <a:lvl9pPr marL="4424233" indent="0">
              <a:buNone/>
              <a:defRPr sz="1900" b="1"/>
            </a:lvl9pPr>
          </a:lstStyle>
          <a:p>
            <a:pPr lvl="0"/>
            <a:r>
              <a:rPr lang="zh-CN" altLang="en-US" smtClean="0"/>
              <a:t>单击此处编辑母版文本样式</a:t>
            </a:r>
          </a:p>
        </p:txBody>
      </p:sp>
      <p:sp>
        <p:nvSpPr>
          <p:cNvPr id="4" name="内容占位符 3"/>
          <p:cNvSpPr>
            <a:spLocks noGrp="1"/>
          </p:cNvSpPr>
          <p:nvPr>
            <p:ph sz="half" idx="2"/>
          </p:nvPr>
        </p:nvSpPr>
        <p:spPr>
          <a:xfrm>
            <a:off x="576104" y="1826996"/>
            <a:ext cx="5090917" cy="3319265"/>
          </a:xfrm>
        </p:spPr>
        <p:txBody>
          <a:bodyPr/>
          <a:lstStyle>
            <a:lvl1pPr>
              <a:defRPr sz="2900"/>
            </a:lvl1pPr>
            <a:lvl2pPr>
              <a:defRPr sz="2400"/>
            </a:lvl2pPr>
            <a:lvl3pPr>
              <a:defRPr sz="2200"/>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5853056" y="1289567"/>
            <a:ext cx="5092917" cy="537430"/>
          </a:xfrm>
        </p:spPr>
        <p:txBody>
          <a:bodyPr anchor="b"/>
          <a:lstStyle>
            <a:lvl1pPr marL="0" indent="0">
              <a:buNone/>
              <a:defRPr sz="2900" b="1"/>
            </a:lvl1pPr>
            <a:lvl2pPr marL="553029" indent="0">
              <a:buNone/>
              <a:defRPr sz="2400" b="1"/>
            </a:lvl2pPr>
            <a:lvl3pPr marL="1106058" indent="0">
              <a:buNone/>
              <a:defRPr sz="2200" b="1"/>
            </a:lvl3pPr>
            <a:lvl4pPr marL="1659087" indent="0">
              <a:buNone/>
              <a:defRPr sz="1900" b="1"/>
            </a:lvl4pPr>
            <a:lvl5pPr marL="2212116" indent="0">
              <a:buNone/>
              <a:defRPr sz="1900" b="1"/>
            </a:lvl5pPr>
            <a:lvl6pPr marL="2765146" indent="0">
              <a:buNone/>
              <a:defRPr sz="1900" b="1"/>
            </a:lvl6pPr>
            <a:lvl7pPr marL="3318175" indent="0">
              <a:buNone/>
              <a:defRPr sz="1900" b="1"/>
            </a:lvl7pPr>
            <a:lvl8pPr marL="3871204" indent="0">
              <a:buNone/>
              <a:defRPr sz="1900" b="1"/>
            </a:lvl8pPr>
            <a:lvl9pPr marL="4424233" indent="0">
              <a:buNone/>
              <a:defRPr sz="1900" b="1"/>
            </a:lvl9pPr>
          </a:lstStyle>
          <a:p>
            <a:pPr lvl="0"/>
            <a:r>
              <a:rPr lang="zh-CN" altLang="en-US" smtClean="0"/>
              <a:t>单击此处编辑母版文本样式</a:t>
            </a:r>
          </a:p>
        </p:txBody>
      </p:sp>
      <p:sp>
        <p:nvSpPr>
          <p:cNvPr id="6" name="内容占位符 5"/>
          <p:cNvSpPr>
            <a:spLocks noGrp="1"/>
          </p:cNvSpPr>
          <p:nvPr>
            <p:ph sz="quarter" idx="4"/>
          </p:nvPr>
        </p:nvSpPr>
        <p:spPr>
          <a:xfrm>
            <a:off x="5853056" y="1826996"/>
            <a:ext cx="5092917" cy="3319265"/>
          </a:xfrm>
        </p:spPr>
        <p:txBody>
          <a:bodyPr/>
          <a:lstStyle>
            <a:lvl1pPr>
              <a:defRPr sz="2900"/>
            </a:lvl1pPr>
            <a:lvl2pPr>
              <a:defRPr sz="2400"/>
            </a:lvl2pPr>
            <a:lvl3pPr>
              <a:defRPr sz="2200"/>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2012/12/26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2012/12/26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2012/12/26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76106" y="229374"/>
            <a:ext cx="3790683" cy="976176"/>
          </a:xfrm>
        </p:spPr>
        <p:txBody>
          <a:bodyPr anchor="b"/>
          <a:lstStyle>
            <a:lvl1pPr algn="l">
              <a:defRPr sz="24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504811" y="229376"/>
            <a:ext cx="6441160" cy="4916887"/>
          </a:xfrm>
        </p:spPr>
        <p:txBody>
          <a:bodyPr/>
          <a:lstStyle>
            <a:lvl1pPr>
              <a:defRPr sz="3900"/>
            </a:lvl1pPr>
            <a:lvl2pPr>
              <a:defRPr sz="3400"/>
            </a:lvl2pPr>
            <a:lvl3pPr>
              <a:defRPr sz="2900"/>
            </a:lvl3pPr>
            <a:lvl4pPr>
              <a:defRPr sz="2400"/>
            </a:lvl4pPr>
            <a:lvl5pPr>
              <a:defRPr sz="2400"/>
            </a:lvl5pPr>
            <a:lvl6pPr>
              <a:defRPr sz="2400"/>
            </a:lvl6pPr>
            <a:lvl7pPr>
              <a:defRPr sz="2400"/>
            </a:lvl7pPr>
            <a:lvl8pPr>
              <a:defRPr sz="2400"/>
            </a:lvl8pPr>
            <a:lvl9pPr>
              <a:defRPr sz="2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576106" y="1205552"/>
            <a:ext cx="3790683" cy="3940710"/>
          </a:xfrm>
        </p:spPr>
        <p:txBody>
          <a:bodyPr/>
          <a:lstStyle>
            <a:lvl1pPr marL="0" indent="0">
              <a:buNone/>
              <a:defRPr sz="1700"/>
            </a:lvl1pPr>
            <a:lvl2pPr marL="553029" indent="0">
              <a:buNone/>
              <a:defRPr sz="1500"/>
            </a:lvl2pPr>
            <a:lvl3pPr marL="1106058" indent="0">
              <a:buNone/>
              <a:defRPr sz="1200"/>
            </a:lvl3pPr>
            <a:lvl4pPr marL="1659087" indent="0">
              <a:buNone/>
              <a:defRPr sz="1100"/>
            </a:lvl4pPr>
            <a:lvl5pPr marL="2212116" indent="0">
              <a:buNone/>
              <a:defRPr sz="1100"/>
            </a:lvl5pPr>
            <a:lvl6pPr marL="2765146" indent="0">
              <a:buNone/>
              <a:defRPr sz="1100"/>
            </a:lvl6pPr>
            <a:lvl7pPr marL="3318175" indent="0">
              <a:buNone/>
              <a:defRPr sz="1100"/>
            </a:lvl7pPr>
            <a:lvl8pPr marL="3871204" indent="0">
              <a:buNone/>
              <a:defRPr sz="1100"/>
            </a:lvl8pPr>
            <a:lvl9pPr marL="4424233" indent="0">
              <a:buNone/>
              <a:defRPr sz="11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2012/12/26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58407" y="4032726"/>
            <a:ext cx="6913245" cy="476087"/>
          </a:xfrm>
        </p:spPr>
        <p:txBody>
          <a:bodyPr anchor="b"/>
          <a:lstStyle>
            <a:lvl1pPr algn="l">
              <a:defRPr sz="24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258407" y="514759"/>
            <a:ext cx="6913245" cy="3456623"/>
          </a:xfrm>
        </p:spPr>
        <p:txBody>
          <a:bodyPr/>
          <a:lstStyle>
            <a:lvl1pPr marL="0" indent="0">
              <a:buNone/>
              <a:defRPr sz="3900"/>
            </a:lvl1pPr>
            <a:lvl2pPr marL="553029" indent="0">
              <a:buNone/>
              <a:defRPr sz="3400"/>
            </a:lvl2pPr>
            <a:lvl3pPr marL="1106058" indent="0">
              <a:buNone/>
              <a:defRPr sz="2900"/>
            </a:lvl3pPr>
            <a:lvl4pPr marL="1659087" indent="0">
              <a:buNone/>
              <a:defRPr sz="2400"/>
            </a:lvl4pPr>
            <a:lvl5pPr marL="2212116" indent="0">
              <a:buNone/>
              <a:defRPr sz="2400"/>
            </a:lvl5pPr>
            <a:lvl6pPr marL="2765146" indent="0">
              <a:buNone/>
              <a:defRPr sz="2400"/>
            </a:lvl6pPr>
            <a:lvl7pPr marL="3318175" indent="0">
              <a:buNone/>
              <a:defRPr sz="2400"/>
            </a:lvl7pPr>
            <a:lvl8pPr marL="3871204" indent="0">
              <a:buNone/>
              <a:defRPr sz="2400"/>
            </a:lvl8pPr>
            <a:lvl9pPr marL="4424233" indent="0">
              <a:buNone/>
              <a:defRPr sz="2400"/>
            </a:lvl9pPr>
          </a:lstStyle>
          <a:p>
            <a:endParaRPr lang="zh-CN" altLang="en-US"/>
          </a:p>
        </p:txBody>
      </p:sp>
      <p:sp>
        <p:nvSpPr>
          <p:cNvPr id="4" name="文本占位符 3"/>
          <p:cNvSpPr>
            <a:spLocks noGrp="1"/>
          </p:cNvSpPr>
          <p:nvPr>
            <p:ph type="body" sz="half" idx="2"/>
          </p:nvPr>
        </p:nvSpPr>
        <p:spPr>
          <a:xfrm>
            <a:off x="2258407" y="4508813"/>
            <a:ext cx="6913245" cy="676122"/>
          </a:xfrm>
        </p:spPr>
        <p:txBody>
          <a:bodyPr/>
          <a:lstStyle>
            <a:lvl1pPr marL="0" indent="0">
              <a:buNone/>
              <a:defRPr sz="1700"/>
            </a:lvl1pPr>
            <a:lvl2pPr marL="553029" indent="0">
              <a:buNone/>
              <a:defRPr sz="1500"/>
            </a:lvl2pPr>
            <a:lvl3pPr marL="1106058" indent="0">
              <a:buNone/>
              <a:defRPr sz="1200"/>
            </a:lvl3pPr>
            <a:lvl4pPr marL="1659087" indent="0">
              <a:buNone/>
              <a:defRPr sz="1100"/>
            </a:lvl4pPr>
            <a:lvl5pPr marL="2212116" indent="0">
              <a:buNone/>
              <a:defRPr sz="1100"/>
            </a:lvl5pPr>
            <a:lvl6pPr marL="2765146" indent="0">
              <a:buNone/>
              <a:defRPr sz="1100"/>
            </a:lvl6pPr>
            <a:lvl7pPr marL="3318175" indent="0">
              <a:buNone/>
              <a:defRPr sz="1100"/>
            </a:lvl7pPr>
            <a:lvl8pPr marL="3871204" indent="0">
              <a:buNone/>
              <a:defRPr sz="1100"/>
            </a:lvl8pPr>
            <a:lvl9pPr marL="4424233" indent="0">
              <a:buNone/>
              <a:defRPr sz="11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2012/12/26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576104" y="230709"/>
            <a:ext cx="10369868" cy="960173"/>
          </a:xfrm>
          <a:prstGeom prst="rect">
            <a:avLst/>
          </a:prstGeom>
        </p:spPr>
        <p:txBody>
          <a:bodyPr vert="horz" lIns="110606" tIns="55303" rIns="110606" bIns="55303"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576104" y="1344243"/>
            <a:ext cx="10369868" cy="3802019"/>
          </a:xfrm>
          <a:prstGeom prst="rect">
            <a:avLst/>
          </a:prstGeom>
        </p:spPr>
        <p:txBody>
          <a:bodyPr vert="horz" lIns="110606" tIns="55303" rIns="110606" bIns="55303"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576104" y="5339629"/>
            <a:ext cx="2688484" cy="306722"/>
          </a:xfrm>
          <a:prstGeom prst="rect">
            <a:avLst/>
          </a:prstGeom>
        </p:spPr>
        <p:txBody>
          <a:bodyPr vert="horz" lIns="110606" tIns="55303" rIns="110606" bIns="55303" rtlCol="0" anchor="ctr"/>
          <a:lstStyle>
            <a:lvl1pPr algn="l">
              <a:defRPr sz="1500">
                <a:solidFill>
                  <a:schemeClr val="tx1">
                    <a:tint val="75000"/>
                  </a:schemeClr>
                </a:solidFill>
              </a:defRPr>
            </a:lvl1pPr>
          </a:lstStyle>
          <a:p>
            <a:fld id="{530820CF-B880-4189-942D-D702A7CBA730}" type="datetimeFigureOut">
              <a:rPr lang="zh-CN" altLang="en-US" smtClean="0"/>
              <a:pPr/>
              <a:t>2012/12/26</a:t>
            </a:fld>
            <a:endParaRPr lang="zh-CN" altLang="en-US"/>
          </a:p>
        </p:txBody>
      </p:sp>
      <p:sp>
        <p:nvSpPr>
          <p:cNvPr id="5" name="页脚占位符 4"/>
          <p:cNvSpPr>
            <a:spLocks noGrp="1"/>
          </p:cNvSpPr>
          <p:nvPr>
            <p:ph type="ftr" sz="quarter" idx="3"/>
          </p:nvPr>
        </p:nvSpPr>
        <p:spPr>
          <a:xfrm>
            <a:off x="3936709" y="5339629"/>
            <a:ext cx="3648657" cy="306722"/>
          </a:xfrm>
          <a:prstGeom prst="rect">
            <a:avLst/>
          </a:prstGeom>
        </p:spPr>
        <p:txBody>
          <a:bodyPr vert="horz" lIns="110606" tIns="55303" rIns="110606" bIns="55303" rtlCol="0" anchor="ctr"/>
          <a:lstStyle>
            <a:lvl1pPr algn="ctr">
              <a:defRPr sz="15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257487" y="5339629"/>
            <a:ext cx="2688484" cy="306722"/>
          </a:xfrm>
          <a:prstGeom prst="rect">
            <a:avLst/>
          </a:prstGeom>
        </p:spPr>
        <p:txBody>
          <a:bodyPr vert="horz" lIns="110606" tIns="55303" rIns="110606" bIns="55303" rtlCol="0" anchor="ctr"/>
          <a:lstStyle>
            <a:lvl1pPr algn="r">
              <a:defRPr sz="15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106058" rtl="0" eaLnBrk="1" latinLnBrk="0" hangingPunct="1">
        <a:spcBef>
          <a:spcPct val="0"/>
        </a:spcBef>
        <a:buNone/>
        <a:defRPr sz="5300" kern="1200">
          <a:solidFill>
            <a:schemeClr val="tx1"/>
          </a:solidFill>
          <a:latin typeface="+mj-lt"/>
          <a:ea typeface="+mj-ea"/>
          <a:cs typeface="+mj-cs"/>
        </a:defRPr>
      </a:lvl1pPr>
    </p:titleStyle>
    <p:bodyStyle>
      <a:lvl1pPr marL="414772" indent="-414772" algn="l" defTabSz="1106058" rtl="0" eaLnBrk="1" latinLnBrk="0" hangingPunct="1">
        <a:spcBef>
          <a:spcPct val="20000"/>
        </a:spcBef>
        <a:buFont typeface="Arial" pitchFamily="34" charset="0"/>
        <a:buChar char="•"/>
        <a:defRPr sz="3900" kern="1200">
          <a:solidFill>
            <a:schemeClr val="tx1"/>
          </a:solidFill>
          <a:latin typeface="+mn-lt"/>
          <a:ea typeface="+mn-ea"/>
          <a:cs typeface="+mn-cs"/>
        </a:defRPr>
      </a:lvl1pPr>
      <a:lvl2pPr marL="898672" indent="-345643" algn="l" defTabSz="1106058" rtl="0" eaLnBrk="1" latinLnBrk="0" hangingPunct="1">
        <a:spcBef>
          <a:spcPct val="20000"/>
        </a:spcBef>
        <a:buFont typeface="Arial" pitchFamily="34" charset="0"/>
        <a:buChar char="–"/>
        <a:defRPr sz="3400" kern="1200">
          <a:solidFill>
            <a:schemeClr val="tx1"/>
          </a:solidFill>
          <a:latin typeface="+mn-lt"/>
          <a:ea typeface="+mn-ea"/>
          <a:cs typeface="+mn-cs"/>
        </a:defRPr>
      </a:lvl2pPr>
      <a:lvl3pPr marL="1382573" indent="-276515" algn="l" defTabSz="1106058" rtl="0" eaLnBrk="1" latinLnBrk="0" hangingPunct="1">
        <a:spcBef>
          <a:spcPct val="20000"/>
        </a:spcBef>
        <a:buFont typeface="Arial" pitchFamily="34" charset="0"/>
        <a:buChar char="•"/>
        <a:defRPr sz="2900" kern="1200">
          <a:solidFill>
            <a:schemeClr val="tx1"/>
          </a:solidFill>
          <a:latin typeface="+mn-lt"/>
          <a:ea typeface="+mn-ea"/>
          <a:cs typeface="+mn-cs"/>
        </a:defRPr>
      </a:lvl3pPr>
      <a:lvl4pPr marL="1935602" indent="-276515" algn="l" defTabSz="1106058"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488631" indent="-276515" algn="l" defTabSz="1106058"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3041660" indent="-276515" algn="l" defTabSz="11060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94689" indent="-276515" algn="l" defTabSz="11060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147718" indent="-276515" algn="l" defTabSz="11060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700748" indent="-276515" algn="l" defTabSz="11060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zh-CN"/>
      </a:defPPr>
      <a:lvl1pPr marL="0" algn="l" defTabSz="1106058" rtl="0" eaLnBrk="1" latinLnBrk="0" hangingPunct="1">
        <a:defRPr sz="2200" kern="1200">
          <a:solidFill>
            <a:schemeClr val="tx1"/>
          </a:solidFill>
          <a:latin typeface="+mn-lt"/>
          <a:ea typeface="+mn-ea"/>
          <a:cs typeface="+mn-cs"/>
        </a:defRPr>
      </a:lvl1pPr>
      <a:lvl2pPr marL="553029" algn="l" defTabSz="1106058" rtl="0" eaLnBrk="1" latinLnBrk="0" hangingPunct="1">
        <a:defRPr sz="2200" kern="1200">
          <a:solidFill>
            <a:schemeClr val="tx1"/>
          </a:solidFill>
          <a:latin typeface="+mn-lt"/>
          <a:ea typeface="+mn-ea"/>
          <a:cs typeface="+mn-cs"/>
        </a:defRPr>
      </a:lvl2pPr>
      <a:lvl3pPr marL="1106058" algn="l" defTabSz="1106058" rtl="0" eaLnBrk="1" latinLnBrk="0" hangingPunct="1">
        <a:defRPr sz="2200" kern="1200">
          <a:solidFill>
            <a:schemeClr val="tx1"/>
          </a:solidFill>
          <a:latin typeface="+mn-lt"/>
          <a:ea typeface="+mn-ea"/>
          <a:cs typeface="+mn-cs"/>
        </a:defRPr>
      </a:lvl3pPr>
      <a:lvl4pPr marL="1659087" algn="l" defTabSz="1106058" rtl="0" eaLnBrk="1" latinLnBrk="0" hangingPunct="1">
        <a:defRPr sz="2200" kern="1200">
          <a:solidFill>
            <a:schemeClr val="tx1"/>
          </a:solidFill>
          <a:latin typeface="+mn-lt"/>
          <a:ea typeface="+mn-ea"/>
          <a:cs typeface="+mn-cs"/>
        </a:defRPr>
      </a:lvl4pPr>
      <a:lvl5pPr marL="2212116" algn="l" defTabSz="1106058" rtl="0" eaLnBrk="1" latinLnBrk="0" hangingPunct="1">
        <a:defRPr sz="2200" kern="1200">
          <a:solidFill>
            <a:schemeClr val="tx1"/>
          </a:solidFill>
          <a:latin typeface="+mn-lt"/>
          <a:ea typeface="+mn-ea"/>
          <a:cs typeface="+mn-cs"/>
        </a:defRPr>
      </a:lvl5pPr>
      <a:lvl6pPr marL="2765146" algn="l" defTabSz="1106058" rtl="0" eaLnBrk="1" latinLnBrk="0" hangingPunct="1">
        <a:defRPr sz="2200" kern="1200">
          <a:solidFill>
            <a:schemeClr val="tx1"/>
          </a:solidFill>
          <a:latin typeface="+mn-lt"/>
          <a:ea typeface="+mn-ea"/>
          <a:cs typeface="+mn-cs"/>
        </a:defRPr>
      </a:lvl6pPr>
      <a:lvl7pPr marL="3318175" algn="l" defTabSz="1106058" rtl="0" eaLnBrk="1" latinLnBrk="0" hangingPunct="1">
        <a:defRPr sz="2200" kern="1200">
          <a:solidFill>
            <a:schemeClr val="tx1"/>
          </a:solidFill>
          <a:latin typeface="+mn-lt"/>
          <a:ea typeface="+mn-ea"/>
          <a:cs typeface="+mn-cs"/>
        </a:defRPr>
      </a:lvl7pPr>
      <a:lvl8pPr marL="3871204" algn="l" defTabSz="1106058" rtl="0" eaLnBrk="1" latinLnBrk="0" hangingPunct="1">
        <a:defRPr sz="2200" kern="1200">
          <a:solidFill>
            <a:schemeClr val="tx1"/>
          </a:solidFill>
          <a:latin typeface="+mn-lt"/>
          <a:ea typeface="+mn-ea"/>
          <a:cs typeface="+mn-cs"/>
        </a:defRPr>
      </a:lvl8pPr>
      <a:lvl9pPr marL="4424233" algn="l" defTabSz="1106058" rtl="0" eaLnBrk="1" latinLnBrk="0" hangingPunct="1">
        <a:defRPr sz="2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 Id="rId9"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35.jpg"/><Relationship Id="rId7" Type="http://schemas.openxmlformats.org/officeDocument/2006/relationships/image" Target="../media/image39.png"/><Relationship Id="rId2" Type="http://schemas.openxmlformats.org/officeDocument/2006/relationships/image" Target="../media/image34.jpg"/><Relationship Id="rId1" Type="http://schemas.openxmlformats.org/officeDocument/2006/relationships/slideLayout" Target="../slideLayouts/slideLayout1.xml"/><Relationship Id="rId6" Type="http://schemas.openxmlformats.org/officeDocument/2006/relationships/image" Target="../media/image38.png"/><Relationship Id="rId5" Type="http://schemas.openxmlformats.org/officeDocument/2006/relationships/image" Target="../media/image37.jpg"/><Relationship Id="rId4" Type="http://schemas.openxmlformats.org/officeDocument/2006/relationships/image" Target="../media/image36.jp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41.png"/><Relationship Id="rId4" Type="http://schemas.openxmlformats.org/officeDocument/2006/relationships/image" Target="../media/image40.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3.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1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chart" Target="../charts/chart2.xml"/></Relationships>
</file>

<file path=ppt/slides/_rels/slide1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image" Target="../media/image46.png"/><Relationship Id="rId4" Type="http://schemas.openxmlformats.org/officeDocument/2006/relationships/image" Target="../media/image45.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47.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460.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49.png"/><Relationship Id="rId4" Type="http://schemas.openxmlformats.org/officeDocument/2006/relationships/image" Target="../media/image48.png"/></Relationships>
</file>

<file path=ppt/slides/_rels/slide2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0.jp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53.png"/></Relationships>
</file>

<file path=ppt/slides/_rels/slide2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56.png"/></Relationships>
</file>

<file path=ppt/slides/_rels/slide2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59.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png"/><Relationship Id="rId7"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5473605" y="2592487"/>
            <a:ext cx="5400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107265" y="1919212"/>
            <a:ext cx="4801314" cy="646331"/>
          </a:xfrm>
          <a:prstGeom prst="rect">
            <a:avLst/>
          </a:prstGeom>
          <a:noFill/>
        </p:spPr>
        <p:txBody>
          <a:bodyPr wrap="none" rtlCol="0">
            <a:spAutoFit/>
          </a:bodyPr>
          <a:lstStyle/>
          <a:p>
            <a:r>
              <a:rPr lang="zh-CN" altLang="en-US" sz="3600" dirty="0" smtClean="0"/>
              <a:t>从搜索信息到搜索知识</a:t>
            </a:r>
            <a:endParaRPr lang="zh-CN" altLang="en-US" sz="3600" dirty="0"/>
          </a:p>
        </p:txBody>
      </p:sp>
      <p:pic>
        <p:nvPicPr>
          <p:cNvPr id="8" name="Picture 4" descr="C:\iwork\4、公司、产品资料\3、搜狗LOGO\sogou 300.png"/>
          <p:cNvPicPr>
            <a:picLocks noChangeAspect="1" noChangeArrowheads="1"/>
          </p:cNvPicPr>
          <p:nvPr/>
        </p:nvPicPr>
        <p:blipFill>
          <a:blip r:embed="rId3" cstate="print"/>
          <a:srcRect/>
          <a:stretch>
            <a:fillRect/>
          </a:stretch>
        </p:blipFill>
        <p:spPr bwMode="auto">
          <a:xfrm>
            <a:off x="3602032" y="2051705"/>
            <a:ext cx="2014989" cy="513840"/>
          </a:xfrm>
          <a:prstGeom prst="rect">
            <a:avLst/>
          </a:prstGeom>
          <a:noFill/>
        </p:spPr>
      </p:pic>
      <p:sp>
        <p:nvSpPr>
          <p:cNvPr id="9" name="矩形 8"/>
          <p:cNvSpPr/>
          <p:nvPr/>
        </p:nvSpPr>
        <p:spPr>
          <a:xfrm>
            <a:off x="7993285" y="2603700"/>
            <a:ext cx="2880320" cy="276999"/>
          </a:xfrm>
          <a:prstGeom prst="rect">
            <a:avLst/>
          </a:prstGeom>
        </p:spPr>
        <p:txBody>
          <a:bodyPr wrap="square">
            <a:spAutoFit/>
          </a:bodyPr>
          <a:lstStyle/>
          <a:p>
            <a:pPr algn="r"/>
            <a:r>
              <a:rPr lang="zh-CN" altLang="en-US" sz="1200" dirty="0" smtClean="0">
                <a:solidFill>
                  <a:schemeClr val="bg1">
                    <a:lumMod val="75000"/>
                  </a:schemeClr>
                </a:solidFill>
                <a:latin typeface="+mj-lt"/>
              </a:rPr>
              <a:t>韩异凡</a:t>
            </a:r>
            <a:r>
              <a:rPr lang="en-US" altLang="zh-CN" sz="1200" dirty="0">
                <a:solidFill>
                  <a:schemeClr val="bg1">
                    <a:lumMod val="75000"/>
                  </a:schemeClr>
                </a:solidFill>
                <a:latin typeface="+mj-lt"/>
              </a:rPr>
              <a:t> </a:t>
            </a:r>
            <a:r>
              <a:rPr lang="en-US" altLang="zh-CN" sz="1200" dirty="0" smtClean="0">
                <a:solidFill>
                  <a:schemeClr val="bg1">
                    <a:lumMod val="75000"/>
                  </a:schemeClr>
                </a:solidFill>
                <a:latin typeface="+mj-lt"/>
              </a:rPr>
              <a:t>  2012.12</a:t>
            </a:r>
            <a:endParaRPr lang="zh-CN" altLang="en-US" sz="1200" dirty="0">
              <a:solidFill>
                <a:schemeClr val="bg1">
                  <a:lumMod val="75000"/>
                </a:schemeClr>
              </a:solidFill>
              <a:latin typeface="+mj-l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224533" y="576263"/>
            <a:ext cx="7488832" cy="461665"/>
          </a:xfrm>
          <a:prstGeom prst="rect">
            <a:avLst/>
          </a:prstGeom>
          <a:noFill/>
        </p:spPr>
        <p:txBody>
          <a:bodyPr wrap="square" rtlCol="0">
            <a:spAutoFit/>
          </a:bodyPr>
          <a:lstStyle/>
          <a:p>
            <a:r>
              <a:rPr lang="zh-CN" altLang="en-US" sz="2400" b="1" dirty="0" smtClean="0">
                <a:solidFill>
                  <a:schemeClr val="accent1">
                    <a:lumMod val="75000"/>
                  </a:schemeClr>
                </a:solidFill>
              </a:rPr>
              <a:t>搜狗应对方案</a:t>
            </a:r>
            <a:r>
              <a:rPr lang="en-US" altLang="zh-CN" sz="2400" b="1" dirty="0" smtClean="0">
                <a:solidFill>
                  <a:schemeClr val="accent1">
                    <a:lumMod val="75000"/>
                  </a:schemeClr>
                </a:solidFill>
              </a:rPr>
              <a:t>-- </a:t>
            </a:r>
            <a:r>
              <a:rPr lang="zh-CN" altLang="en-US" sz="2400" b="1" dirty="0">
                <a:solidFill>
                  <a:schemeClr val="accent1">
                    <a:lumMod val="75000"/>
                  </a:schemeClr>
                </a:solidFill>
              </a:rPr>
              <a:t>我们有什么？</a:t>
            </a:r>
            <a:endParaRPr lang="en-US" altLang="zh-CN" sz="2400" b="1" dirty="0">
              <a:solidFill>
                <a:schemeClr val="accent1">
                  <a:lumMod val="75000"/>
                </a:schemeClr>
              </a:solidFill>
            </a:endParaRPr>
          </a:p>
        </p:txBody>
      </p:sp>
      <p:cxnSp>
        <p:nvCxnSpPr>
          <p:cNvPr id="7" name="直接连接符 6"/>
          <p:cNvCxnSpPr/>
          <p:nvPr/>
        </p:nvCxnSpPr>
        <p:spPr>
          <a:xfrm>
            <a:off x="1332168" y="1037928"/>
            <a:ext cx="9526445" cy="0"/>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2168" y="1152327"/>
            <a:ext cx="9896475" cy="416242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0717" y="1180902"/>
            <a:ext cx="8477250" cy="413385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5"/>
          <p:cNvPicPr>
            <a:picLocks noChangeAspect="1" noChangeArrowheads="1"/>
          </p:cNvPicPr>
          <p:nvPr/>
        </p:nvPicPr>
        <p:blipFill rotWithShape="1">
          <a:blip r:embed="rId5">
            <a:extLst>
              <a:ext uri="{28A0092B-C50C-407E-A947-70E740481C1C}">
                <a14:useLocalDpi xmlns:a14="http://schemas.microsoft.com/office/drawing/2010/main" val="0"/>
              </a:ext>
            </a:extLst>
          </a:blip>
          <a:srcRect r="46280"/>
          <a:stretch/>
        </p:blipFill>
        <p:spPr bwMode="auto">
          <a:xfrm>
            <a:off x="5828778" y="1152327"/>
            <a:ext cx="5029835" cy="431482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6"/>
          <p:cNvPicPr>
            <a:picLocks noChangeAspect="1" noChangeArrowheads="1"/>
          </p:cNvPicPr>
          <p:nvPr/>
        </p:nvPicPr>
        <p:blipFill rotWithShape="1">
          <a:blip r:embed="rId6">
            <a:extLst>
              <a:ext uri="{28A0092B-C50C-407E-A947-70E740481C1C}">
                <a14:useLocalDpi xmlns:a14="http://schemas.microsoft.com/office/drawing/2010/main" val="0"/>
              </a:ext>
            </a:extLst>
          </a:blip>
          <a:srcRect b="35158"/>
          <a:stretch/>
        </p:blipFill>
        <p:spPr bwMode="auto">
          <a:xfrm>
            <a:off x="1437753" y="2808511"/>
            <a:ext cx="8782050" cy="2773139"/>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7"/>
          <p:cNvPicPr>
            <a:picLocks noChangeAspect="1" noChangeArrowheads="1"/>
          </p:cNvPicPr>
          <p:nvPr/>
        </p:nvPicPr>
        <p:blipFill rotWithShape="1">
          <a:blip r:embed="rId7">
            <a:extLst>
              <a:ext uri="{28A0092B-C50C-407E-A947-70E740481C1C}">
                <a14:useLocalDpi xmlns:a14="http://schemas.microsoft.com/office/drawing/2010/main" val="0"/>
              </a:ext>
            </a:extLst>
          </a:blip>
          <a:srcRect r="11235"/>
          <a:stretch/>
        </p:blipFill>
        <p:spPr bwMode="auto">
          <a:xfrm>
            <a:off x="3528789" y="2732088"/>
            <a:ext cx="7829178" cy="302895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0" name="Picture 8"/>
          <p:cNvPicPr>
            <a:picLocks noChangeAspect="1" noChangeArrowheads="1"/>
          </p:cNvPicPr>
          <p:nvPr/>
        </p:nvPicPr>
        <p:blipFill rotWithShape="1">
          <a:blip r:embed="rId8">
            <a:extLst>
              <a:ext uri="{28A0092B-C50C-407E-A947-70E740481C1C}">
                <a14:useLocalDpi xmlns:a14="http://schemas.microsoft.com/office/drawing/2010/main" val="0"/>
              </a:ext>
            </a:extLst>
          </a:blip>
          <a:srcRect r="40887" b="16536"/>
          <a:stretch/>
        </p:blipFill>
        <p:spPr bwMode="auto">
          <a:xfrm>
            <a:off x="5828778" y="2732089"/>
            <a:ext cx="5529189" cy="302895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 name="Picture 4" descr="C:\iwork\4、公司、产品资料\3、搜狗LOGO\sogou 300.png"/>
          <p:cNvPicPr>
            <a:picLocks noChangeAspect="1" noChangeArrowheads="1"/>
          </p:cNvPicPr>
          <p:nvPr/>
        </p:nvPicPr>
        <p:blipFill>
          <a:blip r:embed="rId9" cstate="print"/>
          <a:srcRect/>
          <a:stretch>
            <a:fillRect/>
          </a:stretch>
        </p:blipFill>
        <p:spPr bwMode="auto">
          <a:xfrm>
            <a:off x="8843624" y="499088"/>
            <a:ext cx="2014989" cy="513840"/>
          </a:xfrm>
          <a:prstGeom prst="rect">
            <a:avLst/>
          </a:prstGeom>
          <a:noFill/>
        </p:spPr>
      </p:pic>
    </p:spTree>
    <p:extLst>
      <p:ext uri="{BB962C8B-B14F-4D97-AF65-F5344CB8AC3E}">
        <p14:creationId xmlns:p14="http://schemas.microsoft.com/office/powerpoint/2010/main" val="3763642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ox(i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ox(in)">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ox(in)">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ox(in)">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3080"/>
                                        </p:tgtEl>
                                        <p:attrNameLst>
                                          <p:attrName>style.visibility</p:attrName>
                                        </p:attrNameLst>
                                      </p:cBhvr>
                                      <p:to>
                                        <p:strVal val="visible"/>
                                      </p:to>
                                    </p:set>
                                    <p:animEffect transition="in" filter="box(in)">
                                      <p:cBhvr>
                                        <p:cTn id="32" dur="500"/>
                                        <p:tgtEl>
                                          <p:spTgt spid="30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224533" y="576263"/>
            <a:ext cx="7488832" cy="461665"/>
          </a:xfrm>
          <a:prstGeom prst="rect">
            <a:avLst/>
          </a:prstGeom>
          <a:noFill/>
        </p:spPr>
        <p:txBody>
          <a:bodyPr wrap="square" rtlCol="0">
            <a:spAutoFit/>
          </a:bodyPr>
          <a:lstStyle/>
          <a:p>
            <a:r>
              <a:rPr lang="zh-CN" altLang="en-US" sz="2400" b="1" dirty="0">
                <a:solidFill>
                  <a:schemeClr val="accent1">
                    <a:lumMod val="75000"/>
                  </a:schemeClr>
                </a:solidFill>
              </a:rPr>
              <a:t>搜狗应对方案</a:t>
            </a:r>
            <a:r>
              <a:rPr lang="en-US" altLang="zh-CN" sz="2400" b="1" dirty="0" smtClean="0">
                <a:solidFill>
                  <a:schemeClr val="accent1">
                    <a:lumMod val="75000"/>
                  </a:schemeClr>
                </a:solidFill>
              </a:rPr>
              <a:t>-- </a:t>
            </a:r>
            <a:r>
              <a:rPr lang="zh-CN" altLang="en-US" sz="2400" b="1" dirty="0" smtClean="0">
                <a:solidFill>
                  <a:schemeClr val="accent1">
                    <a:lumMod val="75000"/>
                  </a:schemeClr>
                </a:solidFill>
              </a:rPr>
              <a:t>我们有什么？</a:t>
            </a:r>
            <a:endParaRPr lang="en-US" altLang="zh-CN" sz="2400" b="1" dirty="0" smtClean="0">
              <a:solidFill>
                <a:schemeClr val="accent1">
                  <a:lumMod val="75000"/>
                </a:schemeClr>
              </a:solidFill>
            </a:endParaRPr>
          </a:p>
        </p:txBody>
      </p:sp>
      <p:cxnSp>
        <p:nvCxnSpPr>
          <p:cNvPr id="7" name="直接连接符 6"/>
          <p:cNvCxnSpPr/>
          <p:nvPr/>
        </p:nvCxnSpPr>
        <p:spPr>
          <a:xfrm>
            <a:off x="1332168" y="1037928"/>
            <a:ext cx="9526445" cy="0"/>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4533" y="1116856"/>
            <a:ext cx="5610225" cy="277177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8629" y="1437655"/>
            <a:ext cx="5457825" cy="26670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04853" y="1440359"/>
            <a:ext cx="5591175" cy="390525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96013" y="1944415"/>
            <a:ext cx="5562600" cy="329565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4" descr="C:\iwork\4、公司、产品资料\3、搜狗LOGO\sogou 300.png"/>
          <p:cNvPicPr>
            <a:picLocks noChangeAspect="1" noChangeArrowheads="1"/>
          </p:cNvPicPr>
          <p:nvPr/>
        </p:nvPicPr>
        <p:blipFill>
          <a:blip r:embed="rId7" cstate="print"/>
          <a:srcRect/>
          <a:stretch>
            <a:fillRect/>
          </a:stretch>
        </p:blipFill>
        <p:spPr bwMode="auto">
          <a:xfrm>
            <a:off x="8843624" y="499088"/>
            <a:ext cx="2014989" cy="513840"/>
          </a:xfrm>
          <a:prstGeom prst="rect">
            <a:avLst/>
          </a:prstGeom>
          <a:noFill/>
        </p:spPr>
      </p:pic>
    </p:spTree>
    <p:extLst>
      <p:ext uri="{BB962C8B-B14F-4D97-AF65-F5344CB8AC3E}">
        <p14:creationId xmlns:p14="http://schemas.microsoft.com/office/powerpoint/2010/main" val="415563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box(in)">
                                      <p:cBhvr>
                                        <p:cTn id="7" dur="500"/>
                                        <p:tgtEl>
                                          <p:spTgt spid="409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099"/>
                                        </p:tgtEl>
                                        <p:attrNameLst>
                                          <p:attrName>style.visibility</p:attrName>
                                        </p:attrNameLst>
                                      </p:cBhvr>
                                      <p:to>
                                        <p:strVal val="visible"/>
                                      </p:to>
                                    </p:set>
                                    <p:animEffect transition="in" filter="box(in)">
                                      <p:cBhvr>
                                        <p:cTn id="12" dur="500"/>
                                        <p:tgtEl>
                                          <p:spTgt spid="4099"/>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100"/>
                                        </p:tgtEl>
                                        <p:attrNameLst>
                                          <p:attrName>style.visibility</p:attrName>
                                        </p:attrNameLst>
                                      </p:cBhvr>
                                      <p:to>
                                        <p:strVal val="visible"/>
                                      </p:to>
                                    </p:set>
                                    <p:animEffect transition="in" filter="box(in)">
                                      <p:cBhvr>
                                        <p:cTn id="17" dur="500"/>
                                        <p:tgtEl>
                                          <p:spTgt spid="4100"/>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4101"/>
                                        </p:tgtEl>
                                        <p:attrNameLst>
                                          <p:attrName>style.visibility</p:attrName>
                                        </p:attrNameLst>
                                      </p:cBhvr>
                                      <p:to>
                                        <p:strVal val="visible"/>
                                      </p:to>
                                    </p:set>
                                    <p:animEffect transition="in" filter="box(in)">
                                      <p:cBhvr>
                                        <p:cTn id="22" dur="500"/>
                                        <p:tgtEl>
                                          <p:spTgt spid="4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224533" y="576263"/>
            <a:ext cx="7488832" cy="461665"/>
          </a:xfrm>
          <a:prstGeom prst="rect">
            <a:avLst/>
          </a:prstGeom>
          <a:noFill/>
        </p:spPr>
        <p:txBody>
          <a:bodyPr wrap="square" rtlCol="0">
            <a:spAutoFit/>
          </a:bodyPr>
          <a:lstStyle/>
          <a:p>
            <a:r>
              <a:rPr lang="zh-CN" altLang="en-US" sz="2400" b="1" dirty="0">
                <a:solidFill>
                  <a:schemeClr val="accent1">
                    <a:lumMod val="75000"/>
                  </a:schemeClr>
                </a:solidFill>
              </a:rPr>
              <a:t>搜狗应对</a:t>
            </a:r>
            <a:r>
              <a:rPr lang="zh-CN" altLang="en-US" sz="2400" b="1" dirty="0" smtClean="0">
                <a:solidFill>
                  <a:schemeClr val="accent1">
                    <a:lumMod val="75000"/>
                  </a:schemeClr>
                </a:solidFill>
              </a:rPr>
              <a:t>方案</a:t>
            </a:r>
            <a:r>
              <a:rPr lang="en-US" altLang="zh-CN" sz="2400" b="1" dirty="0" smtClean="0">
                <a:solidFill>
                  <a:schemeClr val="accent1">
                    <a:lumMod val="75000"/>
                  </a:schemeClr>
                </a:solidFill>
              </a:rPr>
              <a:t>– </a:t>
            </a:r>
            <a:r>
              <a:rPr lang="zh-CN" altLang="en-US" sz="2400" b="1" dirty="0" smtClean="0">
                <a:solidFill>
                  <a:schemeClr val="accent1">
                    <a:lumMod val="75000"/>
                  </a:schemeClr>
                </a:solidFill>
              </a:rPr>
              <a:t>知立方</a:t>
            </a:r>
            <a:endParaRPr lang="en-US" altLang="zh-CN" sz="2400" b="1" dirty="0">
              <a:solidFill>
                <a:schemeClr val="accent1">
                  <a:lumMod val="75000"/>
                </a:schemeClr>
              </a:solidFill>
            </a:endParaRPr>
          </a:p>
        </p:txBody>
      </p:sp>
      <p:cxnSp>
        <p:nvCxnSpPr>
          <p:cNvPr id="7" name="直接连接符 6"/>
          <p:cNvCxnSpPr/>
          <p:nvPr/>
        </p:nvCxnSpPr>
        <p:spPr>
          <a:xfrm>
            <a:off x="1332168" y="1037928"/>
            <a:ext cx="9526445"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1332168" y="1296343"/>
            <a:ext cx="1063112" cy="938719"/>
          </a:xfrm>
          <a:prstGeom prst="rect">
            <a:avLst/>
          </a:prstGeom>
          <a:noFill/>
        </p:spPr>
        <p:txBody>
          <a:bodyPr wrap="none" rtlCol="0">
            <a:spAutoFit/>
          </a:bodyPr>
          <a:lstStyle/>
          <a:p>
            <a:pPr>
              <a:lnSpc>
                <a:spcPct val="150000"/>
              </a:lnSpc>
            </a:pPr>
            <a:r>
              <a:rPr lang="en-US" altLang="zh-CN" dirty="0" smtClean="0"/>
              <a:t>1. </a:t>
            </a:r>
            <a:r>
              <a:rPr lang="zh-CN" altLang="en-US" dirty="0" smtClean="0"/>
              <a:t>整合</a:t>
            </a:r>
            <a:endParaRPr lang="en-US" altLang="zh-CN" dirty="0" smtClean="0"/>
          </a:p>
          <a:p>
            <a:pPr marL="457200" indent="-457200">
              <a:buAutoNum type="arabicPeriod"/>
            </a:pPr>
            <a:endParaRPr lang="en-US" altLang="zh-CN" dirty="0" smtClean="0"/>
          </a:p>
        </p:txBody>
      </p:sp>
      <p:grpSp>
        <p:nvGrpSpPr>
          <p:cNvPr id="17" name="组合 16"/>
          <p:cNvGrpSpPr/>
          <p:nvPr/>
        </p:nvGrpSpPr>
        <p:grpSpPr>
          <a:xfrm>
            <a:off x="2824884" y="1584375"/>
            <a:ext cx="1136335" cy="504056"/>
            <a:chOff x="2824884" y="1584375"/>
            <a:chExt cx="1136335" cy="504056"/>
          </a:xfrm>
        </p:grpSpPr>
        <p:sp>
          <p:nvSpPr>
            <p:cNvPr id="8" name="右大括号 7"/>
            <p:cNvSpPr/>
            <p:nvPr/>
          </p:nvSpPr>
          <p:spPr>
            <a:xfrm>
              <a:off x="2824884" y="1584375"/>
              <a:ext cx="271857" cy="50405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TextBox 8"/>
            <p:cNvSpPr txBox="1"/>
            <p:nvPr/>
          </p:nvSpPr>
          <p:spPr>
            <a:xfrm>
              <a:off x="3212296" y="1620959"/>
              <a:ext cx="748923" cy="430887"/>
            </a:xfrm>
            <a:prstGeom prst="rect">
              <a:avLst/>
            </a:prstGeom>
            <a:noFill/>
          </p:spPr>
          <p:txBody>
            <a:bodyPr wrap="none" rtlCol="0">
              <a:spAutoFit/>
            </a:bodyPr>
            <a:lstStyle/>
            <a:p>
              <a:r>
                <a:rPr lang="zh-CN" altLang="en-US" dirty="0" smtClean="0"/>
                <a:t>知识</a:t>
              </a:r>
              <a:endParaRPr lang="zh-CN" altLang="en-US" dirty="0"/>
            </a:p>
          </p:txBody>
        </p:sp>
      </p:grpSp>
      <p:sp>
        <p:nvSpPr>
          <p:cNvPr id="15" name="TextBox 14"/>
          <p:cNvSpPr txBox="1"/>
          <p:nvPr/>
        </p:nvSpPr>
        <p:spPr>
          <a:xfrm>
            <a:off x="1332168" y="1955254"/>
            <a:ext cx="1345240" cy="769441"/>
          </a:xfrm>
          <a:prstGeom prst="rect">
            <a:avLst/>
          </a:prstGeom>
          <a:noFill/>
        </p:spPr>
        <p:txBody>
          <a:bodyPr wrap="none" rtlCol="0">
            <a:spAutoFit/>
          </a:bodyPr>
          <a:lstStyle/>
          <a:p>
            <a:r>
              <a:rPr lang="en-US" altLang="zh-CN" dirty="0" smtClean="0"/>
              <a:t>2. </a:t>
            </a:r>
            <a:r>
              <a:rPr lang="zh-CN" altLang="en-US" dirty="0" smtClean="0"/>
              <a:t>结构化</a:t>
            </a:r>
            <a:endParaRPr lang="en-US" altLang="zh-CN" dirty="0"/>
          </a:p>
          <a:p>
            <a:endParaRPr lang="zh-CN" altLang="en-US" dirty="0"/>
          </a:p>
        </p:txBody>
      </p:sp>
      <p:pic>
        <p:nvPicPr>
          <p:cNvPr id="32" name="图片 3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4533" y="1224335"/>
            <a:ext cx="4071486" cy="2146434"/>
          </a:xfrm>
          <a:prstGeom prst="rect">
            <a:avLst/>
          </a:prstGeom>
          <a:ln>
            <a:noFill/>
          </a:ln>
          <a:effectLst>
            <a:outerShdw blurRad="50800" dist="38100" dir="2700000" algn="tl" rotWithShape="0">
              <a:prstClr val="black">
                <a:alpha val="40000"/>
              </a:prstClr>
            </a:outerShdw>
          </a:effectLst>
        </p:spPr>
      </p:pic>
      <p:pic>
        <p:nvPicPr>
          <p:cNvPr id="33" name="图片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1037" y="1080319"/>
            <a:ext cx="4081112" cy="3060834"/>
          </a:xfrm>
          <a:prstGeom prst="rect">
            <a:avLst/>
          </a:prstGeom>
          <a:effectLst>
            <a:outerShdw blurRad="50800" dist="38100" dir="2700000" algn="tl" rotWithShape="0">
              <a:prstClr val="black">
                <a:alpha val="40000"/>
              </a:prstClr>
            </a:outerShdw>
          </a:effectLst>
        </p:spPr>
      </p:pic>
      <p:pic>
        <p:nvPicPr>
          <p:cNvPr id="34" name="图片 3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99517" y="2232447"/>
            <a:ext cx="4138863" cy="3108960"/>
          </a:xfrm>
          <a:prstGeom prst="rect">
            <a:avLst/>
          </a:prstGeom>
          <a:effectLst>
            <a:outerShdw blurRad="50800" dist="38100" algn="l" rotWithShape="0">
              <a:prstClr val="black">
                <a:alpha val="40000"/>
              </a:prstClr>
            </a:outerShdw>
          </a:effectLst>
        </p:spPr>
      </p:pic>
      <p:pic>
        <p:nvPicPr>
          <p:cNvPr id="35" name="图片 3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93285" y="3528591"/>
            <a:ext cx="2666198" cy="1578543"/>
          </a:xfrm>
          <a:prstGeom prst="rect">
            <a:avLst/>
          </a:prstGeom>
          <a:effectLst>
            <a:outerShdw blurRad="50800" dist="38100" dir="2700000" algn="tl" rotWithShape="0">
              <a:prstClr val="black">
                <a:alpha val="40000"/>
              </a:prstClr>
            </a:outerShdw>
          </a:effectLst>
        </p:spPr>
      </p:pic>
      <p:grpSp>
        <p:nvGrpSpPr>
          <p:cNvPr id="36" name="组合 35"/>
          <p:cNvGrpSpPr/>
          <p:nvPr/>
        </p:nvGrpSpPr>
        <p:grpSpPr>
          <a:xfrm>
            <a:off x="3249141" y="2889105"/>
            <a:ext cx="1719808" cy="495470"/>
            <a:chOff x="3249141" y="2889105"/>
            <a:chExt cx="1719808" cy="495470"/>
          </a:xfrm>
        </p:grpSpPr>
        <p:sp>
          <p:nvSpPr>
            <p:cNvPr id="37" name="右大括号 36"/>
            <p:cNvSpPr/>
            <p:nvPr/>
          </p:nvSpPr>
          <p:spPr>
            <a:xfrm>
              <a:off x="3249141" y="2889105"/>
              <a:ext cx="271857" cy="49547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8" name="TextBox 37"/>
            <p:cNvSpPr txBox="1"/>
            <p:nvPr/>
          </p:nvSpPr>
          <p:spPr>
            <a:xfrm>
              <a:off x="3655769" y="2917103"/>
              <a:ext cx="1313180" cy="430887"/>
            </a:xfrm>
            <a:prstGeom prst="rect">
              <a:avLst/>
            </a:prstGeom>
            <a:noFill/>
          </p:spPr>
          <p:txBody>
            <a:bodyPr wrap="none" rtlCol="0">
              <a:spAutoFit/>
            </a:bodyPr>
            <a:lstStyle/>
            <a:p>
              <a:r>
                <a:rPr lang="zh-CN" altLang="en-US" dirty="0"/>
                <a:t>精准问答</a:t>
              </a:r>
            </a:p>
          </p:txBody>
        </p:sp>
      </p:grpSp>
      <p:sp>
        <p:nvSpPr>
          <p:cNvPr id="39" name="TextBox 38"/>
          <p:cNvSpPr txBox="1"/>
          <p:nvPr/>
        </p:nvSpPr>
        <p:spPr>
          <a:xfrm>
            <a:off x="1332168" y="2586097"/>
            <a:ext cx="1627369" cy="539763"/>
          </a:xfrm>
          <a:prstGeom prst="rect">
            <a:avLst/>
          </a:prstGeom>
          <a:noFill/>
        </p:spPr>
        <p:txBody>
          <a:bodyPr wrap="none" rtlCol="0">
            <a:spAutoFit/>
          </a:bodyPr>
          <a:lstStyle/>
          <a:p>
            <a:pPr>
              <a:lnSpc>
                <a:spcPct val="150000"/>
              </a:lnSpc>
            </a:pPr>
            <a:r>
              <a:rPr lang="en-US" altLang="zh-CN" dirty="0" smtClean="0"/>
              <a:t>3. </a:t>
            </a:r>
            <a:r>
              <a:rPr lang="zh-CN" altLang="en-US" dirty="0" smtClean="0"/>
              <a:t>语义理解</a:t>
            </a:r>
            <a:endParaRPr lang="en-US" altLang="zh-CN" dirty="0" smtClean="0"/>
          </a:p>
        </p:txBody>
      </p:sp>
      <p:sp>
        <p:nvSpPr>
          <p:cNvPr id="40" name="TextBox 39"/>
          <p:cNvSpPr txBox="1"/>
          <p:nvPr/>
        </p:nvSpPr>
        <p:spPr>
          <a:xfrm>
            <a:off x="1333443" y="3240559"/>
            <a:ext cx="1627369" cy="430887"/>
          </a:xfrm>
          <a:prstGeom prst="rect">
            <a:avLst/>
          </a:prstGeom>
          <a:noFill/>
        </p:spPr>
        <p:txBody>
          <a:bodyPr wrap="none" rtlCol="0">
            <a:spAutoFit/>
          </a:bodyPr>
          <a:lstStyle/>
          <a:p>
            <a:r>
              <a:rPr lang="en-US" altLang="zh-CN" dirty="0"/>
              <a:t>4. </a:t>
            </a:r>
            <a:r>
              <a:rPr lang="zh-CN" altLang="en-US" dirty="0"/>
              <a:t>推理</a:t>
            </a:r>
            <a:r>
              <a:rPr lang="zh-CN" altLang="en-US" dirty="0" smtClean="0"/>
              <a:t>计算</a:t>
            </a:r>
            <a:endParaRPr lang="en-US" altLang="zh-CN" dirty="0"/>
          </a:p>
        </p:txBody>
      </p:sp>
      <p:grpSp>
        <p:nvGrpSpPr>
          <p:cNvPr id="3" name="组合 2"/>
          <p:cNvGrpSpPr/>
          <p:nvPr/>
        </p:nvGrpSpPr>
        <p:grpSpPr>
          <a:xfrm>
            <a:off x="1319331" y="1289953"/>
            <a:ext cx="7953375" cy="3505395"/>
            <a:chOff x="1319331" y="1289953"/>
            <a:chExt cx="7953375" cy="3505395"/>
          </a:xfrm>
        </p:grpSpPr>
        <p:sp>
          <p:nvSpPr>
            <p:cNvPr id="41" name="TextBox 40"/>
            <p:cNvSpPr txBox="1"/>
            <p:nvPr/>
          </p:nvSpPr>
          <p:spPr>
            <a:xfrm>
              <a:off x="4824933" y="1289953"/>
              <a:ext cx="1627369" cy="1446550"/>
            </a:xfrm>
            <a:prstGeom prst="rect">
              <a:avLst/>
            </a:prstGeom>
            <a:noFill/>
          </p:spPr>
          <p:txBody>
            <a:bodyPr wrap="none" rtlCol="0">
              <a:spAutoFit/>
            </a:bodyPr>
            <a:lstStyle/>
            <a:p>
              <a:pPr>
                <a:lnSpc>
                  <a:spcPct val="150000"/>
                </a:lnSpc>
              </a:pPr>
              <a:r>
                <a:rPr lang="en-US" altLang="zh-CN" dirty="0" smtClean="0"/>
                <a:t>3. </a:t>
              </a:r>
              <a:r>
                <a:rPr lang="zh-CN" altLang="en-US" dirty="0" smtClean="0"/>
                <a:t>语义理解</a:t>
              </a:r>
              <a:endParaRPr lang="en-US" altLang="zh-CN" dirty="0" smtClean="0"/>
            </a:p>
            <a:p>
              <a:pPr>
                <a:lnSpc>
                  <a:spcPct val="150000"/>
                </a:lnSpc>
              </a:pPr>
              <a:r>
                <a:rPr lang="en-US" altLang="zh-CN" dirty="0" smtClean="0"/>
                <a:t>4. </a:t>
              </a:r>
              <a:r>
                <a:rPr lang="zh-CN" altLang="en-US" dirty="0" smtClean="0"/>
                <a:t>推理计算</a:t>
              </a:r>
              <a:endParaRPr lang="en-US" altLang="zh-CN" dirty="0" smtClean="0"/>
            </a:p>
            <a:p>
              <a:pPr marL="457200" indent="-457200">
                <a:buAutoNum type="arabicPeriod"/>
              </a:pPr>
              <a:endParaRPr lang="en-US" altLang="zh-CN" dirty="0" smtClean="0"/>
            </a:p>
          </p:txBody>
        </p:sp>
        <p:sp>
          <p:nvSpPr>
            <p:cNvPr id="42" name="右大括号 41"/>
            <p:cNvSpPr/>
            <p:nvPr/>
          </p:nvSpPr>
          <p:spPr>
            <a:xfrm>
              <a:off x="6741906" y="1584375"/>
              <a:ext cx="271857" cy="50405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3" name="TextBox 42"/>
            <p:cNvSpPr txBox="1"/>
            <p:nvPr/>
          </p:nvSpPr>
          <p:spPr>
            <a:xfrm>
              <a:off x="7148534" y="1620959"/>
              <a:ext cx="1313180" cy="430887"/>
            </a:xfrm>
            <a:prstGeom prst="rect">
              <a:avLst/>
            </a:prstGeom>
            <a:noFill/>
          </p:spPr>
          <p:txBody>
            <a:bodyPr wrap="none" rtlCol="0">
              <a:spAutoFit/>
            </a:bodyPr>
            <a:lstStyle/>
            <a:p>
              <a:r>
                <a:rPr lang="zh-CN" altLang="en-US" dirty="0"/>
                <a:t>精准问答</a:t>
              </a:r>
            </a:p>
          </p:txBody>
        </p:sp>
        <p:pic>
          <p:nvPicPr>
            <p:cNvPr id="4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19331" y="2595073"/>
              <a:ext cx="7953375" cy="220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5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40647" y="2379132"/>
            <a:ext cx="4105275" cy="296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 name="Picture 4" descr="C:\iwork\4、公司、产品资料\3、搜狗LOGO\sogou 300.png"/>
          <p:cNvPicPr>
            <a:picLocks noChangeAspect="1" noChangeArrowheads="1"/>
          </p:cNvPicPr>
          <p:nvPr/>
        </p:nvPicPr>
        <p:blipFill>
          <a:blip r:embed="rId8" cstate="print"/>
          <a:srcRect/>
          <a:stretch>
            <a:fillRect/>
          </a:stretch>
        </p:blipFill>
        <p:spPr bwMode="auto">
          <a:xfrm>
            <a:off x="8843624" y="499088"/>
            <a:ext cx="2014989" cy="513840"/>
          </a:xfrm>
          <a:prstGeom prst="rect">
            <a:avLst/>
          </a:prstGeom>
          <a:noFill/>
        </p:spPr>
      </p:pic>
    </p:spTree>
    <p:extLst>
      <p:ext uri="{BB962C8B-B14F-4D97-AF65-F5344CB8AC3E}">
        <p14:creationId xmlns:p14="http://schemas.microsoft.com/office/powerpoint/2010/main" val="3303198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left)">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2"/>
                                        </p:tgtEl>
                                        <p:attrNameLst>
                                          <p:attrName>style.visibility</p:attrName>
                                        </p:attrNameLst>
                                      </p:cBhvr>
                                      <p:to>
                                        <p:strVal val="visible"/>
                                      </p:to>
                                    </p:set>
                                    <p:animEffect transition="in" filter="fade">
                                      <p:cBhvr>
                                        <p:cTn id="20" dur="500"/>
                                        <p:tgtEl>
                                          <p:spTgt spid="3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fade">
                                      <p:cBhvr>
                                        <p:cTn id="25" dur="500"/>
                                        <p:tgtEl>
                                          <p:spTgt spid="3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4"/>
                                        </p:tgtEl>
                                        <p:attrNameLst>
                                          <p:attrName>style.visibility</p:attrName>
                                        </p:attrNameLst>
                                      </p:cBhvr>
                                      <p:to>
                                        <p:strVal val="visible"/>
                                      </p:to>
                                    </p:set>
                                    <p:animEffect transition="in" filter="fade">
                                      <p:cBhvr>
                                        <p:cTn id="30" dur="500"/>
                                        <p:tgtEl>
                                          <p:spTgt spid="3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5"/>
                                        </p:tgtEl>
                                        <p:attrNameLst>
                                          <p:attrName>style.visibility</p:attrName>
                                        </p:attrNameLst>
                                      </p:cBhvr>
                                      <p:to>
                                        <p:strVal val="visible"/>
                                      </p:to>
                                    </p:set>
                                    <p:animEffect transition="in" filter="fade">
                                      <p:cBhvr>
                                        <p:cTn id="35" dur="500"/>
                                        <p:tgtEl>
                                          <p:spTgt spid="35"/>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xit" presetSubtype="6" fill="hold" nodeType="clickEffect">
                                  <p:stCondLst>
                                    <p:cond delay="0"/>
                                  </p:stCondLst>
                                  <p:childTnLst>
                                    <p:anim calcmode="lin" valueType="num">
                                      <p:cBhvr additive="base">
                                        <p:cTn id="39" dur="250"/>
                                        <p:tgtEl>
                                          <p:spTgt spid="35"/>
                                        </p:tgtEl>
                                        <p:attrNameLst>
                                          <p:attrName>ppt_x</p:attrName>
                                        </p:attrNameLst>
                                      </p:cBhvr>
                                      <p:tavLst>
                                        <p:tav tm="0">
                                          <p:val>
                                            <p:strVal val="ppt_x"/>
                                          </p:val>
                                        </p:tav>
                                        <p:tav tm="100000">
                                          <p:val>
                                            <p:strVal val="1+ppt_w/2"/>
                                          </p:val>
                                        </p:tav>
                                      </p:tavLst>
                                    </p:anim>
                                    <p:anim calcmode="lin" valueType="num">
                                      <p:cBhvr additive="base">
                                        <p:cTn id="40" dur="250"/>
                                        <p:tgtEl>
                                          <p:spTgt spid="35"/>
                                        </p:tgtEl>
                                        <p:attrNameLst>
                                          <p:attrName>ppt_y</p:attrName>
                                        </p:attrNameLst>
                                      </p:cBhvr>
                                      <p:tavLst>
                                        <p:tav tm="0">
                                          <p:val>
                                            <p:strVal val="ppt_y"/>
                                          </p:val>
                                        </p:tav>
                                        <p:tav tm="100000">
                                          <p:val>
                                            <p:strVal val="1+ppt_h/2"/>
                                          </p:val>
                                        </p:tav>
                                      </p:tavLst>
                                    </p:anim>
                                    <p:set>
                                      <p:cBhvr>
                                        <p:cTn id="41" dur="1" fill="hold">
                                          <p:stCondLst>
                                            <p:cond delay="249"/>
                                          </p:stCondLst>
                                        </p:cTn>
                                        <p:tgtEl>
                                          <p:spTgt spid="35"/>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2" presetClass="exit" presetSubtype="12" fill="hold" nodeType="clickEffect">
                                  <p:stCondLst>
                                    <p:cond delay="0"/>
                                  </p:stCondLst>
                                  <p:childTnLst>
                                    <p:anim calcmode="lin" valueType="num">
                                      <p:cBhvr additive="base">
                                        <p:cTn id="45" dur="250"/>
                                        <p:tgtEl>
                                          <p:spTgt spid="34"/>
                                        </p:tgtEl>
                                        <p:attrNameLst>
                                          <p:attrName>ppt_x</p:attrName>
                                        </p:attrNameLst>
                                      </p:cBhvr>
                                      <p:tavLst>
                                        <p:tav tm="0">
                                          <p:val>
                                            <p:strVal val="ppt_x"/>
                                          </p:val>
                                        </p:tav>
                                        <p:tav tm="100000">
                                          <p:val>
                                            <p:strVal val="0-ppt_w/2"/>
                                          </p:val>
                                        </p:tav>
                                      </p:tavLst>
                                    </p:anim>
                                    <p:anim calcmode="lin" valueType="num">
                                      <p:cBhvr additive="base">
                                        <p:cTn id="46" dur="250"/>
                                        <p:tgtEl>
                                          <p:spTgt spid="34"/>
                                        </p:tgtEl>
                                        <p:attrNameLst>
                                          <p:attrName>ppt_y</p:attrName>
                                        </p:attrNameLst>
                                      </p:cBhvr>
                                      <p:tavLst>
                                        <p:tav tm="0">
                                          <p:val>
                                            <p:strVal val="ppt_y"/>
                                          </p:val>
                                        </p:tav>
                                        <p:tav tm="100000">
                                          <p:val>
                                            <p:strVal val="1+ppt_h/2"/>
                                          </p:val>
                                        </p:tav>
                                      </p:tavLst>
                                    </p:anim>
                                    <p:set>
                                      <p:cBhvr>
                                        <p:cTn id="47" dur="1" fill="hold">
                                          <p:stCondLst>
                                            <p:cond delay="249"/>
                                          </p:stCondLst>
                                        </p:cTn>
                                        <p:tgtEl>
                                          <p:spTgt spid="34"/>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2" presetClass="exit" presetSubtype="3" fill="hold" nodeType="clickEffect">
                                  <p:stCondLst>
                                    <p:cond delay="0"/>
                                  </p:stCondLst>
                                  <p:childTnLst>
                                    <p:anim calcmode="lin" valueType="num">
                                      <p:cBhvr additive="base">
                                        <p:cTn id="51" dur="250"/>
                                        <p:tgtEl>
                                          <p:spTgt spid="33"/>
                                        </p:tgtEl>
                                        <p:attrNameLst>
                                          <p:attrName>ppt_x</p:attrName>
                                        </p:attrNameLst>
                                      </p:cBhvr>
                                      <p:tavLst>
                                        <p:tav tm="0">
                                          <p:val>
                                            <p:strVal val="ppt_x"/>
                                          </p:val>
                                        </p:tav>
                                        <p:tav tm="100000">
                                          <p:val>
                                            <p:strVal val="1+ppt_w/2"/>
                                          </p:val>
                                        </p:tav>
                                      </p:tavLst>
                                    </p:anim>
                                    <p:anim calcmode="lin" valueType="num">
                                      <p:cBhvr additive="base">
                                        <p:cTn id="52" dur="250"/>
                                        <p:tgtEl>
                                          <p:spTgt spid="33"/>
                                        </p:tgtEl>
                                        <p:attrNameLst>
                                          <p:attrName>ppt_y</p:attrName>
                                        </p:attrNameLst>
                                      </p:cBhvr>
                                      <p:tavLst>
                                        <p:tav tm="0">
                                          <p:val>
                                            <p:strVal val="ppt_y"/>
                                          </p:val>
                                        </p:tav>
                                        <p:tav tm="100000">
                                          <p:val>
                                            <p:strVal val="0-ppt_h/2"/>
                                          </p:val>
                                        </p:tav>
                                      </p:tavLst>
                                    </p:anim>
                                    <p:set>
                                      <p:cBhvr>
                                        <p:cTn id="53" dur="1" fill="hold">
                                          <p:stCondLst>
                                            <p:cond delay="249"/>
                                          </p:stCondLst>
                                        </p:cTn>
                                        <p:tgtEl>
                                          <p:spTgt spid="33"/>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2" presetClass="exit" presetSubtype="9" fill="hold" nodeType="clickEffect">
                                  <p:stCondLst>
                                    <p:cond delay="0"/>
                                  </p:stCondLst>
                                  <p:childTnLst>
                                    <p:anim calcmode="lin" valueType="num">
                                      <p:cBhvr additive="base">
                                        <p:cTn id="57" dur="250"/>
                                        <p:tgtEl>
                                          <p:spTgt spid="32"/>
                                        </p:tgtEl>
                                        <p:attrNameLst>
                                          <p:attrName>ppt_x</p:attrName>
                                        </p:attrNameLst>
                                      </p:cBhvr>
                                      <p:tavLst>
                                        <p:tav tm="0">
                                          <p:val>
                                            <p:strVal val="ppt_x"/>
                                          </p:val>
                                        </p:tav>
                                        <p:tav tm="100000">
                                          <p:val>
                                            <p:strVal val="0-ppt_w/2"/>
                                          </p:val>
                                        </p:tav>
                                      </p:tavLst>
                                    </p:anim>
                                    <p:anim calcmode="lin" valueType="num">
                                      <p:cBhvr additive="base">
                                        <p:cTn id="58" dur="250"/>
                                        <p:tgtEl>
                                          <p:spTgt spid="32"/>
                                        </p:tgtEl>
                                        <p:attrNameLst>
                                          <p:attrName>ppt_y</p:attrName>
                                        </p:attrNameLst>
                                      </p:cBhvr>
                                      <p:tavLst>
                                        <p:tav tm="0">
                                          <p:val>
                                            <p:strVal val="ppt_y"/>
                                          </p:val>
                                        </p:tav>
                                        <p:tav tm="100000">
                                          <p:val>
                                            <p:strVal val="0-ppt_h/2"/>
                                          </p:val>
                                        </p:tav>
                                      </p:tavLst>
                                    </p:anim>
                                    <p:set>
                                      <p:cBhvr>
                                        <p:cTn id="59" dur="1" fill="hold">
                                          <p:stCondLst>
                                            <p:cond delay="249"/>
                                          </p:stCondLst>
                                        </p:cTn>
                                        <p:tgtEl>
                                          <p:spTgt spid="32"/>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39"/>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40"/>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36"/>
                                        </p:tgtEl>
                                        <p:attrNameLst>
                                          <p:attrName>style.visibility</p:attrName>
                                        </p:attrNameLst>
                                      </p:cBhvr>
                                      <p:to>
                                        <p:strVal val="visible"/>
                                      </p:to>
                                    </p:set>
                                    <p:animEffect transition="in" filter="wipe(left)">
                                      <p:cBhvr>
                                        <p:cTn id="72" dur="500"/>
                                        <p:tgtEl>
                                          <p:spTgt spid="36"/>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3"/>
                                        </p:tgtEl>
                                        <p:attrNameLst>
                                          <p:attrName>style.visibility</p:attrName>
                                        </p:attrNameLst>
                                      </p:cBhvr>
                                      <p:to>
                                        <p:strVal val="visible"/>
                                      </p:to>
                                    </p:set>
                                    <p:animEffect transition="in" filter="fade">
                                      <p:cBhvr>
                                        <p:cTn id="77" dur="500"/>
                                        <p:tgtEl>
                                          <p:spTgt spid="3"/>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50"/>
                                        </p:tgtEl>
                                        <p:attrNameLst>
                                          <p:attrName>style.visibility</p:attrName>
                                        </p:attrNameLst>
                                      </p:cBhvr>
                                      <p:to>
                                        <p:strVal val="visible"/>
                                      </p:to>
                                    </p:set>
                                    <p:animEffect transition="in" filter="fade">
                                      <p:cBhvr>
                                        <p:cTn id="82"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5" grpId="0"/>
      <p:bldP spid="39" grpId="0"/>
      <p:bldP spid="4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224533" y="576263"/>
            <a:ext cx="7488832" cy="461665"/>
          </a:xfrm>
          <a:prstGeom prst="rect">
            <a:avLst/>
          </a:prstGeom>
          <a:noFill/>
        </p:spPr>
        <p:txBody>
          <a:bodyPr wrap="square" rtlCol="0">
            <a:spAutoFit/>
          </a:bodyPr>
          <a:lstStyle/>
          <a:p>
            <a:r>
              <a:rPr lang="zh-CN" altLang="en-US" sz="2400" b="1" dirty="0">
                <a:solidFill>
                  <a:schemeClr val="accent1">
                    <a:lumMod val="75000"/>
                  </a:schemeClr>
                </a:solidFill>
              </a:rPr>
              <a:t>搜狗应对</a:t>
            </a:r>
            <a:r>
              <a:rPr lang="zh-CN" altLang="en-US" sz="2400" b="1" dirty="0" smtClean="0">
                <a:solidFill>
                  <a:schemeClr val="accent1">
                    <a:lumMod val="75000"/>
                  </a:schemeClr>
                </a:solidFill>
              </a:rPr>
              <a:t>方案</a:t>
            </a:r>
            <a:r>
              <a:rPr lang="en-US" altLang="zh-CN" sz="2400" b="1" dirty="0" smtClean="0">
                <a:solidFill>
                  <a:schemeClr val="accent1">
                    <a:lumMod val="75000"/>
                  </a:schemeClr>
                </a:solidFill>
              </a:rPr>
              <a:t>– </a:t>
            </a:r>
            <a:r>
              <a:rPr lang="zh-CN" altLang="en-US" sz="2400" b="1" dirty="0" smtClean="0">
                <a:solidFill>
                  <a:schemeClr val="accent1">
                    <a:lumMod val="75000"/>
                  </a:schemeClr>
                </a:solidFill>
              </a:rPr>
              <a:t>知立方</a:t>
            </a:r>
            <a:endParaRPr lang="en-US" altLang="zh-CN" sz="2400" b="1" dirty="0" smtClean="0">
              <a:solidFill>
                <a:schemeClr val="accent1">
                  <a:lumMod val="75000"/>
                </a:schemeClr>
              </a:solidFill>
            </a:endParaRPr>
          </a:p>
        </p:txBody>
      </p:sp>
      <p:cxnSp>
        <p:nvCxnSpPr>
          <p:cNvPr id="7" name="直接连接符 6"/>
          <p:cNvCxnSpPr/>
          <p:nvPr/>
        </p:nvCxnSpPr>
        <p:spPr>
          <a:xfrm>
            <a:off x="1332168" y="1037928"/>
            <a:ext cx="9526445"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224533" y="1224334"/>
            <a:ext cx="1492716" cy="539763"/>
          </a:xfrm>
          <a:prstGeom prst="rect">
            <a:avLst/>
          </a:prstGeom>
          <a:noFill/>
        </p:spPr>
        <p:txBody>
          <a:bodyPr wrap="none" rtlCol="0">
            <a:spAutoFit/>
          </a:bodyPr>
          <a:lstStyle/>
          <a:p>
            <a:pPr marL="457200" indent="-457200">
              <a:lnSpc>
                <a:spcPct val="150000"/>
              </a:lnSpc>
              <a:buAutoNum type="arabicPeriod"/>
            </a:pPr>
            <a:r>
              <a:rPr lang="zh-CN" altLang="en-US" dirty="0" smtClean="0"/>
              <a:t>知识库</a:t>
            </a:r>
            <a:endParaRPr lang="en-US" altLang="zh-CN" dirty="0" smtClean="0"/>
          </a:p>
        </p:txBody>
      </p:sp>
      <p:sp>
        <p:nvSpPr>
          <p:cNvPr id="2" name="TextBox 1"/>
          <p:cNvSpPr txBox="1"/>
          <p:nvPr/>
        </p:nvSpPr>
        <p:spPr>
          <a:xfrm>
            <a:off x="1246809" y="2808511"/>
            <a:ext cx="1705916" cy="769441"/>
          </a:xfrm>
          <a:prstGeom prst="rect">
            <a:avLst/>
          </a:prstGeom>
          <a:noFill/>
        </p:spPr>
        <p:txBody>
          <a:bodyPr wrap="none" rtlCol="0">
            <a:spAutoFit/>
          </a:bodyPr>
          <a:lstStyle/>
          <a:p>
            <a:r>
              <a:rPr lang="en-US" altLang="zh-CN" dirty="0" smtClean="0"/>
              <a:t>2.  </a:t>
            </a:r>
            <a:r>
              <a:rPr lang="zh-CN" altLang="en-US" dirty="0" smtClean="0"/>
              <a:t>精</a:t>
            </a:r>
            <a:r>
              <a:rPr lang="zh-CN" altLang="en-US" dirty="0"/>
              <a:t>准问答</a:t>
            </a:r>
            <a:endParaRPr lang="en-US" altLang="zh-CN" dirty="0"/>
          </a:p>
          <a:p>
            <a:endParaRPr lang="zh-CN" altLang="en-US" dirty="0"/>
          </a:p>
        </p:txBody>
      </p:sp>
      <p:sp>
        <p:nvSpPr>
          <p:cNvPr id="3" name="TextBox 2"/>
          <p:cNvSpPr txBox="1"/>
          <p:nvPr/>
        </p:nvSpPr>
        <p:spPr>
          <a:xfrm>
            <a:off x="1595983" y="1742169"/>
            <a:ext cx="1858201" cy="784830"/>
          </a:xfrm>
          <a:prstGeom prst="rect">
            <a:avLst/>
          </a:prstGeom>
          <a:noFill/>
        </p:spPr>
        <p:txBody>
          <a:bodyPr wrap="none" rtlCol="0">
            <a:spAutoFit/>
          </a:bodyPr>
          <a:lstStyle/>
          <a:p>
            <a:pPr marL="285750" indent="-285750">
              <a:lnSpc>
                <a:spcPct val="150000"/>
              </a:lnSpc>
              <a:buFont typeface="Arial" pitchFamily="34" charset="0"/>
              <a:buChar char="•"/>
            </a:pPr>
            <a:r>
              <a:rPr lang="zh-CN" altLang="en-US" sz="1800" dirty="0" smtClean="0">
                <a:solidFill>
                  <a:schemeClr val="tx2"/>
                </a:solidFill>
              </a:rPr>
              <a:t>结构化的知识</a:t>
            </a:r>
            <a:endParaRPr lang="en-US" altLang="zh-CN" sz="1800" dirty="0" smtClean="0">
              <a:solidFill>
                <a:schemeClr val="tx2"/>
              </a:solidFill>
            </a:endParaRPr>
          </a:p>
          <a:p>
            <a:endParaRPr lang="zh-CN" altLang="en-US" sz="1800" dirty="0">
              <a:solidFill>
                <a:schemeClr val="tx2"/>
              </a:solidFill>
            </a:endParaRPr>
          </a:p>
        </p:txBody>
      </p:sp>
      <p:sp>
        <p:nvSpPr>
          <p:cNvPr id="8" name="TextBox 7"/>
          <p:cNvSpPr txBox="1"/>
          <p:nvPr/>
        </p:nvSpPr>
        <p:spPr>
          <a:xfrm>
            <a:off x="1617657" y="3240559"/>
            <a:ext cx="2089033" cy="784830"/>
          </a:xfrm>
          <a:prstGeom prst="rect">
            <a:avLst/>
          </a:prstGeom>
          <a:noFill/>
        </p:spPr>
        <p:txBody>
          <a:bodyPr wrap="none" rtlCol="0">
            <a:spAutoFit/>
          </a:bodyPr>
          <a:lstStyle/>
          <a:p>
            <a:pPr marL="285750" indent="-285750">
              <a:lnSpc>
                <a:spcPct val="150000"/>
              </a:lnSpc>
              <a:buFont typeface="Arial" pitchFamily="34" charset="0"/>
              <a:buChar char="•"/>
            </a:pPr>
            <a:r>
              <a:rPr lang="zh-CN" altLang="en-US" sz="1800" dirty="0" smtClean="0">
                <a:solidFill>
                  <a:schemeClr val="tx2"/>
                </a:solidFill>
              </a:rPr>
              <a:t>更精准、更权威</a:t>
            </a:r>
            <a:endParaRPr lang="en-US" altLang="zh-CN" sz="1800" dirty="0" smtClean="0">
              <a:solidFill>
                <a:schemeClr val="tx2"/>
              </a:solidFill>
            </a:endParaRPr>
          </a:p>
          <a:p>
            <a:endParaRPr lang="zh-CN" altLang="en-US" sz="1800" dirty="0">
              <a:solidFill>
                <a:schemeClr val="tx2"/>
              </a:solidFill>
            </a:endParaRPr>
          </a:p>
        </p:txBody>
      </p:sp>
      <p:grpSp>
        <p:nvGrpSpPr>
          <p:cNvPr id="11" name="组合 10"/>
          <p:cNvGrpSpPr/>
          <p:nvPr/>
        </p:nvGrpSpPr>
        <p:grpSpPr>
          <a:xfrm>
            <a:off x="5652578" y="1584954"/>
            <a:ext cx="3265122" cy="430887"/>
            <a:chOff x="5652578" y="1728970"/>
            <a:chExt cx="3265122" cy="430887"/>
          </a:xfrm>
        </p:grpSpPr>
        <p:sp>
          <p:nvSpPr>
            <p:cNvPr id="4" name="右箭头 3"/>
            <p:cNvSpPr/>
            <p:nvPr/>
          </p:nvSpPr>
          <p:spPr>
            <a:xfrm>
              <a:off x="5652578" y="1811536"/>
              <a:ext cx="648072" cy="253902"/>
            </a:xfrm>
            <a:prstGeom prst="rightArrow">
              <a:avLst/>
            </a:prstGeom>
            <a:solidFill>
              <a:srgbClr val="C00000"/>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6" name="TextBox 5"/>
            <p:cNvSpPr txBox="1"/>
            <p:nvPr/>
          </p:nvSpPr>
          <p:spPr>
            <a:xfrm>
              <a:off x="6476006" y="1728970"/>
              <a:ext cx="2441694" cy="430887"/>
            </a:xfrm>
            <a:prstGeom prst="rect">
              <a:avLst/>
            </a:prstGeom>
            <a:noFill/>
          </p:spPr>
          <p:txBody>
            <a:bodyPr wrap="none" rtlCol="0">
              <a:spAutoFit/>
            </a:bodyPr>
            <a:lstStyle/>
            <a:p>
              <a:r>
                <a:rPr lang="zh-CN" altLang="en-US" dirty="0" smtClean="0">
                  <a:solidFill>
                    <a:srgbClr val="C00000"/>
                  </a:solidFill>
                </a:rPr>
                <a:t>系统化的了解知识</a:t>
              </a:r>
              <a:endParaRPr lang="zh-CN" altLang="en-US" dirty="0">
                <a:solidFill>
                  <a:srgbClr val="C00000"/>
                </a:solidFill>
              </a:endParaRPr>
            </a:p>
          </p:txBody>
        </p:sp>
      </p:grpSp>
      <p:sp>
        <p:nvSpPr>
          <p:cNvPr id="10" name="圆角矩形 9"/>
          <p:cNvSpPr/>
          <p:nvPr/>
        </p:nvSpPr>
        <p:spPr>
          <a:xfrm>
            <a:off x="1224533" y="1224334"/>
            <a:ext cx="4307143" cy="1152129"/>
          </a:xfrm>
          <a:prstGeom prst="round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C00000"/>
                </a:solidFill>
                <a:prstDash val="dash"/>
              </a:ln>
              <a:noFill/>
            </a:endParaRPr>
          </a:p>
        </p:txBody>
      </p:sp>
      <p:sp>
        <p:nvSpPr>
          <p:cNvPr id="13" name="圆角矩形 12"/>
          <p:cNvSpPr/>
          <p:nvPr/>
        </p:nvSpPr>
        <p:spPr>
          <a:xfrm>
            <a:off x="1224532" y="2807148"/>
            <a:ext cx="4307143" cy="937468"/>
          </a:xfrm>
          <a:prstGeom prst="round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C00000"/>
                </a:solidFill>
                <a:prstDash val="dash"/>
              </a:ln>
              <a:noFill/>
            </a:endParaRPr>
          </a:p>
        </p:txBody>
      </p:sp>
      <p:grpSp>
        <p:nvGrpSpPr>
          <p:cNvPr id="16" name="组合 15"/>
          <p:cNvGrpSpPr/>
          <p:nvPr/>
        </p:nvGrpSpPr>
        <p:grpSpPr>
          <a:xfrm>
            <a:off x="5652578" y="3025696"/>
            <a:ext cx="2746861" cy="430887"/>
            <a:chOff x="5652578" y="3025696"/>
            <a:chExt cx="2746861" cy="430887"/>
          </a:xfrm>
        </p:grpSpPr>
        <p:sp>
          <p:nvSpPr>
            <p:cNvPr id="14" name="右箭头 13"/>
            <p:cNvSpPr/>
            <p:nvPr/>
          </p:nvSpPr>
          <p:spPr>
            <a:xfrm>
              <a:off x="5652578" y="3113608"/>
              <a:ext cx="648072" cy="253902"/>
            </a:xfrm>
            <a:prstGeom prst="rightArrow">
              <a:avLst/>
            </a:prstGeom>
            <a:solidFill>
              <a:srgbClr val="C00000"/>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TextBox 14"/>
            <p:cNvSpPr txBox="1"/>
            <p:nvPr/>
          </p:nvSpPr>
          <p:spPr>
            <a:xfrm>
              <a:off x="6522002" y="3025696"/>
              <a:ext cx="1877437" cy="430887"/>
            </a:xfrm>
            <a:prstGeom prst="rect">
              <a:avLst/>
            </a:prstGeom>
            <a:noFill/>
          </p:spPr>
          <p:txBody>
            <a:bodyPr wrap="none" rtlCol="0">
              <a:spAutoFit/>
            </a:bodyPr>
            <a:lstStyle/>
            <a:p>
              <a:r>
                <a:rPr lang="zh-CN" altLang="en-US" dirty="0" smtClean="0">
                  <a:solidFill>
                    <a:srgbClr val="C00000"/>
                  </a:solidFill>
                </a:rPr>
                <a:t>直接获取答案</a:t>
              </a:r>
              <a:endParaRPr lang="zh-CN" altLang="en-US" dirty="0">
                <a:solidFill>
                  <a:srgbClr val="C00000"/>
                </a:solidFill>
              </a:endParaRPr>
            </a:p>
          </p:txBody>
        </p:sp>
      </p:grpSp>
      <p:pic>
        <p:nvPicPr>
          <p:cNvPr id="17" name="Picture 4" descr="C:\iwork\4、公司、产品资料\3、搜狗LOGO\sogou 300.png"/>
          <p:cNvPicPr>
            <a:picLocks noChangeAspect="1" noChangeArrowheads="1"/>
          </p:cNvPicPr>
          <p:nvPr/>
        </p:nvPicPr>
        <p:blipFill>
          <a:blip r:embed="rId3" cstate="print"/>
          <a:srcRect/>
          <a:stretch>
            <a:fillRect/>
          </a:stretch>
        </p:blipFill>
        <p:spPr bwMode="auto">
          <a:xfrm>
            <a:off x="8843624" y="499088"/>
            <a:ext cx="2014989" cy="513840"/>
          </a:xfrm>
          <a:prstGeom prst="rect">
            <a:avLst/>
          </a:prstGeom>
          <a:noFill/>
        </p:spPr>
      </p:pic>
    </p:spTree>
    <p:extLst>
      <p:ext uri="{BB962C8B-B14F-4D97-AF65-F5344CB8AC3E}">
        <p14:creationId xmlns:p14="http://schemas.microsoft.com/office/powerpoint/2010/main" val="416461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left)">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fade">
                                      <p:cBhvr>
                                        <p:cTn id="26" dur="500"/>
                                        <p:tgtEl>
                                          <p:spTgt spid="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childTnLst>
                          </p:cTn>
                        </p:par>
                        <p:par>
                          <p:cTn id="37" fill="hold">
                            <p:stCondLst>
                              <p:cond delay="500"/>
                            </p:stCondLst>
                            <p:childTnLst>
                              <p:par>
                                <p:cTn id="38" presetID="22" presetClass="entr" presetSubtype="8" fill="hold" nodeType="after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wipe(left)">
                                      <p:cBhvr>
                                        <p:cTn id="4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P spid="3" grpId="0"/>
      <p:bldP spid="8" grpId="0"/>
      <p:bldP spid="10" grpId="0" animBg="1"/>
      <p:bldP spid="1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224533" y="576263"/>
            <a:ext cx="7488832" cy="461665"/>
          </a:xfrm>
          <a:prstGeom prst="rect">
            <a:avLst/>
          </a:prstGeom>
          <a:noFill/>
        </p:spPr>
        <p:txBody>
          <a:bodyPr wrap="square" rtlCol="0">
            <a:spAutoFit/>
          </a:bodyPr>
          <a:lstStyle/>
          <a:p>
            <a:r>
              <a:rPr lang="zh-CN" altLang="en-US" sz="2400" b="1" dirty="0">
                <a:solidFill>
                  <a:schemeClr val="accent1">
                    <a:lumMod val="75000"/>
                  </a:schemeClr>
                </a:solidFill>
              </a:rPr>
              <a:t>搜</a:t>
            </a:r>
            <a:r>
              <a:rPr lang="zh-CN" altLang="en-US" sz="2400" b="1" dirty="0" smtClean="0">
                <a:solidFill>
                  <a:schemeClr val="accent1">
                    <a:lumMod val="75000"/>
                  </a:schemeClr>
                </a:solidFill>
              </a:rPr>
              <a:t>狗知立方</a:t>
            </a:r>
            <a:endParaRPr lang="en-US" altLang="zh-CN" sz="2400" b="1" dirty="0" smtClean="0">
              <a:solidFill>
                <a:schemeClr val="accent1">
                  <a:lumMod val="75000"/>
                </a:schemeClr>
              </a:solidFill>
            </a:endParaRPr>
          </a:p>
        </p:txBody>
      </p:sp>
      <p:cxnSp>
        <p:nvCxnSpPr>
          <p:cNvPr id="7" name="直接连接符 6"/>
          <p:cNvCxnSpPr/>
          <p:nvPr/>
        </p:nvCxnSpPr>
        <p:spPr>
          <a:xfrm>
            <a:off x="1332168" y="1037928"/>
            <a:ext cx="9526445"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224533" y="1224334"/>
            <a:ext cx="2339102" cy="539763"/>
          </a:xfrm>
          <a:prstGeom prst="rect">
            <a:avLst/>
          </a:prstGeom>
          <a:noFill/>
        </p:spPr>
        <p:txBody>
          <a:bodyPr wrap="none" rtlCol="0">
            <a:spAutoFit/>
          </a:bodyPr>
          <a:lstStyle/>
          <a:p>
            <a:pPr marL="457200" indent="-457200">
              <a:lnSpc>
                <a:spcPct val="150000"/>
              </a:lnSpc>
              <a:buAutoNum type="arabicPeriod"/>
            </a:pPr>
            <a:r>
              <a:rPr lang="zh-CN" altLang="en-US" dirty="0" smtClean="0"/>
              <a:t>知识库的建立</a:t>
            </a:r>
            <a:endParaRPr lang="en-US" altLang="zh-CN" dirty="0" smtClean="0"/>
          </a:p>
        </p:txBody>
      </p:sp>
      <p:sp>
        <p:nvSpPr>
          <p:cNvPr id="2" name="TextBox 1"/>
          <p:cNvSpPr txBox="1"/>
          <p:nvPr/>
        </p:nvSpPr>
        <p:spPr>
          <a:xfrm>
            <a:off x="1224533" y="3632973"/>
            <a:ext cx="1705916" cy="769441"/>
          </a:xfrm>
          <a:prstGeom prst="rect">
            <a:avLst/>
          </a:prstGeom>
          <a:noFill/>
        </p:spPr>
        <p:txBody>
          <a:bodyPr wrap="none" rtlCol="0">
            <a:spAutoFit/>
          </a:bodyPr>
          <a:lstStyle/>
          <a:p>
            <a:r>
              <a:rPr lang="en-US" altLang="zh-CN" dirty="0" smtClean="0"/>
              <a:t>2.  </a:t>
            </a:r>
            <a:r>
              <a:rPr lang="zh-CN" altLang="en-US" dirty="0" smtClean="0"/>
              <a:t>精</a:t>
            </a:r>
            <a:r>
              <a:rPr lang="zh-CN" altLang="en-US" dirty="0"/>
              <a:t>准问答</a:t>
            </a:r>
            <a:endParaRPr lang="en-US" altLang="zh-CN" dirty="0"/>
          </a:p>
          <a:p>
            <a:endParaRPr lang="zh-CN" altLang="en-US" dirty="0"/>
          </a:p>
        </p:txBody>
      </p:sp>
      <p:sp>
        <p:nvSpPr>
          <p:cNvPr id="3" name="TextBox 2"/>
          <p:cNvSpPr txBox="1"/>
          <p:nvPr/>
        </p:nvSpPr>
        <p:spPr>
          <a:xfrm>
            <a:off x="1595983" y="1742169"/>
            <a:ext cx="1858201" cy="1759456"/>
          </a:xfrm>
          <a:prstGeom prst="rect">
            <a:avLst/>
          </a:prstGeom>
          <a:noFill/>
        </p:spPr>
        <p:txBody>
          <a:bodyPr wrap="none" rtlCol="0">
            <a:spAutoFit/>
          </a:bodyPr>
          <a:lstStyle/>
          <a:p>
            <a:pPr marL="285750" indent="-285750">
              <a:lnSpc>
                <a:spcPts val="2600"/>
              </a:lnSpc>
              <a:buFont typeface="Arial" pitchFamily="34" charset="0"/>
              <a:buChar char="•"/>
            </a:pPr>
            <a:r>
              <a:rPr lang="zh-CN" altLang="en-US" sz="1800" dirty="0" smtClean="0">
                <a:solidFill>
                  <a:schemeClr val="tx2"/>
                </a:solidFill>
              </a:rPr>
              <a:t>分类体系</a:t>
            </a:r>
            <a:endParaRPr lang="en-US" altLang="zh-CN" sz="1800" dirty="0" smtClean="0">
              <a:solidFill>
                <a:schemeClr val="tx2"/>
              </a:solidFill>
            </a:endParaRPr>
          </a:p>
          <a:p>
            <a:pPr marL="285750" indent="-285750">
              <a:lnSpc>
                <a:spcPts val="2600"/>
              </a:lnSpc>
              <a:buFont typeface="Arial" pitchFamily="34" charset="0"/>
              <a:buChar char="•"/>
            </a:pPr>
            <a:r>
              <a:rPr lang="zh-CN" altLang="en-US" sz="1800" dirty="0" smtClean="0">
                <a:solidFill>
                  <a:schemeClr val="tx2"/>
                </a:solidFill>
              </a:rPr>
              <a:t>类别的确定</a:t>
            </a:r>
            <a:endParaRPr lang="en-US" altLang="zh-CN" sz="1800" dirty="0" smtClean="0">
              <a:solidFill>
                <a:schemeClr val="tx2"/>
              </a:solidFill>
            </a:endParaRPr>
          </a:p>
          <a:p>
            <a:pPr marL="285750" indent="-285750">
              <a:lnSpc>
                <a:spcPts val="2600"/>
              </a:lnSpc>
              <a:buFont typeface="Arial" pitchFamily="34" charset="0"/>
              <a:buChar char="•"/>
            </a:pPr>
            <a:r>
              <a:rPr lang="zh-CN" altLang="en-US" sz="1800" dirty="0" smtClean="0">
                <a:solidFill>
                  <a:schemeClr val="tx2"/>
                </a:solidFill>
              </a:rPr>
              <a:t>属性的确定</a:t>
            </a:r>
            <a:endParaRPr lang="en-US" altLang="zh-CN" sz="1800" dirty="0" smtClean="0">
              <a:solidFill>
                <a:schemeClr val="tx2"/>
              </a:solidFill>
            </a:endParaRPr>
          </a:p>
          <a:p>
            <a:pPr marL="285750" indent="-285750">
              <a:lnSpc>
                <a:spcPts val="2600"/>
              </a:lnSpc>
              <a:buFont typeface="Arial" pitchFamily="34" charset="0"/>
              <a:buChar char="•"/>
            </a:pPr>
            <a:r>
              <a:rPr lang="zh-CN" altLang="en-US" sz="1800" dirty="0">
                <a:solidFill>
                  <a:schemeClr val="tx2"/>
                </a:solidFill>
              </a:rPr>
              <a:t>展现样式设计</a:t>
            </a:r>
            <a:endParaRPr lang="en-US" altLang="zh-CN" sz="1800" dirty="0">
              <a:solidFill>
                <a:schemeClr val="tx2"/>
              </a:solidFill>
            </a:endParaRPr>
          </a:p>
          <a:p>
            <a:pPr marL="285750" indent="-285750">
              <a:lnSpc>
                <a:spcPts val="2600"/>
              </a:lnSpc>
              <a:buFont typeface="Arial" pitchFamily="34" charset="0"/>
              <a:buChar char="•"/>
            </a:pPr>
            <a:r>
              <a:rPr lang="zh-CN" altLang="en-US" sz="1800" dirty="0" smtClean="0">
                <a:solidFill>
                  <a:schemeClr val="tx2"/>
                </a:solidFill>
              </a:rPr>
              <a:t>指标评测</a:t>
            </a:r>
            <a:endParaRPr lang="en-US" altLang="zh-CN" sz="1800" dirty="0" smtClean="0">
              <a:solidFill>
                <a:schemeClr val="tx2"/>
              </a:solidFill>
            </a:endParaRPr>
          </a:p>
        </p:txBody>
      </p:sp>
      <p:sp>
        <p:nvSpPr>
          <p:cNvPr id="8" name="TextBox 7"/>
          <p:cNvSpPr txBox="1"/>
          <p:nvPr/>
        </p:nvSpPr>
        <p:spPr>
          <a:xfrm>
            <a:off x="1595381" y="4065021"/>
            <a:ext cx="1858201" cy="2118529"/>
          </a:xfrm>
          <a:prstGeom prst="rect">
            <a:avLst/>
          </a:prstGeom>
          <a:noFill/>
        </p:spPr>
        <p:txBody>
          <a:bodyPr wrap="none" rtlCol="0">
            <a:spAutoFit/>
          </a:bodyPr>
          <a:lstStyle/>
          <a:p>
            <a:pPr marL="285750" indent="-285750">
              <a:lnSpc>
                <a:spcPts val="2600"/>
              </a:lnSpc>
              <a:buFont typeface="Arial" pitchFamily="34" charset="0"/>
              <a:buChar char="•"/>
            </a:pPr>
            <a:r>
              <a:rPr lang="zh-CN" altLang="en-US" sz="1800" dirty="0">
                <a:solidFill>
                  <a:schemeClr val="tx2"/>
                </a:solidFill>
              </a:rPr>
              <a:t>查询</a:t>
            </a:r>
            <a:r>
              <a:rPr lang="zh-CN" altLang="en-US" sz="1800" dirty="0" smtClean="0">
                <a:solidFill>
                  <a:schemeClr val="tx2"/>
                </a:solidFill>
              </a:rPr>
              <a:t>意图理解</a:t>
            </a:r>
            <a:endParaRPr lang="en-US" altLang="zh-CN" sz="1800" dirty="0" smtClean="0">
              <a:solidFill>
                <a:schemeClr val="tx2"/>
              </a:solidFill>
            </a:endParaRPr>
          </a:p>
          <a:p>
            <a:pPr marL="285750" indent="-285750">
              <a:lnSpc>
                <a:spcPts val="2600"/>
              </a:lnSpc>
              <a:buFont typeface="Arial" pitchFamily="34" charset="0"/>
              <a:buChar char="•"/>
            </a:pPr>
            <a:r>
              <a:rPr lang="zh-CN" altLang="en-US" sz="1800" dirty="0" smtClean="0">
                <a:solidFill>
                  <a:schemeClr val="tx2"/>
                </a:solidFill>
              </a:rPr>
              <a:t>推理计算</a:t>
            </a:r>
            <a:endParaRPr lang="en-US" altLang="zh-CN" sz="1800" dirty="0" smtClean="0">
              <a:solidFill>
                <a:schemeClr val="tx2"/>
              </a:solidFill>
            </a:endParaRPr>
          </a:p>
          <a:p>
            <a:pPr marL="285750" indent="-285750">
              <a:lnSpc>
                <a:spcPts val="2600"/>
              </a:lnSpc>
              <a:buFont typeface="Arial" pitchFamily="34" charset="0"/>
              <a:buChar char="•"/>
            </a:pPr>
            <a:r>
              <a:rPr lang="zh-CN" altLang="en-US" sz="1800" dirty="0" smtClean="0">
                <a:solidFill>
                  <a:schemeClr val="tx2"/>
                </a:solidFill>
              </a:rPr>
              <a:t>展现样式设计</a:t>
            </a:r>
            <a:endParaRPr lang="en-US" altLang="zh-CN" sz="1800" dirty="0" smtClean="0">
              <a:solidFill>
                <a:schemeClr val="tx2"/>
              </a:solidFill>
            </a:endParaRPr>
          </a:p>
          <a:p>
            <a:pPr marL="285750" indent="-285750">
              <a:lnSpc>
                <a:spcPts val="2600"/>
              </a:lnSpc>
              <a:buFont typeface="Arial" pitchFamily="34" charset="0"/>
              <a:buChar char="•"/>
            </a:pPr>
            <a:r>
              <a:rPr lang="zh-CN" altLang="en-US" sz="1800" dirty="0" smtClean="0">
                <a:solidFill>
                  <a:schemeClr val="tx2"/>
                </a:solidFill>
              </a:rPr>
              <a:t>指标评测</a:t>
            </a:r>
            <a:endParaRPr lang="en-US" altLang="zh-CN" sz="1800" dirty="0" smtClean="0">
              <a:solidFill>
                <a:schemeClr val="tx2"/>
              </a:solidFill>
            </a:endParaRPr>
          </a:p>
          <a:p>
            <a:pPr marL="285750" indent="-285750">
              <a:lnSpc>
                <a:spcPct val="150000"/>
              </a:lnSpc>
              <a:buFont typeface="Arial" pitchFamily="34" charset="0"/>
              <a:buChar char="•"/>
            </a:pPr>
            <a:endParaRPr lang="en-US" altLang="zh-CN" sz="1800" dirty="0" smtClean="0">
              <a:solidFill>
                <a:schemeClr val="tx2"/>
              </a:solidFill>
            </a:endParaRPr>
          </a:p>
          <a:p>
            <a:endParaRPr lang="zh-CN" altLang="en-US" sz="1800" dirty="0">
              <a:solidFill>
                <a:schemeClr val="tx2"/>
              </a:solidFill>
            </a:endParaRPr>
          </a:p>
        </p:txBody>
      </p:sp>
      <p:pic>
        <p:nvPicPr>
          <p:cNvPr id="17" name="Picture 4" descr="C:\iwork\4、公司、产品资料\3、搜狗LOGO\sogou 300.png"/>
          <p:cNvPicPr>
            <a:picLocks noChangeAspect="1" noChangeArrowheads="1"/>
          </p:cNvPicPr>
          <p:nvPr/>
        </p:nvPicPr>
        <p:blipFill>
          <a:blip r:embed="rId3" cstate="print"/>
          <a:srcRect/>
          <a:stretch>
            <a:fillRect/>
          </a:stretch>
        </p:blipFill>
        <p:spPr bwMode="auto">
          <a:xfrm>
            <a:off x="8843624" y="499088"/>
            <a:ext cx="2014989" cy="513840"/>
          </a:xfrm>
          <a:prstGeom prst="rect">
            <a:avLst/>
          </a:prstGeom>
          <a:noFill/>
        </p:spPr>
      </p:pic>
    </p:spTree>
    <p:extLst>
      <p:ext uri="{BB962C8B-B14F-4D97-AF65-F5344CB8AC3E}">
        <p14:creationId xmlns:p14="http://schemas.microsoft.com/office/powerpoint/2010/main" val="1516792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P spid="3"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224533" y="576263"/>
            <a:ext cx="7488832" cy="461665"/>
          </a:xfrm>
          <a:prstGeom prst="rect">
            <a:avLst/>
          </a:prstGeom>
          <a:noFill/>
        </p:spPr>
        <p:txBody>
          <a:bodyPr wrap="square" rtlCol="0">
            <a:spAutoFit/>
          </a:bodyPr>
          <a:lstStyle/>
          <a:p>
            <a:r>
              <a:rPr lang="zh-CN" altLang="en-US" sz="2400" b="1" dirty="0" smtClean="0">
                <a:solidFill>
                  <a:schemeClr val="accent1">
                    <a:lumMod val="75000"/>
                  </a:schemeClr>
                </a:solidFill>
              </a:rPr>
              <a:t>搜狗知立方</a:t>
            </a:r>
            <a:r>
              <a:rPr lang="en-US" altLang="zh-CN" sz="2400" b="1" dirty="0" smtClean="0">
                <a:solidFill>
                  <a:schemeClr val="accent1">
                    <a:lumMod val="75000"/>
                  </a:schemeClr>
                </a:solidFill>
              </a:rPr>
              <a:t>– </a:t>
            </a:r>
            <a:r>
              <a:rPr lang="zh-CN" altLang="en-US" sz="2400" b="1" dirty="0" smtClean="0">
                <a:solidFill>
                  <a:schemeClr val="accent1">
                    <a:lumMod val="75000"/>
                  </a:schemeClr>
                </a:solidFill>
              </a:rPr>
              <a:t>知识库的建立</a:t>
            </a:r>
            <a:endParaRPr lang="en-US" altLang="zh-CN" sz="2400" b="1" dirty="0" smtClean="0">
              <a:solidFill>
                <a:schemeClr val="accent1">
                  <a:lumMod val="75000"/>
                </a:schemeClr>
              </a:solidFill>
            </a:endParaRPr>
          </a:p>
        </p:txBody>
      </p:sp>
      <p:cxnSp>
        <p:nvCxnSpPr>
          <p:cNvPr id="7" name="直接连接符 6"/>
          <p:cNvCxnSpPr/>
          <p:nvPr/>
        </p:nvCxnSpPr>
        <p:spPr>
          <a:xfrm>
            <a:off x="1332168" y="1037928"/>
            <a:ext cx="9526445" cy="0"/>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8" name="Picture 4" descr="C:\iwork\4、公司、产品资料\3、搜狗LOGO\sogou 300.png"/>
          <p:cNvPicPr>
            <a:picLocks noChangeAspect="1" noChangeArrowheads="1"/>
          </p:cNvPicPr>
          <p:nvPr/>
        </p:nvPicPr>
        <p:blipFill>
          <a:blip r:embed="rId3" cstate="print"/>
          <a:srcRect/>
          <a:stretch>
            <a:fillRect/>
          </a:stretch>
        </p:blipFill>
        <p:spPr bwMode="auto">
          <a:xfrm>
            <a:off x="8843624" y="499088"/>
            <a:ext cx="2014989" cy="513840"/>
          </a:xfrm>
          <a:prstGeom prst="rect">
            <a:avLst/>
          </a:prstGeom>
          <a:noFill/>
        </p:spPr>
      </p:pic>
      <p:sp>
        <p:nvSpPr>
          <p:cNvPr id="2" name="TextBox 1"/>
          <p:cNvSpPr txBox="1"/>
          <p:nvPr/>
        </p:nvSpPr>
        <p:spPr>
          <a:xfrm>
            <a:off x="1224533" y="1152907"/>
            <a:ext cx="4889480" cy="430887"/>
          </a:xfrm>
          <a:prstGeom prst="rect">
            <a:avLst/>
          </a:prstGeom>
          <a:noFill/>
        </p:spPr>
        <p:txBody>
          <a:bodyPr wrap="none" rtlCol="0">
            <a:spAutoFit/>
          </a:bodyPr>
          <a:lstStyle/>
          <a:p>
            <a:r>
              <a:rPr lang="en-US" altLang="zh-CN" dirty="0" smtClean="0"/>
              <a:t>1. </a:t>
            </a:r>
            <a:r>
              <a:rPr lang="zh-CN" altLang="en-US" dirty="0" smtClean="0"/>
              <a:t>分类体系：</a:t>
            </a:r>
            <a:r>
              <a:rPr lang="en-US" altLang="zh-CN" dirty="0" smtClean="0"/>
              <a:t>type(</a:t>
            </a:r>
            <a:r>
              <a:rPr lang="zh-CN" altLang="en-US" dirty="0" smtClean="0"/>
              <a:t>类</a:t>
            </a:r>
            <a:r>
              <a:rPr lang="en-US" altLang="zh-CN" dirty="0" smtClean="0"/>
              <a:t>)</a:t>
            </a:r>
            <a:r>
              <a:rPr lang="zh-CN" altLang="en-US" dirty="0" smtClean="0"/>
              <a:t>、属性、属性值</a:t>
            </a:r>
            <a:endParaRPr lang="zh-CN" altLang="en-US" dirty="0"/>
          </a:p>
        </p:txBody>
      </p:sp>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2168" y="1795984"/>
            <a:ext cx="2686050" cy="338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983442" y="5214054"/>
            <a:ext cx="779381" cy="430887"/>
          </a:xfrm>
          <a:prstGeom prst="rect">
            <a:avLst/>
          </a:prstGeom>
          <a:solidFill>
            <a:schemeClr val="accent6">
              <a:lumMod val="60000"/>
              <a:lumOff val="40000"/>
            </a:schemeClr>
          </a:solidFill>
        </p:spPr>
        <p:txBody>
          <a:bodyPr wrap="none" rtlCol="0">
            <a:spAutoFit/>
          </a:bodyPr>
          <a:lstStyle/>
          <a:p>
            <a:r>
              <a:rPr lang="en-US" altLang="zh-CN" dirty="0" smtClean="0">
                <a:latin typeface="+mj-ea"/>
                <a:ea typeface="+mj-ea"/>
              </a:rPr>
              <a:t>type</a:t>
            </a:r>
            <a:endParaRPr lang="zh-CN" altLang="en-US" dirty="0">
              <a:latin typeface="+mj-ea"/>
              <a:ea typeface="+mj-ea"/>
            </a:endParaRPr>
          </a:p>
        </p:txBody>
      </p:sp>
      <p:sp>
        <p:nvSpPr>
          <p:cNvPr id="16" name="TextBox 15"/>
          <p:cNvSpPr txBox="1"/>
          <p:nvPr/>
        </p:nvSpPr>
        <p:spPr>
          <a:xfrm>
            <a:off x="4450471" y="5191805"/>
            <a:ext cx="748923" cy="430887"/>
          </a:xfrm>
          <a:prstGeom prst="rect">
            <a:avLst/>
          </a:prstGeom>
          <a:solidFill>
            <a:srgbClr val="92D050"/>
          </a:solidFill>
          <a:ln>
            <a:solidFill>
              <a:schemeClr val="accent3">
                <a:lumMod val="60000"/>
                <a:lumOff val="40000"/>
              </a:schemeClr>
            </a:solidFill>
          </a:ln>
        </p:spPr>
        <p:txBody>
          <a:bodyPr wrap="none" rtlCol="0">
            <a:spAutoFit/>
          </a:bodyPr>
          <a:lstStyle/>
          <a:p>
            <a:r>
              <a:rPr lang="zh-CN" altLang="en-US" dirty="0" smtClean="0">
                <a:latin typeface="+mj-ea"/>
                <a:ea typeface="+mj-ea"/>
              </a:rPr>
              <a:t>属性</a:t>
            </a:r>
            <a:endParaRPr lang="zh-CN" altLang="en-US" dirty="0">
              <a:latin typeface="+mj-ea"/>
              <a:ea typeface="+mj-ea"/>
            </a:endParaRPr>
          </a:p>
        </p:txBody>
      </p:sp>
      <p:grpSp>
        <p:nvGrpSpPr>
          <p:cNvPr id="13" name="组合 12"/>
          <p:cNvGrpSpPr/>
          <p:nvPr/>
        </p:nvGrpSpPr>
        <p:grpSpPr>
          <a:xfrm>
            <a:off x="1728589" y="2261304"/>
            <a:ext cx="5671301" cy="2952750"/>
            <a:chOff x="1728589" y="2261304"/>
            <a:chExt cx="5671301" cy="2952750"/>
          </a:xfrm>
        </p:grpSpPr>
        <p:pic>
          <p:nvPicPr>
            <p:cNvPr id="410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89940" y="2261304"/>
              <a:ext cx="3409950" cy="295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 name="组合 9"/>
            <p:cNvGrpSpPr/>
            <p:nvPr/>
          </p:nvGrpSpPr>
          <p:grpSpPr>
            <a:xfrm>
              <a:off x="1728589" y="3606082"/>
              <a:ext cx="2289629" cy="212576"/>
              <a:chOff x="1728589" y="3606082"/>
              <a:chExt cx="2289629" cy="212576"/>
            </a:xfrm>
          </p:grpSpPr>
          <p:sp>
            <p:nvSpPr>
              <p:cNvPr id="3" name="圆角矩形 2"/>
              <p:cNvSpPr/>
              <p:nvPr/>
            </p:nvSpPr>
            <p:spPr>
              <a:xfrm>
                <a:off x="1728589" y="3606082"/>
                <a:ext cx="946604" cy="212576"/>
              </a:xfrm>
              <a:prstGeom prst="round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右箭头 3"/>
              <p:cNvSpPr/>
              <p:nvPr/>
            </p:nvSpPr>
            <p:spPr>
              <a:xfrm>
                <a:off x="2692780" y="3606082"/>
                <a:ext cx="1325438" cy="210541"/>
              </a:xfrm>
              <a:prstGeom prst="rightArrow">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1" name="圆角矩形 10"/>
          <p:cNvSpPr/>
          <p:nvPr/>
        </p:nvSpPr>
        <p:spPr>
          <a:xfrm>
            <a:off x="4176861" y="2589038"/>
            <a:ext cx="1296144" cy="2578433"/>
          </a:xfrm>
          <a:prstGeom prst="round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a:off x="5545013" y="2589038"/>
            <a:ext cx="1854877" cy="2588321"/>
          </a:xfrm>
          <a:prstGeom prst="roundRect">
            <a:avLst/>
          </a:prstGeom>
          <a:noFill/>
          <a:ln w="19050">
            <a:solidFill>
              <a:srgbClr val="0070C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extBox 19"/>
          <p:cNvSpPr txBox="1"/>
          <p:nvPr/>
        </p:nvSpPr>
        <p:spPr>
          <a:xfrm>
            <a:off x="5956925" y="5198883"/>
            <a:ext cx="1031051" cy="430887"/>
          </a:xfrm>
          <a:prstGeom prst="rect">
            <a:avLst/>
          </a:prstGeom>
          <a:solidFill>
            <a:srgbClr val="9999FF"/>
          </a:solidFill>
          <a:ln>
            <a:noFill/>
          </a:ln>
        </p:spPr>
        <p:txBody>
          <a:bodyPr wrap="none" rtlCol="0">
            <a:spAutoFit/>
          </a:bodyPr>
          <a:lstStyle/>
          <a:p>
            <a:r>
              <a:rPr lang="zh-CN" altLang="en-US" dirty="0" smtClean="0">
                <a:latin typeface="+mj-ea"/>
                <a:ea typeface="+mj-ea"/>
              </a:rPr>
              <a:t>属性值</a:t>
            </a:r>
            <a:endParaRPr lang="zh-CN" altLang="en-US" dirty="0">
              <a:latin typeface="+mj-ea"/>
              <a:ea typeface="+mj-ea"/>
            </a:endParaRPr>
          </a:p>
        </p:txBody>
      </p:sp>
      <p:grpSp>
        <p:nvGrpSpPr>
          <p:cNvPr id="25" name="组合 24"/>
          <p:cNvGrpSpPr/>
          <p:nvPr/>
        </p:nvGrpSpPr>
        <p:grpSpPr>
          <a:xfrm>
            <a:off x="4320877" y="2736503"/>
            <a:ext cx="4522747" cy="288032"/>
            <a:chOff x="4320877" y="2736503"/>
            <a:chExt cx="4522747" cy="288032"/>
          </a:xfrm>
        </p:grpSpPr>
        <p:cxnSp>
          <p:nvCxnSpPr>
            <p:cNvPr id="17" name="直接连接符 16"/>
            <p:cNvCxnSpPr/>
            <p:nvPr/>
          </p:nvCxnSpPr>
          <p:spPr>
            <a:xfrm>
              <a:off x="4320877" y="3024535"/>
              <a:ext cx="360040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V="1">
              <a:off x="7921277" y="2736503"/>
              <a:ext cx="144016" cy="288032"/>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8065293" y="2736503"/>
              <a:ext cx="778331"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4" name="TextBox 23"/>
          <p:cNvSpPr txBox="1"/>
          <p:nvPr/>
        </p:nvSpPr>
        <p:spPr>
          <a:xfrm>
            <a:off x="8129059" y="2376463"/>
            <a:ext cx="646331" cy="369332"/>
          </a:xfrm>
          <a:prstGeom prst="rect">
            <a:avLst/>
          </a:prstGeom>
          <a:noFill/>
        </p:spPr>
        <p:txBody>
          <a:bodyPr wrap="none" rtlCol="0">
            <a:spAutoFit/>
          </a:bodyPr>
          <a:lstStyle/>
          <a:p>
            <a:r>
              <a:rPr lang="zh-CN" altLang="en-US" sz="1800" dirty="0"/>
              <a:t>日期</a:t>
            </a:r>
          </a:p>
        </p:txBody>
      </p:sp>
      <p:grpSp>
        <p:nvGrpSpPr>
          <p:cNvPr id="30" name="组合 29"/>
          <p:cNvGrpSpPr/>
          <p:nvPr/>
        </p:nvGrpSpPr>
        <p:grpSpPr>
          <a:xfrm>
            <a:off x="4317503" y="4680719"/>
            <a:ext cx="4522747" cy="288032"/>
            <a:chOff x="4320877" y="2736503"/>
            <a:chExt cx="4522747" cy="288032"/>
          </a:xfrm>
        </p:grpSpPr>
        <p:cxnSp>
          <p:nvCxnSpPr>
            <p:cNvPr id="31" name="直接连接符 30"/>
            <p:cNvCxnSpPr/>
            <p:nvPr/>
          </p:nvCxnSpPr>
          <p:spPr>
            <a:xfrm>
              <a:off x="4320877" y="3024535"/>
              <a:ext cx="360040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V="1">
              <a:off x="7921277" y="2736503"/>
              <a:ext cx="144016" cy="288032"/>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8065293" y="2736503"/>
              <a:ext cx="778331"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34" name="组合 33"/>
          <p:cNvGrpSpPr/>
          <p:nvPr/>
        </p:nvGrpSpPr>
        <p:grpSpPr>
          <a:xfrm>
            <a:off x="4347516" y="4032647"/>
            <a:ext cx="4522747" cy="288032"/>
            <a:chOff x="4320877" y="2736503"/>
            <a:chExt cx="4522747" cy="288032"/>
          </a:xfrm>
        </p:grpSpPr>
        <p:cxnSp>
          <p:nvCxnSpPr>
            <p:cNvPr id="35" name="直接连接符 34"/>
            <p:cNvCxnSpPr/>
            <p:nvPr/>
          </p:nvCxnSpPr>
          <p:spPr>
            <a:xfrm>
              <a:off x="4320877" y="3024535"/>
              <a:ext cx="360040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V="1">
              <a:off x="7921277" y="2736503"/>
              <a:ext cx="144016" cy="288032"/>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8065293" y="2736503"/>
              <a:ext cx="778331"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38" name="TextBox 37"/>
          <p:cNvSpPr txBox="1"/>
          <p:nvPr/>
        </p:nvSpPr>
        <p:spPr>
          <a:xfrm>
            <a:off x="8193919" y="3663315"/>
            <a:ext cx="646331" cy="369332"/>
          </a:xfrm>
          <a:prstGeom prst="rect">
            <a:avLst/>
          </a:prstGeom>
          <a:noFill/>
        </p:spPr>
        <p:txBody>
          <a:bodyPr wrap="none" rtlCol="0">
            <a:spAutoFit/>
          </a:bodyPr>
          <a:lstStyle/>
          <a:p>
            <a:r>
              <a:rPr lang="zh-CN" altLang="en-US" sz="1800" dirty="0" smtClean="0"/>
              <a:t>实体</a:t>
            </a:r>
            <a:endParaRPr lang="zh-CN" altLang="en-US" sz="1800" dirty="0"/>
          </a:p>
        </p:txBody>
      </p:sp>
      <p:sp>
        <p:nvSpPr>
          <p:cNvPr id="39" name="TextBox 38"/>
          <p:cNvSpPr txBox="1"/>
          <p:nvPr/>
        </p:nvSpPr>
        <p:spPr>
          <a:xfrm>
            <a:off x="8197293" y="4311387"/>
            <a:ext cx="646331" cy="369332"/>
          </a:xfrm>
          <a:prstGeom prst="rect">
            <a:avLst/>
          </a:prstGeom>
          <a:noFill/>
        </p:spPr>
        <p:txBody>
          <a:bodyPr wrap="none" rtlCol="0">
            <a:spAutoFit/>
          </a:bodyPr>
          <a:lstStyle/>
          <a:p>
            <a:r>
              <a:rPr lang="zh-CN" altLang="en-US" sz="1800" dirty="0"/>
              <a:t>枚举</a:t>
            </a:r>
          </a:p>
        </p:txBody>
      </p:sp>
    </p:spTree>
    <p:extLst>
      <p:ext uri="{BB962C8B-B14F-4D97-AF65-F5344CB8AC3E}">
        <p14:creationId xmlns:p14="http://schemas.microsoft.com/office/powerpoint/2010/main" val="1739868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099"/>
                                        </p:tgtEl>
                                        <p:attrNameLst>
                                          <p:attrName>style.visibility</p:attrName>
                                        </p:attrNameLst>
                                      </p:cBhvr>
                                      <p:to>
                                        <p:strVal val="visible"/>
                                      </p:to>
                                    </p:set>
                                    <p:animEffect transition="in" filter="box(in)">
                                      <p:cBhvr>
                                        <p:cTn id="7" dur="500"/>
                                        <p:tgtEl>
                                          <p:spTgt spid="4099"/>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par>
                          <p:cTn id="23" fill="hold">
                            <p:stCondLst>
                              <p:cond delay="500"/>
                            </p:stCondLst>
                            <p:childTnLst>
                              <p:par>
                                <p:cTn id="24" presetID="2" presetClass="entr" presetSubtype="4" fill="hold" grpId="0" nodeType="afterEffect">
                                  <p:stCondLst>
                                    <p:cond delay="0"/>
                                  </p:stCondLst>
                                  <p:childTnLst>
                                    <p:set>
                                      <p:cBhvr>
                                        <p:cTn id="25" dur="1" fill="hold">
                                          <p:stCondLst>
                                            <p:cond delay="0"/>
                                          </p:stCondLst>
                                        </p:cTn>
                                        <p:tgtEl>
                                          <p:spTgt spid="16"/>
                                        </p:tgtEl>
                                        <p:attrNameLst>
                                          <p:attrName>style.visibility</p:attrName>
                                        </p:attrNameLst>
                                      </p:cBhvr>
                                      <p:to>
                                        <p:strVal val="visible"/>
                                      </p:to>
                                    </p:set>
                                    <p:anim calcmode="lin" valueType="num">
                                      <p:cBhvr additive="base">
                                        <p:cTn id="26" dur="500" fill="hold"/>
                                        <p:tgtEl>
                                          <p:spTgt spid="16"/>
                                        </p:tgtEl>
                                        <p:attrNameLst>
                                          <p:attrName>ppt_x</p:attrName>
                                        </p:attrNameLst>
                                      </p:cBhvr>
                                      <p:tavLst>
                                        <p:tav tm="0">
                                          <p:val>
                                            <p:strVal val="#ppt_x"/>
                                          </p:val>
                                        </p:tav>
                                        <p:tav tm="100000">
                                          <p:val>
                                            <p:strVal val="#ppt_x"/>
                                          </p:val>
                                        </p:tav>
                                      </p:tavLst>
                                    </p:anim>
                                    <p:anim calcmode="lin" valueType="num">
                                      <p:cBhvr additive="base">
                                        <p:cTn id="27"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childTnLst>
                          </p:cTn>
                        </p:par>
                        <p:par>
                          <p:cTn id="33" fill="hold">
                            <p:stCondLst>
                              <p:cond delay="500"/>
                            </p:stCondLst>
                            <p:childTnLst>
                              <p:par>
                                <p:cTn id="34" presetID="2" presetClass="entr" presetSubtype="4" fill="hold" grpId="0" nodeType="afterEffect">
                                  <p:stCondLst>
                                    <p:cond delay="0"/>
                                  </p:stCondLst>
                                  <p:childTnLst>
                                    <p:set>
                                      <p:cBhvr>
                                        <p:cTn id="35" dur="1" fill="hold">
                                          <p:stCondLst>
                                            <p:cond delay="0"/>
                                          </p:stCondLst>
                                        </p:cTn>
                                        <p:tgtEl>
                                          <p:spTgt spid="20"/>
                                        </p:tgtEl>
                                        <p:attrNameLst>
                                          <p:attrName>style.visibility</p:attrName>
                                        </p:attrNameLst>
                                      </p:cBhvr>
                                      <p:to>
                                        <p:strVal val="visible"/>
                                      </p:to>
                                    </p:set>
                                    <p:anim calcmode="lin" valueType="num">
                                      <p:cBhvr additive="base">
                                        <p:cTn id="36" dur="500" fill="hold"/>
                                        <p:tgtEl>
                                          <p:spTgt spid="20"/>
                                        </p:tgtEl>
                                        <p:attrNameLst>
                                          <p:attrName>ppt_x</p:attrName>
                                        </p:attrNameLst>
                                      </p:cBhvr>
                                      <p:tavLst>
                                        <p:tav tm="0">
                                          <p:val>
                                            <p:strVal val="#ppt_x"/>
                                          </p:val>
                                        </p:tav>
                                        <p:tav tm="100000">
                                          <p:val>
                                            <p:strVal val="#ppt_x"/>
                                          </p:val>
                                        </p:tav>
                                      </p:tavLst>
                                    </p:anim>
                                    <p:anim calcmode="lin" valueType="num">
                                      <p:cBhvr additive="base">
                                        <p:cTn id="37"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fade">
                                      <p:cBhvr>
                                        <p:cTn id="45" dur="500"/>
                                        <p:tgtEl>
                                          <p:spTgt spid="24"/>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34"/>
                                        </p:tgtEl>
                                        <p:attrNameLst>
                                          <p:attrName>style.visibility</p:attrName>
                                        </p:attrNameLst>
                                      </p:cBhvr>
                                      <p:to>
                                        <p:strVal val="visible"/>
                                      </p:to>
                                    </p:set>
                                    <p:animEffect transition="in" filter="fade">
                                      <p:cBhvr>
                                        <p:cTn id="50" dur="500"/>
                                        <p:tgtEl>
                                          <p:spTgt spid="34"/>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8"/>
                                        </p:tgtEl>
                                        <p:attrNameLst>
                                          <p:attrName>style.visibility</p:attrName>
                                        </p:attrNameLst>
                                      </p:cBhvr>
                                      <p:to>
                                        <p:strVal val="visible"/>
                                      </p:to>
                                    </p:set>
                                    <p:animEffect transition="in" filter="fade">
                                      <p:cBhvr>
                                        <p:cTn id="53" dur="500"/>
                                        <p:tgtEl>
                                          <p:spTgt spid="38"/>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30"/>
                                        </p:tgtEl>
                                        <p:attrNameLst>
                                          <p:attrName>style.visibility</p:attrName>
                                        </p:attrNameLst>
                                      </p:cBhvr>
                                      <p:to>
                                        <p:strVal val="visible"/>
                                      </p:to>
                                    </p:set>
                                    <p:animEffect transition="in" filter="fade">
                                      <p:cBhvr>
                                        <p:cTn id="58" dur="500"/>
                                        <p:tgtEl>
                                          <p:spTgt spid="30"/>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9"/>
                                        </p:tgtEl>
                                        <p:attrNameLst>
                                          <p:attrName>style.visibility</p:attrName>
                                        </p:attrNameLst>
                                      </p:cBhvr>
                                      <p:to>
                                        <p:strVal val="visible"/>
                                      </p:to>
                                    </p:set>
                                    <p:animEffect transition="in" filter="fade">
                                      <p:cBhvr>
                                        <p:cTn id="61"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6" grpId="0" animBg="1"/>
      <p:bldP spid="11" grpId="0" animBg="1"/>
      <p:bldP spid="14" grpId="0" animBg="1"/>
      <p:bldP spid="20" grpId="0" animBg="1"/>
      <p:bldP spid="24" grpId="0"/>
      <p:bldP spid="38" grpId="0"/>
      <p:bldP spid="3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224533" y="576263"/>
            <a:ext cx="7488832" cy="461665"/>
          </a:xfrm>
          <a:prstGeom prst="rect">
            <a:avLst/>
          </a:prstGeom>
          <a:noFill/>
        </p:spPr>
        <p:txBody>
          <a:bodyPr wrap="square" rtlCol="0">
            <a:spAutoFit/>
          </a:bodyPr>
          <a:lstStyle/>
          <a:p>
            <a:r>
              <a:rPr lang="zh-CN" altLang="en-US" sz="2400" b="1" dirty="0" smtClean="0">
                <a:solidFill>
                  <a:schemeClr val="accent1">
                    <a:lumMod val="75000"/>
                  </a:schemeClr>
                </a:solidFill>
              </a:rPr>
              <a:t>搜狗知立方</a:t>
            </a:r>
            <a:r>
              <a:rPr lang="en-US" altLang="zh-CN" sz="2400" b="1" dirty="0" smtClean="0">
                <a:solidFill>
                  <a:schemeClr val="accent1">
                    <a:lumMod val="75000"/>
                  </a:schemeClr>
                </a:solidFill>
              </a:rPr>
              <a:t>– </a:t>
            </a:r>
            <a:r>
              <a:rPr lang="zh-CN" altLang="en-US" sz="2400" b="1" dirty="0" smtClean="0">
                <a:solidFill>
                  <a:schemeClr val="accent1">
                    <a:lumMod val="75000"/>
                  </a:schemeClr>
                </a:solidFill>
              </a:rPr>
              <a:t>知识库的建立</a:t>
            </a:r>
            <a:endParaRPr lang="en-US" altLang="zh-CN" sz="2400" b="1" dirty="0" smtClean="0">
              <a:solidFill>
                <a:schemeClr val="accent1">
                  <a:lumMod val="75000"/>
                </a:schemeClr>
              </a:solidFill>
            </a:endParaRPr>
          </a:p>
        </p:txBody>
      </p:sp>
      <p:cxnSp>
        <p:nvCxnSpPr>
          <p:cNvPr id="7" name="直接连接符 6"/>
          <p:cNvCxnSpPr/>
          <p:nvPr/>
        </p:nvCxnSpPr>
        <p:spPr>
          <a:xfrm>
            <a:off x="1332168" y="1037928"/>
            <a:ext cx="9526445" cy="0"/>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8" name="Picture 4" descr="C:\iwork\4、公司、产品资料\3、搜狗LOGO\sogou 300.png"/>
          <p:cNvPicPr>
            <a:picLocks noChangeAspect="1" noChangeArrowheads="1"/>
          </p:cNvPicPr>
          <p:nvPr/>
        </p:nvPicPr>
        <p:blipFill>
          <a:blip r:embed="rId3" cstate="print"/>
          <a:srcRect/>
          <a:stretch>
            <a:fillRect/>
          </a:stretch>
        </p:blipFill>
        <p:spPr bwMode="auto">
          <a:xfrm>
            <a:off x="8843624" y="499088"/>
            <a:ext cx="2014989" cy="513840"/>
          </a:xfrm>
          <a:prstGeom prst="rect">
            <a:avLst/>
          </a:prstGeom>
          <a:noFill/>
        </p:spPr>
      </p:pic>
      <p:sp>
        <p:nvSpPr>
          <p:cNvPr id="2" name="TextBox 1"/>
          <p:cNvSpPr txBox="1"/>
          <p:nvPr/>
        </p:nvSpPr>
        <p:spPr>
          <a:xfrm>
            <a:off x="1224533" y="1152907"/>
            <a:ext cx="4889480" cy="430887"/>
          </a:xfrm>
          <a:prstGeom prst="rect">
            <a:avLst/>
          </a:prstGeom>
          <a:noFill/>
        </p:spPr>
        <p:txBody>
          <a:bodyPr wrap="none" rtlCol="0">
            <a:spAutoFit/>
          </a:bodyPr>
          <a:lstStyle/>
          <a:p>
            <a:r>
              <a:rPr lang="en-US" altLang="zh-CN" dirty="0" smtClean="0"/>
              <a:t>1. </a:t>
            </a:r>
            <a:r>
              <a:rPr lang="zh-CN" altLang="en-US" dirty="0" smtClean="0"/>
              <a:t>分类体系：</a:t>
            </a:r>
            <a:r>
              <a:rPr lang="en-US" altLang="zh-CN" dirty="0" smtClean="0"/>
              <a:t>type(</a:t>
            </a:r>
            <a:r>
              <a:rPr lang="zh-CN" altLang="en-US" dirty="0" smtClean="0"/>
              <a:t>类</a:t>
            </a:r>
            <a:r>
              <a:rPr lang="en-US" altLang="zh-CN" dirty="0" smtClean="0"/>
              <a:t>)</a:t>
            </a:r>
            <a:r>
              <a:rPr lang="zh-CN" altLang="en-US" dirty="0" smtClean="0"/>
              <a:t>、属性、属性值</a:t>
            </a:r>
            <a:endParaRPr lang="zh-CN" altLang="en-US" dirty="0"/>
          </a:p>
        </p:txBody>
      </p:sp>
      <p:grpSp>
        <p:nvGrpSpPr>
          <p:cNvPr id="6" name="组合 5"/>
          <p:cNvGrpSpPr/>
          <p:nvPr/>
        </p:nvGrpSpPr>
        <p:grpSpPr>
          <a:xfrm>
            <a:off x="1332168" y="1795984"/>
            <a:ext cx="7538095" cy="3848957"/>
            <a:chOff x="1332168" y="1795984"/>
            <a:chExt cx="7538095" cy="3848957"/>
          </a:xfrm>
        </p:grpSpPr>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2168" y="1795984"/>
              <a:ext cx="2686050" cy="338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983442" y="5214054"/>
              <a:ext cx="779381" cy="430887"/>
            </a:xfrm>
            <a:prstGeom prst="rect">
              <a:avLst/>
            </a:prstGeom>
            <a:solidFill>
              <a:schemeClr val="accent6">
                <a:lumMod val="60000"/>
                <a:lumOff val="40000"/>
              </a:schemeClr>
            </a:solidFill>
          </p:spPr>
          <p:txBody>
            <a:bodyPr wrap="none" rtlCol="0">
              <a:spAutoFit/>
            </a:bodyPr>
            <a:lstStyle/>
            <a:p>
              <a:r>
                <a:rPr lang="en-US" altLang="zh-CN" dirty="0" smtClean="0">
                  <a:latin typeface="+mj-ea"/>
                  <a:ea typeface="+mj-ea"/>
                </a:rPr>
                <a:t>type</a:t>
              </a:r>
              <a:endParaRPr lang="zh-CN" altLang="en-US" dirty="0">
                <a:latin typeface="+mj-ea"/>
                <a:ea typeface="+mj-ea"/>
              </a:endParaRPr>
            </a:p>
          </p:txBody>
        </p:sp>
        <p:sp>
          <p:nvSpPr>
            <p:cNvPr id="16" name="TextBox 15"/>
            <p:cNvSpPr txBox="1"/>
            <p:nvPr/>
          </p:nvSpPr>
          <p:spPr>
            <a:xfrm>
              <a:off x="4450471" y="5191805"/>
              <a:ext cx="748923" cy="430887"/>
            </a:xfrm>
            <a:prstGeom prst="rect">
              <a:avLst/>
            </a:prstGeom>
            <a:solidFill>
              <a:srgbClr val="92D050"/>
            </a:solidFill>
            <a:ln>
              <a:solidFill>
                <a:schemeClr val="accent3">
                  <a:lumMod val="60000"/>
                  <a:lumOff val="40000"/>
                </a:schemeClr>
              </a:solidFill>
            </a:ln>
          </p:spPr>
          <p:txBody>
            <a:bodyPr wrap="none" rtlCol="0">
              <a:spAutoFit/>
            </a:bodyPr>
            <a:lstStyle/>
            <a:p>
              <a:r>
                <a:rPr lang="zh-CN" altLang="en-US" dirty="0" smtClean="0">
                  <a:latin typeface="+mj-ea"/>
                  <a:ea typeface="+mj-ea"/>
                </a:rPr>
                <a:t>属性</a:t>
              </a:r>
              <a:endParaRPr lang="zh-CN" altLang="en-US" dirty="0">
                <a:latin typeface="+mj-ea"/>
                <a:ea typeface="+mj-ea"/>
              </a:endParaRPr>
            </a:p>
          </p:txBody>
        </p:sp>
        <p:grpSp>
          <p:nvGrpSpPr>
            <p:cNvPr id="13" name="组合 12"/>
            <p:cNvGrpSpPr/>
            <p:nvPr/>
          </p:nvGrpSpPr>
          <p:grpSpPr>
            <a:xfrm>
              <a:off x="1728589" y="2261304"/>
              <a:ext cx="5671301" cy="2952750"/>
              <a:chOff x="1728589" y="2261304"/>
              <a:chExt cx="5671301" cy="2952750"/>
            </a:xfrm>
          </p:grpSpPr>
          <p:pic>
            <p:nvPicPr>
              <p:cNvPr id="410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89940" y="2261304"/>
                <a:ext cx="3409950" cy="295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 name="组合 9"/>
              <p:cNvGrpSpPr/>
              <p:nvPr/>
            </p:nvGrpSpPr>
            <p:grpSpPr>
              <a:xfrm>
                <a:off x="1728589" y="3606082"/>
                <a:ext cx="2289629" cy="212576"/>
                <a:chOff x="1728589" y="3606082"/>
                <a:chExt cx="2289629" cy="212576"/>
              </a:xfrm>
            </p:grpSpPr>
            <p:sp>
              <p:nvSpPr>
                <p:cNvPr id="3" name="圆角矩形 2"/>
                <p:cNvSpPr/>
                <p:nvPr/>
              </p:nvSpPr>
              <p:spPr>
                <a:xfrm>
                  <a:off x="1728589" y="3606082"/>
                  <a:ext cx="946604" cy="212576"/>
                </a:xfrm>
                <a:prstGeom prst="round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右箭头 3"/>
                <p:cNvSpPr/>
                <p:nvPr/>
              </p:nvSpPr>
              <p:spPr>
                <a:xfrm>
                  <a:off x="2692780" y="3606082"/>
                  <a:ext cx="1325438" cy="210541"/>
                </a:xfrm>
                <a:prstGeom prst="rightArrow">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1" name="圆角矩形 10"/>
            <p:cNvSpPr/>
            <p:nvPr/>
          </p:nvSpPr>
          <p:spPr>
            <a:xfrm>
              <a:off x="4176861" y="2589038"/>
              <a:ext cx="1296144" cy="2578433"/>
            </a:xfrm>
            <a:prstGeom prst="round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a:off x="5545013" y="2589038"/>
              <a:ext cx="1854877" cy="2588321"/>
            </a:xfrm>
            <a:prstGeom prst="roundRect">
              <a:avLst/>
            </a:prstGeom>
            <a:noFill/>
            <a:ln w="19050">
              <a:solidFill>
                <a:srgbClr val="0070C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extBox 19"/>
            <p:cNvSpPr txBox="1"/>
            <p:nvPr/>
          </p:nvSpPr>
          <p:spPr>
            <a:xfrm>
              <a:off x="5956925" y="5198883"/>
              <a:ext cx="1031051" cy="430887"/>
            </a:xfrm>
            <a:prstGeom prst="rect">
              <a:avLst/>
            </a:prstGeom>
            <a:solidFill>
              <a:srgbClr val="9999FF"/>
            </a:solidFill>
            <a:ln>
              <a:noFill/>
            </a:ln>
          </p:spPr>
          <p:txBody>
            <a:bodyPr wrap="none" rtlCol="0">
              <a:spAutoFit/>
            </a:bodyPr>
            <a:lstStyle/>
            <a:p>
              <a:r>
                <a:rPr lang="zh-CN" altLang="en-US" dirty="0" smtClean="0">
                  <a:latin typeface="+mj-ea"/>
                  <a:ea typeface="+mj-ea"/>
                </a:rPr>
                <a:t>属性值</a:t>
              </a:r>
              <a:endParaRPr lang="zh-CN" altLang="en-US" dirty="0">
                <a:latin typeface="+mj-ea"/>
                <a:ea typeface="+mj-ea"/>
              </a:endParaRPr>
            </a:p>
          </p:txBody>
        </p:sp>
        <p:grpSp>
          <p:nvGrpSpPr>
            <p:cNvPr id="25" name="组合 24"/>
            <p:cNvGrpSpPr/>
            <p:nvPr/>
          </p:nvGrpSpPr>
          <p:grpSpPr>
            <a:xfrm>
              <a:off x="4320877" y="2736503"/>
              <a:ext cx="4522747" cy="288032"/>
              <a:chOff x="4320877" y="2736503"/>
              <a:chExt cx="4522747" cy="288032"/>
            </a:xfrm>
          </p:grpSpPr>
          <p:cxnSp>
            <p:nvCxnSpPr>
              <p:cNvPr id="17" name="直接连接符 16"/>
              <p:cNvCxnSpPr/>
              <p:nvPr/>
            </p:nvCxnSpPr>
            <p:spPr>
              <a:xfrm>
                <a:off x="4320877" y="3024535"/>
                <a:ext cx="360040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V="1">
                <a:off x="7921277" y="2736503"/>
                <a:ext cx="144016" cy="288032"/>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8065293" y="2736503"/>
                <a:ext cx="778331"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4" name="TextBox 23"/>
            <p:cNvSpPr txBox="1"/>
            <p:nvPr/>
          </p:nvSpPr>
          <p:spPr>
            <a:xfrm>
              <a:off x="8129059" y="2376463"/>
              <a:ext cx="646331" cy="369332"/>
            </a:xfrm>
            <a:prstGeom prst="rect">
              <a:avLst/>
            </a:prstGeom>
            <a:noFill/>
          </p:spPr>
          <p:txBody>
            <a:bodyPr wrap="none" rtlCol="0">
              <a:spAutoFit/>
            </a:bodyPr>
            <a:lstStyle/>
            <a:p>
              <a:r>
                <a:rPr lang="zh-CN" altLang="en-US" sz="1800" dirty="0"/>
                <a:t>日期</a:t>
              </a:r>
            </a:p>
          </p:txBody>
        </p:sp>
        <p:grpSp>
          <p:nvGrpSpPr>
            <p:cNvPr id="30" name="组合 29"/>
            <p:cNvGrpSpPr/>
            <p:nvPr/>
          </p:nvGrpSpPr>
          <p:grpSpPr>
            <a:xfrm>
              <a:off x="4317503" y="4680719"/>
              <a:ext cx="4522747" cy="288032"/>
              <a:chOff x="4320877" y="2736503"/>
              <a:chExt cx="4522747" cy="288032"/>
            </a:xfrm>
          </p:grpSpPr>
          <p:cxnSp>
            <p:nvCxnSpPr>
              <p:cNvPr id="31" name="直接连接符 30"/>
              <p:cNvCxnSpPr/>
              <p:nvPr/>
            </p:nvCxnSpPr>
            <p:spPr>
              <a:xfrm>
                <a:off x="4320877" y="3024535"/>
                <a:ext cx="360040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V="1">
                <a:off x="7921277" y="2736503"/>
                <a:ext cx="144016" cy="288032"/>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8065293" y="2736503"/>
                <a:ext cx="778331"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34" name="组合 33"/>
            <p:cNvGrpSpPr/>
            <p:nvPr/>
          </p:nvGrpSpPr>
          <p:grpSpPr>
            <a:xfrm>
              <a:off x="4347516" y="4032647"/>
              <a:ext cx="4522747" cy="288032"/>
              <a:chOff x="4320877" y="2736503"/>
              <a:chExt cx="4522747" cy="288032"/>
            </a:xfrm>
          </p:grpSpPr>
          <p:cxnSp>
            <p:nvCxnSpPr>
              <p:cNvPr id="35" name="直接连接符 34"/>
              <p:cNvCxnSpPr/>
              <p:nvPr/>
            </p:nvCxnSpPr>
            <p:spPr>
              <a:xfrm>
                <a:off x="4320877" y="3024535"/>
                <a:ext cx="360040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V="1">
                <a:off x="7921277" y="2736503"/>
                <a:ext cx="144016" cy="288032"/>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8065293" y="2736503"/>
                <a:ext cx="778331"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38" name="TextBox 37"/>
            <p:cNvSpPr txBox="1"/>
            <p:nvPr/>
          </p:nvSpPr>
          <p:spPr>
            <a:xfrm>
              <a:off x="8193919" y="3663315"/>
              <a:ext cx="646331" cy="369332"/>
            </a:xfrm>
            <a:prstGeom prst="rect">
              <a:avLst/>
            </a:prstGeom>
            <a:noFill/>
          </p:spPr>
          <p:txBody>
            <a:bodyPr wrap="none" rtlCol="0">
              <a:spAutoFit/>
            </a:bodyPr>
            <a:lstStyle/>
            <a:p>
              <a:r>
                <a:rPr lang="zh-CN" altLang="en-US" sz="1800" dirty="0" smtClean="0"/>
                <a:t>实体</a:t>
              </a:r>
              <a:endParaRPr lang="zh-CN" altLang="en-US" sz="1800" dirty="0"/>
            </a:p>
          </p:txBody>
        </p:sp>
        <p:sp>
          <p:nvSpPr>
            <p:cNvPr id="39" name="TextBox 38"/>
            <p:cNvSpPr txBox="1"/>
            <p:nvPr/>
          </p:nvSpPr>
          <p:spPr>
            <a:xfrm>
              <a:off x="8197293" y="4311387"/>
              <a:ext cx="646331" cy="369332"/>
            </a:xfrm>
            <a:prstGeom prst="rect">
              <a:avLst/>
            </a:prstGeom>
            <a:noFill/>
          </p:spPr>
          <p:txBody>
            <a:bodyPr wrap="none" rtlCol="0">
              <a:spAutoFit/>
            </a:bodyPr>
            <a:lstStyle/>
            <a:p>
              <a:r>
                <a:rPr lang="zh-CN" altLang="en-US" sz="1800" dirty="0"/>
                <a:t>枚举</a:t>
              </a:r>
            </a:p>
          </p:txBody>
        </p:sp>
      </p:grpSp>
      <p:pic>
        <p:nvPicPr>
          <p:cNvPr id="5123"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4400" y="1783075"/>
            <a:ext cx="6096000"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圆角矩形 8"/>
          <p:cNvSpPr/>
          <p:nvPr/>
        </p:nvSpPr>
        <p:spPr>
          <a:xfrm>
            <a:off x="4176861" y="4680719"/>
            <a:ext cx="3223029" cy="288032"/>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右箭头 20"/>
          <p:cNvSpPr/>
          <p:nvPr/>
        </p:nvSpPr>
        <p:spPr>
          <a:xfrm rot="17908994">
            <a:off x="7204024" y="4139586"/>
            <a:ext cx="792088" cy="216024"/>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6" name="组合 25"/>
          <p:cNvGrpSpPr/>
          <p:nvPr/>
        </p:nvGrpSpPr>
        <p:grpSpPr>
          <a:xfrm>
            <a:off x="6228434" y="2261304"/>
            <a:ext cx="4789187" cy="1628775"/>
            <a:chOff x="6228434" y="2261304"/>
            <a:chExt cx="4789187" cy="1628775"/>
          </a:xfrm>
        </p:grpSpPr>
        <p:pic>
          <p:nvPicPr>
            <p:cNvPr id="102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28434" y="2261304"/>
              <a:ext cx="4505325" cy="162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圆角矩形 21"/>
            <p:cNvSpPr/>
            <p:nvPr/>
          </p:nvSpPr>
          <p:spPr>
            <a:xfrm>
              <a:off x="6228434" y="2261304"/>
              <a:ext cx="4789187" cy="1616950"/>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469940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after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123"/>
                                        </p:tgtEl>
                                        <p:attrNameLst>
                                          <p:attrName>style.visibility</p:attrName>
                                        </p:attrNameLst>
                                      </p:cBhvr>
                                      <p:to>
                                        <p:strVal val="visible"/>
                                      </p:to>
                                    </p:set>
                                    <p:animEffect transition="in" filter="fade">
                                      <p:cBhvr>
                                        <p:cTn id="11" dur="500"/>
                                        <p:tgtEl>
                                          <p:spTgt spid="512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par>
                          <p:cTn id="17" fill="hold">
                            <p:stCondLst>
                              <p:cond delay="500"/>
                            </p:stCondLst>
                            <p:childTnLst>
                              <p:par>
                                <p:cTn id="18" presetID="22" presetClass="entr" presetSubtype="4" fill="hold" grpId="0" nodeType="after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wipe(down)">
                                      <p:cBhvr>
                                        <p:cTn id="20" dur="500"/>
                                        <p:tgtEl>
                                          <p:spTgt spid="21"/>
                                        </p:tgtEl>
                                      </p:cBhvr>
                                    </p:animEffect>
                                  </p:childTnLst>
                                </p:cTn>
                              </p:par>
                            </p:childTnLst>
                          </p:cTn>
                        </p:par>
                        <p:par>
                          <p:cTn id="21" fill="hold">
                            <p:stCondLst>
                              <p:cond delay="1000"/>
                            </p:stCondLst>
                            <p:childTnLst>
                              <p:par>
                                <p:cTn id="22" presetID="4" presetClass="entr" presetSubtype="32" fill="hold" nodeType="after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box(out)">
                                      <p:cBhvr>
                                        <p:cTn id="24" dur="2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224533" y="576263"/>
            <a:ext cx="7488832" cy="461665"/>
          </a:xfrm>
          <a:prstGeom prst="rect">
            <a:avLst/>
          </a:prstGeom>
          <a:noFill/>
        </p:spPr>
        <p:txBody>
          <a:bodyPr wrap="square" rtlCol="0">
            <a:spAutoFit/>
          </a:bodyPr>
          <a:lstStyle/>
          <a:p>
            <a:r>
              <a:rPr lang="zh-CN" altLang="en-US" sz="2400" b="1" dirty="0" smtClean="0">
                <a:solidFill>
                  <a:schemeClr val="accent1">
                    <a:lumMod val="75000"/>
                  </a:schemeClr>
                </a:solidFill>
              </a:rPr>
              <a:t>搜狗知立方</a:t>
            </a:r>
            <a:r>
              <a:rPr lang="en-US" altLang="zh-CN" sz="2400" b="1" dirty="0" smtClean="0">
                <a:solidFill>
                  <a:schemeClr val="accent1">
                    <a:lumMod val="75000"/>
                  </a:schemeClr>
                </a:solidFill>
              </a:rPr>
              <a:t>– </a:t>
            </a:r>
            <a:r>
              <a:rPr lang="zh-CN" altLang="en-US" sz="2400" b="1" dirty="0" smtClean="0">
                <a:solidFill>
                  <a:schemeClr val="accent1">
                    <a:lumMod val="75000"/>
                  </a:schemeClr>
                </a:solidFill>
              </a:rPr>
              <a:t>知识库的建立</a:t>
            </a:r>
            <a:endParaRPr lang="en-US" altLang="zh-CN" sz="2400" b="1" dirty="0" smtClean="0">
              <a:solidFill>
                <a:schemeClr val="accent1">
                  <a:lumMod val="75000"/>
                </a:schemeClr>
              </a:solidFill>
            </a:endParaRPr>
          </a:p>
        </p:txBody>
      </p:sp>
      <p:cxnSp>
        <p:nvCxnSpPr>
          <p:cNvPr id="7" name="直接连接符 6"/>
          <p:cNvCxnSpPr/>
          <p:nvPr/>
        </p:nvCxnSpPr>
        <p:spPr>
          <a:xfrm>
            <a:off x="1332168" y="1037928"/>
            <a:ext cx="9526445"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224533" y="1080319"/>
            <a:ext cx="5423280" cy="600164"/>
          </a:xfrm>
          <a:prstGeom prst="rect">
            <a:avLst/>
          </a:prstGeom>
          <a:noFill/>
        </p:spPr>
        <p:txBody>
          <a:bodyPr wrap="none" rtlCol="0">
            <a:spAutoFit/>
          </a:bodyPr>
          <a:lstStyle/>
          <a:p>
            <a:pPr>
              <a:lnSpc>
                <a:spcPct val="150000"/>
              </a:lnSpc>
            </a:pPr>
            <a:r>
              <a:rPr lang="en-US" altLang="zh-CN" dirty="0" smtClean="0"/>
              <a:t>2. </a:t>
            </a:r>
            <a:r>
              <a:rPr lang="zh-CN" altLang="en-US" dirty="0"/>
              <a:t>类别</a:t>
            </a:r>
            <a:r>
              <a:rPr lang="zh-CN" altLang="en-US" dirty="0" smtClean="0"/>
              <a:t>的确定：</a:t>
            </a:r>
            <a:r>
              <a:rPr lang="zh-CN" altLang="en-US" sz="1800" dirty="0" smtClean="0"/>
              <a:t>从网页搜索日志中挖掘分类需求</a:t>
            </a:r>
            <a:endParaRPr lang="en-US" altLang="zh-CN" sz="1800" dirty="0" smtClean="0"/>
          </a:p>
        </p:txBody>
      </p:sp>
      <p:graphicFrame>
        <p:nvGraphicFramePr>
          <p:cNvPr id="9" name="图表 8" title="知识类需求分布"/>
          <p:cNvGraphicFramePr>
            <a:graphicFrameLocks/>
          </p:cNvGraphicFramePr>
          <p:nvPr>
            <p:extLst>
              <p:ext uri="{D42A27DB-BD31-4B8C-83A1-F6EECF244321}">
                <p14:modId xmlns:p14="http://schemas.microsoft.com/office/powerpoint/2010/main" val="1590018285"/>
              </p:ext>
            </p:extLst>
          </p:nvPr>
        </p:nvGraphicFramePr>
        <p:xfrm>
          <a:off x="932099" y="1680483"/>
          <a:ext cx="6380021" cy="3552202"/>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Box 1"/>
          <p:cNvSpPr txBox="1"/>
          <p:nvPr/>
        </p:nvSpPr>
        <p:spPr>
          <a:xfrm>
            <a:off x="2592685" y="5184775"/>
            <a:ext cx="3058851" cy="461665"/>
          </a:xfrm>
          <a:prstGeom prst="rect">
            <a:avLst/>
          </a:prstGeom>
          <a:noFill/>
        </p:spPr>
        <p:txBody>
          <a:bodyPr wrap="none" rtlCol="0">
            <a:spAutoFit/>
          </a:bodyPr>
          <a:lstStyle/>
          <a:p>
            <a:r>
              <a:rPr lang="zh-CN" altLang="en-US" dirty="0"/>
              <a:t>知识</a:t>
            </a:r>
            <a:r>
              <a:rPr lang="zh-CN" altLang="en-US" dirty="0" smtClean="0"/>
              <a:t>类需求总占比</a:t>
            </a:r>
            <a:r>
              <a:rPr lang="en-US" altLang="zh-CN" sz="2400" b="1" dirty="0" smtClean="0">
                <a:solidFill>
                  <a:srgbClr val="C00000"/>
                </a:solidFill>
              </a:rPr>
              <a:t>13%</a:t>
            </a:r>
            <a:endParaRPr lang="zh-CN" altLang="en-US" sz="2400" b="1" dirty="0">
              <a:solidFill>
                <a:srgbClr val="C00000"/>
              </a:solidFill>
            </a:endParaRPr>
          </a:p>
        </p:txBody>
      </p:sp>
      <p:graphicFrame>
        <p:nvGraphicFramePr>
          <p:cNvPr id="10" name="图表 9"/>
          <p:cNvGraphicFramePr>
            <a:graphicFrameLocks/>
          </p:cNvGraphicFramePr>
          <p:nvPr>
            <p:extLst>
              <p:ext uri="{D42A27DB-BD31-4B8C-83A1-F6EECF244321}">
                <p14:modId xmlns:p14="http://schemas.microsoft.com/office/powerpoint/2010/main" val="4261899208"/>
              </p:ext>
            </p:extLst>
          </p:nvPr>
        </p:nvGraphicFramePr>
        <p:xfrm>
          <a:off x="6409109" y="1800399"/>
          <a:ext cx="5220072" cy="3312368"/>
        </p:xfrm>
        <a:graphic>
          <a:graphicData uri="http://schemas.openxmlformats.org/drawingml/2006/chart">
            <c:chart xmlns:c="http://schemas.openxmlformats.org/drawingml/2006/chart" xmlns:r="http://schemas.openxmlformats.org/officeDocument/2006/relationships" r:id="rId4"/>
          </a:graphicData>
        </a:graphic>
      </p:graphicFrame>
      <p:sp>
        <p:nvSpPr>
          <p:cNvPr id="11" name="TextBox 10"/>
          <p:cNvSpPr txBox="1"/>
          <p:nvPr/>
        </p:nvSpPr>
        <p:spPr>
          <a:xfrm>
            <a:off x="7489229" y="5106342"/>
            <a:ext cx="3451586" cy="461665"/>
          </a:xfrm>
          <a:prstGeom prst="rect">
            <a:avLst/>
          </a:prstGeom>
          <a:noFill/>
        </p:spPr>
        <p:txBody>
          <a:bodyPr wrap="none" rtlCol="0">
            <a:spAutoFit/>
          </a:bodyPr>
          <a:lstStyle/>
          <a:p>
            <a:r>
              <a:rPr lang="zh-CN" altLang="en-US" dirty="0"/>
              <a:t>精准问答</a:t>
            </a:r>
            <a:r>
              <a:rPr lang="zh-CN" altLang="en-US" dirty="0" smtClean="0"/>
              <a:t>类需求总占比</a:t>
            </a:r>
            <a:r>
              <a:rPr lang="en-US" altLang="zh-CN" sz="2400" b="1" dirty="0" smtClean="0">
                <a:solidFill>
                  <a:srgbClr val="C00000"/>
                </a:solidFill>
              </a:rPr>
              <a:t>5%</a:t>
            </a:r>
            <a:endParaRPr lang="zh-CN" altLang="en-US" sz="2400" b="1" dirty="0">
              <a:solidFill>
                <a:srgbClr val="C00000"/>
              </a:solidFill>
            </a:endParaRPr>
          </a:p>
        </p:txBody>
      </p:sp>
      <p:pic>
        <p:nvPicPr>
          <p:cNvPr id="13" name="Picture 4" descr="C:\iwork\4、公司、产品资料\3、搜狗LOGO\sogou 300.png"/>
          <p:cNvPicPr>
            <a:picLocks noChangeAspect="1" noChangeArrowheads="1"/>
          </p:cNvPicPr>
          <p:nvPr/>
        </p:nvPicPr>
        <p:blipFill>
          <a:blip r:embed="rId5" cstate="print"/>
          <a:srcRect/>
          <a:stretch>
            <a:fillRect/>
          </a:stretch>
        </p:blipFill>
        <p:spPr bwMode="auto">
          <a:xfrm>
            <a:off x="8843624" y="499088"/>
            <a:ext cx="2014989" cy="513840"/>
          </a:xfrm>
          <a:prstGeom prst="rect">
            <a:avLst/>
          </a:prstGeom>
          <a:noFill/>
        </p:spPr>
      </p:pic>
      <p:sp>
        <p:nvSpPr>
          <p:cNvPr id="14" name="TextBox 13"/>
          <p:cNvSpPr txBox="1"/>
          <p:nvPr/>
        </p:nvSpPr>
        <p:spPr>
          <a:xfrm>
            <a:off x="3024733" y="3958878"/>
            <a:ext cx="6953186" cy="430887"/>
          </a:xfrm>
          <a:prstGeom prst="rect">
            <a:avLst/>
          </a:prstGeom>
          <a:solidFill>
            <a:schemeClr val="accent6">
              <a:lumMod val="60000"/>
              <a:lumOff val="40000"/>
            </a:schemeClr>
          </a:solidFill>
        </p:spPr>
        <p:txBody>
          <a:bodyPr wrap="none" rtlCol="0">
            <a:spAutoFit/>
          </a:bodyPr>
          <a:lstStyle/>
          <a:p>
            <a:r>
              <a:rPr lang="zh-CN" altLang="en-US" b="1" dirty="0" smtClean="0"/>
              <a:t>优先级原则：</a:t>
            </a:r>
            <a:r>
              <a:rPr lang="en-US" altLang="zh-CN" b="1" dirty="0" smtClean="0"/>
              <a:t>a. </a:t>
            </a:r>
            <a:r>
              <a:rPr lang="zh-CN" altLang="en-US" b="1" dirty="0" smtClean="0"/>
              <a:t>看覆盖度</a:t>
            </a:r>
            <a:r>
              <a:rPr lang="en-US" altLang="zh-CN" b="1" dirty="0" smtClean="0"/>
              <a:t>	b. </a:t>
            </a:r>
            <a:r>
              <a:rPr lang="zh-CN" altLang="en-US" b="1" dirty="0" smtClean="0"/>
              <a:t>看目前搜索结果满足情况</a:t>
            </a:r>
            <a:endParaRPr lang="zh-CN" altLang="en-US" b="1" dirty="0"/>
          </a:p>
        </p:txBody>
      </p:sp>
    </p:spTree>
    <p:extLst>
      <p:ext uri="{BB962C8B-B14F-4D97-AF65-F5344CB8AC3E}">
        <p14:creationId xmlns:p14="http://schemas.microsoft.com/office/powerpoint/2010/main" val="3487892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ox(in)">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P spid="2" grpId="0"/>
      <p:bldGraphic spid="10" grpId="0">
        <p:bldAsOne/>
      </p:bldGraphic>
      <p:bldP spid="11" grpId="0"/>
      <p:bldP spid="1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224533" y="576263"/>
            <a:ext cx="7488832" cy="461665"/>
          </a:xfrm>
          <a:prstGeom prst="rect">
            <a:avLst/>
          </a:prstGeom>
          <a:noFill/>
        </p:spPr>
        <p:txBody>
          <a:bodyPr wrap="square" rtlCol="0">
            <a:spAutoFit/>
          </a:bodyPr>
          <a:lstStyle/>
          <a:p>
            <a:r>
              <a:rPr lang="zh-CN" altLang="en-US" sz="2400" b="1" dirty="0" smtClean="0">
                <a:solidFill>
                  <a:schemeClr val="accent1">
                    <a:lumMod val="75000"/>
                  </a:schemeClr>
                </a:solidFill>
              </a:rPr>
              <a:t>搜狗知立方</a:t>
            </a:r>
            <a:r>
              <a:rPr lang="en-US" altLang="zh-CN" sz="2400" b="1" dirty="0" smtClean="0">
                <a:solidFill>
                  <a:schemeClr val="accent1">
                    <a:lumMod val="75000"/>
                  </a:schemeClr>
                </a:solidFill>
              </a:rPr>
              <a:t>– </a:t>
            </a:r>
            <a:r>
              <a:rPr lang="zh-CN" altLang="en-US" sz="2400" b="1" dirty="0" smtClean="0">
                <a:solidFill>
                  <a:schemeClr val="accent1">
                    <a:lumMod val="75000"/>
                  </a:schemeClr>
                </a:solidFill>
              </a:rPr>
              <a:t>知识库的建立</a:t>
            </a:r>
            <a:endParaRPr lang="en-US" altLang="zh-CN" sz="2400" b="1" dirty="0" smtClean="0">
              <a:solidFill>
                <a:schemeClr val="accent1">
                  <a:lumMod val="75000"/>
                </a:schemeClr>
              </a:solidFill>
            </a:endParaRPr>
          </a:p>
        </p:txBody>
      </p:sp>
      <p:cxnSp>
        <p:nvCxnSpPr>
          <p:cNvPr id="7" name="直接连接符 6"/>
          <p:cNvCxnSpPr/>
          <p:nvPr/>
        </p:nvCxnSpPr>
        <p:spPr>
          <a:xfrm>
            <a:off x="1332168" y="1037928"/>
            <a:ext cx="9526445"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224533" y="1065050"/>
            <a:ext cx="4716356" cy="600164"/>
          </a:xfrm>
          <a:prstGeom prst="rect">
            <a:avLst/>
          </a:prstGeom>
          <a:noFill/>
        </p:spPr>
        <p:txBody>
          <a:bodyPr wrap="none" rtlCol="0">
            <a:spAutoFit/>
          </a:bodyPr>
          <a:lstStyle/>
          <a:p>
            <a:pPr>
              <a:lnSpc>
                <a:spcPct val="150000"/>
              </a:lnSpc>
            </a:pPr>
            <a:r>
              <a:rPr lang="en-US" altLang="zh-CN" dirty="0" smtClean="0"/>
              <a:t>3. </a:t>
            </a:r>
            <a:r>
              <a:rPr lang="zh-CN" altLang="en-US" dirty="0" smtClean="0"/>
              <a:t>属性的确定：</a:t>
            </a:r>
            <a:r>
              <a:rPr lang="en-US" altLang="zh-CN" dirty="0" smtClean="0"/>
              <a:t>a.</a:t>
            </a:r>
            <a:r>
              <a:rPr lang="zh-CN" altLang="en-US" dirty="0" smtClean="0"/>
              <a:t>数据源 </a:t>
            </a:r>
            <a:r>
              <a:rPr lang="en-US" altLang="zh-CN" dirty="0" smtClean="0"/>
              <a:t>b.</a:t>
            </a:r>
            <a:r>
              <a:rPr lang="zh-CN" altLang="en-US" dirty="0" smtClean="0"/>
              <a:t>查询日志</a:t>
            </a:r>
            <a:endParaRPr lang="en-US" altLang="zh-CN" sz="1800" dirty="0" smtClean="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3709" y="1770062"/>
            <a:ext cx="2266950" cy="1343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08356" y="1770062"/>
            <a:ext cx="2295525" cy="235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00464" y="1770062"/>
            <a:ext cx="2152650" cy="156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4" descr="C:\iwork\4、公司、产品资料\3、搜狗LOGO\sogou 300.png"/>
          <p:cNvPicPr>
            <a:picLocks noChangeAspect="1" noChangeArrowheads="1"/>
          </p:cNvPicPr>
          <p:nvPr/>
        </p:nvPicPr>
        <p:blipFill>
          <a:blip r:embed="rId6" cstate="print"/>
          <a:srcRect/>
          <a:stretch>
            <a:fillRect/>
          </a:stretch>
        </p:blipFill>
        <p:spPr bwMode="auto">
          <a:xfrm>
            <a:off x="8843624" y="499088"/>
            <a:ext cx="2014989" cy="513840"/>
          </a:xfrm>
          <a:prstGeom prst="rect">
            <a:avLst/>
          </a:prstGeom>
          <a:noFill/>
        </p:spPr>
      </p:pic>
      <p:sp>
        <p:nvSpPr>
          <p:cNvPr id="11" name="TextBox 10"/>
          <p:cNvSpPr txBox="1"/>
          <p:nvPr/>
        </p:nvSpPr>
        <p:spPr>
          <a:xfrm>
            <a:off x="1890438" y="4105816"/>
            <a:ext cx="4980851" cy="430887"/>
          </a:xfrm>
          <a:prstGeom prst="rect">
            <a:avLst/>
          </a:prstGeom>
          <a:solidFill>
            <a:schemeClr val="accent6">
              <a:lumMod val="60000"/>
              <a:lumOff val="40000"/>
            </a:schemeClr>
          </a:solidFill>
        </p:spPr>
        <p:txBody>
          <a:bodyPr wrap="none" rtlCol="0">
            <a:spAutoFit/>
          </a:bodyPr>
          <a:lstStyle/>
          <a:p>
            <a:r>
              <a:rPr lang="zh-CN" altLang="en-US" b="1" dirty="0" smtClean="0"/>
              <a:t>原则：</a:t>
            </a:r>
            <a:r>
              <a:rPr lang="zh-CN" altLang="en-US" b="1" dirty="0"/>
              <a:t>从展现给用户什么内容角度出发</a:t>
            </a:r>
          </a:p>
        </p:txBody>
      </p:sp>
    </p:spTree>
    <p:extLst>
      <p:ext uri="{BB962C8B-B14F-4D97-AF65-F5344CB8AC3E}">
        <p14:creationId xmlns:p14="http://schemas.microsoft.com/office/powerpoint/2010/main" val="2908679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wipe(up)">
                                      <p:cBhvr>
                                        <p:cTn id="7" dur="500"/>
                                        <p:tgtEl>
                                          <p:spTgt spid="5122"/>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5123"/>
                                        </p:tgtEl>
                                        <p:attrNameLst>
                                          <p:attrName>style.visibility</p:attrName>
                                        </p:attrNameLst>
                                      </p:cBhvr>
                                      <p:to>
                                        <p:strVal val="visible"/>
                                      </p:to>
                                    </p:set>
                                    <p:animEffect transition="in" filter="wipe(up)">
                                      <p:cBhvr>
                                        <p:cTn id="11" dur="500"/>
                                        <p:tgtEl>
                                          <p:spTgt spid="5123"/>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5124"/>
                                        </p:tgtEl>
                                        <p:attrNameLst>
                                          <p:attrName>style.visibility</p:attrName>
                                        </p:attrNameLst>
                                      </p:cBhvr>
                                      <p:to>
                                        <p:strVal val="visible"/>
                                      </p:to>
                                    </p:set>
                                    <p:animEffect transition="in" filter="wipe(up)">
                                      <p:cBhvr>
                                        <p:cTn id="15" dur="500"/>
                                        <p:tgtEl>
                                          <p:spTgt spid="5124"/>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224533" y="576263"/>
            <a:ext cx="7488832" cy="461665"/>
          </a:xfrm>
          <a:prstGeom prst="rect">
            <a:avLst/>
          </a:prstGeom>
          <a:noFill/>
        </p:spPr>
        <p:txBody>
          <a:bodyPr wrap="square" rtlCol="0">
            <a:spAutoFit/>
          </a:bodyPr>
          <a:lstStyle/>
          <a:p>
            <a:r>
              <a:rPr lang="zh-CN" altLang="en-US" sz="2400" b="1" dirty="0" smtClean="0">
                <a:solidFill>
                  <a:schemeClr val="accent1">
                    <a:lumMod val="75000"/>
                  </a:schemeClr>
                </a:solidFill>
              </a:rPr>
              <a:t>搜狗知立方</a:t>
            </a:r>
            <a:r>
              <a:rPr lang="en-US" altLang="zh-CN" sz="2400" b="1" dirty="0" smtClean="0">
                <a:solidFill>
                  <a:schemeClr val="accent1">
                    <a:lumMod val="75000"/>
                  </a:schemeClr>
                </a:solidFill>
              </a:rPr>
              <a:t>– </a:t>
            </a:r>
            <a:r>
              <a:rPr lang="zh-CN" altLang="en-US" sz="2400" b="1" dirty="0" smtClean="0">
                <a:solidFill>
                  <a:schemeClr val="accent1">
                    <a:lumMod val="75000"/>
                  </a:schemeClr>
                </a:solidFill>
              </a:rPr>
              <a:t>知识库的建立</a:t>
            </a:r>
            <a:endParaRPr lang="en-US" altLang="zh-CN" sz="2400" b="1" dirty="0" smtClean="0">
              <a:solidFill>
                <a:schemeClr val="accent1">
                  <a:lumMod val="75000"/>
                </a:schemeClr>
              </a:solidFill>
            </a:endParaRPr>
          </a:p>
        </p:txBody>
      </p:sp>
      <p:cxnSp>
        <p:nvCxnSpPr>
          <p:cNvPr id="7" name="直接连接符 6"/>
          <p:cNvCxnSpPr/>
          <p:nvPr/>
        </p:nvCxnSpPr>
        <p:spPr>
          <a:xfrm>
            <a:off x="1332168" y="1037928"/>
            <a:ext cx="9526445"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224533" y="1065050"/>
            <a:ext cx="2473754" cy="600164"/>
          </a:xfrm>
          <a:prstGeom prst="rect">
            <a:avLst/>
          </a:prstGeom>
          <a:noFill/>
        </p:spPr>
        <p:txBody>
          <a:bodyPr wrap="none" rtlCol="0">
            <a:spAutoFit/>
          </a:bodyPr>
          <a:lstStyle/>
          <a:p>
            <a:pPr>
              <a:lnSpc>
                <a:spcPct val="150000"/>
              </a:lnSpc>
            </a:pPr>
            <a:r>
              <a:rPr lang="en-US" altLang="zh-CN" dirty="0" smtClean="0"/>
              <a:t>4. </a:t>
            </a:r>
            <a:r>
              <a:rPr lang="zh-CN" altLang="en-US" dirty="0" smtClean="0"/>
              <a:t>展现样式的设计</a:t>
            </a:r>
            <a:endParaRPr lang="en-US" altLang="zh-CN" sz="1800" dirty="0" smtClean="0"/>
          </a:p>
        </p:txBody>
      </p:sp>
      <p:pic>
        <p:nvPicPr>
          <p:cNvPr id="14" name="Picture 4" descr="C:\iwork\4、公司、产品资料\3、搜狗LOGO\sogou 300.png"/>
          <p:cNvPicPr>
            <a:picLocks noChangeAspect="1" noChangeArrowheads="1"/>
          </p:cNvPicPr>
          <p:nvPr/>
        </p:nvPicPr>
        <p:blipFill>
          <a:blip r:embed="rId3" cstate="print"/>
          <a:srcRect/>
          <a:stretch>
            <a:fillRect/>
          </a:stretch>
        </p:blipFill>
        <p:spPr bwMode="auto">
          <a:xfrm>
            <a:off x="8843624" y="499088"/>
            <a:ext cx="2014989" cy="513840"/>
          </a:xfrm>
          <a:prstGeom prst="rect">
            <a:avLst/>
          </a:prstGeom>
          <a:noFill/>
        </p:spPr>
      </p:pic>
      <p:sp>
        <p:nvSpPr>
          <p:cNvPr id="2" name="TextBox 1"/>
          <p:cNvSpPr txBox="1"/>
          <p:nvPr/>
        </p:nvSpPr>
        <p:spPr>
          <a:xfrm>
            <a:off x="1584573" y="1762473"/>
            <a:ext cx="3724096" cy="1938992"/>
          </a:xfrm>
          <a:prstGeom prst="rect">
            <a:avLst/>
          </a:prstGeom>
          <a:noFill/>
        </p:spPr>
        <p:txBody>
          <a:bodyPr wrap="none" rtlCol="0">
            <a:spAutoFit/>
          </a:bodyPr>
          <a:lstStyle/>
          <a:p>
            <a:pPr marL="457200" indent="-457200">
              <a:lnSpc>
                <a:spcPct val="150000"/>
              </a:lnSpc>
              <a:buAutoNum type="alphaLcPeriod"/>
            </a:pPr>
            <a:r>
              <a:rPr lang="zh-CN" altLang="en-US" sz="2000" dirty="0" smtClean="0"/>
              <a:t>从满足用户需求的角度出发</a:t>
            </a:r>
            <a:endParaRPr lang="en-US" altLang="zh-CN" sz="2000" dirty="0" smtClean="0"/>
          </a:p>
          <a:p>
            <a:pPr marL="457200" indent="-457200">
              <a:lnSpc>
                <a:spcPct val="150000"/>
              </a:lnSpc>
              <a:buAutoNum type="alphaLcPeriod"/>
            </a:pPr>
            <a:r>
              <a:rPr lang="zh-CN" altLang="en-US" sz="2000" dirty="0" smtClean="0"/>
              <a:t>考虑问题要全面</a:t>
            </a:r>
            <a:endParaRPr lang="en-US" altLang="zh-CN" sz="2000" dirty="0" smtClean="0"/>
          </a:p>
          <a:p>
            <a:pPr marL="457200" indent="-457200">
              <a:lnSpc>
                <a:spcPct val="150000"/>
              </a:lnSpc>
              <a:buAutoNum type="alphaLcPeriod"/>
            </a:pPr>
            <a:r>
              <a:rPr lang="zh-CN" altLang="en-US" sz="2000" dirty="0" smtClean="0"/>
              <a:t>影响属性的设定</a:t>
            </a:r>
            <a:endParaRPr lang="en-US" altLang="zh-CN" sz="2000" dirty="0" smtClean="0"/>
          </a:p>
          <a:p>
            <a:pPr marL="457200" indent="-457200">
              <a:lnSpc>
                <a:spcPct val="150000"/>
              </a:lnSpc>
              <a:buAutoNum type="alphaLcPeriod"/>
            </a:pPr>
            <a:r>
              <a:rPr lang="zh-CN" altLang="en-US" sz="2000" dirty="0" smtClean="0"/>
              <a:t>影响指标评测</a:t>
            </a:r>
            <a:endParaRPr lang="en-US" altLang="zh-CN" sz="2000" dirty="0" smtClean="0"/>
          </a:p>
        </p:txBody>
      </p:sp>
      <p:sp>
        <p:nvSpPr>
          <p:cNvPr id="4" name="左大括号 3"/>
          <p:cNvSpPr/>
          <p:nvPr/>
        </p:nvSpPr>
        <p:spPr>
          <a:xfrm>
            <a:off x="4032845" y="2263917"/>
            <a:ext cx="432048" cy="936104"/>
          </a:xfrm>
          <a:prstGeom prst="leftBrace">
            <a:avLst>
              <a:gd name="adj1" fmla="val 8333"/>
              <a:gd name="adj2" fmla="val 2863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TextBox 4"/>
          <p:cNvSpPr txBox="1"/>
          <p:nvPr/>
        </p:nvSpPr>
        <p:spPr>
          <a:xfrm>
            <a:off x="4502646" y="2232447"/>
            <a:ext cx="3474028" cy="993221"/>
          </a:xfrm>
          <a:prstGeom prst="rect">
            <a:avLst/>
          </a:prstGeom>
          <a:noFill/>
        </p:spPr>
        <p:txBody>
          <a:bodyPr wrap="none" rtlCol="0">
            <a:spAutoFit/>
          </a:bodyPr>
          <a:lstStyle/>
          <a:p>
            <a:pPr marL="285750" indent="-285750">
              <a:lnSpc>
                <a:spcPts val="2400"/>
              </a:lnSpc>
              <a:buFont typeface="Arial" pitchFamily="34" charset="0"/>
              <a:buChar char="•"/>
            </a:pPr>
            <a:r>
              <a:rPr lang="zh-CN" altLang="en-US" sz="1800" dirty="0" smtClean="0">
                <a:solidFill>
                  <a:schemeClr val="tx2"/>
                </a:solidFill>
              </a:rPr>
              <a:t>单实体，例如：刘德华</a:t>
            </a:r>
            <a:endParaRPr lang="en-US" altLang="zh-CN" sz="1800" dirty="0" smtClean="0">
              <a:solidFill>
                <a:schemeClr val="tx2"/>
              </a:solidFill>
            </a:endParaRPr>
          </a:p>
          <a:p>
            <a:pPr marL="285750" indent="-285750">
              <a:lnSpc>
                <a:spcPts val="2400"/>
              </a:lnSpc>
              <a:buFont typeface="Arial" pitchFamily="34" charset="0"/>
              <a:buChar char="•"/>
            </a:pPr>
            <a:r>
              <a:rPr lang="zh-CN" altLang="en-US" sz="1800" dirty="0">
                <a:solidFill>
                  <a:schemeClr val="tx2"/>
                </a:solidFill>
              </a:rPr>
              <a:t>重名</a:t>
            </a:r>
            <a:r>
              <a:rPr lang="zh-CN" altLang="en-US" sz="1800" dirty="0" smtClean="0">
                <a:solidFill>
                  <a:schemeClr val="tx2"/>
                </a:solidFill>
              </a:rPr>
              <a:t>实体，例如：李娜</a:t>
            </a:r>
            <a:endParaRPr lang="en-US" altLang="zh-CN" sz="1800" dirty="0" smtClean="0">
              <a:solidFill>
                <a:schemeClr val="tx2"/>
              </a:solidFill>
            </a:endParaRPr>
          </a:p>
          <a:p>
            <a:pPr marL="285750" indent="-285750">
              <a:lnSpc>
                <a:spcPts val="2400"/>
              </a:lnSpc>
              <a:buFont typeface="Arial" pitchFamily="34" charset="0"/>
              <a:buChar char="•"/>
            </a:pPr>
            <a:r>
              <a:rPr lang="zh-CN" altLang="en-US" sz="1800" dirty="0">
                <a:solidFill>
                  <a:schemeClr val="tx2"/>
                </a:solidFill>
              </a:rPr>
              <a:t>系列</a:t>
            </a:r>
            <a:r>
              <a:rPr lang="zh-CN" altLang="en-US" sz="1800" dirty="0" smtClean="0">
                <a:solidFill>
                  <a:schemeClr val="tx2"/>
                </a:solidFill>
              </a:rPr>
              <a:t>实体，例如：吸血鬼日记</a:t>
            </a:r>
            <a:endParaRPr lang="zh-CN" altLang="en-US" sz="1800" dirty="0">
              <a:solidFill>
                <a:schemeClr val="tx2"/>
              </a:solidFill>
            </a:endParaRPr>
          </a:p>
        </p:txBody>
      </p:sp>
      <p:grpSp>
        <p:nvGrpSpPr>
          <p:cNvPr id="8" name="组合 7"/>
          <p:cNvGrpSpPr/>
          <p:nvPr/>
        </p:nvGrpSpPr>
        <p:grpSpPr>
          <a:xfrm>
            <a:off x="4176861" y="3528591"/>
            <a:ext cx="4333875" cy="1343025"/>
            <a:chOff x="4176861" y="3528591"/>
            <a:chExt cx="4333875" cy="1343025"/>
          </a:xfrm>
        </p:grpSpPr>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76861" y="3528591"/>
              <a:ext cx="4333875" cy="1343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圆角矩形 5"/>
            <p:cNvSpPr/>
            <p:nvPr/>
          </p:nvSpPr>
          <p:spPr>
            <a:xfrm>
              <a:off x="4248869" y="3888631"/>
              <a:ext cx="4261867" cy="311472"/>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443637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
                                            <p:txEl>
                                              <p:pRg st="2" end="2"/>
                                            </p:txEl>
                                          </p:spTgt>
                                        </p:tgtEl>
                                        <p:attrNameLst>
                                          <p:attrName>style.visibility</p:attrName>
                                        </p:attrNameLst>
                                      </p:cBhvr>
                                      <p:to>
                                        <p:strVal val="visible"/>
                                      </p:to>
                                    </p:set>
                                    <p:anim calcmode="lin" valueType="num">
                                      <p:cBhvr additive="base">
                                        <p:cTn id="2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2">
                                            <p:txEl>
                                              <p:pRg st="3" end="3"/>
                                            </p:txEl>
                                          </p:spTgt>
                                        </p:tgtEl>
                                        <p:attrNameLst>
                                          <p:attrName>style.visibility</p:attrName>
                                        </p:attrNameLst>
                                      </p:cBhvr>
                                      <p:to>
                                        <p:strVal val="visible"/>
                                      </p:to>
                                    </p:set>
                                    <p:anim calcmode="lin" valueType="num">
                                      <p:cBhvr additive="base">
                                        <p:cTn id="38"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4" grpId="0" animBg="1"/>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224533" y="576263"/>
            <a:ext cx="7488832" cy="461665"/>
          </a:xfrm>
          <a:prstGeom prst="rect">
            <a:avLst/>
          </a:prstGeom>
          <a:noFill/>
        </p:spPr>
        <p:txBody>
          <a:bodyPr wrap="square" rtlCol="0">
            <a:spAutoFit/>
          </a:bodyPr>
          <a:lstStyle/>
          <a:p>
            <a:r>
              <a:rPr lang="zh-CN" altLang="en-US" sz="2400" b="1" dirty="0" smtClean="0">
                <a:solidFill>
                  <a:schemeClr val="accent1">
                    <a:lumMod val="75000"/>
                  </a:schemeClr>
                </a:solidFill>
              </a:rPr>
              <a:t>大纲</a:t>
            </a:r>
            <a:endParaRPr lang="en-US" altLang="zh-CN" sz="2400" b="1" dirty="0" smtClean="0">
              <a:solidFill>
                <a:schemeClr val="accent1">
                  <a:lumMod val="75000"/>
                </a:schemeClr>
              </a:solidFill>
            </a:endParaRPr>
          </a:p>
        </p:txBody>
      </p:sp>
      <p:cxnSp>
        <p:nvCxnSpPr>
          <p:cNvPr id="7" name="直接连接符 6"/>
          <p:cNvCxnSpPr/>
          <p:nvPr/>
        </p:nvCxnSpPr>
        <p:spPr>
          <a:xfrm>
            <a:off x="1332168" y="1037928"/>
            <a:ext cx="9526445"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224533" y="1368351"/>
            <a:ext cx="5644494" cy="3046988"/>
          </a:xfrm>
          <a:prstGeom prst="rect">
            <a:avLst/>
          </a:prstGeom>
          <a:noFill/>
        </p:spPr>
        <p:txBody>
          <a:bodyPr wrap="none" rtlCol="0">
            <a:spAutoFit/>
          </a:bodyPr>
          <a:lstStyle/>
          <a:p>
            <a:pPr marL="514350" indent="-514350">
              <a:lnSpc>
                <a:spcPct val="150000"/>
              </a:lnSpc>
              <a:buAutoNum type="arabicPeriod"/>
            </a:pPr>
            <a:r>
              <a:rPr lang="zh-CN" altLang="en-US" sz="3200" dirty="0" smtClean="0"/>
              <a:t>传统搜索引擎的挑战</a:t>
            </a:r>
            <a:endParaRPr lang="en-US" altLang="zh-CN" sz="3200" dirty="0" smtClean="0"/>
          </a:p>
          <a:p>
            <a:pPr marL="514350" indent="-514350">
              <a:lnSpc>
                <a:spcPct val="150000"/>
              </a:lnSpc>
              <a:buAutoNum type="arabicPeriod"/>
            </a:pPr>
            <a:r>
              <a:rPr lang="zh-CN" altLang="en-US" sz="3200" dirty="0" smtClean="0"/>
              <a:t>搜狗如何应对？</a:t>
            </a:r>
            <a:r>
              <a:rPr lang="en-US" altLang="zh-CN" sz="3200" dirty="0" smtClean="0"/>
              <a:t>--</a:t>
            </a:r>
            <a:r>
              <a:rPr lang="zh-CN" altLang="en-US" sz="2000" dirty="0" smtClean="0"/>
              <a:t>知立方产品诞生</a:t>
            </a:r>
            <a:endParaRPr lang="en-US" altLang="zh-CN" sz="2000" dirty="0" smtClean="0"/>
          </a:p>
          <a:p>
            <a:pPr marL="514350" indent="-514350">
              <a:lnSpc>
                <a:spcPct val="150000"/>
              </a:lnSpc>
              <a:buAutoNum type="arabicPeriod"/>
            </a:pPr>
            <a:r>
              <a:rPr lang="zh-CN" altLang="en-US" sz="3200" dirty="0" smtClean="0"/>
              <a:t>知立方应用示例</a:t>
            </a:r>
            <a:endParaRPr lang="en-US" altLang="zh-CN" sz="3200" dirty="0" smtClean="0"/>
          </a:p>
          <a:p>
            <a:pPr marL="514350" indent="-514350">
              <a:lnSpc>
                <a:spcPct val="150000"/>
              </a:lnSpc>
              <a:buAutoNum type="arabicPeriod"/>
            </a:pPr>
            <a:r>
              <a:rPr lang="zh-CN" altLang="en-US" sz="3200" dirty="0" smtClean="0"/>
              <a:t>知立方未来的发展方向</a:t>
            </a:r>
            <a:endParaRPr lang="zh-CN" altLang="en-US" sz="3200" dirty="0">
              <a:solidFill>
                <a:srgbClr val="FFC000"/>
              </a:solidFill>
            </a:endParaRPr>
          </a:p>
        </p:txBody>
      </p:sp>
      <p:pic>
        <p:nvPicPr>
          <p:cNvPr id="5" name="Picture 4" descr="C:\iwork\4、公司、产品资料\3、搜狗LOGO\sogou 300.png"/>
          <p:cNvPicPr>
            <a:picLocks noChangeAspect="1" noChangeArrowheads="1"/>
          </p:cNvPicPr>
          <p:nvPr/>
        </p:nvPicPr>
        <p:blipFill>
          <a:blip r:embed="rId3" cstate="print"/>
          <a:srcRect/>
          <a:stretch>
            <a:fillRect/>
          </a:stretch>
        </p:blipFill>
        <p:spPr bwMode="auto">
          <a:xfrm>
            <a:off x="8843624" y="499088"/>
            <a:ext cx="2014989" cy="513840"/>
          </a:xfrm>
          <a:prstGeom prst="rect">
            <a:avLst/>
          </a:prstGeom>
          <a:noFill/>
        </p:spPr>
      </p:pic>
    </p:spTree>
    <p:extLst>
      <p:ext uri="{BB962C8B-B14F-4D97-AF65-F5344CB8AC3E}">
        <p14:creationId xmlns:p14="http://schemas.microsoft.com/office/powerpoint/2010/main" val="8690019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224533" y="576263"/>
            <a:ext cx="7488832" cy="461665"/>
          </a:xfrm>
          <a:prstGeom prst="rect">
            <a:avLst/>
          </a:prstGeom>
          <a:noFill/>
        </p:spPr>
        <p:txBody>
          <a:bodyPr wrap="square" rtlCol="0">
            <a:spAutoFit/>
          </a:bodyPr>
          <a:lstStyle/>
          <a:p>
            <a:r>
              <a:rPr lang="zh-CN" altLang="en-US" sz="2400" b="1" dirty="0" smtClean="0">
                <a:solidFill>
                  <a:schemeClr val="accent1">
                    <a:lumMod val="75000"/>
                  </a:schemeClr>
                </a:solidFill>
              </a:rPr>
              <a:t>搜狗知立方</a:t>
            </a:r>
            <a:r>
              <a:rPr lang="en-US" altLang="zh-CN" sz="2400" b="1" dirty="0" smtClean="0">
                <a:solidFill>
                  <a:schemeClr val="accent1">
                    <a:lumMod val="75000"/>
                  </a:schemeClr>
                </a:solidFill>
              </a:rPr>
              <a:t>– </a:t>
            </a:r>
            <a:r>
              <a:rPr lang="zh-CN" altLang="en-US" sz="2400" b="1" dirty="0" smtClean="0">
                <a:solidFill>
                  <a:schemeClr val="accent1">
                    <a:lumMod val="75000"/>
                  </a:schemeClr>
                </a:solidFill>
              </a:rPr>
              <a:t>知识库的建立</a:t>
            </a:r>
            <a:endParaRPr lang="en-US" altLang="zh-CN" sz="2400" b="1" dirty="0" smtClean="0">
              <a:solidFill>
                <a:schemeClr val="accent1">
                  <a:lumMod val="75000"/>
                </a:schemeClr>
              </a:solidFill>
            </a:endParaRPr>
          </a:p>
        </p:txBody>
      </p:sp>
      <p:cxnSp>
        <p:nvCxnSpPr>
          <p:cNvPr id="7" name="直接连接符 6"/>
          <p:cNvCxnSpPr/>
          <p:nvPr/>
        </p:nvCxnSpPr>
        <p:spPr>
          <a:xfrm>
            <a:off x="1332168" y="1037928"/>
            <a:ext cx="9526445"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224533" y="1080319"/>
            <a:ext cx="1627369" cy="600164"/>
          </a:xfrm>
          <a:prstGeom prst="rect">
            <a:avLst/>
          </a:prstGeom>
          <a:noFill/>
        </p:spPr>
        <p:txBody>
          <a:bodyPr wrap="none" rtlCol="0">
            <a:spAutoFit/>
          </a:bodyPr>
          <a:lstStyle/>
          <a:p>
            <a:pPr>
              <a:lnSpc>
                <a:spcPct val="150000"/>
              </a:lnSpc>
            </a:pPr>
            <a:r>
              <a:rPr lang="en-US" altLang="zh-CN" dirty="0" smtClean="0"/>
              <a:t>5. </a:t>
            </a:r>
            <a:r>
              <a:rPr lang="zh-CN" altLang="en-US" dirty="0" smtClean="0"/>
              <a:t>指标评测</a:t>
            </a:r>
            <a:endParaRPr lang="en-US" altLang="zh-CN" sz="1800" dirty="0" smtClean="0"/>
          </a:p>
        </p:txBody>
      </p:sp>
      <p:sp>
        <p:nvSpPr>
          <p:cNvPr id="2" name="TextBox 1"/>
          <p:cNvSpPr txBox="1"/>
          <p:nvPr/>
        </p:nvSpPr>
        <p:spPr>
          <a:xfrm>
            <a:off x="1555973" y="1584375"/>
            <a:ext cx="5057795" cy="1938992"/>
          </a:xfrm>
          <a:prstGeom prst="rect">
            <a:avLst/>
          </a:prstGeom>
          <a:noFill/>
        </p:spPr>
        <p:txBody>
          <a:bodyPr wrap="none" rtlCol="0">
            <a:spAutoFit/>
          </a:bodyPr>
          <a:lstStyle/>
          <a:p>
            <a:pPr>
              <a:lnSpc>
                <a:spcPct val="150000"/>
              </a:lnSpc>
            </a:pPr>
            <a:r>
              <a:rPr lang="zh-CN" altLang="en-US" sz="2000" dirty="0" smtClean="0"/>
              <a:t>指标评测三要素：</a:t>
            </a:r>
            <a:endParaRPr lang="en-US" altLang="zh-CN" sz="2000" dirty="0" smtClean="0"/>
          </a:p>
          <a:p>
            <a:pPr>
              <a:lnSpc>
                <a:spcPct val="150000"/>
              </a:lnSpc>
            </a:pPr>
            <a:r>
              <a:rPr lang="zh-CN" altLang="en-US" sz="2000" dirty="0" smtClean="0"/>
              <a:t>建什么指标：</a:t>
            </a:r>
            <a:r>
              <a:rPr lang="zh-CN" altLang="en-US" sz="1800" dirty="0" smtClean="0"/>
              <a:t>最常见的有精度和召回两个指标</a:t>
            </a:r>
            <a:endParaRPr lang="en-US" altLang="zh-CN" sz="1800" dirty="0" smtClean="0"/>
          </a:p>
          <a:p>
            <a:pPr>
              <a:lnSpc>
                <a:spcPct val="150000"/>
              </a:lnSpc>
            </a:pPr>
            <a:r>
              <a:rPr lang="zh-CN" altLang="en-US" sz="2000" dirty="0" smtClean="0"/>
              <a:t>评价标准：</a:t>
            </a:r>
            <a:r>
              <a:rPr lang="zh-CN" altLang="en-US" sz="1800" dirty="0" smtClean="0"/>
              <a:t>可量化、可操作</a:t>
            </a:r>
            <a:endParaRPr lang="en-US" altLang="zh-CN" sz="1800" dirty="0" smtClean="0"/>
          </a:p>
          <a:p>
            <a:pPr>
              <a:lnSpc>
                <a:spcPct val="150000"/>
              </a:lnSpc>
            </a:pPr>
            <a:r>
              <a:rPr lang="zh-CN" altLang="en-US" sz="2000" dirty="0"/>
              <a:t>评测</a:t>
            </a:r>
            <a:r>
              <a:rPr lang="zh-CN" altLang="en-US" sz="2000" dirty="0" smtClean="0"/>
              <a:t>集的选取：</a:t>
            </a:r>
            <a:r>
              <a:rPr lang="zh-CN" altLang="en-US" sz="1800" dirty="0" smtClean="0"/>
              <a:t>真实反映用户需求分布</a:t>
            </a:r>
            <a:endParaRPr lang="zh-CN" altLang="en-US" sz="1800" dirty="0"/>
          </a:p>
        </p:txBody>
      </p:sp>
      <p:pic>
        <p:nvPicPr>
          <p:cNvPr id="14" name="Picture 4" descr="C:\iwork\4、公司、产品资料\3、搜狗LOGO\sogou 300.png"/>
          <p:cNvPicPr>
            <a:picLocks noChangeAspect="1" noChangeArrowheads="1"/>
          </p:cNvPicPr>
          <p:nvPr/>
        </p:nvPicPr>
        <p:blipFill>
          <a:blip r:embed="rId3" cstate="print"/>
          <a:srcRect/>
          <a:stretch>
            <a:fillRect/>
          </a:stretch>
        </p:blipFill>
        <p:spPr bwMode="auto">
          <a:xfrm>
            <a:off x="8843624" y="499088"/>
            <a:ext cx="2014989" cy="513840"/>
          </a:xfrm>
          <a:prstGeom prst="rect">
            <a:avLst/>
          </a:prstGeom>
          <a:noFill/>
        </p:spPr>
      </p:pic>
      <p:grpSp>
        <p:nvGrpSpPr>
          <p:cNvPr id="6" name="组合 5"/>
          <p:cNvGrpSpPr/>
          <p:nvPr/>
        </p:nvGrpSpPr>
        <p:grpSpPr>
          <a:xfrm>
            <a:off x="6481117" y="1380401"/>
            <a:ext cx="3600400" cy="1722074"/>
            <a:chOff x="6481117" y="1380401"/>
            <a:chExt cx="3600400" cy="1722074"/>
          </a:xfrm>
        </p:grpSpPr>
        <p:sp>
          <p:nvSpPr>
            <p:cNvPr id="3" name="左大括号 2"/>
            <p:cNvSpPr/>
            <p:nvPr/>
          </p:nvSpPr>
          <p:spPr>
            <a:xfrm>
              <a:off x="6481117" y="1955255"/>
              <a:ext cx="360040" cy="72008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 name="TextBox 3"/>
                <p:cNvSpPr txBox="1"/>
                <p:nvPr/>
              </p:nvSpPr>
              <p:spPr>
                <a:xfrm>
                  <a:off x="6909269" y="1380401"/>
                  <a:ext cx="3172248" cy="1722074"/>
                </a:xfrm>
                <a:prstGeom prst="rect">
                  <a:avLst/>
                </a:prstGeom>
                <a:noFill/>
              </p:spPr>
              <p:txBody>
                <a:bodyPr wrap="square" rtlCol="0">
                  <a:spAutoFit/>
                </a:bodyPr>
                <a:lstStyle/>
                <a:p>
                  <a:pPr>
                    <a:lnSpc>
                      <a:spcPct val="150000"/>
                    </a:lnSpc>
                  </a:pPr>
                  <a:r>
                    <a:rPr lang="zh-CN" altLang="en-US" sz="1800" dirty="0" smtClean="0"/>
                    <a:t>精度：</a:t>
                  </a:r>
                  <a14:m>
                    <m:oMath xmlns:m="http://schemas.openxmlformats.org/officeDocument/2006/math">
                      <m:f>
                        <m:fPr>
                          <m:ctrlPr>
                            <a:rPr lang="en-US" altLang="zh-CN" sz="1800" i="1" smtClean="0">
                              <a:latin typeface="Cambria Math"/>
                            </a:rPr>
                          </m:ctrlPr>
                        </m:fPr>
                        <m:num>
                          <m:r>
                            <a:rPr lang="zh-CN" altLang="en-US" sz="1800" i="1">
                              <a:latin typeface="Cambria Math"/>
                            </a:rPr>
                            <m:t>人工</m:t>
                          </m:r>
                          <m:r>
                            <a:rPr lang="zh-CN" altLang="en-US" sz="1800" i="1" smtClean="0">
                              <a:latin typeface="Cambria Math"/>
                            </a:rPr>
                            <m:t>认为</m:t>
                          </m:r>
                          <m:r>
                            <a:rPr lang="zh-CN" altLang="en-US" sz="1800" b="0" i="1" smtClean="0">
                              <a:latin typeface="Cambria Math"/>
                            </a:rPr>
                            <m:t>对的</m:t>
                          </m:r>
                        </m:num>
                        <m:den>
                          <m:r>
                            <a:rPr lang="zh-CN" altLang="en-US" sz="1800" i="1">
                              <a:latin typeface="Cambria Math"/>
                            </a:rPr>
                            <m:t>机器</m:t>
                          </m:r>
                          <m:r>
                            <a:rPr lang="zh-CN" altLang="en-US" sz="1800" i="1" smtClean="0">
                              <a:latin typeface="Cambria Math"/>
                            </a:rPr>
                            <m:t>认为</m:t>
                          </m:r>
                          <m:r>
                            <a:rPr lang="zh-CN" altLang="en-US" sz="1800" b="0" i="1" smtClean="0">
                              <a:latin typeface="Cambria Math"/>
                            </a:rPr>
                            <m:t>对的</m:t>
                          </m:r>
                        </m:den>
                      </m:f>
                    </m:oMath>
                  </a14:m>
                  <a:endParaRPr lang="en-US" altLang="zh-CN" sz="1800" dirty="0" smtClean="0"/>
                </a:p>
                <a:p>
                  <a:pPr>
                    <a:lnSpc>
                      <a:spcPct val="150000"/>
                    </a:lnSpc>
                  </a:pPr>
                  <a:r>
                    <a:rPr lang="zh-CN" altLang="en-US" sz="1800" dirty="0" smtClean="0"/>
                    <a:t>召回：</a:t>
                  </a:r>
                  <a:r>
                    <a:rPr lang="en-US" altLang="zh-CN" sz="1800" dirty="0"/>
                    <a:t> </a:t>
                  </a:r>
                  <a14:m>
                    <m:oMath xmlns:m="http://schemas.openxmlformats.org/officeDocument/2006/math">
                      <m:f>
                        <m:fPr>
                          <m:ctrlPr>
                            <a:rPr lang="en-US" altLang="zh-CN" sz="1800" i="1">
                              <a:latin typeface="Cambria Math"/>
                            </a:rPr>
                          </m:ctrlPr>
                        </m:fPr>
                        <m:num>
                          <m:r>
                            <a:rPr lang="zh-CN" altLang="en-US" sz="1800" i="1" smtClean="0">
                              <a:latin typeface="Cambria Math"/>
                            </a:rPr>
                            <m:t>机器</m:t>
                          </m:r>
                          <m:r>
                            <a:rPr lang="zh-CN" altLang="en-US" sz="1800" i="1">
                              <a:latin typeface="Cambria Math"/>
                            </a:rPr>
                            <m:t>正确</m:t>
                          </m:r>
                          <m:r>
                            <a:rPr lang="zh-CN" altLang="en-US" sz="1800" i="1" smtClean="0">
                              <a:latin typeface="Cambria Math"/>
                            </a:rPr>
                            <m:t>召回</m:t>
                          </m:r>
                          <m:r>
                            <a:rPr lang="zh-CN" altLang="en-US" sz="1800" b="0" i="1" smtClean="0">
                              <a:latin typeface="Cambria Math"/>
                            </a:rPr>
                            <m:t>的</m:t>
                          </m:r>
                        </m:num>
                        <m:den>
                          <m:r>
                            <a:rPr lang="zh-CN" altLang="en-US" sz="1800" i="1" smtClean="0">
                              <a:latin typeface="Cambria Math"/>
                            </a:rPr>
                            <m:t>人工</m:t>
                          </m:r>
                          <m:r>
                            <a:rPr lang="zh-CN" altLang="en-US" sz="1800" i="1">
                              <a:latin typeface="Cambria Math"/>
                            </a:rPr>
                            <m:t>认为</m:t>
                          </m:r>
                          <m:r>
                            <a:rPr lang="zh-CN" altLang="en-US" sz="1800" b="0" i="1" smtClean="0">
                              <a:latin typeface="Cambria Math"/>
                            </a:rPr>
                            <m:t>该</m:t>
                          </m:r>
                          <m:r>
                            <a:rPr lang="zh-CN" altLang="en-US" sz="1800" i="1">
                              <a:latin typeface="Cambria Math"/>
                            </a:rPr>
                            <m:t>召回</m:t>
                          </m:r>
                          <m:r>
                            <a:rPr lang="zh-CN" altLang="en-US" sz="1800" b="0" i="1" smtClean="0">
                              <a:latin typeface="Cambria Math"/>
                            </a:rPr>
                            <m:t>的</m:t>
                          </m:r>
                        </m:den>
                      </m:f>
                    </m:oMath>
                  </a14:m>
                  <a:endParaRPr lang="zh-CN" altLang="en-US" sz="1800" dirty="0"/>
                </a:p>
              </p:txBody>
            </p:sp>
          </mc:Choice>
          <mc:Fallback xmlns="">
            <p:sp>
              <p:nvSpPr>
                <p:cNvPr id="4" name="TextBox 3"/>
                <p:cNvSpPr txBox="1">
                  <a:spLocks noRot="1" noChangeAspect="1" noMove="1" noResize="1" noEditPoints="1" noAdjustHandles="1" noChangeArrowheads="1" noChangeShapeType="1" noTextEdit="1"/>
                </p:cNvSpPr>
                <p:nvPr/>
              </p:nvSpPr>
              <p:spPr>
                <a:xfrm>
                  <a:off x="6909269" y="1380401"/>
                  <a:ext cx="3172248" cy="1722074"/>
                </a:xfrm>
                <a:prstGeom prst="rect">
                  <a:avLst/>
                </a:prstGeom>
                <a:blipFill rotWithShape="1">
                  <a:blip r:embed="rId4"/>
                  <a:stretch>
                    <a:fillRect l="-1536"/>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1396419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2">
                                            <p:txEl>
                                              <p:pRg st="2" end="2"/>
                                            </p:txEl>
                                          </p:spTgt>
                                        </p:tgtEl>
                                        <p:attrNameLst>
                                          <p:attrName>style.visibility</p:attrName>
                                        </p:attrNameLst>
                                      </p:cBhvr>
                                      <p:to>
                                        <p:strVal val="visible"/>
                                      </p:to>
                                    </p:set>
                                    <p:anim calcmode="lin" valueType="num">
                                      <p:cBhvr additive="base">
                                        <p:cTn id="24"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2">
                                            <p:txEl>
                                              <p:pRg st="3" end="3"/>
                                            </p:txEl>
                                          </p:spTgt>
                                        </p:tgtEl>
                                        <p:attrNameLst>
                                          <p:attrName>style.visibility</p:attrName>
                                        </p:attrNameLst>
                                      </p:cBhvr>
                                      <p:to>
                                        <p:strVal val="visible"/>
                                      </p:to>
                                    </p:set>
                                    <p:anim calcmode="lin" valueType="num">
                                      <p:cBhvr additive="base">
                                        <p:cTn id="30"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224533" y="576263"/>
            <a:ext cx="7488832" cy="461665"/>
          </a:xfrm>
          <a:prstGeom prst="rect">
            <a:avLst/>
          </a:prstGeom>
          <a:noFill/>
        </p:spPr>
        <p:txBody>
          <a:bodyPr wrap="square" rtlCol="0">
            <a:spAutoFit/>
          </a:bodyPr>
          <a:lstStyle/>
          <a:p>
            <a:r>
              <a:rPr lang="zh-CN" altLang="en-US" sz="2400" b="1" dirty="0" smtClean="0">
                <a:solidFill>
                  <a:schemeClr val="accent1">
                    <a:lumMod val="75000"/>
                  </a:schemeClr>
                </a:solidFill>
              </a:rPr>
              <a:t>搜狗知立方</a:t>
            </a:r>
            <a:r>
              <a:rPr lang="en-US" altLang="zh-CN" sz="2400" b="1" dirty="0" smtClean="0">
                <a:solidFill>
                  <a:schemeClr val="accent1">
                    <a:lumMod val="75000"/>
                  </a:schemeClr>
                </a:solidFill>
              </a:rPr>
              <a:t>– </a:t>
            </a:r>
            <a:r>
              <a:rPr lang="zh-CN" altLang="en-US" sz="2400" b="1" dirty="0" smtClean="0">
                <a:solidFill>
                  <a:schemeClr val="accent1">
                    <a:lumMod val="75000"/>
                  </a:schemeClr>
                </a:solidFill>
              </a:rPr>
              <a:t>知识库的建立</a:t>
            </a:r>
            <a:endParaRPr lang="en-US" altLang="zh-CN" sz="2400" b="1" dirty="0" smtClean="0">
              <a:solidFill>
                <a:schemeClr val="accent1">
                  <a:lumMod val="75000"/>
                </a:schemeClr>
              </a:solidFill>
            </a:endParaRPr>
          </a:p>
        </p:txBody>
      </p:sp>
      <p:cxnSp>
        <p:nvCxnSpPr>
          <p:cNvPr id="7" name="直接连接符 6"/>
          <p:cNvCxnSpPr/>
          <p:nvPr/>
        </p:nvCxnSpPr>
        <p:spPr>
          <a:xfrm>
            <a:off x="1332168" y="1037928"/>
            <a:ext cx="9526445"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224533" y="1080319"/>
            <a:ext cx="1627369" cy="600164"/>
          </a:xfrm>
          <a:prstGeom prst="rect">
            <a:avLst/>
          </a:prstGeom>
          <a:noFill/>
        </p:spPr>
        <p:txBody>
          <a:bodyPr wrap="none" rtlCol="0">
            <a:spAutoFit/>
          </a:bodyPr>
          <a:lstStyle/>
          <a:p>
            <a:pPr>
              <a:lnSpc>
                <a:spcPct val="150000"/>
              </a:lnSpc>
            </a:pPr>
            <a:r>
              <a:rPr lang="en-US" altLang="zh-CN" dirty="0" smtClean="0"/>
              <a:t>5. </a:t>
            </a:r>
            <a:r>
              <a:rPr lang="zh-CN" altLang="en-US" dirty="0" smtClean="0"/>
              <a:t>指标评测</a:t>
            </a:r>
            <a:endParaRPr lang="en-US" altLang="zh-CN" sz="1800" dirty="0" smtClean="0"/>
          </a:p>
        </p:txBody>
      </p:sp>
      <p:sp>
        <p:nvSpPr>
          <p:cNvPr id="2" name="TextBox 1"/>
          <p:cNvSpPr txBox="1"/>
          <p:nvPr/>
        </p:nvSpPr>
        <p:spPr>
          <a:xfrm>
            <a:off x="1451760" y="1667895"/>
            <a:ext cx="5312673" cy="1107996"/>
          </a:xfrm>
          <a:prstGeom prst="rect">
            <a:avLst/>
          </a:prstGeom>
          <a:noFill/>
        </p:spPr>
        <p:txBody>
          <a:bodyPr wrap="none" rtlCol="0">
            <a:spAutoFit/>
          </a:bodyPr>
          <a:lstStyle/>
          <a:p>
            <a:pPr>
              <a:lnSpc>
                <a:spcPct val="150000"/>
              </a:lnSpc>
            </a:pPr>
            <a:r>
              <a:rPr lang="zh-CN" altLang="en-US" dirty="0" smtClean="0"/>
              <a:t>关于</a:t>
            </a:r>
            <a:r>
              <a:rPr lang="zh-CN" altLang="en-US" dirty="0"/>
              <a:t>单</a:t>
            </a:r>
            <a:r>
              <a:rPr lang="zh-CN" altLang="en-US" dirty="0" smtClean="0"/>
              <a:t>实体：精度、召回</a:t>
            </a:r>
            <a:endParaRPr lang="en-US" altLang="zh-CN" dirty="0" smtClean="0"/>
          </a:p>
          <a:p>
            <a:pPr>
              <a:lnSpc>
                <a:spcPct val="150000"/>
              </a:lnSpc>
            </a:pPr>
            <a:r>
              <a:rPr lang="zh-CN" altLang="en-US" dirty="0" smtClean="0"/>
              <a:t>多实体：重要度、</a:t>
            </a:r>
            <a:r>
              <a:rPr lang="en-US" altLang="zh-CN" dirty="0" err="1" smtClean="0"/>
              <a:t>addname</a:t>
            </a:r>
            <a:r>
              <a:rPr lang="zh-CN" altLang="en-US" dirty="0" smtClean="0"/>
              <a:t>的精度和召回</a:t>
            </a:r>
            <a:endParaRPr lang="zh-CN" altLang="en-US" dirty="0"/>
          </a:p>
        </p:txBody>
      </p:sp>
      <p:pic>
        <p:nvPicPr>
          <p:cNvPr id="14" name="Picture 4" descr="C:\iwork\4、公司、产品资料\3、搜狗LOGO\sogou 300.png"/>
          <p:cNvPicPr>
            <a:picLocks noChangeAspect="1" noChangeArrowheads="1"/>
          </p:cNvPicPr>
          <p:nvPr/>
        </p:nvPicPr>
        <p:blipFill>
          <a:blip r:embed="rId3" cstate="print"/>
          <a:srcRect/>
          <a:stretch>
            <a:fillRect/>
          </a:stretch>
        </p:blipFill>
        <p:spPr bwMode="auto">
          <a:xfrm>
            <a:off x="8843624" y="499088"/>
            <a:ext cx="2014989" cy="513840"/>
          </a:xfrm>
          <a:prstGeom prst="rect">
            <a:avLst/>
          </a:prstGeom>
          <a:noFill/>
        </p:spPr>
      </p:pic>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7613" y="2376463"/>
            <a:ext cx="4191000"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77807" y="1080319"/>
            <a:ext cx="4095750" cy="138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8243330" y="2560447"/>
            <a:ext cx="1172116" cy="369332"/>
          </a:xfrm>
          <a:prstGeom prst="rect">
            <a:avLst/>
          </a:prstGeom>
          <a:noFill/>
        </p:spPr>
        <p:txBody>
          <a:bodyPr wrap="none" rtlCol="0">
            <a:spAutoFit/>
          </a:bodyPr>
          <a:lstStyle/>
          <a:p>
            <a:r>
              <a:rPr lang="zh-CN" altLang="en-US" sz="1800" dirty="0" smtClean="0">
                <a:solidFill>
                  <a:srgbClr val="C00000"/>
                </a:solidFill>
              </a:rPr>
              <a:t>李娜 歌手</a:t>
            </a:r>
            <a:endParaRPr lang="zh-CN" altLang="en-US" sz="1800" dirty="0">
              <a:solidFill>
                <a:srgbClr val="C00000"/>
              </a:solidFill>
            </a:endParaRPr>
          </a:p>
        </p:txBody>
      </p:sp>
      <p:sp>
        <p:nvSpPr>
          <p:cNvPr id="13" name="TextBox 12"/>
          <p:cNvSpPr txBox="1"/>
          <p:nvPr/>
        </p:nvSpPr>
        <p:spPr>
          <a:xfrm>
            <a:off x="8269895" y="3528591"/>
            <a:ext cx="1172116" cy="369332"/>
          </a:xfrm>
          <a:prstGeom prst="rect">
            <a:avLst/>
          </a:prstGeom>
          <a:noFill/>
        </p:spPr>
        <p:txBody>
          <a:bodyPr wrap="none" rtlCol="0">
            <a:spAutoFit/>
          </a:bodyPr>
          <a:lstStyle/>
          <a:p>
            <a:r>
              <a:rPr lang="zh-CN" altLang="en-US" sz="1800" dirty="0" smtClean="0">
                <a:solidFill>
                  <a:srgbClr val="C00000"/>
                </a:solidFill>
              </a:rPr>
              <a:t>李娜 击剑</a:t>
            </a:r>
            <a:endParaRPr lang="zh-CN" altLang="en-US" sz="1800" dirty="0">
              <a:solidFill>
                <a:srgbClr val="C00000"/>
              </a:solidFill>
            </a:endParaRPr>
          </a:p>
        </p:txBody>
      </p:sp>
      <p:sp>
        <p:nvSpPr>
          <p:cNvPr id="15" name="TextBox 14"/>
          <p:cNvSpPr txBox="1"/>
          <p:nvPr/>
        </p:nvSpPr>
        <p:spPr>
          <a:xfrm>
            <a:off x="8325035" y="4392687"/>
            <a:ext cx="1172116" cy="369332"/>
          </a:xfrm>
          <a:prstGeom prst="rect">
            <a:avLst/>
          </a:prstGeom>
          <a:noFill/>
        </p:spPr>
        <p:txBody>
          <a:bodyPr wrap="none" rtlCol="0">
            <a:spAutoFit/>
          </a:bodyPr>
          <a:lstStyle/>
          <a:p>
            <a:r>
              <a:rPr lang="zh-CN" altLang="en-US" sz="1800" dirty="0" smtClean="0">
                <a:solidFill>
                  <a:srgbClr val="C00000"/>
                </a:solidFill>
              </a:rPr>
              <a:t>李娜 跳水</a:t>
            </a:r>
            <a:endParaRPr lang="zh-CN" altLang="en-US" sz="1800" dirty="0">
              <a:solidFill>
                <a:srgbClr val="C00000"/>
              </a:solidFill>
            </a:endParaRPr>
          </a:p>
        </p:txBody>
      </p:sp>
      <p:sp>
        <p:nvSpPr>
          <p:cNvPr id="16" name="TextBox 15"/>
          <p:cNvSpPr txBox="1"/>
          <p:nvPr/>
        </p:nvSpPr>
        <p:spPr>
          <a:xfrm>
            <a:off x="1423185" y="2939939"/>
            <a:ext cx="5327099" cy="1107996"/>
          </a:xfrm>
          <a:prstGeom prst="rect">
            <a:avLst/>
          </a:prstGeom>
          <a:noFill/>
        </p:spPr>
        <p:txBody>
          <a:bodyPr wrap="none" rtlCol="0">
            <a:spAutoFit/>
          </a:bodyPr>
          <a:lstStyle/>
          <a:p>
            <a:pPr>
              <a:lnSpc>
                <a:spcPct val="150000"/>
              </a:lnSpc>
            </a:pPr>
            <a:r>
              <a:rPr lang="zh-CN" altLang="en-US" dirty="0" smtClean="0"/>
              <a:t>关于属性：精度、召回、</a:t>
            </a:r>
            <a:r>
              <a:rPr lang="en-US" altLang="zh-CN" dirty="0" smtClean="0"/>
              <a:t>type</a:t>
            </a:r>
            <a:r>
              <a:rPr lang="zh-CN" altLang="en-US" dirty="0" smtClean="0"/>
              <a:t>重要度</a:t>
            </a:r>
            <a:r>
              <a:rPr lang="en-US" altLang="zh-CN" dirty="0" smtClean="0"/>
              <a:t>(</a:t>
            </a:r>
            <a:r>
              <a:rPr lang="zh-CN" altLang="en-US" dirty="0" smtClean="0"/>
              <a:t>人物</a:t>
            </a:r>
            <a:endParaRPr lang="en-US" altLang="zh-CN" dirty="0" smtClean="0"/>
          </a:p>
          <a:p>
            <a:pPr>
              <a:lnSpc>
                <a:spcPct val="150000"/>
              </a:lnSpc>
            </a:pPr>
            <a:r>
              <a:rPr lang="zh-CN" altLang="en-US" dirty="0" smtClean="0"/>
              <a:t>类）</a:t>
            </a:r>
            <a:endParaRPr lang="en-US" altLang="zh-CN" dirty="0" smtClean="0"/>
          </a:p>
        </p:txBody>
      </p:sp>
    </p:spTree>
    <p:extLst>
      <p:ext uri="{BB962C8B-B14F-4D97-AF65-F5344CB8AC3E}">
        <p14:creationId xmlns:p14="http://schemas.microsoft.com/office/powerpoint/2010/main" val="674823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7171"/>
                                        </p:tgtEl>
                                        <p:attrNameLst>
                                          <p:attrName>style.visibility</p:attrName>
                                        </p:attrNameLst>
                                      </p:cBhvr>
                                      <p:to>
                                        <p:strVal val="visible"/>
                                      </p:to>
                                    </p:set>
                                    <p:animEffect transition="in" filter="fade">
                                      <p:cBhvr>
                                        <p:cTn id="19" dur="500"/>
                                        <p:tgtEl>
                                          <p:spTgt spid="7171"/>
                                        </p:tgtEl>
                                      </p:cBhvr>
                                    </p:animEffect>
                                  </p:childTnLst>
                                </p:cTn>
                              </p:par>
                              <p:par>
                                <p:cTn id="20" presetID="10" presetClass="entr" presetSubtype="0" fill="hold" nodeType="withEffect">
                                  <p:stCondLst>
                                    <p:cond delay="0"/>
                                  </p:stCondLst>
                                  <p:childTnLst>
                                    <p:set>
                                      <p:cBhvr>
                                        <p:cTn id="21" dur="1" fill="hold">
                                          <p:stCondLst>
                                            <p:cond delay="0"/>
                                          </p:stCondLst>
                                        </p:cTn>
                                        <p:tgtEl>
                                          <p:spTgt spid="7170"/>
                                        </p:tgtEl>
                                        <p:attrNameLst>
                                          <p:attrName>style.visibility</p:attrName>
                                        </p:attrNameLst>
                                      </p:cBhvr>
                                      <p:to>
                                        <p:strVal val="visible"/>
                                      </p:to>
                                    </p:set>
                                    <p:animEffect transition="in" filter="fade">
                                      <p:cBhvr>
                                        <p:cTn id="22" dur="500"/>
                                        <p:tgtEl>
                                          <p:spTgt spid="717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fade">
                                      <p:cBhvr>
                                        <p:cTn id="33" dur="500"/>
                                        <p:tgtEl>
                                          <p:spTgt spid="3"/>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16"/>
                                        </p:tgtEl>
                                        <p:attrNameLst>
                                          <p:attrName>style.visibility</p:attrName>
                                        </p:attrNameLst>
                                      </p:cBhvr>
                                      <p:to>
                                        <p:strVal val="visible"/>
                                      </p:to>
                                    </p:set>
                                    <p:anim calcmode="lin" valueType="num">
                                      <p:cBhvr additive="base">
                                        <p:cTn id="38" dur="500" fill="hold"/>
                                        <p:tgtEl>
                                          <p:spTgt spid="16"/>
                                        </p:tgtEl>
                                        <p:attrNameLst>
                                          <p:attrName>ppt_x</p:attrName>
                                        </p:attrNameLst>
                                      </p:cBhvr>
                                      <p:tavLst>
                                        <p:tav tm="0">
                                          <p:val>
                                            <p:strVal val="#ppt_x"/>
                                          </p:val>
                                        </p:tav>
                                        <p:tav tm="100000">
                                          <p:val>
                                            <p:strVal val="#ppt_x"/>
                                          </p:val>
                                        </p:tav>
                                      </p:tavLst>
                                    </p:anim>
                                    <p:anim calcmode="lin" valueType="num">
                                      <p:cBhvr additive="base">
                                        <p:cTn id="39"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3" grpId="0"/>
      <p:bldP spid="13" grpId="0"/>
      <p:bldP spid="15" grpId="0"/>
      <p:bldP spid="1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224533" y="576263"/>
            <a:ext cx="7488832" cy="461665"/>
          </a:xfrm>
          <a:prstGeom prst="rect">
            <a:avLst/>
          </a:prstGeom>
          <a:noFill/>
        </p:spPr>
        <p:txBody>
          <a:bodyPr wrap="square" rtlCol="0">
            <a:spAutoFit/>
          </a:bodyPr>
          <a:lstStyle/>
          <a:p>
            <a:r>
              <a:rPr lang="zh-CN" altLang="en-US" sz="2400" b="1" dirty="0" smtClean="0">
                <a:solidFill>
                  <a:schemeClr val="accent1">
                    <a:lumMod val="75000"/>
                  </a:schemeClr>
                </a:solidFill>
              </a:rPr>
              <a:t>搜狗知立方</a:t>
            </a:r>
            <a:r>
              <a:rPr lang="en-US" altLang="zh-CN" sz="2400" b="1" dirty="0" smtClean="0">
                <a:solidFill>
                  <a:schemeClr val="accent1">
                    <a:lumMod val="75000"/>
                  </a:schemeClr>
                </a:solidFill>
              </a:rPr>
              <a:t>– </a:t>
            </a:r>
            <a:r>
              <a:rPr lang="zh-CN" altLang="en-US" sz="2400" b="1" dirty="0" smtClean="0">
                <a:solidFill>
                  <a:schemeClr val="accent1">
                    <a:lumMod val="75000"/>
                  </a:schemeClr>
                </a:solidFill>
              </a:rPr>
              <a:t>知识库的建立</a:t>
            </a:r>
            <a:endParaRPr lang="en-US" altLang="zh-CN" sz="2400" b="1" dirty="0" smtClean="0">
              <a:solidFill>
                <a:schemeClr val="accent1">
                  <a:lumMod val="75000"/>
                </a:schemeClr>
              </a:solidFill>
            </a:endParaRPr>
          </a:p>
        </p:txBody>
      </p:sp>
      <p:cxnSp>
        <p:nvCxnSpPr>
          <p:cNvPr id="7" name="直接连接符 6"/>
          <p:cNvCxnSpPr/>
          <p:nvPr/>
        </p:nvCxnSpPr>
        <p:spPr>
          <a:xfrm>
            <a:off x="1332168" y="1037928"/>
            <a:ext cx="9526445" cy="0"/>
          </a:xfrm>
          <a:prstGeom prst="line">
            <a:avLst/>
          </a:prstGeom>
          <a:ln w="12700"/>
        </p:spPr>
        <p:style>
          <a:lnRef idx="1">
            <a:schemeClr val="accent1"/>
          </a:lnRef>
          <a:fillRef idx="0">
            <a:schemeClr val="accent1"/>
          </a:fillRef>
          <a:effectRef idx="0">
            <a:schemeClr val="accent1"/>
          </a:effectRef>
          <a:fontRef idx="minor">
            <a:schemeClr val="tx1"/>
          </a:fontRef>
        </p:style>
      </p:cxnSp>
      <p:graphicFrame>
        <p:nvGraphicFramePr>
          <p:cNvPr id="8" name="图示 7"/>
          <p:cNvGraphicFramePr/>
          <p:nvPr>
            <p:extLst>
              <p:ext uri="{D42A27DB-BD31-4B8C-83A1-F6EECF244321}">
                <p14:modId xmlns:p14="http://schemas.microsoft.com/office/powerpoint/2010/main" val="2864778825"/>
              </p:ext>
            </p:extLst>
          </p:nvPr>
        </p:nvGraphicFramePr>
        <p:xfrm>
          <a:off x="1332168" y="1037928"/>
          <a:ext cx="7134225" cy="39147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4" descr="C:\iwork\4、公司、产品资料\3、搜狗LOGO\sogou 300.png"/>
          <p:cNvPicPr>
            <a:picLocks noChangeAspect="1" noChangeArrowheads="1"/>
          </p:cNvPicPr>
          <p:nvPr/>
        </p:nvPicPr>
        <p:blipFill>
          <a:blip r:embed="rId8" cstate="print"/>
          <a:srcRect/>
          <a:stretch>
            <a:fillRect/>
          </a:stretch>
        </p:blipFill>
        <p:spPr bwMode="auto">
          <a:xfrm>
            <a:off x="8843624" y="499088"/>
            <a:ext cx="2014989" cy="513840"/>
          </a:xfrm>
          <a:prstGeom prst="rect">
            <a:avLst/>
          </a:prstGeom>
          <a:noFill/>
        </p:spPr>
      </p:pic>
    </p:spTree>
    <p:extLst>
      <p:ext uri="{BB962C8B-B14F-4D97-AF65-F5344CB8AC3E}">
        <p14:creationId xmlns:p14="http://schemas.microsoft.com/office/powerpoint/2010/main" val="36895039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224533" y="576263"/>
            <a:ext cx="7488832" cy="461665"/>
          </a:xfrm>
          <a:prstGeom prst="rect">
            <a:avLst/>
          </a:prstGeom>
          <a:noFill/>
        </p:spPr>
        <p:txBody>
          <a:bodyPr wrap="square" rtlCol="0">
            <a:spAutoFit/>
          </a:bodyPr>
          <a:lstStyle/>
          <a:p>
            <a:r>
              <a:rPr lang="zh-CN" altLang="en-US" sz="2400" b="1" dirty="0">
                <a:solidFill>
                  <a:schemeClr val="accent1">
                    <a:lumMod val="75000"/>
                  </a:schemeClr>
                </a:solidFill>
              </a:rPr>
              <a:t>搜狗知立方</a:t>
            </a:r>
            <a:r>
              <a:rPr lang="en-US" altLang="zh-CN" sz="2400" b="1" dirty="0" smtClean="0">
                <a:solidFill>
                  <a:schemeClr val="accent1">
                    <a:lumMod val="75000"/>
                  </a:schemeClr>
                </a:solidFill>
              </a:rPr>
              <a:t>– </a:t>
            </a:r>
            <a:r>
              <a:rPr lang="zh-CN" altLang="en-US" sz="2400" b="1" dirty="0" smtClean="0">
                <a:solidFill>
                  <a:schemeClr val="accent1">
                    <a:lumMod val="75000"/>
                  </a:schemeClr>
                </a:solidFill>
              </a:rPr>
              <a:t>精准问答</a:t>
            </a:r>
            <a:endParaRPr lang="en-US" altLang="zh-CN" sz="2400" b="1" dirty="0">
              <a:solidFill>
                <a:schemeClr val="accent1">
                  <a:lumMod val="75000"/>
                </a:schemeClr>
              </a:solidFill>
            </a:endParaRPr>
          </a:p>
        </p:txBody>
      </p:sp>
      <p:cxnSp>
        <p:nvCxnSpPr>
          <p:cNvPr id="7" name="直接连接符 6"/>
          <p:cNvCxnSpPr/>
          <p:nvPr/>
        </p:nvCxnSpPr>
        <p:spPr>
          <a:xfrm>
            <a:off x="1332168" y="1037928"/>
            <a:ext cx="9526445"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1224533" y="1224334"/>
            <a:ext cx="2339102" cy="1615827"/>
          </a:xfrm>
          <a:prstGeom prst="rect">
            <a:avLst/>
          </a:prstGeom>
          <a:noFill/>
        </p:spPr>
        <p:txBody>
          <a:bodyPr wrap="none" rtlCol="0">
            <a:spAutoFit/>
          </a:bodyPr>
          <a:lstStyle/>
          <a:p>
            <a:pPr marL="457200" indent="-457200">
              <a:lnSpc>
                <a:spcPct val="150000"/>
              </a:lnSpc>
              <a:buAutoNum type="arabicPeriod"/>
            </a:pPr>
            <a:r>
              <a:rPr lang="zh-CN" altLang="en-US" dirty="0" smtClean="0"/>
              <a:t>查询意图理解</a:t>
            </a:r>
            <a:endParaRPr lang="en-US" altLang="zh-CN" dirty="0" smtClean="0"/>
          </a:p>
          <a:p>
            <a:pPr marL="457200" indent="-457200">
              <a:lnSpc>
                <a:spcPct val="150000"/>
              </a:lnSpc>
              <a:buAutoNum type="arabicPeriod"/>
            </a:pPr>
            <a:r>
              <a:rPr lang="zh-CN" altLang="en-US" dirty="0" smtClean="0"/>
              <a:t>推理计算</a:t>
            </a:r>
            <a:endParaRPr lang="en-US" altLang="zh-CN" dirty="0" smtClean="0"/>
          </a:p>
          <a:p>
            <a:pPr marL="457200" indent="-457200">
              <a:lnSpc>
                <a:spcPct val="150000"/>
              </a:lnSpc>
              <a:buAutoNum type="arabicPeriod"/>
            </a:pPr>
            <a:r>
              <a:rPr lang="zh-CN" altLang="en-US" dirty="0" smtClean="0"/>
              <a:t>展现样式设计</a:t>
            </a:r>
            <a:endParaRPr lang="zh-CN" altLang="en-US" dirty="0"/>
          </a:p>
        </p:txBody>
      </p:sp>
      <p:sp>
        <p:nvSpPr>
          <p:cNvPr id="2" name="左大括号 1"/>
          <p:cNvSpPr/>
          <p:nvPr/>
        </p:nvSpPr>
        <p:spPr>
          <a:xfrm>
            <a:off x="3563635" y="1142438"/>
            <a:ext cx="469210" cy="87398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 name="TextBox 2"/>
          <p:cNvSpPr txBox="1"/>
          <p:nvPr/>
        </p:nvSpPr>
        <p:spPr>
          <a:xfrm>
            <a:off x="4176861" y="1080319"/>
            <a:ext cx="5609228" cy="873957"/>
          </a:xfrm>
          <a:prstGeom prst="rect">
            <a:avLst/>
          </a:prstGeom>
          <a:noFill/>
        </p:spPr>
        <p:txBody>
          <a:bodyPr wrap="none" rtlCol="0">
            <a:spAutoFit/>
          </a:bodyPr>
          <a:lstStyle/>
          <a:p>
            <a:pPr marL="457200" indent="-457200">
              <a:lnSpc>
                <a:spcPct val="150000"/>
              </a:lnSpc>
              <a:buAutoNum type="alphaLcPeriod"/>
            </a:pPr>
            <a:r>
              <a:rPr lang="zh-CN" altLang="en-US" sz="1800" dirty="0" smtClean="0"/>
              <a:t>产品定义什么样的</a:t>
            </a:r>
            <a:r>
              <a:rPr lang="en-US" altLang="zh-CN" sz="1800" dirty="0" smtClean="0"/>
              <a:t>query</a:t>
            </a:r>
            <a:r>
              <a:rPr lang="zh-CN" altLang="en-US" sz="1800" dirty="0" smtClean="0"/>
              <a:t>需要理解，该理解成什么</a:t>
            </a:r>
            <a:endParaRPr lang="en-US" altLang="zh-CN" sz="1800" dirty="0" smtClean="0"/>
          </a:p>
          <a:p>
            <a:pPr marL="457200" indent="-457200">
              <a:lnSpc>
                <a:spcPct val="150000"/>
              </a:lnSpc>
              <a:buAutoNum type="alphaLcPeriod"/>
            </a:pPr>
            <a:r>
              <a:rPr lang="zh-CN" altLang="en-US" sz="1800" dirty="0" smtClean="0"/>
              <a:t>产品定义意图理解的评测指标：精度、召回</a:t>
            </a:r>
            <a:endParaRPr lang="zh-CN" altLang="en-US" sz="1800"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8589" y="2960291"/>
            <a:ext cx="6696744" cy="2194182"/>
          </a:xfrm>
          <a:prstGeom prst="rect">
            <a:avLst/>
          </a:prstGeom>
        </p:spPr>
      </p:pic>
      <p:pic>
        <p:nvPicPr>
          <p:cNvPr id="9" name="Picture 4" descr="C:\iwork\4、公司、产品资料\3、搜狗LOGO\sogou 300.png"/>
          <p:cNvPicPr>
            <a:picLocks noChangeAspect="1" noChangeArrowheads="1"/>
          </p:cNvPicPr>
          <p:nvPr/>
        </p:nvPicPr>
        <p:blipFill>
          <a:blip r:embed="rId3" cstate="print"/>
          <a:srcRect/>
          <a:stretch>
            <a:fillRect/>
          </a:stretch>
        </p:blipFill>
        <p:spPr bwMode="auto">
          <a:xfrm>
            <a:off x="8843624" y="499088"/>
            <a:ext cx="2014989" cy="513840"/>
          </a:xfrm>
          <a:prstGeom prst="rect">
            <a:avLst/>
          </a:prstGeom>
          <a:noFill/>
        </p:spPr>
      </p:pic>
    </p:spTree>
    <p:extLst>
      <p:ext uri="{BB962C8B-B14F-4D97-AF65-F5344CB8AC3E}">
        <p14:creationId xmlns:p14="http://schemas.microsoft.com/office/powerpoint/2010/main" val="3950285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left)">
                                      <p:cBhvr>
                                        <p:cTn id="13" dur="500"/>
                                        <p:tgtEl>
                                          <p:spTgt spid="2"/>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 calcmode="lin" valueType="num">
                                      <p:cBhvr additive="base">
                                        <p:cTn id="2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anim calcmode="lin" valueType="num">
                                      <p:cBhvr additive="base">
                                        <p:cTn id="2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box(in)">
                                      <p:cBhvr>
                                        <p:cTn id="3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2" grpId="0" animBg="1"/>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224533" y="576263"/>
            <a:ext cx="7488832" cy="461665"/>
          </a:xfrm>
          <a:prstGeom prst="rect">
            <a:avLst/>
          </a:prstGeom>
          <a:noFill/>
        </p:spPr>
        <p:txBody>
          <a:bodyPr wrap="square" rtlCol="0">
            <a:spAutoFit/>
          </a:bodyPr>
          <a:lstStyle/>
          <a:p>
            <a:r>
              <a:rPr lang="zh-CN" altLang="en-US" sz="2400" b="1" dirty="0" smtClean="0">
                <a:solidFill>
                  <a:schemeClr val="accent1">
                    <a:lumMod val="75000"/>
                  </a:schemeClr>
                </a:solidFill>
              </a:rPr>
              <a:t>“知立方”应用举例：</a:t>
            </a:r>
            <a:r>
              <a:rPr lang="zh-CN" altLang="en-US" sz="1800" b="1" dirty="0" smtClean="0">
                <a:solidFill>
                  <a:schemeClr val="accent1">
                    <a:lumMod val="75000"/>
                  </a:schemeClr>
                </a:solidFill>
              </a:rPr>
              <a:t>周杰伦的女友是谁</a:t>
            </a:r>
            <a:endParaRPr lang="en-US" altLang="zh-CN" sz="1800" b="1" dirty="0" smtClean="0">
              <a:solidFill>
                <a:schemeClr val="accent1">
                  <a:lumMod val="75000"/>
                </a:schemeClr>
              </a:solidFill>
            </a:endParaRPr>
          </a:p>
        </p:txBody>
      </p:sp>
      <p:cxnSp>
        <p:nvCxnSpPr>
          <p:cNvPr id="7" name="直接连接符 6"/>
          <p:cNvCxnSpPr/>
          <p:nvPr/>
        </p:nvCxnSpPr>
        <p:spPr>
          <a:xfrm>
            <a:off x="1332168" y="1037928"/>
            <a:ext cx="9526445" cy="0"/>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6541" y="1060575"/>
            <a:ext cx="6343650" cy="444817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1680" y="1872407"/>
            <a:ext cx="8591550" cy="35052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92885" y="2736503"/>
            <a:ext cx="7943850" cy="258127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4" descr="C:\iwork\4、公司、产品资料\3、搜狗LOGO\sogou 300.png"/>
          <p:cNvPicPr>
            <a:picLocks noChangeAspect="1" noChangeArrowheads="1"/>
          </p:cNvPicPr>
          <p:nvPr/>
        </p:nvPicPr>
        <p:blipFill>
          <a:blip r:embed="rId5" cstate="print"/>
          <a:srcRect/>
          <a:stretch>
            <a:fillRect/>
          </a:stretch>
        </p:blipFill>
        <p:spPr bwMode="auto">
          <a:xfrm>
            <a:off x="8843624" y="499088"/>
            <a:ext cx="2014989" cy="513840"/>
          </a:xfrm>
          <a:prstGeom prst="rect">
            <a:avLst/>
          </a:prstGeom>
          <a:noFill/>
        </p:spPr>
      </p:pic>
    </p:spTree>
    <p:extLst>
      <p:ext uri="{BB962C8B-B14F-4D97-AF65-F5344CB8AC3E}">
        <p14:creationId xmlns:p14="http://schemas.microsoft.com/office/powerpoint/2010/main" val="3949396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147"/>
                                        </p:tgtEl>
                                        <p:attrNameLst>
                                          <p:attrName>style.visibility</p:attrName>
                                        </p:attrNameLst>
                                      </p:cBhvr>
                                      <p:to>
                                        <p:strVal val="visible"/>
                                      </p:to>
                                    </p:set>
                                    <p:animEffect transition="in" filter="box(in)">
                                      <p:cBhvr>
                                        <p:cTn id="7" dur="500"/>
                                        <p:tgtEl>
                                          <p:spTgt spid="614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6148"/>
                                        </p:tgtEl>
                                        <p:attrNameLst>
                                          <p:attrName>style.visibility</p:attrName>
                                        </p:attrNameLst>
                                      </p:cBhvr>
                                      <p:to>
                                        <p:strVal val="visible"/>
                                      </p:to>
                                    </p:set>
                                    <p:animEffect transition="in" filter="box(in)">
                                      <p:cBhvr>
                                        <p:cTn id="12" dur="500"/>
                                        <p:tgtEl>
                                          <p:spTgt spid="6148"/>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6146"/>
                                        </p:tgtEl>
                                        <p:attrNameLst>
                                          <p:attrName>style.visibility</p:attrName>
                                        </p:attrNameLst>
                                      </p:cBhvr>
                                      <p:to>
                                        <p:strVal val="visible"/>
                                      </p:to>
                                    </p:set>
                                    <p:animEffect transition="in" filter="box(in)">
                                      <p:cBhvr>
                                        <p:cTn id="17" dur="5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224533" y="576263"/>
            <a:ext cx="7488832" cy="461665"/>
          </a:xfrm>
          <a:prstGeom prst="rect">
            <a:avLst/>
          </a:prstGeom>
          <a:noFill/>
        </p:spPr>
        <p:txBody>
          <a:bodyPr wrap="square" rtlCol="0">
            <a:spAutoFit/>
          </a:bodyPr>
          <a:lstStyle/>
          <a:p>
            <a:r>
              <a:rPr lang="zh-CN" altLang="en-US" sz="2400" b="1" dirty="0" smtClean="0">
                <a:solidFill>
                  <a:schemeClr val="accent1">
                    <a:lumMod val="75000"/>
                  </a:schemeClr>
                </a:solidFill>
              </a:rPr>
              <a:t>“知立方”应用举例：</a:t>
            </a:r>
            <a:r>
              <a:rPr lang="zh-CN" altLang="en-US" sz="1800" b="1" dirty="0" smtClean="0">
                <a:solidFill>
                  <a:schemeClr val="accent1">
                    <a:lumMod val="75000"/>
                  </a:schemeClr>
                </a:solidFill>
              </a:rPr>
              <a:t>张国立和邓婕合演的电视剧</a:t>
            </a:r>
            <a:endParaRPr lang="en-US" altLang="zh-CN" sz="1800" b="1" dirty="0" smtClean="0">
              <a:solidFill>
                <a:schemeClr val="accent1">
                  <a:lumMod val="75000"/>
                </a:schemeClr>
              </a:solidFill>
            </a:endParaRPr>
          </a:p>
        </p:txBody>
      </p:sp>
      <p:cxnSp>
        <p:nvCxnSpPr>
          <p:cNvPr id="7" name="直接连接符 6"/>
          <p:cNvCxnSpPr/>
          <p:nvPr/>
        </p:nvCxnSpPr>
        <p:spPr>
          <a:xfrm>
            <a:off x="1332168" y="1037928"/>
            <a:ext cx="9526445" cy="0"/>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2525" y="1080319"/>
            <a:ext cx="6315075" cy="401002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b="15826"/>
          <a:stretch/>
        </p:blipFill>
        <p:spPr bwMode="auto">
          <a:xfrm>
            <a:off x="2303600" y="1800399"/>
            <a:ext cx="8553450" cy="380030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3759" y="2736503"/>
            <a:ext cx="12744451" cy="380047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4" descr="C:\iwork\4、公司、产品资料\3、搜狗LOGO\sogou 300.png"/>
          <p:cNvPicPr>
            <a:picLocks noChangeAspect="1" noChangeArrowheads="1"/>
          </p:cNvPicPr>
          <p:nvPr/>
        </p:nvPicPr>
        <p:blipFill>
          <a:blip r:embed="rId5" cstate="print"/>
          <a:srcRect/>
          <a:stretch>
            <a:fillRect/>
          </a:stretch>
        </p:blipFill>
        <p:spPr bwMode="auto">
          <a:xfrm>
            <a:off x="8843624" y="499088"/>
            <a:ext cx="2014989" cy="513840"/>
          </a:xfrm>
          <a:prstGeom prst="rect">
            <a:avLst/>
          </a:prstGeom>
          <a:noFill/>
        </p:spPr>
      </p:pic>
    </p:spTree>
    <p:extLst>
      <p:ext uri="{BB962C8B-B14F-4D97-AF65-F5344CB8AC3E}">
        <p14:creationId xmlns:p14="http://schemas.microsoft.com/office/powerpoint/2010/main" val="1402535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box(in)">
                                      <p:cBhvr>
                                        <p:cTn id="7" dur="500"/>
                                        <p:tgtEl>
                                          <p:spTgt spid="717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7171"/>
                                        </p:tgtEl>
                                        <p:attrNameLst>
                                          <p:attrName>style.visibility</p:attrName>
                                        </p:attrNameLst>
                                      </p:cBhvr>
                                      <p:to>
                                        <p:strVal val="visible"/>
                                      </p:to>
                                    </p:set>
                                    <p:animEffect transition="in" filter="box(in)">
                                      <p:cBhvr>
                                        <p:cTn id="12" dur="500"/>
                                        <p:tgtEl>
                                          <p:spTgt spid="7171"/>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7172"/>
                                        </p:tgtEl>
                                        <p:attrNameLst>
                                          <p:attrName>style.visibility</p:attrName>
                                        </p:attrNameLst>
                                      </p:cBhvr>
                                      <p:to>
                                        <p:strVal val="visible"/>
                                      </p:to>
                                    </p:set>
                                    <p:animEffect transition="in" filter="box(in)">
                                      <p:cBhvr>
                                        <p:cTn id="17" dur="500"/>
                                        <p:tgtEl>
                                          <p:spTgt spid="7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224533" y="576263"/>
            <a:ext cx="7488832" cy="461665"/>
          </a:xfrm>
          <a:prstGeom prst="rect">
            <a:avLst/>
          </a:prstGeom>
          <a:noFill/>
        </p:spPr>
        <p:txBody>
          <a:bodyPr wrap="square" rtlCol="0">
            <a:spAutoFit/>
          </a:bodyPr>
          <a:lstStyle/>
          <a:p>
            <a:r>
              <a:rPr lang="zh-CN" altLang="en-US" sz="2400" b="1" dirty="0" smtClean="0">
                <a:solidFill>
                  <a:schemeClr val="accent1">
                    <a:lumMod val="75000"/>
                  </a:schemeClr>
                </a:solidFill>
              </a:rPr>
              <a:t>“知立方”应用举例：</a:t>
            </a:r>
            <a:r>
              <a:rPr lang="zh-CN" altLang="en-US" sz="1800" b="1" dirty="0" smtClean="0">
                <a:solidFill>
                  <a:schemeClr val="accent1">
                    <a:lumMod val="75000"/>
                  </a:schemeClr>
                </a:solidFill>
              </a:rPr>
              <a:t>刘德华的身高是多少</a:t>
            </a:r>
            <a:endParaRPr lang="en-US" altLang="zh-CN" sz="1800" b="1" dirty="0" smtClean="0">
              <a:solidFill>
                <a:schemeClr val="accent1">
                  <a:lumMod val="75000"/>
                </a:schemeClr>
              </a:solidFill>
            </a:endParaRPr>
          </a:p>
        </p:txBody>
      </p:sp>
      <p:cxnSp>
        <p:nvCxnSpPr>
          <p:cNvPr id="7" name="直接连接符 6"/>
          <p:cNvCxnSpPr/>
          <p:nvPr/>
        </p:nvCxnSpPr>
        <p:spPr>
          <a:xfrm>
            <a:off x="1332168" y="1037928"/>
            <a:ext cx="9526445" cy="0"/>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2168" y="1109613"/>
            <a:ext cx="6248400" cy="306705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8629" y="1872407"/>
            <a:ext cx="8467725" cy="33909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2764" y="2695525"/>
            <a:ext cx="7934325" cy="296227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4" descr="C:\iwork\4、公司、产品资料\3、搜狗LOGO\sogou 300.png"/>
          <p:cNvPicPr>
            <a:picLocks noChangeAspect="1" noChangeArrowheads="1"/>
          </p:cNvPicPr>
          <p:nvPr/>
        </p:nvPicPr>
        <p:blipFill>
          <a:blip r:embed="rId5" cstate="print"/>
          <a:srcRect/>
          <a:stretch>
            <a:fillRect/>
          </a:stretch>
        </p:blipFill>
        <p:spPr bwMode="auto">
          <a:xfrm>
            <a:off x="8843624" y="499088"/>
            <a:ext cx="2014989" cy="513840"/>
          </a:xfrm>
          <a:prstGeom prst="rect">
            <a:avLst/>
          </a:prstGeom>
          <a:noFill/>
        </p:spPr>
      </p:pic>
    </p:spTree>
    <p:extLst>
      <p:ext uri="{BB962C8B-B14F-4D97-AF65-F5344CB8AC3E}">
        <p14:creationId xmlns:p14="http://schemas.microsoft.com/office/powerpoint/2010/main" val="642217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box(in)">
                                      <p:cBhvr>
                                        <p:cTn id="7" dur="500"/>
                                        <p:tgtEl>
                                          <p:spTgt spid="819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8195"/>
                                        </p:tgtEl>
                                        <p:attrNameLst>
                                          <p:attrName>style.visibility</p:attrName>
                                        </p:attrNameLst>
                                      </p:cBhvr>
                                      <p:to>
                                        <p:strVal val="visible"/>
                                      </p:to>
                                    </p:set>
                                    <p:animEffect transition="in" filter="box(in)">
                                      <p:cBhvr>
                                        <p:cTn id="12" dur="500"/>
                                        <p:tgtEl>
                                          <p:spTgt spid="819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8196"/>
                                        </p:tgtEl>
                                        <p:attrNameLst>
                                          <p:attrName>style.visibility</p:attrName>
                                        </p:attrNameLst>
                                      </p:cBhvr>
                                      <p:to>
                                        <p:strVal val="visible"/>
                                      </p:to>
                                    </p:set>
                                    <p:animEffect transition="in" filter="box(in)">
                                      <p:cBhvr>
                                        <p:cTn id="17" dur="500"/>
                                        <p:tgtEl>
                                          <p:spTgt spid="8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224533" y="576263"/>
            <a:ext cx="7488832" cy="461665"/>
          </a:xfrm>
          <a:prstGeom prst="rect">
            <a:avLst/>
          </a:prstGeom>
          <a:noFill/>
        </p:spPr>
        <p:txBody>
          <a:bodyPr wrap="square" rtlCol="0">
            <a:spAutoFit/>
          </a:bodyPr>
          <a:lstStyle/>
          <a:p>
            <a:r>
              <a:rPr lang="zh-CN" altLang="en-US" sz="2400" b="1" dirty="0" smtClean="0">
                <a:solidFill>
                  <a:schemeClr val="accent1">
                    <a:lumMod val="75000"/>
                  </a:schemeClr>
                </a:solidFill>
              </a:rPr>
              <a:t>未来</a:t>
            </a:r>
            <a:r>
              <a:rPr lang="en-US" altLang="zh-CN" sz="2400" b="1" dirty="0" smtClean="0">
                <a:solidFill>
                  <a:schemeClr val="accent1">
                    <a:lumMod val="75000"/>
                  </a:schemeClr>
                </a:solidFill>
              </a:rPr>
              <a:t> </a:t>
            </a:r>
          </a:p>
        </p:txBody>
      </p:sp>
      <p:cxnSp>
        <p:nvCxnSpPr>
          <p:cNvPr id="7" name="直接连接符 6"/>
          <p:cNvCxnSpPr/>
          <p:nvPr/>
        </p:nvCxnSpPr>
        <p:spPr>
          <a:xfrm>
            <a:off x="1332168" y="1037928"/>
            <a:ext cx="9526445"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224533" y="1224334"/>
            <a:ext cx="4031873" cy="1107996"/>
          </a:xfrm>
          <a:prstGeom prst="rect">
            <a:avLst/>
          </a:prstGeom>
          <a:noFill/>
        </p:spPr>
        <p:txBody>
          <a:bodyPr wrap="none" rtlCol="0">
            <a:spAutoFit/>
          </a:bodyPr>
          <a:lstStyle/>
          <a:p>
            <a:pPr marL="457200" indent="-457200">
              <a:lnSpc>
                <a:spcPct val="150000"/>
              </a:lnSpc>
              <a:buAutoNum type="arabicPeriod"/>
            </a:pPr>
            <a:r>
              <a:rPr lang="zh-CN" altLang="en-US" dirty="0"/>
              <a:t>富</a:t>
            </a:r>
            <a:r>
              <a:rPr lang="zh-CN" altLang="en-US" dirty="0" smtClean="0"/>
              <a:t>媒体：图片、视频、音频</a:t>
            </a:r>
            <a:endParaRPr lang="en-US" altLang="zh-CN" dirty="0" smtClean="0"/>
          </a:p>
          <a:p>
            <a:pPr marL="457200" indent="-457200">
              <a:lnSpc>
                <a:spcPct val="150000"/>
              </a:lnSpc>
              <a:buAutoNum type="arabicPeriod"/>
            </a:pPr>
            <a:r>
              <a:rPr lang="zh-CN" altLang="en-US" dirty="0" smtClean="0"/>
              <a:t>更强大的推理计算能力</a:t>
            </a:r>
            <a:endParaRPr lang="en-US" altLang="zh-CN" dirty="0" smtClean="0"/>
          </a:p>
        </p:txBody>
      </p:sp>
      <p:pic>
        <p:nvPicPr>
          <p:cNvPr id="10" name="Picture 4" descr="C:\iwork\4、公司、产品资料\3、搜狗LOGO\sogou 300.png"/>
          <p:cNvPicPr>
            <a:picLocks noChangeAspect="1" noChangeArrowheads="1"/>
          </p:cNvPicPr>
          <p:nvPr/>
        </p:nvPicPr>
        <p:blipFill>
          <a:blip r:embed="rId3" cstate="print"/>
          <a:srcRect/>
          <a:stretch>
            <a:fillRect/>
          </a:stretch>
        </p:blipFill>
        <p:spPr bwMode="auto">
          <a:xfrm>
            <a:off x="8843624" y="499088"/>
            <a:ext cx="2014989" cy="513840"/>
          </a:xfrm>
          <a:prstGeom prst="rect">
            <a:avLst/>
          </a:prstGeom>
          <a:noFill/>
        </p:spPr>
      </p:pic>
      <p:sp>
        <p:nvSpPr>
          <p:cNvPr id="5" name="TextBox 4"/>
          <p:cNvSpPr txBox="1"/>
          <p:nvPr/>
        </p:nvSpPr>
        <p:spPr>
          <a:xfrm>
            <a:off x="1728589" y="2016423"/>
            <a:ext cx="3948517" cy="2015936"/>
          </a:xfrm>
          <a:prstGeom prst="rect">
            <a:avLst/>
          </a:prstGeom>
          <a:noFill/>
        </p:spPr>
        <p:txBody>
          <a:bodyPr wrap="none" rtlCol="0">
            <a:spAutoFit/>
          </a:bodyPr>
          <a:lstStyle/>
          <a:p>
            <a:endParaRPr lang="en-US" altLang="zh-CN" dirty="0" smtClean="0"/>
          </a:p>
          <a:p>
            <a:pPr marL="285750" indent="-285750">
              <a:lnSpc>
                <a:spcPct val="150000"/>
              </a:lnSpc>
              <a:buFont typeface="Arial" pitchFamily="34" charset="0"/>
              <a:buChar char="•"/>
            </a:pPr>
            <a:r>
              <a:rPr lang="en-US" altLang="zh-CN" sz="1800" dirty="0"/>
              <a:t>IT</a:t>
            </a:r>
            <a:r>
              <a:rPr lang="zh-CN" altLang="en-US" sz="1800" dirty="0"/>
              <a:t>公司</a:t>
            </a:r>
            <a:r>
              <a:rPr lang="en-US" altLang="zh-CN" sz="1800" dirty="0"/>
              <a:t>CEO</a:t>
            </a:r>
            <a:r>
              <a:rPr lang="zh-CN" altLang="en-US" sz="1800" dirty="0"/>
              <a:t>中，什么星座的最多？</a:t>
            </a:r>
            <a:endParaRPr lang="en-US" altLang="zh-CN" sz="1800" dirty="0"/>
          </a:p>
          <a:p>
            <a:pPr marL="285750" indent="-285750">
              <a:lnSpc>
                <a:spcPct val="150000"/>
              </a:lnSpc>
              <a:buFont typeface="Arial" pitchFamily="34" charset="0"/>
              <a:buChar char="•"/>
            </a:pPr>
            <a:r>
              <a:rPr lang="zh-CN" altLang="en-US" sz="1800" dirty="0" smtClean="0"/>
              <a:t>过去半年收益最高的股票是啥？</a:t>
            </a:r>
            <a:endParaRPr lang="en-US" altLang="zh-CN" sz="1800" dirty="0" smtClean="0"/>
          </a:p>
          <a:p>
            <a:pPr marL="285750" indent="-285750">
              <a:lnSpc>
                <a:spcPct val="150000"/>
              </a:lnSpc>
              <a:buFont typeface="Arial" pitchFamily="34" charset="0"/>
              <a:buChar char="•"/>
            </a:pPr>
            <a:r>
              <a:rPr lang="zh-CN" altLang="en-US" sz="1800" dirty="0" smtClean="0"/>
              <a:t>伦敦天黑了吗？</a:t>
            </a:r>
            <a:endParaRPr lang="en-US" altLang="zh-CN" sz="1800" dirty="0" smtClean="0"/>
          </a:p>
          <a:p>
            <a:endParaRPr lang="zh-CN" altLang="en-US" dirty="0"/>
          </a:p>
        </p:txBody>
      </p:sp>
    </p:spTree>
    <p:extLst>
      <p:ext uri="{BB962C8B-B14F-4D97-AF65-F5344CB8AC3E}">
        <p14:creationId xmlns:p14="http://schemas.microsoft.com/office/powerpoint/2010/main" val="2779034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 calcmode="lin" valueType="num">
                                      <p:cBhvr additive="base">
                                        <p:cTn id="19"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 calcmode="lin" valueType="num">
                                      <p:cBhvr additive="base">
                                        <p:cTn id="2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3" end="3"/>
                                            </p:txEl>
                                          </p:spTgt>
                                        </p:tgtEl>
                                        <p:attrNameLst>
                                          <p:attrName>style.visibility</p:attrName>
                                        </p:attrNameLst>
                                      </p:cBhvr>
                                      <p:to>
                                        <p:strVal val="visible"/>
                                      </p:to>
                                    </p:set>
                                    <p:anim calcmode="lin" valueType="num">
                                      <p:cBhvr additive="base">
                                        <p:cTn id="3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996929" y="1734786"/>
            <a:ext cx="1528218" cy="788795"/>
          </a:xfrm>
          <a:prstGeom prst="rect">
            <a:avLst/>
          </a:prstGeom>
        </p:spPr>
        <p:txBody>
          <a:bodyPr wrap="none" lIns="110606" tIns="55303" rIns="110606" bIns="55303">
            <a:spAutoFit/>
          </a:bodyPr>
          <a:lstStyle/>
          <a:p>
            <a:pPr algn="ctr"/>
            <a:r>
              <a:rPr lang="zh-CN" altLang="en-US" sz="4400" dirty="0" smtClean="0">
                <a:solidFill>
                  <a:schemeClr val="tx1">
                    <a:lumMod val="85000"/>
                    <a:lumOff val="15000"/>
                  </a:schemeClr>
                </a:solidFill>
                <a:latin typeface="+mn-ea"/>
                <a:cs typeface="Arial" pitchFamily="34" charset="0"/>
              </a:rPr>
              <a:t>感谢</a:t>
            </a:r>
            <a:r>
              <a:rPr lang="en-US" altLang="zh-CN" sz="4400" dirty="0" smtClean="0">
                <a:solidFill>
                  <a:srgbClr val="FF0000"/>
                </a:solidFill>
                <a:latin typeface="+mn-ea"/>
                <a:cs typeface="Arial" pitchFamily="34" charset="0"/>
              </a:rPr>
              <a:t>!</a:t>
            </a:r>
            <a:endParaRPr lang="zh-CN" altLang="en-US" sz="4400" dirty="0">
              <a:solidFill>
                <a:srgbClr val="FF0000"/>
              </a:solidFill>
              <a:latin typeface="+mn-ea"/>
              <a:cs typeface="Arial" pitchFamily="34" charset="0"/>
            </a:endParaRPr>
          </a:p>
        </p:txBody>
      </p:sp>
      <p:sp>
        <p:nvSpPr>
          <p:cNvPr id="5" name="矩形 4"/>
          <p:cNvSpPr/>
          <p:nvPr/>
        </p:nvSpPr>
        <p:spPr>
          <a:xfrm>
            <a:off x="4405422" y="2460666"/>
            <a:ext cx="2711234" cy="280963"/>
          </a:xfrm>
          <a:prstGeom prst="rect">
            <a:avLst/>
          </a:prstGeom>
        </p:spPr>
        <p:txBody>
          <a:bodyPr wrap="none" lIns="110606" tIns="55303" rIns="110606" bIns="55303">
            <a:spAutoFit/>
          </a:bodyPr>
          <a:lstStyle/>
          <a:p>
            <a:pPr algn="ctr"/>
            <a:r>
              <a:rPr lang="zh-CN" altLang="en-US" sz="1100" dirty="0" smtClean="0">
                <a:solidFill>
                  <a:schemeClr val="bg1">
                    <a:lumMod val="50000"/>
                  </a:schemeClr>
                </a:solidFill>
                <a:latin typeface="Arial" pitchFamily="34" charset="0"/>
                <a:cs typeface="Arial" pitchFamily="34" charset="0"/>
              </a:rPr>
              <a:t>搜狗科技 </a:t>
            </a:r>
            <a:r>
              <a:rPr lang="en-US" altLang="zh-CN" sz="1100" dirty="0" smtClean="0">
                <a:solidFill>
                  <a:schemeClr val="bg1">
                    <a:lumMod val="50000"/>
                  </a:schemeClr>
                </a:solidFill>
                <a:latin typeface="Arial" pitchFamily="34" charset="0"/>
                <a:cs typeface="Arial" pitchFamily="34" charset="0"/>
              </a:rPr>
              <a:t>/ </a:t>
            </a:r>
            <a:r>
              <a:rPr lang="zh-CN" altLang="en-US" sz="1100" dirty="0" smtClean="0">
                <a:solidFill>
                  <a:schemeClr val="bg1">
                    <a:lumMod val="50000"/>
                  </a:schemeClr>
                </a:solidFill>
                <a:latin typeface="Arial" pitchFamily="34" charset="0"/>
                <a:cs typeface="Arial" pitchFamily="34" charset="0"/>
              </a:rPr>
              <a:t>搜索事业部 </a:t>
            </a:r>
            <a:r>
              <a:rPr lang="en-US" altLang="zh-CN" sz="1100" dirty="0" smtClean="0">
                <a:solidFill>
                  <a:schemeClr val="bg1">
                    <a:lumMod val="50000"/>
                  </a:schemeClr>
                </a:solidFill>
                <a:latin typeface="Arial" pitchFamily="34" charset="0"/>
                <a:cs typeface="Arial" pitchFamily="34" charset="0"/>
              </a:rPr>
              <a:t>/ </a:t>
            </a:r>
            <a:r>
              <a:rPr lang="zh-CN" altLang="en-US" sz="1100" dirty="0" smtClean="0">
                <a:solidFill>
                  <a:schemeClr val="bg1">
                    <a:lumMod val="50000"/>
                  </a:schemeClr>
                </a:solidFill>
                <a:latin typeface="Arial" pitchFamily="34" charset="0"/>
                <a:cs typeface="Arial" pitchFamily="34" charset="0"/>
              </a:rPr>
              <a:t>网页搜索产品部</a:t>
            </a:r>
            <a:endParaRPr lang="zh-CN" altLang="en-US" sz="1100" dirty="0">
              <a:solidFill>
                <a:schemeClr val="bg1">
                  <a:lumMod val="50000"/>
                </a:schemeClr>
              </a:solidFill>
              <a:latin typeface="Arial" pitchFamily="34" charset="0"/>
              <a:cs typeface="Arial" pitchFamily="34" charset="0"/>
            </a:endParaRPr>
          </a:p>
        </p:txBody>
      </p:sp>
      <p:sp>
        <p:nvSpPr>
          <p:cNvPr id="6" name="矩形 5"/>
          <p:cNvSpPr/>
          <p:nvPr/>
        </p:nvSpPr>
        <p:spPr>
          <a:xfrm>
            <a:off x="5394476" y="2702626"/>
            <a:ext cx="733127" cy="280963"/>
          </a:xfrm>
          <a:prstGeom prst="rect">
            <a:avLst/>
          </a:prstGeom>
        </p:spPr>
        <p:txBody>
          <a:bodyPr wrap="none" lIns="110606" tIns="55303" rIns="110606" bIns="55303">
            <a:spAutoFit/>
          </a:bodyPr>
          <a:lstStyle/>
          <a:p>
            <a:pPr algn="ctr"/>
            <a:r>
              <a:rPr lang="en-US" altLang="zh-CN" sz="1100" dirty="0" smtClean="0">
                <a:solidFill>
                  <a:schemeClr val="bg1">
                    <a:lumMod val="50000"/>
                  </a:schemeClr>
                </a:solidFill>
                <a:latin typeface="Arial" pitchFamily="34" charset="0"/>
                <a:cs typeface="Arial" pitchFamily="34" charset="0"/>
              </a:rPr>
              <a:t>2012/12</a:t>
            </a:r>
            <a:endParaRPr lang="zh-CN" altLang="en-US" sz="1100" dirty="0">
              <a:solidFill>
                <a:schemeClr val="bg1">
                  <a:lumMod val="50000"/>
                </a:schemeClr>
              </a:solidFill>
              <a:latin typeface="Arial" pitchFamily="34" charset="0"/>
              <a:cs typeface="Arial" pitchFamily="34" charset="0"/>
            </a:endParaRPr>
          </a:p>
        </p:txBody>
      </p:sp>
      <p:sp>
        <p:nvSpPr>
          <p:cNvPr id="7" name="矩形 6"/>
          <p:cNvSpPr/>
          <p:nvPr/>
        </p:nvSpPr>
        <p:spPr>
          <a:xfrm>
            <a:off x="138531" y="5405810"/>
            <a:ext cx="3363656" cy="265574"/>
          </a:xfrm>
          <a:prstGeom prst="rect">
            <a:avLst/>
          </a:prstGeom>
        </p:spPr>
        <p:txBody>
          <a:bodyPr wrap="none" lIns="110606" tIns="55303" rIns="110606" bIns="55303">
            <a:spAutoFit/>
          </a:bodyPr>
          <a:lstStyle/>
          <a:p>
            <a:r>
              <a:rPr lang="en-US" altLang="zh-CN" sz="1000" dirty="0" smtClean="0">
                <a:solidFill>
                  <a:schemeClr val="bg1">
                    <a:lumMod val="85000"/>
                  </a:schemeClr>
                </a:solidFill>
                <a:latin typeface="微软雅黑" pitchFamily="34" charset="-122"/>
                <a:ea typeface="微软雅黑" pitchFamily="34" charset="-122"/>
              </a:rPr>
              <a:t>SOGOU.COM   </a:t>
            </a:r>
            <a:r>
              <a:rPr lang="zh-CN" altLang="en-US" sz="1000" dirty="0">
                <a:solidFill>
                  <a:schemeClr val="bg1">
                    <a:lumMod val="85000"/>
                  </a:schemeClr>
                </a:solidFill>
                <a:latin typeface="微软雅黑" pitchFamily="34" charset="-122"/>
                <a:ea typeface="微软雅黑" pitchFamily="34" charset="-122"/>
              </a:rPr>
              <a:t>搜</a:t>
            </a:r>
            <a:r>
              <a:rPr lang="zh-CN" altLang="en-US" sz="1000" dirty="0" smtClean="0">
                <a:solidFill>
                  <a:schemeClr val="bg1">
                    <a:lumMod val="85000"/>
                  </a:schemeClr>
                </a:solidFill>
                <a:latin typeface="微软雅黑" pitchFamily="34" charset="-122"/>
                <a:ea typeface="微软雅黑" pitchFamily="34" charset="-122"/>
              </a:rPr>
              <a:t>狗搜索 </a:t>
            </a:r>
            <a:r>
              <a:rPr lang="en-US" altLang="zh-CN" sz="1000" dirty="0" smtClean="0">
                <a:solidFill>
                  <a:schemeClr val="bg1">
                    <a:lumMod val="85000"/>
                  </a:schemeClr>
                </a:solidFill>
                <a:latin typeface="微软雅黑" pitchFamily="34" charset="-122"/>
                <a:ea typeface="微软雅黑" pitchFamily="34" charset="-122"/>
              </a:rPr>
              <a:t>// </a:t>
            </a:r>
            <a:r>
              <a:rPr lang="zh-CN" altLang="en-US" sz="1000" dirty="0" smtClean="0">
                <a:solidFill>
                  <a:schemeClr val="bg1">
                    <a:lumMod val="85000"/>
                  </a:schemeClr>
                </a:solidFill>
                <a:latin typeface="微软雅黑" pitchFamily="34" charset="-122"/>
                <a:ea typeface="微软雅黑" pitchFamily="34" charset="-122"/>
              </a:rPr>
              <a:t>搜狗输入法 </a:t>
            </a:r>
            <a:r>
              <a:rPr lang="en-US" altLang="zh-CN" sz="1000" dirty="0" smtClean="0">
                <a:solidFill>
                  <a:schemeClr val="bg1">
                    <a:lumMod val="85000"/>
                  </a:schemeClr>
                </a:solidFill>
                <a:latin typeface="微软雅黑" pitchFamily="34" charset="-122"/>
                <a:ea typeface="微软雅黑" pitchFamily="34" charset="-122"/>
              </a:rPr>
              <a:t>// </a:t>
            </a:r>
            <a:r>
              <a:rPr lang="zh-CN" altLang="en-US" sz="1000" dirty="0" smtClean="0">
                <a:solidFill>
                  <a:schemeClr val="bg1">
                    <a:lumMod val="85000"/>
                  </a:schemeClr>
                </a:solidFill>
                <a:latin typeface="微软雅黑" pitchFamily="34" charset="-122"/>
                <a:ea typeface="微软雅黑" pitchFamily="34" charset="-122"/>
              </a:rPr>
              <a:t>搜狗浏览器 </a:t>
            </a:r>
            <a:endParaRPr lang="zh-CN" altLang="en-US" sz="1000" dirty="0">
              <a:solidFill>
                <a:schemeClr val="bg1">
                  <a:lumMod val="85000"/>
                </a:schemeClr>
              </a:solidFill>
              <a:latin typeface="微软雅黑" pitchFamily="34" charset="-122"/>
              <a:ea typeface="微软雅黑" pitchFamily="34" charset="-122"/>
            </a:endParaRPr>
          </a:p>
        </p:txBody>
      </p:sp>
      <p:pic>
        <p:nvPicPr>
          <p:cNvPr id="8" name="Picture 4" descr="C:\iwork\4、公司、产品资料\3、搜狗LOGO\sogou 300.png"/>
          <p:cNvPicPr>
            <a:picLocks noChangeAspect="1" noChangeArrowheads="1"/>
          </p:cNvPicPr>
          <p:nvPr/>
        </p:nvPicPr>
        <p:blipFill>
          <a:blip r:embed="rId3" cstate="print"/>
          <a:srcRect/>
          <a:stretch>
            <a:fillRect/>
          </a:stretch>
        </p:blipFill>
        <p:spPr bwMode="auto">
          <a:xfrm>
            <a:off x="8843624" y="499088"/>
            <a:ext cx="2014989" cy="51384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224533" y="576263"/>
            <a:ext cx="7488832" cy="461665"/>
          </a:xfrm>
          <a:prstGeom prst="rect">
            <a:avLst/>
          </a:prstGeom>
          <a:noFill/>
        </p:spPr>
        <p:txBody>
          <a:bodyPr wrap="square" rtlCol="0">
            <a:spAutoFit/>
          </a:bodyPr>
          <a:lstStyle/>
          <a:p>
            <a:r>
              <a:rPr lang="zh-CN" altLang="en-US" sz="2400" b="1" dirty="0" smtClean="0">
                <a:solidFill>
                  <a:schemeClr val="accent1">
                    <a:lumMod val="75000"/>
                  </a:schemeClr>
                </a:solidFill>
              </a:rPr>
              <a:t>传统搜索引擎的挑战</a:t>
            </a:r>
            <a:endParaRPr lang="en-US" altLang="zh-CN" sz="2400" b="1" dirty="0" smtClean="0">
              <a:solidFill>
                <a:schemeClr val="accent1">
                  <a:lumMod val="75000"/>
                </a:schemeClr>
              </a:solidFill>
            </a:endParaRPr>
          </a:p>
        </p:txBody>
      </p:sp>
      <p:cxnSp>
        <p:nvCxnSpPr>
          <p:cNvPr id="7" name="直接连接符 6"/>
          <p:cNvCxnSpPr/>
          <p:nvPr/>
        </p:nvCxnSpPr>
        <p:spPr>
          <a:xfrm>
            <a:off x="1332168" y="1037928"/>
            <a:ext cx="9526445" cy="0"/>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5" name="Picture 4" descr="C:\iwork\4、公司、产品资料\3、搜狗LOGO\sogou 300.png"/>
          <p:cNvPicPr>
            <a:picLocks noChangeAspect="1" noChangeArrowheads="1"/>
          </p:cNvPicPr>
          <p:nvPr/>
        </p:nvPicPr>
        <p:blipFill>
          <a:blip r:embed="rId3" cstate="print"/>
          <a:srcRect/>
          <a:stretch>
            <a:fillRect/>
          </a:stretch>
        </p:blipFill>
        <p:spPr bwMode="auto">
          <a:xfrm>
            <a:off x="8843624" y="499088"/>
            <a:ext cx="2014989" cy="513840"/>
          </a:xfrm>
          <a:prstGeom prst="rect">
            <a:avLst/>
          </a:prstGeom>
          <a:noFill/>
        </p:spPr>
      </p:pic>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60433" y="1224335"/>
            <a:ext cx="3898180" cy="4279439"/>
          </a:xfrm>
          <a:prstGeom prst="rect">
            <a:avLst/>
          </a:prstGeom>
        </p:spPr>
      </p:pic>
      <p:sp>
        <p:nvSpPr>
          <p:cNvPr id="3" name="TextBox 2"/>
          <p:cNvSpPr txBox="1"/>
          <p:nvPr/>
        </p:nvSpPr>
        <p:spPr>
          <a:xfrm>
            <a:off x="1224533" y="1152327"/>
            <a:ext cx="4665060" cy="461665"/>
          </a:xfrm>
          <a:prstGeom prst="rect">
            <a:avLst/>
          </a:prstGeom>
          <a:noFill/>
        </p:spPr>
        <p:txBody>
          <a:bodyPr wrap="none" rtlCol="0">
            <a:spAutoFit/>
          </a:bodyPr>
          <a:lstStyle/>
          <a:p>
            <a:r>
              <a:rPr lang="en-US" altLang="zh-CN" sz="2400" dirty="0" smtClean="0"/>
              <a:t>1</a:t>
            </a:r>
            <a:r>
              <a:rPr lang="zh-CN" altLang="en-US" sz="2400" dirty="0" smtClean="0"/>
              <a:t>分钟，互联网可产生多少信息？</a:t>
            </a:r>
            <a:endParaRPr lang="zh-CN" altLang="en-US" sz="2400" dirty="0"/>
          </a:p>
        </p:txBody>
      </p:sp>
      <p:sp>
        <p:nvSpPr>
          <p:cNvPr id="4" name="TextBox 3"/>
          <p:cNvSpPr txBox="1"/>
          <p:nvPr/>
        </p:nvSpPr>
        <p:spPr>
          <a:xfrm>
            <a:off x="1235571" y="1704180"/>
            <a:ext cx="4711996" cy="3508653"/>
          </a:xfrm>
          <a:prstGeom prst="rect">
            <a:avLst/>
          </a:prstGeom>
          <a:noFill/>
        </p:spPr>
        <p:txBody>
          <a:bodyPr wrap="none" rtlCol="0">
            <a:spAutoFit/>
          </a:bodyPr>
          <a:lstStyle/>
          <a:p>
            <a:pPr>
              <a:lnSpc>
                <a:spcPct val="150000"/>
              </a:lnSpc>
            </a:pPr>
            <a:r>
              <a:rPr lang="en-US" altLang="zh-CN" sz="2000" dirty="0">
                <a:solidFill>
                  <a:schemeClr val="tx2"/>
                </a:solidFill>
              </a:rPr>
              <a:t>1</a:t>
            </a:r>
            <a:r>
              <a:rPr lang="en-US" altLang="zh-CN" sz="2000" dirty="0" smtClean="0">
                <a:solidFill>
                  <a:schemeClr val="tx2"/>
                </a:solidFill>
              </a:rPr>
              <a:t>. YouTube</a:t>
            </a:r>
            <a:r>
              <a:rPr lang="zh-CN" altLang="en-US" sz="2000" dirty="0">
                <a:solidFill>
                  <a:schemeClr val="tx2"/>
                </a:solidFill>
              </a:rPr>
              <a:t>用户上传</a:t>
            </a:r>
            <a:r>
              <a:rPr lang="en-US" altLang="zh-CN" sz="2800" dirty="0">
                <a:solidFill>
                  <a:schemeClr val="accent6"/>
                </a:solidFill>
              </a:rPr>
              <a:t>48</a:t>
            </a:r>
            <a:r>
              <a:rPr lang="zh-CN" altLang="en-US" sz="2000" dirty="0">
                <a:solidFill>
                  <a:schemeClr val="tx2"/>
                </a:solidFill>
              </a:rPr>
              <a:t>小时新</a:t>
            </a:r>
            <a:r>
              <a:rPr lang="zh-CN" altLang="en-US" sz="2000" dirty="0" smtClean="0">
                <a:solidFill>
                  <a:schemeClr val="tx2"/>
                </a:solidFill>
              </a:rPr>
              <a:t>视频 </a:t>
            </a:r>
            <a:endParaRPr lang="zh-CN" altLang="en-US" sz="2000" dirty="0">
              <a:solidFill>
                <a:schemeClr val="tx2"/>
              </a:solidFill>
            </a:endParaRPr>
          </a:p>
          <a:p>
            <a:pPr>
              <a:lnSpc>
                <a:spcPct val="150000"/>
              </a:lnSpc>
            </a:pPr>
            <a:r>
              <a:rPr lang="en-US" altLang="zh-CN" sz="2000" dirty="0" smtClean="0">
                <a:solidFill>
                  <a:schemeClr val="tx2"/>
                </a:solidFill>
              </a:rPr>
              <a:t>2. Facebook</a:t>
            </a:r>
            <a:r>
              <a:rPr lang="zh-CN" altLang="en-US" sz="2000" dirty="0">
                <a:solidFill>
                  <a:schemeClr val="tx2"/>
                </a:solidFill>
              </a:rPr>
              <a:t>用户分享</a:t>
            </a:r>
            <a:r>
              <a:rPr lang="en-US" altLang="zh-CN" sz="2400" dirty="0" smtClean="0">
                <a:solidFill>
                  <a:schemeClr val="accent6"/>
                </a:solidFill>
              </a:rPr>
              <a:t>684,478</a:t>
            </a:r>
            <a:r>
              <a:rPr lang="zh-CN" altLang="en-US" sz="2000" dirty="0">
                <a:solidFill>
                  <a:schemeClr val="tx2"/>
                </a:solidFill>
              </a:rPr>
              <a:t>条信息 </a:t>
            </a:r>
          </a:p>
          <a:p>
            <a:pPr>
              <a:lnSpc>
                <a:spcPct val="150000"/>
              </a:lnSpc>
            </a:pPr>
            <a:r>
              <a:rPr lang="en-US" altLang="zh-CN" sz="2000" dirty="0" smtClean="0">
                <a:solidFill>
                  <a:schemeClr val="tx2"/>
                </a:solidFill>
              </a:rPr>
              <a:t>3. Twitter</a:t>
            </a:r>
            <a:r>
              <a:rPr lang="zh-CN" altLang="en-US" sz="2000" dirty="0">
                <a:solidFill>
                  <a:schemeClr val="tx2"/>
                </a:solidFill>
              </a:rPr>
              <a:t>用户发送超过</a:t>
            </a:r>
            <a:r>
              <a:rPr lang="en-US" altLang="zh-CN" sz="2400" dirty="0" smtClean="0">
                <a:solidFill>
                  <a:schemeClr val="accent6"/>
                </a:solidFill>
              </a:rPr>
              <a:t>100,000</a:t>
            </a:r>
            <a:r>
              <a:rPr lang="zh-CN" altLang="en-US" sz="2000" dirty="0">
                <a:solidFill>
                  <a:schemeClr val="tx2"/>
                </a:solidFill>
              </a:rPr>
              <a:t>条微博 </a:t>
            </a:r>
          </a:p>
          <a:p>
            <a:pPr>
              <a:lnSpc>
                <a:spcPct val="150000"/>
              </a:lnSpc>
            </a:pPr>
            <a:r>
              <a:rPr lang="en-US" altLang="zh-CN" sz="2000" dirty="0" smtClean="0">
                <a:solidFill>
                  <a:schemeClr val="tx2"/>
                </a:solidFill>
              </a:rPr>
              <a:t>4. </a:t>
            </a:r>
            <a:r>
              <a:rPr lang="en-US" altLang="zh-CN" sz="2000" dirty="0" err="1" smtClean="0">
                <a:solidFill>
                  <a:schemeClr val="tx2"/>
                </a:solidFill>
              </a:rPr>
              <a:t>Tumblr</a:t>
            </a:r>
            <a:r>
              <a:rPr lang="zh-CN" altLang="en-US" sz="2000" dirty="0" smtClean="0">
                <a:solidFill>
                  <a:schemeClr val="tx2"/>
                </a:solidFill>
              </a:rPr>
              <a:t>博客发布</a:t>
            </a:r>
            <a:r>
              <a:rPr lang="en-US" altLang="zh-CN" sz="2400" dirty="0" smtClean="0">
                <a:solidFill>
                  <a:schemeClr val="accent6"/>
                </a:solidFill>
              </a:rPr>
              <a:t>27,778</a:t>
            </a:r>
            <a:r>
              <a:rPr lang="zh-CN" altLang="en-US" sz="2000" dirty="0" smtClean="0">
                <a:solidFill>
                  <a:schemeClr val="tx2"/>
                </a:solidFill>
              </a:rPr>
              <a:t>条博客</a:t>
            </a:r>
            <a:endParaRPr lang="zh-CN" altLang="en-US" sz="2000" dirty="0">
              <a:solidFill>
                <a:schemeClr val="tx2"/>
              </a:solidFill>
            </a:endParaRPr>
          </a:p>
          <a:p>
            <a:pPr>
              <a:lnSpc>
                <a:spcPct val="150000"/>
              </a:lnSpc>
            </a:pPr>
            <a:r>
              <a:rPr lang="en-US" altLang="zh-CN" sz="2000" dirty="0" smtClean="0">
                <a:solidFill>
                  <a:schemeClr val="tx2"/>
                </a:solidFill>
              </a:rPr>
              <a:t>5. </a:t>
            </a:r>
            <a:r>
              <a:rPr lang="en-US" altLang="zh-CN" sz="2000" dirty="0" err="1" smtClean="0">
                <a:solidFill>
                  <a:schemeClr val="tx2"/>
                </a:solidFill>
              </a:rPr>
              <a:t>Instagram</a:t>
            </a:r>
            <a:r>
              <a:rPr lang="zh-CN" altLang="en-US" sz="2000" dirty="0">
                <a:solidFill>
                  <a:schemeClr val="tx2"/>
                </a:solidFill>
              </a:rPr>
              <a:t>用户分享</a:t>
            </a:r>
            <a:r>
              <a:rPr lang="en-US" altLang="zh-CN" sz="2400" dirty="0" smtClean="0">
                <a:solidFill>
                  <a:schemeClr val="accent6"/>
                </a:solidFill>
              </a:rPr>
              <a:t>3,600</a:t>
            </a:r>
            <a:r>
              <a:rPr lang="zh-CN" altLang="en-US" sz="2000" dirty="0">
                <a:solidFill>
                  <a:schemeClr val="tx2"/>
                </a:solidFill>
              </a:rPr>
              <a:t>张</a:t>
            </a:r>
            <a:r>
              <a:rPr lang="zh-CN" altLang="en-US" sz="2000" dirty="0" smtClean="0">
                <a:solidFill>
                  <a:schemeClr val="tx2"/>
                </a:solidFill>
              </a:rPr>
              <a:t>照片</a:t>
            </a:r>
            <a:endParaRPr lang="en-US" altLang="zh-CN" sz="2000" dirty="0" smtClean="0">
              <a:solidFill>
                <a:schemeClr val="tx2"/>
              </a:solidFill>
            </a:endParaRPr>
          </a:p>
          <a:p>
            <a:pPr>
              <a:lnSpc>
                <a:spcPct val="150000"/>
              </a:lnSpc>
            </a:pPr>
            <a:r>
              <a:rPr lang="en-US" altLang="zh-CN" sz="2000" dirty="0" smtClean="0">
                <a:solidFill>
                  <a:schemeClr val="tx2"/>
                </a:solidFill>
              </a:rPr>
              <a:t>6. Flickr</a:t>
            </a:r>
            <a:r>
              <a:rPr lang="zh-CN" altLang="en-US" sz="2000" dirty="0" smtClean="0">
                <a:solidFill>
                  <a:schemeClr val="tx2"/>
                </a:solidFill>
              </a:rPr>
              <a:t>用户添加</a:t>
            </a:r>
            <a:r>
              <a:rPr lang="en-US" altLang="zh-CN" sz="2400" dirty="0" smtClean="0">
                <a:solidFill>
                  <a:schemeClr val="accent6"/>
                </a:solidFill>
              </a:rPr>
              <a:t>3,125</a:t>
            </a:r>
            <a:r>
              <a:rPr lang="zh-CN" altLang="en-US" sz="2000" dirty="0" smtClean="0">
                <a:solidFill>
                  <a:schemeClr val="tx2"/>
                </a:solidFill>
              </a:rPr>
              <a:t>张照片</a:t>
            </a:r>
            <a:endParaRPr lang="en-US" altLang="zh-CN" sz="2000" dirty="0">
              <a:solidFill>
                <a:schemeClr val="tx2"/>
              </a:solidFill>
            </a:endParaRPr>
          </a:p>
        </p:txBody>
      </p:sp>
    </p:spTree>
    <p:extLst>
      <p:ext uri="{BB962C8B-B14F-4D97-AF65-F5344CB8AC3E}">
        <p14:creationId xmlns:p14="http://schemas.microsoft.com/office/powerpoint/2010/main" val="2432742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2"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1+#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4" fill="hold" grpId="0" nodeType="afterEffect">
                                  <p:stCondLst>
                                    <p:cond delay="0"/>
                                  </p:stCondLst>
                                  <p:childTnLst>
                                    <p:set>
                                      <p:cBhvr>
                                        <p:cTn id="15" dur="1" fill="hold">
                                          <p:stCondLst>
                                            <p:cond delay="0"/>
                                          </p:stCondLst>
                                        </p:cTn>
                                        <p:tgtEl>
                                          <p:spTgt spid="4">
                                            <p:txEl>
                                              <p:pRg st="0" end="0"/>
                                            </p:txEl>
                                          </p:spTgt>
                                        </p:tgtEl>
                                        <p:attrNameLst>
                                          <p:attrName>style.visibility</p:attrName>
                                        </p:attrNameLst>
                                      </p:cBhvr>
                                      <p:to>
                                        <p:strVal val="visible"/>
                                      </p:to>
                                    </p:set>
                                    <p:anim calcmode="lin" valueType="num">
                                      <p:cBhvr additive="base">
                                        <p:cTn id="16"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par>
                          <p:cTn id="18" fill="hold">
                            <p:stCondLst>
                              <p:cond delay="1000"/>
                            </p:stCondLst>
                            <p:childTnLst>
                              <p:par>
                                <p:cTn id="19" presetID="2" presetClass="entr" presetSubtype="4" fill="hold" grpId="0" nodeType="after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 calcmode="lin" valueType="num">
                                      <p:cBhvr additive="base">
                                        <p:cTn id="2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par>
                          <p:cTn id="23" fill="hold">
                            <p:stCondLst>
                              <p:cond delay="1500"/>
                            </p:stCondLst>
                            <p:childTnLst>
                              <p:par>
                                <p:cTn id="24" presetID="2" presetClass="entr" presetSubtype="4" fill="hold" grpId="0" nodeType="afterEffect">
                                  <p:stCondLst>
                                    <p:cond delay="0"/>
                                  </p:stCondLst>
                                  <p:childTnLst>
                                    <p:set>
                                      <p:cBhvr>
                                        <p:cTn id="25" dur="1" fill="hold">
                                          <p:stCondLst>
                                            <p:cond delay="0"/>
                                          </p:stCondLst>
                                        </p:cTn>
                                        <p:tgtEl>
                                          <p:spTgt spid="4">
                                            <p:txEl>
                                              <p:pRg st="2" end="2"/>
                                            </p:txEl>
                                          </p:spTgt>
                                        </p:tgtEl>
                                        <p:attrNameLst>
                                          <p:attrName>style.visibility</p:attrName>
                                        </p:attrNameLst>
                                      </p:cBhvr>
                                      <p:to>
                                        <p:strVal val="visible"/>
                                      </p:to>
                                    </p:set>
                                    <p:anim calcmode="lin" valueType="num">
                                      <p:cBhvr additive="base">
                                        <p:cTn id="26"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par>
                          <p:cTn id="28" fill="hold">
                            <p:stCondLst>
                              <p:cond delay="2000"/>
                            </p:stCondLst>
                            <p:childTnLst>
                              <p:par>
                                <p:cTn id="29" presetID="2" presetClass="entr" presetSubtype="4" fill="hold" grpId="0" nodeType="after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anim calcmode="lin" valueType="num">
                                      <p:cBhvr additive="base">
                                        <p:cTn id="31"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par>
                          <p:cTn id="33" fill="hold">
                            <p:stCondLst>
                              <p:cond delay="2500"/>
                            </p:stCondLst>
                            <p:childTnLst>
                              <p:par>
                                <p:cTn id="34" presetID="2" presetClass="entr" presetSubtype="4" fill="hold" grpId="0" nodeType="afterEffect">
                                  <p:stCondLst>
                                    <p:cond delay="0"/>
                                  </p:stCondLst>
                                  <p:childTnLst>
                                    <p:set>
                                      <p:cBhvr>
                                        <p:cTn id="35" dur="1" fill="hold">
                                          <p:stCondLst>
                                            <p:cond delay="0"/>
                                          </p:stCondLst>
                                        </p:cTn>
                                        <p:tgtEl>
                                          <p:spTgt spid="4">
                                            <p:txEl>
                                              <p:pRg st="4" end="4"/>
                                            </p:txEl>
                                          </p:spTgt>
                                        </p:tgtEl>
                                        <p:attrNameLst>
                                          <p:attrName>style.visibility</p:attrName>
                                        </p:attrNameLst>
                                      </p:cBhvr>
                                      <p:to>
                                        <p:strVal val="visible"/>
                                      </p:to>
                                    </p:set>
                                    <p:anim calcmode="lin" valueType="num">
                                      <p:cBhvr additive="base">
                                        <p:cTn id="36"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par>
                          <p:cTn id="38" fill="hold">
                            <p:stCondLst>
                              <p:cond delay="3000"/>
                            </p:stCondLst>
                            <p:childTnLst>
                              <p:par>
                                <p:cTn id="39" presetID="2" presetClass="entr" presetSubtype="4" fill="hold" grpId="0" nodeType="afterEffect">
                                  <p:stCondLst>
                                    <p:cond delay="0"/>
                                  </p:stCondLst>
                                  <p:childTnLst>
                                    <p:set>
                                      <p:cBhvr>
                                        <p:cTn id="40" dur="1" fill="hold">
                                          <p:stCondLst>
                                            <p:cond delay="0"/>
                                          </p:stCondLst>
                                        </p:cTn>
                                        <p:tgtEl>
                                          <p:spTgt spid="4">
                                            <p:txEl>
                                              <p:pRg st="5" end="5"/>
                                            </p:txEl>
                                          </p:spTgt>
                                        </p:tgtEl>
                                        <p:attrNameLst>
                                          <p:attrName>style.visibility</p:attrName>
                                        </p:attrNameLst>
                                      </p:cBhvr>
                                      <p:to>
                                        <p:strVal val="visible"/>
                                      </p:to>
                                    </p:set>
                                    <p:anim calcmode="lin" valueType="num">
                                      <p:cBhvr additive="base">
                                        <p:cTn id="4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224533" y="576263"/>
            <a:ext cx="7488832" cy="461665"/>
          </a:xfrm>
          <a:prstGeom prst="rect">
            <a:avLst/>
          </a:prstGeom>
          <a:noFill/>
        </p:spPr>
        <p:txBody>
          <a:bodyPr wrap="square" rtlCol="0">
            <a:spAutoFit/>
          </a:bodyPr>
          <a:lstStyle/>
          <a:p>
            <a:r>
              <a:rPr lang="zh-CN" altLang="en-US" sz="2400" b="1" dirty="0">
                <a:solidFill>
                  <a:schemeClr val="accent1">
                    <a:lumMod val="75000"/>
                  </a:schemeClr>
                </a:solidFill>
              </a:rPr>
              <a:t>传统搜索引擎的挑战</a:t>
            </a:r>
            <a:endParaRPr lang="en-US" altLang="zh-CN" sz="2400" b="1" dirty="0">
              <a:solidFill>
                <a:schemeClr val="accent1">
                  <a:lumMod val="75000"/>
                </a:schemeClr>
              </a:solidFill>
            </a:endParaRPr>
          </a:p>
        </p:txBody>
      </p:sp>
      <p:cxnSp>
        <p:nvCxnSpPr>
          <p:cNvPr id="7" name="直接连接符 6"/>
          <p:cNvCxnSpPr/>
          <p:nvPr/>
        </p:nvCxnSpPr>
        <p:spPr>
          <a:xfrm>
            <a:off x="1332168" y="1037928"/>
            <a:ext cx="9526445" cy="0"/>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0784" y="1153418"/>
            <a:ext cx="8010525" cy="381952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2201" y="1495499"/>
            <a:ext cx="8029575" cy="376237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77194" y="1945506"/>
            <a:ext cx="7924800" cy="374332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4" descr="C:\iwork\4、公司、产品资料\3、搜狗LOGO\sogou 300.png"/>
          <p:cNvPicPr>
            <a:picLocks noChangeAspect="1" noChangeArrowheads="1"/>
          </p:cNvPicPr>
          <p:nvPr/>
        </p:nvPicPr>
        <p:blipFill>
          <a:blip r:embed="rId6" cstate="print"/>
          <a:srcRect/>
          <a:stretch>
            <a:fillRect/>
          </a:stretch>
        </p:blipFill>
        <p:spPr bwMode="auto">
          <a:xfrm>
            <a:off x="8843624" y="499088"/>
            <a:ext cx="2014989" cy="513840"/>
          </a:xfrm>
          <a:prstGeom prst="rect">
            <a:avLst/>
          </a:prstGeom>
          <a:noFill/>
        </p:spPr>
      </p:pic>
      <p:sp>
        <p:nvSpPr>
          <p:cNvPr id="2" name="TextBox 1"/>
          <p:cNvSpPr txBox="1"/>
          <p:nvPr/>
        </p:nvSpPr>
        <p:spPr>
          <a:xfrm>
            <a:off x="3024733" y="4313918"/>
            <a:ext cx="6066084" cy="461665"/>
          </a:xfrm>
          <a:prstGeom prst="rect">
            <a:avLst/>
          </a:prstGeom>
          <a:solidFill>
            <a:schemeClr val="accent6">
              <a:lumMod val="40000"/>
              <a:lumOff val="60000"/>
            </a:schemeClr>
          </a:solidFill>
        </p:spPr>
        <p:txBody>
          <a:bodyPr wrap="none" rtlCol="0">
            <a:spAutoFit/>
          </a:bodyPr>
          <a:lstStyle/>
          <a:p>
            <a:r>
              <a:rPr lang="en-US" altLang="zh-CN" sz="2400" dirty="0" smtClean="0"/>
              <a:t>1. </a:t>
            </a:r>
            <a:r>
              <a:rPr lang="zh-CN" altLang="en-US" sz="2400" dirty="0" smtClean="0"/>
              <a:t>信息爆炸增大了用户寻找有用信息的成本</a:t>
            </a:r>
            <a:endParaRPr lang="zh-CN" altLang="en-US" sz="2400" dirty="0"/>
          </a:p>
        </p:txBody>
      </p:sp>
    </p:spTree>
    <p:extLst>
      <p:ext uri="{BB962C8B-B14F-4D97-AF65-F5344CB8AC3E}">
        <p14:creationId xmlns:p14="http://schemas.microsoft.com/office/powerpoint/2010/main" val="1887568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animEffect transition="in" filter="box(in)">
                                      <p:cBhvr>
                                        <p:cTn id="7" dur="500"/>
                                        <p:tgtEl>
                                          <p:spTgt spid="205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053"/>
                                        </p:tgtEl>
                                        <p:attrNameLst>
                                          <p:attrName>style.visibility</p:attrName>
                                        </p:attrNameLst>
                                      </p:cBhvr>
                                      <p:to>
                                        <p:strVal val="visible"/>
                                      </p:to>
                                    </p:set>
                                    <p:animEffect transition="in" filter="box(in)">
                                      <p:cBhvr>
                                        <p:cTn id="12" dur="500"/>
                                        <p:tgtEl>
                                          <p:spTgt spid="2053"/>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055"/>
                                        </p:tgtEl>
                                        <p:attrNameLst>
                                          <p:attrName>style.visibility</p:attrName>
                                        </p:attrNameLst>
                                      </p:cBhvr>
                                      <p:to>
                                        <p:strVal val="visible"/>
                                      </p:to>
                                    </p:set>
                                    <p:animEffect transition="in" filter="box(in)">
                                      <p:cBhvr>
                                        <p:cTn id="17" dur="500"/>
                                        <p:tgtEl>
                                          <p:spTgt spid="2055"/>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fill="hold"/>
                                        <p:tgtEl>
                                          <p:spTgt spid="2"/>
                                        </p:tgtEl>
                                        <p:attrNameLst>
                                          <p:attrName>ppt_x</p:attrName>
                                        </p:attrNameLst>
                                      </p:cBhvr>
                                      <p:tavLst>
                                        <p:tav tm="0">
                                          <p:val>
                                            <p:strVal val="#ppt_x"/>
                                          </p:val>
                                        </p:tav>
                                        <p:tav tm="100000">
                                          <p:val>
                                            <p:strVal val="#ppt_x"/>
                                          </p:val>
                                        </p:tav>
                                      </p:tavLst>
                                    </p:anim>
                                    <p:anim calcmode="lin" valueType="num">
                                      <p:cBhvr additive="base">
                                        <p:cTn id="2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224533" y="576263"/>
            <a:ext cx="2952328" cy="461665"/>
          </a:xfrm>
          <a:prstGeom prst="rect">
            <a:avLst/>
          </a:prstGeom>
          <a:noFill/>
        </p:spPr>
        <p:txBody>
          <a:bodyPr wrap="square" rtlCol="0">
            <a:spAutoFit/>
          </a:bodyPr>
          <a:lstStyle/>
          <a:p>
            <a:r>
              <a:rPr lang="zh-CN" altLang="en-US" sz="2400" b="1" dirty="0">
                <a:solidFill>
                  <a:schemeClr val="accent1">
                    <a:lumMod val="75000"/>
                  </a:schemeClr>
                </a:solidFill>
              </a:rPr>
              <a:t>传统搜索引擎的挑战</a:t>
            </a:r>
            <a:endParaRPr lang="en-US" altLang="zh-CN" sz="2400" b="1" dirty="0">
              <a:solidFill>
                <a:schemeClr val="accent1">
                  <a:lumMod val="75000"/>
                </a:schemeClr>
              </a:solidFill>
            </a:endParaRPr>
          </a:p>
        </p:txBody>
      </p:sp>
      <p:cxnSp>
        <p:nvCxnSpPr>
          <p:cNvPr id="7" name="直接连接符 6"/>
          <p:cNvCxnSpPr/>
          <p:nvPr/>
        </p:nvCxnSpPr>
        <p:spPr>
          <a:xfrm>
            <a:off x="1332168" y="1037928"/>
            <a:ext cx="9526445"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224533" y="1224334"/>
            <a:ext cx="7959230" cy="430887"/>
          </a:xfrm>
          <a:prstGeom prst="rect">
            <a:avLst/>
          </a:prstGeom>
          <a:noFill/>
        </p:spPr>
        <p:txBody>
          <a:bodyPr wrap="none" rtlCol="0">
            <a:spAutoFit/>
          </a:bodyPr>
          <a:lstStyle/>
          <a:p>
            <a:r>
              <a:rPr lang="zh-CN" altLang="en-US" b="1" dirty="0" smtClean="0"/>
              <a:t>事件</a:t>
            </a:r>
            <a:r>
              <a:rPr lang="en-US" altLang="zh-CN" b="1" dirty="0" smtClean="0"/>
              <a:t>1</a:t>
            </a:r>
            <a:r>
              <a:rPr lang="zh-CN" altLang="en-US" b="1" dirty="0" smtClean="0"/>
              <a:t>：</a:t>
            </a:r>
            <a:r>
              <a:rPr lang="zh-CN" altLang="en-US" dirty="0" smtClean="0"/>
              <a:t>家里新买了一</a:t>
            </a:r>
            <a:r>
              <a:rPr lang="zh-CN" altLang="en-US" dirty="0" smtClean="0"/>
              <a:t>台电脑</a:t>
            </a:r>
            <a:r>
              <a:rPr lang="zh-CN" altLang="en-US" dirty="0" smtClean="0"/>
              <a:t>，可是开机一会儿之后就会比较烫</a:t>
            </a:r>
            <a:endParaRPr lang="zh-CN" altLang="en-US" dirty="0"/>
          </a:p>
        </p:txBody>
      </p:sp>
      <p:grpSp>
        <p:nvGrpSpPr>
          <p:cNvPr id="4" name="组合 3"/>
          <p:cNvGrpSpPr/>
          <p:nvPr/>
        </p:nvGrpSpPr>
        <p:grpSpPr>
          <a:xfrm>
            <a:off x="1102915" y="1872407"/>
            <a:ext cx="5810250" cy="1135757"/>
            <a:chOff x="1102915" y="1872407"/>
            <a:chExt cx="5810250" cy="1135757"/>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2915" y="2160439"/>
              <a:ext cx="5810250"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224533" y="1872407"/>
              <a:ext cx="2236510" cy="400110"/>
            </a:xfrm>
            <a:prstGeom prst="rect">
              <a:avLst/>
            </a:prstGeom>
            <a:noFill/>
          </p:spPr>
          <p:txBody>
            <a:bodyPr wrap="none" rtlCol="0">
              <a:spAutoFit/>
            </a:bodyPr>
            <a:lstStyle/>
            <a:p>
              <a:r>
                <a:rPr lang="zh-CN" altLang="en-US" sz="2000" dirty="0" smtClean="0">
                  <a:solidFill>
                    <a:schemeClr val="tx2"/>
                  </a:solidFill>
                </a:rPr>
                <a:t>我是这么搜索的：</a:t>
              </a:r>
              <a:endParaRPr lang="zh-CN" altLang="en-US" sz="2000" dirty="0">
                <a:solidFill>
                  <a:schemeClr val="tx2"/>
                </a:solidFill>
              </a:endParaRPr>
            </a:p>
          </p:txBody>
        </p:sp>
      </p:grpSp>
      <p:grpSp>
        <p:nvGrpSpPr>
          <p:cNvPr id="5" name="组合 4"/>
          <p:cNvGrpSpPr/>
          <p:nvPr/>
        </p:nvGrpSpPr>
        <p:grpSpPr>
          <a:xfrm>
            <a:off x="1188640" y="3240559"/>
            <a:ext cx="5724525" cy="1228785"/>
            <a:chOff x="1188640" y="3240559"/>
            <a:chExt cx="5724525" cy="1228785"/>
          </a:xfrm>
        </p:grpSpPr>
        <p:sp>
          <p:nvSpPr>
            <p:cNvPr id="8" name="TextBox 7"/>
            <p:cNvSpPr txBox="1"/>
            <p:nvPr/>
          </p:nvSpPr>
          <p:spPr>
            <a:xfrm>
              <a:off x="1224533" y="3240559"/>
              <a:ext cx="2749471" cy="400110"/>
            </a:xfrm>
            <a:prstGeom prst="rect">
              <a:avLst/>
            </a:prstGeom>
            <a:noFill/>
          </p:spPr>
          <p:txBody>
            <a:bodyPr wrap="none" rtlCol="0">
              <a:spAutoFit/>
            </a:bodyPr>
            <a:lstStyle/>
            <a:p>
              <a:r>
                <a:rPr lang="zh-CN" altLang="en-US" sz="2000" dirty="0" smtClean="0">
                  <a:solidFill>
                    <a:schemeClr val="tx2"/>
                  </a:solidFill>
                </a:rPr>
                <a:t>我老妈是这么搜索的：</a:t>
              </a:r>
              <a:endParaRPr lang="zh-CN" altLang="en-US" sz="2000" dirty="0">
                <a:solidFill>
                  <a:schemeClr val="tx2"/>
                </a:solidFill>
              </a:endParaRPr>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8640" y="3640669"/>
              <a:ext cx="5724525"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1" name="Picture 4" descr="C:\iwork\4、公司、产品资料\3、搜狗LOGO\sogou 300.png"/>
          <p:cNvPicPr>
            <a:picLocks noChangeAspect="1" noChangeArrowheads="1"/>
          </p:cNvPicPr>
          <p:nvPr/>
        </p:nvPicPr>
        <p:blipFill>
          <a:blip r:embed="rId5" cstate="print"/>
          <a:srcRect/>
          <a:stretch>
            <a:fillRect/>
          </a:stretch>
        </p:blipFill>
        <p:spPr bwMode="auto">
          <a:xfrm>
            <a:off x="8843624" y="499088"/>
            <a:ext cx="2014989" cy="513840"/>
          </a:xfrm>
          <a:prstGeom prst="rect">
            <a:avLst/>
          </a:prstGeom>
          <a:noFill/>
        </p:spPr>
      </p:pic>
    </p:spTree>
    <p:extLst>
      <p:ext uri="{BB962C8B-B14F-4D97-AF65-F5344CB8AC3E}">
        <p14:creationId xmlns:p14="http://schemas.microsoft.com/office/powerpoint/2010/main" val="1662313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224533" y="576263"/>
            <a:ext cx="7488832" cy="461665"/>
          </a:xfrm>
          <a:prstGeom prst="rect">
            <a:avLst/>
          </a:prstGeom>
          <a:noFill/>
        </p:spPr>
        <p:txBody>
          <a:bodyPr wrap="square" rtlCol="0">
            <a:spAutoFit/>
          </a:bodyPr>
          <a:lstStyle/>
          <a:p>
            <a:r>
              <a:rPr lang="zh-CN" altLang="en-US" sz="2400" b="1" dirty="0">
                <a:solidFill>
                  <a:schemeClr val="accent1">
                    <a:lumMod val="75000"/>
                  </a:schemeClr>
                </a:solidFill>
              </a:rPr>
              <a:t>传统搜索引擎的挑战</a:t>
            </a:r>
            <a:endParaRPr lang="en-US" altLang="zh-CN" sz="2400" b="1" dirty="0">
              <a:solidFill>
                <a:schemeClr val="accent1">
                  <a:lumMod val="75000"/>
                </a:schemeClr>
              </a:solidFill>
            </a:endParaRPr>
          </a:p>
        </p:txBody>
      </p:sp>
      <p:cxnSp>
        <p:nvCxnSpPr>
          <p:cNvPr id="7" name="直接连接符 6"/>
          <p:cNvCxnSpPr/>
          <p:nvPr/>
        </p:nvCxnSpPr>
        <p:spPr>
          <a:xfrm>
            <a:off x="1332168" y="1037928"/>
            <a:ext cx="9526445"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224533" y="1224334"/>
            <a:ext cx="4291559" cy="430887"/>
          </a:xfrm>
          <a:prstGeom prst="rect">
            <a:avLst/>
          </a:prstGeom>
          <a:noFill/>
        </p:spPr>
        <p:txBody>
          <a:bodyPr wrap="none" rtlCol="0">
            <a:spAutoFit/>
          </a:bodyPr>
          <a:lstStyle/>
          <a:p>
            <a:r>
              <a:rPr lang="zh-CN" altLang="en-US" b="1" dirty="0" smtClean="0"/>
              <a:t>事件</a:t>
            </a:r>
            <a:r>
              <a:rPr lang="en-US" altLang="zh-CN" b="1" dirty="0" smtClean="0"/>
              <a:t>2</a:t>
            </a:r>
            <a:r>
              <a:rPr lang="zh-CN" altLang="en-US" b="1" dirty="0" smtClean="0"/>
              <a:t>：</a:t>
            </a:r>
            <a:r>
              <a:rPr lang="zh-CN" altLang="en-US" dirty="0" smtClean="0"/>
              <a:t>我想坐火车从北京去上海</a:t>
            </a:r>
            <a:endParaRPr lang="zh-CN" altLang="en-US" dirty="0"/>
          </a:p>
        </p:txBody>
      </p:sp>
      <p:pic>
        <p:nvPicPr>
          <p:cNvPr id="11" name="Picture 4"/>
          <p:cNvPicPr>
            <a:picLocks noChangeAspect="1" noChangeArrowheads="1"/>
          </p:cNvPicPr>
          <p:nvPr/>
        </p:nvPicPr>
        <p:blipFill>
          <a:blip r:embed="rId3" cstate="print"/>
          <a:srcRect/>
          <a:stretch>
            <a:fillRect/>
          </a:stretch>
        </p:blipFill>
        <p:spPr bwMode="auto">
          <a:xfrm>
            <a:off x="1321552" y="1655221"/>
            <a:ext cx="7029450" cy="3267075"/>
          </a:xfrm>
          <a:prstGeom prst="rect">
            <a:avLst/>
          </a:prstGeom>
          <a:ln>
            <a:noFill/>
          </a:ln>
          <a:effectLst>
            <a:outerShdw blurRad="190500" algn="tl" rotWithShape="0">
              <a:srgbClr val="000000">
                <a:alpha val="70000"/>
              </a:srgbClr>
            </a:outerShdw>
          </a:effectLst>
        </p:spPr>
      </p:pic>
      <p:pic>
        <p:nvPicPr>
          <p:cNvPr id="13" name="Picture 5"/>
          <p:cNvPicPr>
            <a:picLocks noChangeAspect="1" noChangeArrowheads="1"/>
          </p:cNvPicPr>
          <p:nvPr/>
        </p:nvPicPr>
        <p:blipFill>
          <a:blip r:embed="rId4" cstate="print"/>
          <a:srcRect/>
          <a:stretch>
            <a:fillRect/>
          </a:stretch>
        </p:blipFill>
        <p:spPr bwMode="auto">
          <a:xfrm>
            <a:off x="1825608" y="2087269"/>
            <a:ext cx="6858000" cy="3076575"/>
          </a:xfrm>
          <a:prstGeom prst="rect">
            <a:avLst/>
          </a:prstGeom>
          <a:ln>
            <a:noFill/>
          </a:ln>
          <a:effectLst>
            <a:outerShdw blurRad="190500" algn="tl" rotWithShape="0">
              <a:srgbClr val="000000">
                <a:alpha val="70000"/>
              </a:srgbClr>
            </a:outerShdw>
          </a:effectLst>
        </p:spPr>
      </p:pic>
      <p:pic>
        <p:nvPicPr>
          <p:cNvPr id="14" name="Picture 6"/>
          <p:cNvPicPr>
            <a:picLocks noChangeAspect="1" noChangeArrowheads="1"/>
          </p:cNvPicPr>
          <p:nvPr/>
        </p:nvPicPr>
        <p:blipFill>
          <a:blip r:embed="rId5" cstate="print"/>
          <a:srcRect/>
          <a:stretch>
            <a:fillRect/>
          </a:stretch>
        </p:blipFill>
        <p:spPr bwMode="auto">
          <a:xfrm>
            <a:off x="2149358" y="2447309"/>
            <a:ext cx="6877050" cy="2962275"/>
          </a:xfrm>
          <a:prstGeom prst="rect">
            <a:avLst/>
          </a:prstGeom>
          <a:ln>
            <a:noFill/>
          </a:ln>
          <a:effectLst>
            <a:outerShdw blurRad="190500" algn="tl" rotWithShape="0">
              <a:srgbClr val="000000">
                <a:alpha val="70000"/>
              </a:srgbClr>
            </a:outerShdw>
          </a:effectLst>
        </p:spPr>
      </p:pic>
      <p:pic>
        <p:nvPicPr>
          <p:cNvPr id="15" name="Picture 7"/>
          <p:cNvPicPr>
            <a:picLocks noChangeAspect="1" noChangeArrowheads="1"/>
          </p:cNvPicPr>
          <p:nvPr/>
        </p:nvPicPr>
        <p:blipFill>
          <a:blip r:embed="rId6" cstate="print"/>
          <a:srcRect/>
          <a:stretch>
            <a:fillRect/>
          </a:stretch>
        </p:blipFill>
        <p:spPr bwMode="auto">
          <a:xfrm>
            <a:off x="2545688" y="2735341"/>
            <a:ext cx="6858000" cy="2800350"/>
          </a:xfrm>
          <a:prstGeom prst="rect">
            <a:avLst/>
          </a:prstGeom>
          <a:ln>
            <a:noFill/>
          </a:ln>
          <a:effectLst>
            <a:outerShdw blurRad="190500" algn="tl" rotWithShape="0">
              <a:srgbClr val="000000">
                <a:alpha val="70000"/>
              </a:srgbClr>
            </a:outerShdw>
          </a:effectLst>
        </p:spPr>
      </p:pic>
      <p:pic>
        <p:nvPicPr>
          <p:cNvPr id="16" name="Picture 4" descr="C:\iwork\4、公司、产品资料\3、搜狗LOGO\sogou 300.png"/>
          <p:cNvPicPr>
            <a:picLocks noChangeAspect="1" noChangeArrowheads="1"/>
          </p:cNvPicPr>
          <p:nvPr/>
        </p:nvPicPr>
        <p:blipFill>
          <a:blip r:embed="rId7" cstate="print"/>
          <a:srcRect/>
          <a:stretch>
            <a:fillRect/>
          </a:stretch>
        </p:blipFill>
        <p:spPr bwMode="auto">
          <a:xfrm>
            <a:off x="8843624" y="499088"/>
            <a:ext cx="2014989" cy="513840"/>
          </a:xfrm>
          <a:prstGeom prst="rect">
            <a:avLst/>
          </a:prstGeom>
          <a:noFill/>
        </p:spPr>
      </p:pic>
      <p:sp>
        <p:nvSpPr>
          <p:cNvPr id="10" name="TextBox 9"/>
          <p:cNvSpPr txBox="1"/>
          <p:nvPr/>
        </p:nvSpPr>
        <p:spPr>
          <a:xfrm>
            <a:off x="3491621" y="4450198"/>
            <a:ext cx="3296095" cy="461665"/>
          </a:xfrm>
          <a:prstGeom prst="rect">
            <a:avLst/>
          </a:prstGeom>
          <a:solidFill>
            <a:schemeClr val="accent6">
              <a:lumMod val="40000"/>
              <a:lumOff val="60000"/>
            </a:schemeClr>
          </a:solidFill>
        </p:spPr>
        <p:txBody>
          <a:bodyPr wrap="none" rtlCol="0">
            <a:spAutoFit/>
          </a:bodyPr>
          <a:lstStyle/>
          <a:p>
            <a:r>
              <a:rPr lang="en-US" altLang="zh-CN" sz="2400" dirty="0" smtClean="0"/>
              <a:t>2. </a:t>
            </a:r>
            <a:r>
              <a:rPr lang="zh-CN" altLang="en-US" sz="2400" dirty="0" smtClean="0"/>
              <a:t>用户的表达多种多样</a:t>
            </a:r>
            <a:endParaRPr lang="zh-CN" altLang="en-US" sz="2400" dirty="0"/>
          </a:p>
        </p:txBody>
      </p:sp>
    </p:spTree>
    <p:extLst>
      <p:ext uri="{BB962C8B-B14F-4D97-AF65-F5344CB8AC3E}">
        <p14:creationId xmlns:p14="http://schemas.microsoft.com/office/powerpoint/2010/main" val="2041485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ox(i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ox(in)">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ox(in)">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ox(in)">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224533" y="576263"/>
            <a:ext cx="2952328" cy="461665"/>
          </a:xfrm>
          <a:prstGeom prst="rect">
            <a:avLst/>
          </a:prstGeom>
          <a:noFill/>
        </p:spPr>
        <p:txBody>
          <a:bodyPr wrap="square" rtlCol="0">
            <a:spAutoFit/>
          </a:bodyPr>
          <a:lstStyle/>
          <a:p>
            <a:r>
              <a:rPr lang="zh-CN" altLang="en-US" sz="2400" b="1" dirty="0">
                <a:solidFill>
                  <a:schemeClr val="accent1">
                    <a:lumMod val="75000"/>
                  </a:schemeClr>
                </a:solidFill>
              </a:rPr>
              <a:t>传统搜索引擎的挑战</a:t>
            </a:r>
            <a:endParaRPr lang="en-US" altLang="zh-CN" sz="2400" b="1" dirty="0">
              <a:solidFill>
                <a:schemeClr val="accent1">
                  <a:lumMod val="75000"/>
                </a:schemeClr>
              </a:solidFill>
            </a:endParaRPr>
          </a:p>
        </p:txBody>
      </p:sp>
      <p:cxnSp>
        <p:nvCxnSpPr>
          <p:cNvPr id="7" name="直接连接符 6"/>
          <p:cNvCxnSpPr/>
          <p:nvPr/>
        </p:nvCxnSpPr>
        <p:spPr>
          <a:xfrm>
            <a:off x="1332168" y="1037928"/>
            <a:ext cx="9526445" cy="0"/>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11" name="Picture 4" descr="C:\iwork\4、公司、产品资料\3、搜狗LOGO\sogou 300.png"/>
          <p:cNvPicPr>
            <a:picLocks noChangeAspect="1" noChangeArrowheads="1"/>
          </p:cNvPicPr>
          <p:nvPr/>
        </p:nvPicPr>
        <p:blipFill>
          <a:blip r:embed="rId3" cstate="print"/>
          <a:srcRect/>
          <a:stretch>
            <a:fillRect/>
          </a:stretch>
        </p:blipFill>
        <p:spPr bwMode="auto">
          <a:xfrm>
            <a:off x="8843624" y="499088"/>
            <a:ext cx="2014989" cy="513840"/>
          </a:xfrm>
          <a:prstGeom prst="rect">
            <a:avLst/>
          </a:prstGeom>
          <a:noFill/>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493" y="1186607"/>
            <a:ext cx="5457825" cy="96202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4493" y="2520479"/>
            <a:ext cx="5372100" cy="238125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15213" y="1152327"/>
            <a:ext cx="4343400" cy="245745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19913" y="3816623"/>
            <a:ext cx="4838700" cy="138112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TextBox 15"/>
          <p:cNvSpPr txBox="1"/>
          <p:nvPr/>
        </p:nvSpPr>
        <p:spPr>
          <a:xfrm>
            <a:off x="2139018" y="4209230"/>
            <a:ext cx="7912744" cy="461665"/>
          </a:xfrm>
          <a:prstGeom prst="rect">
            <a:avLst/>
          </a:prstGeom>
          <a:solidFill>
            <a:schemeClr val="accent6">
              <a:lumMod val="40000"/>
              <a:lumOff val="60000"/>
            </a:schemeClr>
          </a:solidFill>
        </p:spPr>
        <p:txBody>
          <a:bodyPr wrap="none" rtlCol="0">
            <a:spAutoFit/>
          </a:bodyPr>
          <a:lstStyle/>
          <a:p>
            <a:r>
              <a:rPr lang="en-US" altLang="zh-CN" sz="2400" dirty="0" smtClean="0"/>
              <a:t>3. </a:t>
            </a:r>
            <a:r>
              <a:rPr lang="zh-CN" altLang="en-US" sz="2400" dirty="0" smtClean="0"/>
              <a:t>用户对搜索结果的要求提高，希望可以直接满足需求。</a:t>
            </a:r>
            <a:endParaRPr lang="zh-CN" altLang="en-US" sz="2400" dirty="0"/>
          </a:p>
        </p:txBody>
      </p:sp>
    </p:spTree>
    <p:extLst>
      <p:ext uri="{BB962C8B-B14F-4D97-AF65-F5344CB8AC3E}">
        <p14:creationId xmlns:p14="http://schemas.microsoft.com/office/powerpoint/2010/main" val="2062532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anim calcmode="lin" valueType="num">
                                      <p:cBhvr>
                                        <p:cTn id="8" dur="500" fill="hold"/>
                                        <p:tgtEl>
                                          <p:spTgt spid="2050"/>
                                        </p:tgtEl>
                                        <p:attrNameLst>
                                          <p:attrName>ppt_x</p:attrName>
                                        </p:attrNameLst>
                                      </p:cBhvr>
                                      <p:tavLst>
                                        <p:tav tm="0">
                                          <p:val>
                                            <p:strVal val="#ppt_x"/>
                                          </p:val>
                                        </p:tav>
                                        <p:tav tm="100000">
                                          <p:val>
                                            <p:strVal val="#ppt_x"/>
                                          </p:val>
                                        </p:tav>
                                      </p:tavLst>
                                    </p:anim>
                                    <p:anim calcmode="lin" valueType="num">
                                      <p:cBhvr>
                                        <p:cTn id="9" dur="500" fill="hold"/>
                                        <p:tgtEl>
                                          <p:spTgt spid="205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051"/>
                                        </p:tgtEl>
                                        <p:attrNameLst>
                                          <p:attrName>style.visibility</p:attrName>
                                        </p:attrNameLst>
                                      </p:cBhvr>
                                      <p:to>
                                        <p:strVal val="visible"/>
                                      </p:to>
                                    </p:set>
                                    <p:animEffect transition="in" filter="fade">
                                      <p:cBhvr>
                                        <p:cTn id="14" dur="500"/>
                                        <p:tgtEl>
                                          <p:spTgt spid="2051"/>
                                        </p:tgtEl>
                                      </p:cBhvr>
                                    </p:animEffect>
                                    <p:anim calcmode="lin" valueType="num">
                                      <p:cBhvr>
                                        <p:cTn id="15" dur="500" fill="hold"/>
                                        <p:tgtEl>
                                          <p:spTgt spid="2051"/>
                                        </p:tgtEl>
                                        <p:attrNameLst>
                                          <p:attrName>ppt_x</p:attrName>
                                        </p:attrNameLst>
                                      </p:cBhvr>
                                      <p:tavLst>
                                        <p:tav tm="0">
                                          <p:val>
                                            <p:strVal val="#ppt_x"/>
                                          </p:val>
                                        </p:tav>
                                        <p:tav tm="100000">
                                          <p:val>
                                            <p:strVal val="#ppt_x"/>
                                          </p:val>
                                        </p:tav>
                                      </p:tavLst>
                                    </p:anim>
                                    <p:anim calcmode="lin" valueType="num">
                                      <p:cBhvr>
                                        <p:cTn id="16" dur="500" fill="hold"/>
                                        <p:tgtEl>
                                          <p:spTgt spid="205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052"/>
                                        </p:tgtEl>
                                        <p:attrNameLst>
                                          <p:attrName>style.visibility</p:attrName>
                                        </p:attrNameLst>
                                      </p:cBhvr>
                                      <p:to>
                                        <p:strVal val="visible"/>
                                      </p:to>
                                    </p:set>
                                    <p:animEffect transition="in" filter="fade">
                                      <p:cBhvr>
                                        <p:cTn id="21" dur="500"/>
                                        <p:tgtEl>
                                          <p:spTgt spid="2052"/>
                                        </p:tgtEl>
                                      </p:cBhvr>
                                    </p:animEffect>
                                    <p:anim calcmode="lin" valueType="num">
                                      <p:cBhvr>
                                        <p:cTn id="22" dur="500" fill="hold"/>
                                        <p:tgtEl>
                                          <p:spTgt spid="2052"/>
                                        </p:tgtEl>
                                        <p:attrNameLst>
                                          <p:attrName>ppt_x</p:attrName>
                                        </p:attrNameLst>
                                      </p:cBhvr>
                                      <p:tavLst>
                                        <p:tav tm="0">
                                          <p:val>
                                            <p:strVal val="#ppt_x"/>
                                          </p:val>
                                        </p:tav>
                                        <p:tav tm="100000">
                                          <p:val>
                                            <p:strVal val="#ppt_x"/>
                                          </p:val>
                                        </p:tav>
                                      </p:tavLst>
                                    </p:anim>
                                    <p:anim calcmode="lin" valueType="num">
                                      <p:cBhvr>
                                        <p:cTn id="23" dur="500" fill="hold"/>
                                        <p:tgtEl>
                                          <p:spTgt spid="205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053"/>
                                        </p:tgtEl>
                                        <p:attrNameLst>
                                          <p:attrName>style.visibility</p:attrName>
                                        </p:attrNameLst>
                                      </p:cBhvr>
                                      <p:to>
                                        <p:strVal val="visible"/>
                                      </p:to>
                                    </p:set>
                                    <p:animEffect transition="in" filter="fade">
                                      <p:cBhvr>
                                        <p:cTn id="28" dur="500"/>
                                        <p:tgtEl>
                                          <p:spTgt spid="2053"/>
                                        </p:tgtEl>
                                      </p:cBhvr>
                                    </p:animEffect>
                                    <p:anim calcmode="lin" valueType="num">
                                      <p:cBhvr>
                                        <p:cTn id="29" dur="500" fill="hold"/>
                                        <p:tgtEl>
                                          <p:spTgt spid="2053"/>
                                        </p:tgtEl>
                                        <p:attrNameLst>
                                          <p:attrName>ppt_x</p:attrName>
                                        </p:attrNameLst>
                                      </p:cBhvr>
                                      <p:tavLst>
                                        <p:tav tm="0">
                                          <p:val>
                                            <p:strVal val="#ppt_x"/>
                                          </p:val>
                                        </p:tav>
                                        <p:tav tm="100000">
                                          <p:val>
                                            <p:strVal val="#ppt_x"/>
                                          </p:val>
                                        </p:tav>
                                      </p:tavLst>
                                    </p:anim>
                                    <p:anim calcmode="lin" valueType="num">
                                      <p:cBhvr>
                                        <p:cTn id="30" dur="500" fill="hold"/>
                                        <p:tgtEl>
                                          <p:spTgt spid="2053"/>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500" fill="hold"/>
                                        <p:tgtEl>
                                          <p:spTgt spid="16"/>
                                        </p:tgtEl>
                                        <p:attrNameLst>
                                          <p:attrName>ppt_x</p:attrName>
                                        </p:attrNameLst>
                                      </p:cBhvr>
                                      <p:tavLst>
                                        <p:tav tm="0">
                                          <p:val>
                                            <p:strVal val="#ppt_x"/>
                                          </p:val>
                                        </p:tav>
                                        <p:tav tm="100000">
                                          <p:val>
                                            <p:strVal val="#ppt_x"/>
                                          </p:val>
                                        </p:tav>
                                      </p:tavLst>
                                    </p:anim>
                                    <p:anim calcmode="lin" valueType="num">
                                      <p:cBhvr additive="base">
                                        <p:cTn id="3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224533" y="576263"/>
            <a:ext cx="7488832" cy="461665"/>
          </a:xfrm>
          <a:prstGeom prst="rect">
            <a:avLst/>
          </a:prstGeom>
          <a:noFill/>
        </p:spPr>
        <p:txBody>
          <a:bodyPr wrap="square" rtlCol="0">
            <a:spAutoFit/>
          </a:bodyPr>
          <a:lstStyle/>
          <a:p>
            <a:r>
              <a:rPr lang="zh-CN" altLang="en-US" sz="2400" b="1" dirty="0">
                <a:solidFill>
                  <a:schemeClr val="accent1">
                    <a:lumMod val="75000"/>
                  </a:schemeClr>
                </a:solidFill>
              </a:rPr>
              <a:t>传统搜索引擎的挑战</a:t>
            </a:r>
            <a:endParaRPr lang="en-US" altLang="zh-CN" sz="2400" b="1" dirty="0">
              <a:solidFill>
                <a:schemeClr val="accent1">
                  <a:lumMod val="75000"/>
                </a:schemeClr>
              </a:solidFill>
            </a:endParaRPr>
          </a:p>
        </p:txBody>
      </p:sp>
      <p:cxnSp>
        <p:nvCxnSpPr>
          <p:cNvPr id="7" name="直接连接符 6"/>
          <p:cNvCxnSpPr/>
          <p:nvPr/>
        </p:nvCxnSpPr>
        <p:spPr>
          <a:xfrm>
            <a:off x="1332168" y="1037928"/>
            <a:ext cx="9526445"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224533" y="1224334"/>
            <a:ext cx="5184576" cy="3600986"/>
          </a:xfrm>
          <a:prstGeom prst="rect">
            <a:avLst/>
          </a:prstGeom>
          <a:noFill/>
        </p:spPr>
        <p:txBody>
          <a:bodyPr wrap="square" rtlCol="0">
            <a:spAutoFit/>
          </a:bodyPr>
          <a:lstStyle/>
          <a:p>
            <a:pPr>
              <a:lnSpc>
                <a:spcPct val="150000"/>
              </a:lnSpc>
            </a:pPr>
            <a:r>
              <a:rPr lang="zh-CN" altLang="en-US" b="1" dirty="0" smtClean="0"/>
              <a:t>总结：</a:t>
            </a:r>
            <a:endParaRPr lang="en-US" altLang="zh-CN" b="1" dirty="0" smtClean="0"/>
          </a:p>
          <a:p>
            <a:pPr marL="457200" indent="-457200">
              <a:lnSpc>
                <a:spcPts val="3000"/>
              </a:lnSpc>
              <a:spcBef>
                <a:spcPts val="1800"/>
              </a:spcBef>
              <a:buAutoNum type="arabicPeriod"/>
            </a:pPr>
            <a:r>
              <a:rPr lang="zh-CN" altLang="en-US" dirty="0" smtClean="0"/>
              <a:t>信息爆炸使得用户期望得到更加精准、更加权威的答案；</a:t>
            </a:r>
            <a:endParaRPr lang="en-US" altLang="zh-CN" dirty="0" smtClean="0"/>
          </a:p>
          <a:p>
            <a:pPr marL="457200" indent="-457200">
              <a:lnSpc>
                <a:spcPts val="3000"/>
              </a:lnSpc>
              <a:spcBef>
                <a:spcPts val="1800"/>
              </a:spcBef>
              <a:buFontTx/>
              <a:buAutoNum type="arabicPeriod"/>
            </a:pPr>
            <a:r>
              <a:rPr lang="zh-CN" altLang="en-US" dirty="0"/>
              <a:t>用户的表达多种多样，需要理解各种表达背后的真实</a:t>
            </a:r>
            <a:r>
              <a:rPr lang="zh-CN" altLang="en-US" dirty="0" smtClean="0"/>
              <a:t>意图；</a:t>
            </a:r>
            <a:endParaRPr lang="en-US" altLang="zh-CN" dirty="0" smtClean="0"/>
          </a:p>
          <a:p>
            <a:pPr marL="457200" indent="-457200">
              <a:lnSpc>
                <a:spcPts val="3000"/>
              </a:lnSpc>
              <a:spcBef>
                <a:spcPts val="1800"/>
              </a:spcBef>
              <a:buAutoNum type="arabicPeriod"/>
            </a:pPr>
            <a:r>
              <a:rPr lang="zh-CN" altLang="en-US" dirty="0" smtClean="0"/>
              <a:t>用户期望获得结构化的知识，而非简单的页面堆砌；</a:t>
            </a:r>
            <a:endParaRPr lang="en-US" altLang="zh-CN" dirty="0" smtClean="0"/>
          </a:p>
        </p:txBody>
      </p:sp>
      <p:pic>
        <p:nvPicPr>
          <p:cNvPr id="9" name="Picture 4" descr="C:\iwork\4、公司、产品资料\3、搜狗LOGO\sogou 300.png"/>
          <p:cNvPicPr>
            <a:picLocks noChangeAspect="1" noChangeArrowheads="1"/>
          </p:cNvPicPr>
          <p:nvPr/>
        </p:nvPicPr>
        <p:blipFill>
          <a:blip r:embed="rId3" cstate="print"/>
          <a:srcRect/>
          <a:stretch>
            <a:fillRect/>
          </a:stretch>
        </p:blipFill>
        <p:spPr bwMode="auto">
          <a:xfrm>
            <a:off x="8843624" y="499088"/>
            <a:ext cx="2014989" cy="513840"/>
          </a:xfrm>
          <a:prstGeom prst="rect">
            <a:avLst/>
          </a:prstGeom>
          <a:noFill/>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3125" y="1296343"/>
            <a:ext cx="1676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69349" y="1296343"/>
            <a:ext cx="1606716" cy="648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81117" y="2271434"/>
            <a:ext cx="2275725" cy="6600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857381" y="2289717"/>
            <a:ext cx="1569748" cy="5908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8"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25133" y="4248671"/>
            <a:ext cx="1689475" cy="943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9" name="Picture 7"/>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610968" y="3312567"/>
            <a:ext cx="2030389" cy="741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80" name="Picture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785373" y="3312567"/>
            <a:ext cx="18573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546881" y="4379888"/>
            <a:ext cx="2190748" cy="681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3430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074"/>
                                        </p:tgtEl>
                                        <p:attrNameLst>
                                          <p:attrName>style.visibility</p:attrName>
                                        </p:attrNameLst>
                                      </p:cBhvr>
                                      <p:to>
                                        <p:strVal val="visible"/>
                                      </p:to>
                                    </p:set>
                                    <p:anim calcmode="lin" valueType="num">
                                      <p:cBhvr additive="base">
                                        <p:cTn id="31" dur="500" fill="hold"/>
                                        <p:tgtEl>
                                          <p:spTgt spid="3074"/>
                                        </p:tgtEl>
                                        <p:attrNameLst>
                                          <p:attrName>ppt_x</p:attrName>
                                        </p:attrNameLst>
                                      </p:cBhvr>
                                      <p:tavLst>
                                        <p:tav tm="0">
                                          <p:val>
                                            <p:strVal val="#ppt_x"/>
                                          </p:val>
                                        </p:tav>
                                        <p:tav tm="100000">
                                          <p:val>
                                            <p:strVal val="#ppt_x"/>
                                          </p:val>
                                        </p:tav>
                                      </p:tavLst>
                                    </p:anim>
                                    <p:anim calcmode="lin" valueType="num">
                                      <p:cBhvr additive="base">
                                        <p:cTn id="32" dur="500" fill="hold"/>
                                        <p:tgtEl>
                                          <p:spTgt spid="3074"/>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075"/>
                                        </p:tgtEl>
                                        <p:attrNameLst>
                                          <p:attrName>style.visibility</p:attrName>
                                        </p:attrNameLst>
                                      </p:cBhvr>
                                      <p:to>
                                        <p:strVal val="visible"/>
                                      </p:to>
                                    </p:set>
                                    <p:anim calcmode="lin" valueType="num">
                                      <p:cBhvr additive="base">
                                        <p:cTn id="35" dur="500" fill="hold"/>
                                        <p:tgtEl>
                                          <p:spTgt spid="3075"/>
                                        </p:tgtEl>
                                        <p:attrNameLst>
                                          <p:attrName>ppt_x</p:attrName>
                                        </p:attrNameLst>
                                      </p:cBhvr>
                                      <p:tavLst>
                                        <p:tav tm="0">
                                          <p:val>
                                            <p:strVal val="#ppt_x"/>
                                          </p:val>
                                        </p:tav>
                                        <p:tav tm="100000">
                                          <p:val>
                                            <p:strVal val="#ppt_x"/>
                                          </p:val>
                                        </p:tav>
                                      </p:tavLst>
                                    </p:anim>
                                    <p:anim calcmode="lin" valueType="num">
                                      <p:cBhvr additive="base">
                                        <p:cTn id="36" dur="500" fill="hold"/>
                                        <p:tgtEl>
                                          <p:spTgt spid="3075"/>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076"/>
                                        </p:tgtEl>
                                        <p:attrNameLst>
                                          <p:attrName>style.visibility</p:attrName>
                                        </p:attrNameLst>
                                      </p:cBhvr>
                                      <p:to>
                                        <p:strVal val="visible"/>
                                      </p:to>
                                    </p:set>
                                    <p:anim calcmode="lin" valueType="num">
                                      <p:cBhvr additive="base">
                                        <p:cTn id="41" dur="500" fill="hold"/>
                                        <p:tgtEl>
                                          <p:spTgt spid="3076"/>
                                        </p:tgtEl>
                                        <p:attrNameLst>
                                          <p:attrName>ppt_x</p:attrName>
                                        </p:attrNameLst>
                                      </p:cBhvr>
                                      <p:tavLst>
                                        <p:tav tm="0">
                                          <p:val>
                                            <p:strVal val="#ppt_x"/>
                                          </p:val>
                                        </p:tav>
                                        <p:tav tm="100000">
                                          <p:val>
                                            <p:strVal val="#ppt_x"/>
                                          </p:val>
                                        </p:tav>
                                      </p:tavLst>
                                    </p:anim>
                                    <p:anim calcmode="lin" valueType="num">
                                      <p:cBhvr additive="base">
                                        <p:cTn id="42" dur="500" fill="hold"/>
                                        <p:tgtEl>
                                          <p:spTgt spid="3076"/>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077"/>
                                        </p:tgtEl>
                                        <p:attrNameLst>
                                          <p:attrName>style.visibility</p:attrName>
                                        </p:attrNameLst>
                                      </p:cBhvr>
                                      <p:to>
                                        <p:strVal val="visible"/>
                                      </p:to>
                                    </p:set>
                                    <p:anim calcmode="lin" valueType="num">
                                      <p:cBhvr additive="base">
                                        <p:cTn id="45" dur="500" fill="hold"/>
                                        <p:tgtEl>
                                          <p:spTgt spid="3077"/>
                                        </p:tgtEl>
                                        <p:attrNameLst>
                                          <p:attrName>ppt_x</p:attrName>
                                        </p:attrNameLst>
                                      </p:cBhvr>
                                      <p:tavLst>
                                        <p:tav tm="0">
                                          <p:val>
                                            <p:strVal val="#ppt_x"/>
                                          </p:val>
                                        </p:tav>
                                        <p:tav tm="100000">
                                          <p:val>
                                            <p:strVal val="#ppt_x"/>
                                          </p:val>
                                        </p:tav>
                                      </p:tavLst>
                                    </p:anim>
                                    <p:anim calcmode="lin" valueType="num">
                                      <p:cBhvr additive="base">
                                        <p:cTn id="46" dur="500" fill="hold"/>
                                        <p:tgtEl>
                                          <p:spTgt spid="3077"/>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3079"/>
                                        </p:tgtEl>
                                        <p:attrNameLst>
                                          <p:attrName>style.visibility</p:attrName>
                                        </p:attrNameLst>
                                      </p:cBhvr>
                                      <p:to>
                                        <p:strVal val="visible"/>
                                      </p:to>
                                    </p:set>
                                    <p:anim calcmode="lin" valueType="num">
                                      <p:cBhvr additive="base">
                                        <p:cTn id="51" dur="500" fill="hold"/>
                                        <p:tgtEl>
                                          <p:spTgt spid="3079"/>
                                        </p:tgtEl>
                                        <p:attrNameLst>
                                          <p:attrName>ppt_x</p:attrName>
                                        </p:attrNameLst>
                                      </p:cBhvr>
                                      <p:tavLst>
                                        <p:tav tm="0">
                                          <p:val>
                                            <p:strVal val="#ppt_x"/>
                                          </p:val>
                                        </p:tav>
                                        <p:tav tm="100000">
                                          <p:val>
                                            <p:strVal val="#ppt_x"/>
                                          </p:val>
                                        </p:tav>
                                      </p:tavLst>
                                    </p:anim>
                                    <p:anim calcmode="lin" valueType="num">
                                      <p:cBhvr additive="base">
                                        <p:cTn id="52" dur="500" fill="hold"/>
                                        <p:tgtEl>
                                          <p:spTgt spid="3079"/>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080"/>
                                        </p:tgtEl>
                                        <p:attrNameLst>
                                          <p:attrName>style.visibility</p:attrName>
                                        </p:attrNameLst>
                                      </p:cBhvr>
                                      <p:to>
                                        <p:strVal val="visible"/>
                                      </p:to>
                                    </p:set>
                                    <p:anim calcmode="lin" valueType="num">
                                      <p:cBhvr additive="base">
                                        <p:cTn id="55" dur="500" fill="hold"/>
                                        <p:tgtEl>
                                          <p:spTgt spid="3080"/>
                                        </p:tgtEl>
                                        <p:attrNameLst>
                                          <p:attrName>ppt_x</p:attrName>
                                        </p:attrNameLst>
                                      </p:cBhvr>
                                      <p:tavLst>
                                        <p:tav tm="0">
                                          <p:val>
                                            <p:strVal val="#ppt_x"/>
                                          </p:val>
                                        </p:tav>
                                        <p:tav tm="100000">
                                          <p:val>
                                            <p:strVal val="#ppt_x"/>
                                          </p:val>
                                        </p:tav>
                                      </p:tavLst>
                                    </p:anim>
                                    <p:anim calcmode="lin" valueType="num">
                                      <p:cBhvr additive="base">
                                        <p:cTn id="56" dur="500" fill="hold"/>
                                        <p:tgtEl>
                                          <p:spTgt spid="3080"/>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078"/>
                                        </p:tgtEl>
                                        <p:attrNameLst>
                                          <p:attrName>style.visibility</p:attrName>
                                        </p:attrNameLst>
                                      </p:cBhvr>
                                      <p:to>
                                        <p:strVal val="visible"/>
                                      </p:to>
                                    </p:set>
                                    <p:anim calcmode="lin" valueType="num">
                                      <p:cBhvr additive="base">
                                        <p:cTn id="61" dur="500" fill="hold"/>
                                        <p:tgtEl>
                                          <p:spTgt spid="3078"/>
                                        </p:tgtEl>
                                        <p:attrNameLst>
                                          <p:attrName>ppt_x</p:attrName>
                                        </p:attrNameLst>
                                      </p:cBhvr>
                                      <p:tavLst>
                                        <p:tav tm="0">
                                          <p:val>
                                            <p:strVal val="#ppt_x"/>
                                          </p:val>
                                        </p:tav>
                                        <p:tav tm="100000">
                                          <p:val>
                                            <p:strVal val="#ppt_x"/>
                                          </p:val>
                                        </p:tav>
                                      </p:tavLst>
                                    </p:anim>
                                    <p:anim calcmode="lin" valueType="num">
                                      <p:cBhvr additive="base">
                                        <p:cTn id="62" dur="500" fill="hold"/>
                                        <p:tgtEl>
                                          <p:spTgt spid="3078"/>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2050"/>
                                        </p:tgtEl>
                                        <p:attrNameLst>
                                          <p:attrName>style.visibility</p:attrName>
                                        </p:attrNameLst>
                                      </p:cBhvr>
                                      <p:to>
                                        <p:strVal val="visible"/>
                                      </p:to>
                                    </p:set>
                                    <p:anim calcmode="lin" valueType="num">
                                      <p:cBhvr additive="base">
                                        <p:cTn id="67" dur="500" fill="hold"/>
                                        <p:tgtEl>
                                          <p:spTgt spid="2050"/>
                                        </p:tgtEl>
                                        <p:attrNameLst>
                                          <p:attrName>ppt_x</p:attrName>
                                        </p:attrNameLst>
                                      </p:cBhvr>
                                      <p:tavLst>
                                        <p:tav tm="0">
                                          <p:val>
                                            <p:strVal val="#ppt_x"/>
                                          </p:val>
                                        </p:tav>
                                        <p:tav tm="100000">
                                          <p:val>
                                            <p:strVal val="#ppt_x"/>
                                          </p:val>
                                        </p:tav>
                                      </p:tavLst>
                                    </p:anim>
                                    <p:anim calcmode="lin" valueType="num">
                                      <p:cBhvr additive="base">
                                        <p:cTn id="68"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224533" y="576263"/>
            <a:ext cx="7488832" cy="461665"/>
          </a:xfrm>
          <a:prstGeom prst="rect">
            <a:avLst/>
          </a:prstGeom>
          <a:noFill/>
        </p:spPr>
        <p:txBody>
          <a:bodyPr wrap="square" rtlCol="0">
            <a:spAutoFit/>
          </a:bodyPr>
          <a:lstStyle/>
          <a:p>
            <a:r>
              <a:rPr lang="zh-CN" altLang="en-US" sz="2400" b="1" dirty="0" smtClean="0">
                <a:solidFill>
                  <a:schemeClr val="accent1">
                    <a:lumMod val="75000"/>
                  </a:schemeClr>
                </a:solidFill>
              </a:rPr>
              <a:t>搜狗应对方案</a:t>
            </a:r>
            <a:r>
              <a:rPr lang="en-US" altLang="zh-CN" sz="2400" b="1" dirty="0" smtClean="0">
                <a:solidFill>
                  <a:schemeClr val="accent1">
                    <a:lumMod val="75000"/>
                  </a:schemeClr>
                </a:solidFill>
              </a:rPr>
              <a:t>-- </a:t>
            </a:r>
            <a:r>
              <a:rPr lang="zh-CN" altLang="en-US" sz="2400" b="1" dirty="0" smtClean="0">
                <a:solidFill>
                  <a:schemeClr val="accent1">
                    <a:lumMod val="75000"/>
                  </a:schemeClr>
                </a:solidFill>
              </a:rPr>
              <a:t>我们有什么？</a:t>
            </a:r>
            <a:endParaRPr lang="en-US" altLang="zh-CN" sz="2400" b="1" dirty="0" smtClean="0">
              <a:solidFill>
                <a:schemeClr val="accent1">
                  <a:lumMod val="75000"/>
                </a:schemeClr>
              </a:solidFill>
            </a:endParaRPr>
          </a:p>
        </p:txBody>
      </p:sp>
      <p:cxnSp>
        <p:nvCxnSpPr>
          <p:cNvPr id="7" name="直接连接符 6"/>
          <p:cNvCxnSpPr/>
          <p:nvPr/>
        </p:nvCxnSpPr>
        <p:spPr>
          <a:xfrm>
            <a:off x="1332168" y="1037928"/>
            <a:ext cx="9526445"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224533" y="1224334"/>
            <a:ext cx="7417415" cy="1107996"/>
          </a:xfrm>
          <a:prstGeom prst="rect">
            <a:avLst/>
          </a:prstGeom>
          <a:noFill/>
        </p:spPr>
        <p:txBody>
          <a:bodyPr wrap="none" rtlCol="0">
            <a:spAutoFit/>
          </a:bodyPr>
          <a:lstStyle/>
          <a:p>
            <a:pPr marL="457200" indent="-457200">
              <a:lnSpc>
                <a:spcPct val="150000"/>
              </a:lnSpc>
              <a:buAutoNum type="arabicPeriod"/>
            </a:pPr>
            <a:r>
              <a:rPr lang="zh-CN" altLang="en-US" dirty="0" smtClean="0"/>
              <a:t>几百亿的页面收录</a:t>
            </a:r>
            <a:endParaRPr lang="en-US" altLang="zh-CN" dirty="0" smtClean="0"/>
          </a:p>
          <a:p>
            <a:pPr marL="457200" indent="-457200">
              <a:lnSpc>
                <a:spcPct val="150000"/>
              </a:lnSpc>
              <a:buAutoNum type="arabicPeriod"/>
            </a:pPr>
            <a:r>
              <a:rPr lang="zh-CN" altLang="en-US" dirty="0" smtClean="0"/>
              <a:t>几百个优质开放平台数据接入，可覆盖日常查询的</a:t>
            </a:r>
            <a:r>
              <a:rPr lang="en-US" altLang="zh-CN" dirty="0" smtClean="0"/>
              <a:t>50%</a:t>
            </a:r>
          </a:p>
        </p:txBody>
      </p:sp>
      <p:pic>
        <p:nvPicPr>
          <p:cNvPr id="6" name="Picture 4" descr="C:\iwork\4、公司、产品资料\3、搜狗LOGO\sogou 300.png"/>
          <p:cNvPicPr>
            <a:picLocks noChangeAspect="1" noChangeArrowheads="1"/>
          </p:cNvPicPr>
          <p:nvPr/>
        </p:nvPicPr>
        <p:blipFill>
          <a:blip r:embed="rId3" cstate="print"/>
          <a:srcRect/>
          <a:stretch>
            <a:fillRect/>
          </a:stretch>
        </p:blipFill>
        <p:spPr bwMode="auto">
          <a:xfrm>
            <a:off x="8843624" y="499088"/>
            <a:ext cx="2014989" cy="513840"/>
          </a:xfrm>
          <a:prstGeom prst="rect">
            <a:avLst/>
          </a:prstGeom>
          <a:noFill/>
        </p:spPr>
      </p:pic>
    </p:spTree>
    <p:extLst>
      <p:ext uri="{BB962C8B-B14F-4D97-AF65-F5344CB8AC3E}">
        <p14:creationId xmlns:p14="http://schemas.microsoft.com/office/powerpoint/2010/main" val="145438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搜狗">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4640</TotalTime>
  <Words>1186</Words>
  <Application>Microsoft Office PowerPoint</Application>
  <PresentationFormat>自定义</PresentationFormat>
  <Paragraphs>179</Paragraphs>
  <Slides>28</Slides>
  <Notes>23</Notes>
  <HiddenSlides>0</HiddenSlides>
  <MMClips>0</MMClips>
  <ScaleCrop>false</ScaleCrop>
  <HeadingPairs>
    <vt:vector size="4" baseType="variant">
      <vt:variant>
        <vt:lpstr>主题</vt:lpstr>
      </vt:variant>
      <vt:variant>
        <vt:i4>1</vt:i4>
      </vt:variant>
      <vt:variant>
        <vt:lpstr>幻灯片标题</vt:lpstr>
      </vt:variant>
      <vt:variant>
        <vt:i4>28</vt:i4>
      </vt:variant>
    </vt:vector>
  </HeadingPairs>
  <TitlesOfParts>
    <vt:vector size="29"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wangweida</dc:creator>
  <cp:lastModifiedBy>韩异凡</cp:lastModifiedBy>
  <cp:revision>362</cp:revision>
  <dcterms:created xsi:type="dcterms:W3CDTF">2012-04-27T10:36:48Z</dcterms:created>
  <dcterms:modified xsi:type="dcterms:W3CDTF">2012-12-26T09:04:29Z</dcterms:modified>
</cp:coreProperties>
</file>