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5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B7EF"/>
    <a:srgbClr val="034888"/>
    <a:srgbClr val="2C1359"/>
    <a:srgbClr val="1D3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6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单击此处可编辑母版副标题样式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zh-CN" altLang="en-US"/>
              <a:pPr/>
              <a:t>2012/11/20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pPr/>
              <a:t>‹#›</a:t>
            </a:fld>
            <a:endParaRPr lang="zh-CN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1966" y="1858499"/>
            <a:ext cx="7276756" cy="1381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单击此处可编辑母版标题样式</a:t>
            </a:r>
            <a:endParaRPr kumimoji="0" lang="zh-CN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209912" y="2646725"/>
            <a:ext cx="5992624" cy="1646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28799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575981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863971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单击此处可编辑母版副标题样式</a:t>
            </a:r>
            <a:endParaRPr kumimoji="0" lang="zh-CN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图片 18" descr="1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icture 18" descr="D:\名片\logo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39" y="6072438"/>
            <a:ext cx="1545461" cy="633162"/>
          </a:xfrm>
          <a:prstGeom prst="rect">
            <a:avLst/>
          </a:prstGeom>
          <a:noFill/>
        </p:spPr>
      </p:pic>
      <p:sp>
        <p:nvSpPr>
          <p:cNvPr id="23" name="1 Título"/>
          <p:cNvSpPr txBox="1">
            <a:spLocks/>
          </p:cNvSpPr>
          <p:nvPr userDrawn="1"/>
        </p:nvSpPr>
        <p:spPr bwMode="auto">
          <a:xfrm>
            <a:off x="6400800" y="5562600"/>
            <a:ext cx="2743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 b="1" dirty="0" smtClean="0">
                <a:solidFill>
                  <a:srgbClr val="0EB1E7"/>
                </a:solidFill>
                <a:latin typeface="微软雅黑" pitchFamily="34" charset="-122"/>
                <a:ea typeface="微软雅黑" pitchFamily="34" charset="-122"/>
              </a:rPr>
              <a:t>Contact Us</a:t>
            </a: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纵横经纬（北京）信息技术有限公司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Jamper Info-Tech (Beijing) Co., Ltd.</a:t>
            </a:r>
            <a:br>
              <a:rPr lang="en-US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www.jamper.cn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zh-CN" altLang="en-US"/>
              <a:pPr/>
              <a:t>2012/11/20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zh-CN" altLang="en-US"/>
              <a:pPr/>
              <a:t>2012/11/20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zh-CN" altLang="en-US"/>
              <a:pPr/>
              <a:t>2012/11/20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pPr/>
              <a:t>‹#›</a:t>
            </a:fld>
            <a:endParaRPr lang="zh-CN"/>
          </a:p>
        </p:txBody>
      </p:sp>
      <p:pic>
        <p:nvPicPr>
          <p:cNvPr id="7" name="图片 6" descr="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18" descr="D:\名片\logo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490" y="6193200"/>
            <a:ext cx="878710" cy="360000"/>
          </a:xfrm>
          <a:prstGeom prst="rect">
            <a:avLst/>
          </a:prstGeom>
          <a:noFill/>
        </p:spPr>
      </p:pic>
      <p:sp>
        <p:nvSpPr>
          <p:cNvPr id="11" name="1 Título"/>
          <p:cNvSpPr txBox="1">
            <a:spLocks/>
          </p:cNvSpPr>
          <p:nvPr userDrawn="1"/>
        </p:nvSpPr>
        <p:spPr bwMode="auto">
          <a:xfrm>
            <a:off x="6858000" y="6010127"/>
            <a:ext cx="2266950" cy="61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" b="1" dirty="0" smtClean="0">
                <a:solidFill>
                  <a:srgbClr val="0EB1E7"/>
                </a:solidFill>
                <a:latin typeface="微软雅黑" pitchFamily="34" charset="-122"/>
                <a:ea typeface="微软雅黑" pitchFamily="34" charset="-122"/>
              </a:rPr>
              <a:t>Contact Us</a:t>
            </a:r>
          </a:p>
          <a:p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纵横经纬（北京）信息技术有限公司</a:t>
            </a:r>
            <a:endParaRPr lang="en-US" altLang="zh-CN" sz="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Jamper Info-Tech (Beijing) Co., Ltd.</a:t>
            </a:r>
            <a:br>
              <a:rPr lang="en-US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www.jamper.cn</a:t>
            </a:r>
          </a:p>
        </p:txBody>
      </p:sp>
      <p:pic>
        <p:nvPicPr>
          <p:cNvPr id="12" name="27 Imagen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8450" y="6172200"/>
            <a:ext cx="36353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28 Imagen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25" y="6172200"/>
            <a:ext cx="36353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30 CuadroTexto"/>
          <p:cNvSpPr txBox="1"/>
          <p:nvPr userDrawn="1"/>
        </p:nvSpPr>
        <p:spPr>
          <a:xfrm>
            <a:off x="4408487" y="6183312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H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pic>
        <p:nvPicPr>
          <p:cNvPr id="15" name="Imagen 27" descr="btns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1900" y="6223000"/>
            <a:ext cx="2159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n 28" descr="btns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65562" y="6223000"/>
            <a:ext cx="2159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 latinLnBrk="0">
              <a:defRPr lang="zh-CN" sz="4000" b="1" cap="all"/>
            </a:lvl1pPr>
          </a:lstStyle>
          <a:p>
            <a:r>
              <a:rPr lang="zh-CN"/>
              <a:t>单击此处可编辑母版标题样式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单击此处可编辑母版文本样式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zh-CN" altLang="en-US"/>
              <a:pPr/>
              <a:t>2012/11/20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zh-CN" altLang="en-US"/>
              <a:pPr/>
              <a:t>2012/11/20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单击此处可编辑母版标题样式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单击此处可编辑母版文本样式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单击此处可编辑母版文本样式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zh-CN" altLang="en-US"/>
              <a:pPr/>
              <a:t>2012/11/20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zh-CN" altLang="en-US"/>
              <a:pPr/>
              <a:t>2012/11/20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zh-CN" altLang="en-US"/>
              <a:pPr/>
              <a:t>2012/11/20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 latinLnBrk="0">
              <a:defRPr lang="zh-CN" sz="2000" b="1"/>
            </a:lvl1pPr>
          </a:lstStyle>
          <a:p>
            <a:r>
              <a:rPr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atinLnBrk="0">
              <a:defRPr lang="zh-CN" sz="3200"/>
            </a:lvl1pPr>
            <a:lvl2pPr latinLnBrk="0">
              <a:defRPr lang="zh-CN" sz="2800"/>
            </a:lvl2pPr>
            <a:lvl3pPr latinLnBrk="0">
              <a:defRPr lang="zh-CN" sz="24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单击此处可编辑母版文本样式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zh-CN" altLang="en-US"/>
              <a:pPr/>
              <a:t>2012/11/20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zh-CN" sz="2000" b="1"/>
            </a:lvl1pPr>
          </a:lstStyle>
          <a:p>
            <a:r>
              <a:rPr lang="zh-CN"/>
              <a:t>单击此处可编辑母版标题样式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单击此处可编辑母版文本样式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zh-CN" altLang="en-US"/>
              <a:pPr/>
              <a:t>2012/11/20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zh-CN" altLang="en-US"/>
              <a:pPr/>
              <a:t>2012/11/20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lang="zh-CN"/>
          </a:p>
        </p:txBody>
      </p:sp>
      <p:pic>
        <p:nvPicPr>
          <p:cNvPr id="8" name="图片 7" descr="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8" descr="D:\名片\logo3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40490" y="6193200"/>
            <a:ext cx="878710" cy="360000"/>
          </a:xfrm>
          <a:prstGeom prst="rect">
            <a:avLst/>
          </a:prstGeom>
          <a:noFill/>
        </p:spPr>
      </p:pic>
      <p:sp>
        <p:nvSpPr>
          <p:cNvPr id="12" name="1 Título"/>
          <p:cNvSpPr txBox="1">
            <a:spLocks/>
          </p:cNvSpPr>
          <p:nvPr userDrawn="1"/>
        </p:nvSpPr>
        <p:spPr bwMode="auto">
          <a:xfrm>
            <a:off x="6858000" y="6010127"/>
            <a:ext cx="2266950" cy="61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" b="1" dirty="0" smtClean="0">
                <a:solidFill>
                  <a:srgbClr val="0EB1E7"/>
                </a:solidFill>
                <a:latin typeface="微软雅黑" pitchFamily="34" charset="-122"/>
                <a:ea typeface="微软雅黑" pitchFamily="34" charset="-122"/>
              </a:rPr>
              <a:t>Contact Us</a:t>
            </a:r>
          </a:p>
          <a:p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纵横经纬（北京）信息技术有限公司</a:t>
            </a:r>
            <a:endParaRPr lang="en-US" altLang="zh-CN" sz="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Jamper Info-Tech (Beijing) Co., Ltd.</a:t>
            </a:r>
            <a:br>
              <a:rPr lang="en-US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www.jamper.cn</a:t>
            </a:r>
          </a:p>
        </p:txBody>
      </p:sp>
      <p:pic>
        <p:nvPicPr>
          <p:cNvPr id="13" name="27 Imagen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108450" y="6172200"/>
            <a:ext cx="36353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28 Imagen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683125" y="6172200"/>
            <a:ext cx="36353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30 CuadroTexto"/>
          <p:cNvSpPr txBox="1"/>
          <p:nvPr userDrawn="1"/>
        </p:nvSpPr>
        <p:spPr>
          <a:xfrm>
            <a:off x="4408487" y="6183312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HN" sz="1200" b="1" i="1">
                <a:solidFill>
                  <a:srgbClr val="A6A6A6"/>
                </a:solidFill>
                <a:latin typeface="Calibri" pitchFamily="34" charset="0"/>
              </a:rPr>
              <a:t>of</a:t>
            </a:r>
            <a:endParaRPr lang="es-ES" altLang="zh-CN" sz="1200" b="1" i="1">
              <a:solidFill>
                <a:srgbClr val="A6A6A6"/>
              </a:solidFill>
              <a:latin typeface="Calibri" pitchFamily="34" charset="0"/>
            </a:endParaRPr>
          </a:p>
        </p:txBody>
      </p:sp>
      <p:pic>
        <p:nvPicPr>
          <p:cNvPr id="16" name="Imagen 27" descr="btns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041900" y="6223000"/>
            <a:ext cx="2159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n 28" descr="btns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65562" y="6223000"/>
            <a:ext cx="2159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219200" y="3241875"/>
            <a:ext cx="6553201" cy="1426563"/>
            <a:chOff x="838200" y="3276600"/>
            <a:chExt cx="6553200" cy="1426563"/>
          </a:xfrm>
        </p:grpSpPr>
        <p:sp>
          <p:nvSpPr>
            <p:cNvPr id="2" name="文本框 1"/>
            <p:cNvSpPr txBox="1"/>
            <p:nvPr/>
          </p:nvSpPr>
          <p:spPr>
            <a:xfrm>
              <a:off x="838200" y="3276600"/>
              <a:ext cx="449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市内交通出行信息与服务</a:t>
              </a:r>
              <a:endPara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953000" y="3687500"/>
              <a:ext cx="2438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6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3000" b="1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件事儿</a:t>
              </a:r>
              <a:endParaRPr lang="zh-CN" altLang="en-US" sz="3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152400"/>
            <a:ext cx="1974761" cy="3505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 rot="16200000">
            <a:off x="6006000" y="2424600"/>
            <a:ext cx="180000" cy="36575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19544629">
            <a:off x="7145392" y="1164499"/>
            <a:ext cx="180000" cy="2971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2113143">
            <a:off x="4802850" y="1075314"/>
            <a:ext cx="180000" cy="2971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52400" y="76200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尝试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4585" y="2180381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6741" y="4284562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609600" y="1532681"/>
            <a:ext cx="609600" cy="685800"/>
          </a:xfrm>
          <a:prstGeom prst="downArrow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631785" y="3674962"/>
            <a:ext cx="609600" cy="685800"/>
          </a:xfrm>
          <a:prstGeom prst="downArrow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rot="16200000">
            <a:off x="1839588" y="2399159"/>
            <a:ext cx="609600" cy="1088373"/>
          </a:xfrm>
          <a:prstGeom prst="downArrow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29 CuadroTexto"/>
          <p:cNvSpPr txBox="1">
            <a:spLocks noChangeArrowheads="1"/>
          </p:cNvSpPr>
          <p:nvPr/>
        </p:nvSpPr>
        <p:spPr bwMode="auto">
          <a:xfrm>
            <a:off x="4157663" y="6172200"/>
            <a:ext cx="261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0EB1E7"/>
                </a:solidFill>
                <a:latin typeface="Calibri" pitchFamily="34" charset="0"/>
              </a:rPr>
              <a:t>9</a:t>
            </a:r>
            <a:endParaRPr lang="es-ES" altLang="zh-CN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3" name="31 CuadroTexto"/>
          <p:cNvSpPr txBox="1"/>
          <p:nvPr/>
        </p:nvSpPr>
        <p:spPr>
          <a:xfrm>
            <a:off x="4687440" y="6172200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7F7F7F"/>
                </a:solidFill>
                <a:latin typeface="Calibri" pitchFamily="34" charset="0"/>
              </a:rPr>
              <a:t>10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124200" y="3505200"/>
            <a:ext cx="1371600" cy="1371600"/>
            <a:chOff x="3352800" y="4191000"/>
            <a:chExt cx="1371600" cy="1371600"/>
          </a:xfrm>
        </p:grpSpPr>
        <p:sp>
          <p:nvSpPr>
            <p:cNvPr id="9" name="椭圆 8"/>
            <p:cNvSpPr/>
            <p:nvPr/>
          </p:nvSpPr>
          <p:spPr>
            <a:xfrm>
              <a:off x="3352800" y="4191000"/>
              <a:ext cx="1371600" cy="1371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77" name="Picture 5" descr="C:\Users\realtraffic\Desktop\车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81400" y="4419600"/>
              <a:ext cx="838200" cy="832827"/>
            </a:xfrm>
            <a:prstGeom prst="rect">
              <a:avLst/>
            </a:prstGeom>
            <a:noFill/>
          </p:spPr>
        </p:pic>
      </p:grpSp>
      <p:grpSp>
        <p:nvGrpSpPr>
          <p:cNvPr id="43" name="组合 42"/>
          <p:cNvGrpSpPr/>
          <p:nvPr/>
        </p:nvGrpSpPr>
        <p:grpSpPr>
          <a:xfrm>
            <a:off x="5410200" y="533400"/>
            <a:ext cx="1380941" cy="1392338"/>
            <a:chOff x="5409708" y="304800"/>
            <a:chExt cx="1380941" cy="1392338"/>
          </a:xfrm>
        </p:grpSpPr>
        <p:sp>
          <p:nvSpPr>
            <p:cNvPr id="11" name="椭圆 10"/>
            <p:cNvSpPr/>
            <p:nvPr/>
          </p:nvSpPr>
          <p:spPr>
            <a:xfrm>
              <a:off x="5409708" y="325538"/>
              <a:ext cx="1371600" cy="1371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79" name="Picture 7" descr="C:\Users\realtraffic\Desktop\事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10200" y="304800"/>
              <a:ext cx="1380449" cy="1371600"/>
            </a:xfrm>
            <a:prstGeom prst="rect">
              <a:avLst/>
            </a:prstGeom>
            <a:noFill/>
          </p:spPr>
        </p:pic>
      </p:grpSp>
      <p:grpSp>
        <p:nvGrpSpPr>
          <p:cNvPr id="45" name="组合 44"/>
          <p:cNvGrpSpPr/>
          <p:nvPr/>
        </p:nvGrpSpPr>
        <p:grpSpPr>
          <a:xfrm>
            <a:off x="7543800" y="3505200"/>
            <a:ext cx="1371600" cy="1371600"/>
            <a:chOff x="7391400" y="4191000"/>
            <a:chExt cx="1371600" cy="1371600"/>
          </a:xfrm>
        </p:grpSpPr>
        <p:sp>
          <p:nvSpPr>
            <p:cNvPr id="10" name="椭圆 9"/>
            <p:cNvSpPr/>
            <p:nvPr/>
          </p:nvSpPr>
          <p:spPr>
            <a:xfrm>
              <a:off x="7391400" y="4191000"/>
              <a:ext cx="1371600" cy="1371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85" name="Picture 13" descr="C:\Users\realtraffic\Desktop\MB_0008_phone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91400" y="4267200"/>
              <a:ext cx="1295400" cy="129540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8001000" y="45720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险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410200" y="2667000"/>
            <a:ext cx="1371600" cy="1371600"/>
            <a:chOff x="5334000" y="2743200"/>
            <a:chExt cx="1371600" cy="1371600"/>
          </a:xfrm>
        </p:grpSpPr>
        <p:sp>
          <p:nvSpPr>
            <p:cNvPr id="8" name="椭圆 7"/>
            <p:cNvSpPr/>
            <p:nvPr/>
          </p:nvSpPr>
          <p:spPr>
            <a:xfrm>
              <a:off x="5334000" y="2743200"/>
              <a:ext cx="1371600" cy="1371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86" name="Picture 14" descr="C:\Users\realtraffic\Desktop\User - Resourc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91200" y="3103944"/>
              <a:ext cx="450335" cy="609600"/>
            </a:xfrm>
            <a:prstGeom prst="rect">
              <a:avLst/>
            </a:prstGeom>
            <a:noFill/>
          </p:spPr>
        </p:pic>
      </p:grpSp>
      <p:sp>
        <p:nvSpPr>
          <p:cNvPr id="60" name="上下箭头 59"/>
          <p:cNvSpPr/>
          <p:nvPr/>
        </p:nvSpPr>
        <p:spPr>
          <a:xfrm>
            <a:off x="5957668" y="2029264"/>
            <a:ext cx="228600" cy="533400"/>
          </a:xfrm>
          <a:prstGeom prst="up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上下箭头 60"/>
          <p:cNvSpPr/>
          <p:nvPr/>
        </p:nvSpPr>
        <p:spPr>
          <a:xfrm rot="3900000">
            <a:off x="4839414" y="3403196"/>
            <a:ext cx="228600" cy="533400"/>
          </a:xfrm>
          <a:prstGeom prst="up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上下箭头 61"/>
          <p:cNvSpPr/>
          <p:nvPr/>
        </p:nvSpPr>
        <p:spPr>
          <a:xfrm rot="17700000" flipH="1">
            <a:off x="7083210" y="3440735"/>
            <a:ext cx="228600" cy="533400"/>
          </a:xfrm>
          <a:prstGeom prst="up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83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3" grpId="0" animBg="1"/>
      <p:bldP spid="5" grpId="0" animBg="1"/>
      <p:bldP spid="2" grpId="0" animBg="1"/>
      <p:bldP spid="6" grpId="0" animBg="1"/>
      <p:bldP spid="7" grpId="0" animBg="1"/>
      <p:bldP spid="60" grpId="0" animBg="1"/>
      <p:bldP spid="61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52400" y="76200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尝试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4585" y="2180381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6741" y="4284562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609600" y="1532681"/>
            <a:ext cx="609600" cy="685800"/>
          </a:xfrm>
          <a:prstGeom prst="downArrow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631785" y="3674962"/>
            <a:ext cx="609600" cy="685800"/>
          </a:xfrm>
          <a:prstGeom prst="downArrow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rot="13667911">
            <a:off x="1922314" y="3314302"/>
            <a:ext cx="609600" cy="2108519"/>
          </a:xfrm>
          <a:prstGeom prst="downArrow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00400" y="1143000"/>
            <a:ext cx="5715000" cy="1752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细分的</a:t>
            </a:r>
            <a:endParaRPr lang="en-US" altLang="zh-CN" sz="32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交互体验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0400" y="2971800"/>
            <a:ext cx="5715000" cy="1752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统一的</a:t>
            </a: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标准与入口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29 CuadroTexto"/>
          <p:cNvSpPr txBox="1">
            <a:spLocks noChangeArrowheads="1"/>
          </p:cNvSpPr>
          <p:nvPr/>
        </p:nvSpPr>
        <p:spPr bwMode="auto">
          <a:xfrm>
            <a:off x="4114800" y="6172200"/>
            <a:ext cx="341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0EB1E7"/>
                </a:solidFill>
                <a:latin typeface="Calibri" pitchFamily="34" charset="0"/>
              </a:rPr>
              <a:t>10</a:t>
            </a:r>
            <a:endParaRPr lang="es-ES" altLang="zh-CN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1" name="31 CuadroTexto"/>
          <p:cNvSpPr txBox="1"/>
          <p:nvPr/>
        </p:nvSpPr>
        <p:spPr>
          <a:xfrm>
            <a:off x="4687440" y="6172200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7F7F7F"/>
                </a:solidFill>
                <a:latin typeface="Calibri" pitchFamily="34" charset="0"/>
              </a:rPr>
              <a:t>10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61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395536" y="1052736"/>
            <a:ext cx="5902325" cy="187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5763"/>
              </a:lnSpc>
            </a:pPr>
            <a:r>
              <a:rPr lang="zh-CN" altLang="en-US" sz="49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谢</a:t>
            </a:r>
            <a:r>
              <a:rPr lang="zh-CN" altLang="en-US" sz="4900" b="1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谢</a:t>
            </a:r>
            <a:endParaRPr lang="en-US" altLang="zh-CN" sz="4900" b="1" dirty="0" smtClean="0">
              <a:solidFill>
                <a:srgbClr val="0099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5763"/>
              </a:lnSpc>
            </a:pPr>
            <a:r>
              <a:rPr lang="es-HN" sz="4900" b="1" dirty="0" smtClean="0">
                <a:solidFill>
                  <a:srgbClr val="404040"/>
                </a:solidFill>
                <a:latin typeface="Rockwell" pitchFamily="18" charset="0"/>
              </a:rPr>
              <a:t>THANK </a:t>
            </a:r>
            <a:r>
              <a:rPr lang="es-HN" sz="4900" b="1" dirty="0" smtClean="0">
                <a:solidFill>
                  <a:srgbClr val="0EB1E7"/>
                </a:solidFill>
                <a:latin typeface="Rockwell" pitchFamily="18" charset="0"/>
              </a:rPr>
              <a:t>YOU</a:t>
            </a:r>
          </a:p>
          <a:p>
            <a:pPr>
              <a:lnSpc>
                <a:spcPts val="5763"/>
              </a:lnSpc>
            </a:pPr>
            <a:r>
              <a:rPr lang="zh-CN" altLang="en-US" sz="4900" b="1" dirty="0" smtClean="0">
                <a:solidFill>
                  <a:srgbClr val="0EB1E7"/>
                </a:solidFill>
                <a:latin typeface="Rockwell" pitchFamily="18" charset="0"/>
              </a:rPr>
              <a:t>以上仅</a:t>
            </a:r>
            <a:r>
              <a:rPr lang="zh-CN" altLang="en-US" sz="4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ckwell" pitchFamily="18" charset="0"/>
              </a:rPr>
              <a:t>个人观点</a:t>
            </a:r>
            <a:endParaRPr lang="en-US" altLang="zh-CN" sz="49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ockwell" pitchFamily="18" charset="0"/>
            </a:endParaRPr>
          </a:p>
          <a:p>
            <a:pPr>
              <a:lnSpc>
                <a:spcPts val="5763"/>
              </a:lnSpc>
            </a:pPr>
            <a:r>
              <a:rPr lang="zh-CN" altLang="en-US" sz="4900" b="1" dirty="0">
                <a:solidFill>
                  <a:srgbClr val="0EB1E7"/>
                </a:solidFill>
                <a:latin typeface="Rockwell" pitchFamily="18" charset="0"/>
              </a:rPr>
              <a:t>亲</a:t>
            </a:r>
            <a:r>
              <a:rPr lang="zh-CN" altLang="en-US" sz="4900" b="1" dirty="0" smtClean="0">
                <a:solidFill>
                  <a:srgbClr val="0EB1E7"/>
                </a:solidFill>
                <a:latin typeface="Rockwell" pitchFamily="18" charset="0"/>
              </a:rPr>
              <a:t>们，千万</a:t>
            </a:r>
            <a:r>
              <a:rPr lang="zh-CN" altLang="en-US" sz="4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ckwell" pitchFamily="18" charset="0"/>
              </a:rPr>
              <a:t>别信</a:t>
            </a:r>
            <a:r>
              <a:rPr lang="zh-CN" altLang="en-US" sz="4900" b="1" dirty="0" smtClean="0">
                <a:solidFill>
                  <a:srgbClr val="0EB1E7"/>
                </a:solidFill>
                <a:latin typeface="Rockwell" pitchFamily="18" charset="0"/>
              </a:rPr>
              <a:t>。</a:t>
            </a:r>
            <a:endParaRPr lang="es-HN" sz="4900" b="1" dirty="0">
              <a:solidFill>
                <a:srgbClr val="0EB1E7"/>
              </a:solidFill>
              <a:latin typeface="Rockwell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8600" y="1828800"/>
            <a:ext cx="2514600" cy="25146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3" name="矩形 2"/>
          <p:cNvSpPr/>
          <p:nvPr/>
        </p:nvSpPr>
        <p:spPr>
          <a:xfrm>
            <a:off x="3200400" y="1143000"/>
            <a:ext cx="5715000" cy="1752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九州联</a:t>
            </a: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宇</a:t>
            </a:r>
            <a: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RealTraffic</a:t>
            </a:r>
            <a: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0400" y="2971800"/>
            <a:ext cx="5715000" cy="1752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纵横经纬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(JAMPER)</a:t>
            </a:r>
          </a:p>
          <a:p>
            <a:pPr algn="ctr"/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B2C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29 CuadroTexto"/>
          <p:cNvSpPr txBox="1">
            <a:spLocks noChangeArrowheads="1"/>
          </p:cNvSpPr>
          <p:nvPr/>
        </p:nvSpPr>
        <p:spPr bwMode="auto">
          <a:xfrm>
            <a:off x="4157663" y="6172200"/>
            <a:ext cx="261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0EB1E7"/>
                </a:solidFill>
                <a:latin typeface="Calibri" pitchFamily="34" charset="0"/>
              </a:rPr>
              <a:t>1</a:t>
            </a:r>
            <a:endParaRPr lang="es-ES" altLang="zh-CN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8" name="31 CuadroTexto"/>
          <p:cNvSpPr txBox="1"/>
          <p:nvPr/>
        </p:nvSpPr>
        <p:spPr>
          <a:xfrm>
            <a:off x="4687440" y="6172200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7F7F7F"/>
                </a:solidFill>
                <a:latin typeface="Calibri" pitchFamily="34" charset="0"/>
              </a:rPr>
              <a:t>10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4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8600" y="2209800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57400" y="2971800"/>
            <a:ext cx="6858000" cy="1752600"/>
            <a:chOff x="2057400" y="2971800"/>
            <a:chExt cx="6858000" cy="1752600"/>
          </a:xfrm>
        </p:grpSpPr>
        <p:sp>
          <p:nvSpPr>
            <p:cNvPr id="6" name="矩形 5"/>
            <p:cNvSpPr/>
            <p:nvPr/>
          </p:nvSpPr>
          <p:spPr>
            <a:xfrm>
              <a:off x="2057400" y="2971800"/>
              <a:ext cx="6858000" cy="1752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但，是很好的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药引子</a:t>
              </a:r>
              <a:endPara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264" y="3282821"/>
              <a:ext cx="711362" cy="1130558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2057400" y="1143000"/>
            <a:ext cx="6858000" cy="1752600"/>
            <a:chOff x="2057400" y="1143000"/>
            <a:chExt cx="6858000" cy="1752600"/>
          </a:xfrm>
        </p:grpSpPr>
        <p:sp>
          <p:nvSpPr>
            <p:cNvPr id="5" name="矩形 4"/>
            <p:cNvSpPr/>
            <p:nvPr/>
          </p:nvSpPr>
          <p:spPr>
            <a:xfrm>
              <a:off x="2057400" y="1143000"/>
              <a:ext cx="6858000" cy="1752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路况服务与避开拥堵</a:t>
              </a:r>
              <a:endParaRPr lang="en-US" altLang="zh-CN" sz="3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32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伪刚需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152" y="1403192"/>
              <a:ext cx="1257587" cy="1257587"/>
            </a:xfrm>
            <a:prstGeom prst="rect">
              <a:avLst/>
            </a:prstGeom>
          </p:spPr>
        </p:pic>
      </p:grpSp>
      <p:sp>
        <p:nvSpPr>
          <p:cNvPr id="9" name="29 CuadroTexto"/>
          <p:cNvSpPr txBox="1">
            <a:spLocks noChangeArrowheads="1"/>
          </p:cNvSpPr>
          <p:nvPr/>
        </p:nvSpPr>
        <p:spPr bwMode="auto">
          <a:xfrm>
            <a:off x="4157663" y="6172200"/>
            <a:ext cx="261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0EB1E7"/>
                </a:solidFill>
                <a:latin typeface="Calibri" pitchFamily="34" charset="0"/>
              </a:rPr>
              <a:t>2</a:t>
            </a:r>
            <a:endParaRPr lang="es-ES" altLang="zh-CN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0" name="31 CuadroTexto"/>
          <p:cNvSpPr txBox="1"/>
          <p:nvPr/>
        </p:nvSpPr>
        <p:spPr>
          <a:xfrm>
            <a:off x="4687440" y="6172200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7F7F7F"/>
                </a:solidFill>
                <a:latin typeface="Calibri" pitchFamily="34" charset="0"/>
              </a:rPr>
              <a:t>10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8600" y="2209800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57400" y="2971800"/>
            <a:ext cx="6858000" cy="1752600"/>
            <a:chOff x="2057400" y="2971800"/>
            <a:chExt cx="6858000" cy="1752600"/>
          </a:xfrm>
        </p:grpSpPr>
        <p:sp>
          <p:nvSpPr>
            <p:cNvPr id="5" name="矩形 4"/>
            <p:cNvSpPr/>
            <p:nvPr/>
          </p:nvSpPr>
          <p:spPr>
            <a:xfrm>
              <a:off x="2057400" y="2971800"/>
              <a:ext cx="6858000" cy="1752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但是人人都爱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交通</a:t>
              </a:r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广播</a:t>
              </a:r>
              <a:endPara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264" y="3282821"/>
              <a:ext cx="711362" cy="1130558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2057400" y="1143000"/>
            <a:ext cx="6858000" cy="1752600"/>
            <a:chOff x="2057400" y="1143000"/>
            <a:chExt cx="6858000" cy="1752600"/>
          </a:xfrm>
        </p:grpSpPr>
        <p:sp>
          <p:nvSpPr>
            <p:cNvPr id="3" name="矩形 2"/>
            <p:cNvSpPr/>
            <p:nvPr/>
          </p:nvSpPr>
          <p:spPr>
            <a:xfrm>
              <a:off x="2057400" y="1143000"/>
              <a:ext cx="6858000" cy="1752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用户并不了解自己的</a:t>
              </a:r>
              <a:endParaRPr lang="en-US" altLang="zh-CN" sz="3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真实需求</a:t>
              </a:r>
              <a:endPara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152" y="1403192"/>
              <a:ext cx="1257587" cy="1257587"/>
            </a:xfrm>
            <a:prstGeom prst="rect">
              <a:avLst/>
            </a:prstGeom>
          </p:spPr>
        </p:pic>
      </p:grpSp>
      <p:sp>
        <p:nvSpPr>
          <p:cNvPr id="8" name="29 CuadroTexto"/>
          <p:cNvSpPr txBox="1">
            <a:spLocks noChangeArrowheads="1"/>
          </p:cNvSpPr>
          <p:nvPr/>
        </p:nvSpPr>
        <p:spPr bwMode="auto">
          <a:xfrm>
            <a:off x="4157663" y="6172200"/>
            <a:ext cx="261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0EB1E7"/>
                </a:solidFill>
                <a:latin typeface="Calibri" pitchFamily="34" charset="0"/>
              </a:rPr>
              <a:t>3</a:t>
            </a:r>
            <a:endParaRPr lang="es-ES" altLang="zh-CN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9" name="31 CuadroTexto"/>
          <p:cNvSpPr txBox="1"/>
          <p:nvPr/>
        </p:nvSpPr>
        <p:spPr>
          <a:xfrm>
            <a:off x="4687440" y="6172200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7F7F7F"/>
                </a:solidFill>
                <a:latin typeface="Calibri" pitchFamily="34" charset="0"/>
              </a:rPr>
              <a:t>10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77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8600" y="2209800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57400" y="2971800"/>
            <a:ext cx="6858000" cy="1752600"/>
            <a:chOff x="2057400" y="2971800"/>
            <a:chExt cx="6858000" cy="1752600"/>
          </a:xfrm>
        </p:grpSpPr>
        <p:sp>
          <p:nvSpPr>
            <p:cNvPr id="5" name="矩形 4"/>
            <p:cNvSpPr/>
            <p:nvPr/>
          </p:nvSpPr>
          <p:spPr>
            <a:xfrm>
              <a:off x="2057400" y="2971800"/>
              <a:ext cx="6858000" cy="1752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女人、姑娘们</a:t>
              </a:r>
              <a:endPara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才是我们的未来</a:t>
              </a:r>
              <a:endPara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264" y="3282821"/>
              <a:ext cx="711362" cy="1130558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2057400" y="1143000"/>
            <a:ext cx="6858000" cy="1752600"/>
            <a:chOff x="2057400" y="1143000"/>
            <a:chExt cx="6858000" cy="1752600"/>
          </a:xfrm>
        </p:grpSpPr>
        <p:sp>
          <p:nvSpPr>
            <p:cNvPr id="3" name="矩形 2"/>
            <p:cNvSpPr/>
            <p:nvPr/>
          </p:nvSpPr>
          <p:spPr>
            <a:xfrm>
              <a:off x="2057400" y="1143000"/>
              <a:ext cx="6858000" cy="1752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男人</a:t>
              </a:r>
              <a:endPara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32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是开头但不是主流</a:t>
              </a:r>
              <a:endParaRPr lang="en-US" altLang="zh-CN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152" y="1403192"/>
              <a:ext cx="1257587" cy="1257587"/>
            </a:xfrm>
            <a:prstGeom prst="rect">
              <a:avLst/>
            </a:prstGeom>
          </p:spPr>
        </p:pic>
      </p:grpSp>
      <p:sp>
        <p:nvSpPr>
          <p:cNvPr id="8" name="29 CuadroTexto"/>
          <p:cNvSpPr txBox="1">
            <a:spLocks noChangeArrowheads="1"/>
          </p:cNvSpPr>
          <p:nvPr/>
        </p:nvSpPr>
        <p:spPr bwMode="auto">
          <a:xfrm>
            <a:off x="4157663" y="6172200"/>
            <a:ext cx="261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0EB1E7"/>
                </a:solidFill>
                <a:latin typeface="Calibri" pitchFamily="34" charset="0"/>
              </a:rPr>
              <a:t>4</a:t>
            </a:r>
            <a:endParaRPr lang="es-ES" altLang="zh-CN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9" name="31 CuadroTexto"/>
          <p:cNvSpPr txBox="1"/>
          <p:nvPr/>
        </p:nvSpPr>
        <p:spPr>
          <a:xfrm>
            <a:off x="4687440" y="6172200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7F7F7F"/>
                </a:solidFill>
                <a:latin typeface="Calibri" pitchFamily="34" charset="0"/>
              </a:rPr>
              <a:t>10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74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8600" y="2209800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057400" y="2971800"/>
            <a:ext cx="6858000" cy="1752600"/>
            <a:chOff x="2057400" y="2971800"/>
            <a:chExt cx="6858000" cy="1752600"/>
          </a:xfrm>
        </p:grpSpPr>
        <p:sp>
          <p:nvSpPr>
            <p:cNvPr id="6" name="矩形 5"/>
            <p:cNvSpPr/>
            <p:nvPr/>
          </p:nvSpPr>
          <p:spPr>
            <a:xfrm>
              <a:off x="2057400" y="2971800"/>
              <a:ext cx="6858000" cy="1752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UGC</a:t>
              </a: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是未来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但不是现在</a:t>
              </a:r>
              <a:endPara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264" y="3282821"/>
              <a:ext cx="711362" cy="1130558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2057400" y="1143000"/>
            <a:ext cx="6858000" cy="1752600"/>
            <a:chOff x="2057400" y="1143000"/>
            <a:chExt cx="6858000" cy="1752600"/>
          </a:xfrm>
        </p:grpSpPr>
        <p:sp>
          <p:nvSpPr>
            <p:cNvPr id="5" name="矩形 4"/>
            <p:cNvSpPr/>
            <p:nvPr/>
          </p:nvSpPr>
          <p:spPr>
            <a:xfrm>
              <a:off x="2057400" y="1143000"/>
              <a:ext cx="6858000" cy="1752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UGC?UGC?UGC?</a:t>
              </a:r>
              <a:endParaRPr lang="en-US" altLang="zh-CN" sz="3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看起来很美</a:t>
              </a:r>
              <a:endPara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152" y="1403192"/>
              <a:ext cx="1257587" cy="1257587"/>
            </a:xfrm>
            <a:prstGeom prst="rect">
              <a:avLst/>
            </a:prstGeom>
          </p:spPr>
        </p:pic>
      </p:grpSp>
      <p:sp>
        <p:nvSpPr>
          <p:cNvPr id="9" name="29 CuadroTexto"/>
          <p:cNvSpPr txBox="1">
            <a:spLocks noChangeArrowheads="1"/>
          </p:cNvSpPr>
          <p:nvPr/>
        </p:nvSpPr>
        <p:spPr bwMode="auto">
          <a:xfrm>
            <a:off x="4157663" y="6172200"/>
            <a:ext cx="261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0EB1E7"/>
                </a:solidFill>
                <a:latin typeface="Calibri" pitchFamily="34" charset="0"/>
              </a:rPr>
              <a:t>5</a:t>
            </a:r>
            <a:endParaRPr lang="es-ES" altLang="zh-CN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10" name="31 CuadroTexto"/>
          <p:cNvSpPr txBox="1"/>
          <p:nvPr/>
        </p:nvSpPr>
        <p:spPr>
          <a:xfrm>
            <a:off x="4687440" y="6172200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7F7F7F"/>
                </a:solidFill>
                <a:latin typeface="Calibri" pitchFamily="34" charset="0"/>
              </a:rPr>
              <a:t>10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46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8600" y="2209800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57400" y="2971800"/>
            <a:ext cx="6858000" cy="1752600"/>
            <a:chOff x="2057400" y="2971800"/>
            <a:chExt cx="6858000" cy="1752600"/>
          </a:xfrm>
        </p:grpSpPr>
        <p:sp>
          <p:nvSpPr>
            <p:cNvPr id="5" name="矩形 4"/>
            <p:cNvSpPr/>
            <p:nvPr/>
          </p:nvSpPr>
          <p:spPr>
            <a:xfrm>
              <a:off x="2057400" y="2971800"/>
              <a:ext cx="6858000" cy="1752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纵深服务</a:t>
              </a:r>
              <a:endPara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是产生价值的根本</a:t>
              </a:r>
              <a:endParaRPr lang="en-US" altLang="zh-CN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264" y="3282821"/>
              <a:ext cx="711362" cy="1130558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2057400" y="1143000"/>
            <a:ext cx="6858000" cy="1752600"/>
            <a:chOff x="2057400" y="1143000"/>
            <a:chExt cx="6858000" cy="1752600"/>
          </a:xfrm>
        </p:grpSpPr>
        <p:sp>
          <p:nvSpPr>
            <p:cNvPr id="3" name="矩形 2"/>
            <p:cNvSpPr/>
            <p:nvPr/>
          </p:nvSpPr>
          <p:spPr>
            <a:xfrm>
              <a:off x="2057400" y="1143000"/>
              <a:ext cx="6858000" cy="1752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城市的覆盖数量</a:t>
              </a:r>
              <a:endParaRPr lang="en-US" altLang="zh-CN" sz="3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不是首要任务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152" y="1403192"/>
              <a:ext cx="1257587" cy="1257587"/>
            </a:xfrm>
            <a:prstGeom prst="rect">
              <a:avLst/>
            </a:prstGeom>
          </p:spPr>
        </p:pic>
      </p:grpSp>
      <p:sp>
        <p:nvSpPr>
          <p:cNvPr id="8" name="29 CuadroTexto"/>
          <p:cNvSpPr txBox="1">
            <a:spLocks noChangeArrowheads="1"/>
          </p:cNvSpPr>
          <p:nvPr/>
        </p:nvSpPr>
        <p:spPr bwMode="auto">
          <a:xfrm>
            <a:off x="4157663" y="6172200"/>
            <a:ext cx="261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0EB1E7"/>
                </a:solidFill>
                <a:latin typeface="Calibri" pitchFamily="34" charset="0"/>
              </a:rPr>
              <a:t>6</a:t>
            </a:r>
            <a:endParaRPr lang="es-ES" altLang="zh-CN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9" name="31 CuadroTexto"/>
          <p:cNvSpPr txBox="1"/>
          <p:nvPr/>
        </p:nvSpPr>
        <p:spPr>
          <a:xfrm>
            <a:off x="4687440" y="6172200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HN" altLang="zh-CN" sz="1200" b="1" dirty="0" smtClean="0">
                <a:solidFill>
                  <a:srgbClr val="7F7F7F"/>
                </a:solidFill>
                <a:latin typeface="Calibri" pitchFamily="34" charset="0"/>
              </a:rPr>
              <a:t>10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40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52400" y="76200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尝试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4585" y="2180381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6741" y="4284562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609600" y="1532681"/>
            <a:ext cx="609600" cy="685800"/>
          </a:xfrm>
          <a:prstGeom prst="downArrow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631785" y="3674962"/>
            <a:ext cx="609600" cy="685800"/>
          </a:xfrm>
          <a:prstGeom prst="downArrow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67000" y="1885834"/>
            <a:ext cx="6019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dirty="0" smtClean="0">
                <a:solidFill>
                  <a:srgbClr val="0CB7EF"/>
                </a:solidFill>
                <a:latin typeface="Impact" panose="020B0806030902050204" pitchFamily="34" charset="0"/>
              </a:rPr>
              <a:t>Jam</a:t>
            </a:r>
            <a:r>
              <a:rPr lang="en-US" altLang="zh-CN" sz="150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per</a:t>
            </a:r>
            <a:endParaRPr lang="zh-CN" altLang="en-US" sz="150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29 CuadroTexto"/>
          <p:cNvSpPr txBox="1">
            <a:spLocks noChangeArrowheads="1"/>
          </p:cNvSpPr>
          <p:nvPr/>
        </p:nvSpPr>
        <p:spPr bwMode="auto">
          <a:xfrm>
            <a:off x="4157663" y="6172200"/>
            <a:ext cx="261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0EB1E7"/>
                </a:solidFill>
                <a:latin typeface="Calibri" pitchFamily="34" charset="0"/>
              </a:rPr>
              <a:t>7</a:t>
            </a:r>
            <a:endParaRPr lang="es-ES" altLang="zh-CN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9" name="31 CuadroTexto"/>
          <p:cNvSpPr txBox="1"/>
          <p:nvPr/>
        </p:nvSpPr>
        <p:spPr>
          <a:xfrm>
            <a:off x="4687440" y="6172200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7F7F7F"/>
                </a:solidFill>
                <a:latin typeface="Calibri" pitchFamily="34" charset="0"/>
              </a:rPr>
              <a:t>10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93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52400" y="76200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尝试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4585" y="2180381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6741" y="4284562"/>
            <a:ext cx="1524000" cy="1524000"/>
          </a:xfrm>
          <a:prstGeom prst="ellipse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609600" y="1532681"/>
            <a:ext cx="609600" cy="685800"/>
          </a:xfrm>
          <a:prstGeom prst="downArrow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631785" y="3674962"/>
            <a:ext cx="609600" cy="685800"/>
          </a:xfrm>
          <a:prstGeom prst="downArrow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rot="18713577">
            <a:off x="2197615" y="711396"/>
            <a:ext cx="609600" cy="2841247"/>
          </a:xfrm>
          <a:prstGeom prst="downArrow">
            <a:avLst/>
          </a:prstGeom>
          <a:solidFill>
            <a:srgbClr val="03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29 CuadroTexto"/>
          <p:cNvSpPr txBox="1">
            <a:spLocks noChangeArrowheads="1"/>
          </p:cNvSpPr>
          <p:nvPr/>
        </p:nvSpPr>
        <p:spPr bwMode="auto">
          <a:xfrm>
            <a:off x="4157663" y="6172200"/>
            <a:ext cx="261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0EB1E7"/>
                </a:solidFill>
                <a:latin typeface="Calibri" pitchFamily="34" charset="0"/>
              </a:rPr>
              <a:t>8</a:t>
            </a:r>
            <a:endParaRPr lang="es-ES" altLang="zh-CN" sz="1200" b="1" dirty="0">
              <a:solidFill>
                <a:srgbClr val="0EB1E7"/>
              </a:solidFill>
              <a:latin typeface="Calibri" pitchFamily="34" charset="0"/>
            </a:endParaRPr>
          </a:p>
        </p:txBody>
      </p:sp>
      <p:sp>
        <p:nvSpPr>
          <p:cNvPr id="9" name="31 CuadroTexto"/>
          <p:cNvSpPr txBox="1"/>
          <p:nvPr/>
        </p:nvSpPr>
        <p:spPr>
          <a:xfrm>
            <a:off x="4687440" y="6172200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HN" sz="1200" b="1" dirty="0" smtClean="0">
                <a:solidFill>
                  <a:srgbClr val="7F7F7F"/>
                </a:solidFill>
                <a:latin typeface="Calibri" pitchFamily="34" charset="0"/>
              </a:rPr>
              <a:t>10</a:t>
            </a:r>
            <a:endParaRPr lang="es-ES" altLang="zh-CN" sz="12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2053" name="Picture 5" descr="C:\Users\realtraffic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04800"/>
            <a:ext cx="5448300" cy="5448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1372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155</Words>
  <Application>Microsoft Office PowerPoint</Application>
  <PresentationFormat>全屏显示(4:3)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Impact</vt:lpstr>
      <vt:lpstr>Rockwell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Philipmao</dc:creator>
  <cp:lastModifiedBy>Philip Mao</cp:lastModifiedBy>
  <cp:revision>59</cp:revision>
  <dcterms:created xsi:type="dcterms:W3CDTF">2006-08-16T00:00:00Z</dcterms:created>
  <dcterms:modified xsi:type="dcterms:W3CDTF">2012-11-20T09:09:55Z</dcterms:modified>
</cp:coreProperties>
</file>