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Default Extension="xlsx" ContentType="application/vnd.openxmlformats-officedocument.spreadsheetml.sheet"/>
  <Override PartName="/ppt/charts/chart3.xml" ContentType="application/vnd.openxmlformats-officedocument.drawingml.char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1"/>
    <p:sldMasterId id="2147484544" r:id="rId2"/>
    <p:sldMasterId id="2147484547" r:id="rId3"/>
  </p:sldMasterIdLst>
  <p:notesMasterIdLst>
    <p:notesMasterId r:id="rId17"/>
  </p:notesMasterIdLst>
  <p:sldIdLst>
    <p:sldId id="473" r:id="rId4"/>
    <p:sldId id="484" r:id="rId5"/>
    <p:sldId id="481" r:id="rId6"/>
    <p:sldId id="482" r:id="rId7"/>
    <p:sldId id="483" r:id="rId8"/>
    <p:sldId id="485" r:id="rId9"/>
    <p:sldId id="479" r:id="rId10"/>
    <p:sldId id="486" r:id="rId11"/>
    <p:sldId id="488" r:id="rId12"/>
    <p:sldId id="476" r:id="rId13"/>
    <p:sldId id="478" r:id="rId14"/>
    <p:sldId id="489" r:id="rId15"/>
    <p:sldId id="487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1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39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58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7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5977" algn="l" defTabSz="914391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173" algn="l" defTabSz="914391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368" algn="l" defTabSz="914391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563" algn="l" defTabSz="914391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33CC33"/>
    <a:srgbClr val="83A80B"/>
    <a:srgbClr val="FF0066"/>
    <a:srgbClr val="0066FF"/>
    <a:srgbClr val="FFFFFF"/>
    <a:srgbClr val="FEC4F2"/>
    <a:srgbClr val="FFFDD5"/>
    <a:srgbClr val="FED6F5"/>
    <a:srgbClr val="339933"/>
  </p:clrMru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28" autoAdjust="0"/>
    <p:restoredTop sz="98145" autoAdjust="0"/>
  </p:normalViewPr>
  <p:slideViewPr>
    <p:cSldViewPr>
      <p:cViewPr>
        <p:scale>
          <a:sx n="62" d="100"/>
          <a:sy n="62" d="100"/>
        </p:scale>
        <p:origin x="-1608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3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0574"/>
    </p:cViewPr>
  </p:sorterViewPr>
  <p:notesViewPr>
    <p:cSldViewPr>
      <p:cViewPr varScale="1">
        <p:scale>
          <a:sx n="47" d="100"/>
          <a:sy n="47" d="100"/>
        </p:scale>
        <p:origin x="-2448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lineChart>
        <c:grouping val="standard"/>
        <c:ser>
          <c:idx val="1"/>
          <c:order val="0"/>
          <c:tx>
            <c:strRef>
              <c:f>Sheet1!$A$2</c:f>
              <c:strCache>
                <c:ptCount val="1"/>
                <c:pt idx="0">
                  <c:v>优酷 </c:v>
                </c:pt>
              </c:strCache>
            </c:strRef>
          </c:tx>
          <c:spPr>
            <a:ln w="44450">
              <a:solidFill>
                <a:schemeClr val="accent1"/>
              </a:solidFill>
            </a:ln>
          </c:spPr>
          <c:marker>
            <c:spPr>
              <a:solidFill>
                <a:schemeClr val="accent1"/>
              </a:solidFill>
              <a:ln>
                <a:solidFill>
                  <a:srgbClr val="4F81BD"/>
                </a:solidFill>
              </a:ln>
            </c:spPr>
          </c:marker>
          <c:cat>
            <c:strRef>
              <c:f>Sheet1!$B$1:$I$1</c:f>
              <c:strCache>
                <c:ptCount val="8"/>
                <c:pt idx="0">
                  <c:v>2012年1月</c:v>
                </c:pt>
                <c:pt idx="1">
                  <c:v>2012年2月</c:v>
                </c:pt>
                <c:pt idx="2">
                  <c:v>2012年3月</c:v>
                </c:pt>
                <c:pt idx="3">
                  <c:v>2012年4月</c:v>
                </c:pt>
                <c:pt idx="4">
                  <c:v>2012年5月</c:v>
                </c:pt>
                <c:pt idx="5">
                  <c:v>2012年6月</c:v>
                </c:pt>
                <c:pt idx="6">
                  <c:v>2012年7月</c:v>
                </c:pt>
                <c:pt idx="7">
                  <c:v>2012年8月</c:v>
                </c:pt>
              </c:strCache>
            </c:strRef>
          </c:cat>
          <c:val>
            <c:numRef>
              <c:f>Sheet1!$B$2:$I$2</c:f>
              <c:numCache>
                <c:formatCode>_ * #,##0_ ;_ * \-#,##0_ ;_ * "-"??_ ;_ @_ </c:formatCode>
                <c:ptCount val="8"/>
                <c:pt idx="0">
                  <c:v>74203.61</c:v>
                </c:pt>
                <c:pt idx="1">
                  <c:v>69193.05</c:v>
                </c:pt>
                <c:pt idx="2">
                  <c:v>65062.65</c:v>
                </c:pt>
                <c:pt idx="3">
                  <c:v>62798.22</c:v>
                </c:pt>
                <c:pt idx="4">
                  <c:v>61477.79</c:v>
                </c:pt>
                <c:pt idx="5">
                  <c:v>58174.98</c:v>
                </c:pt>
                <c:pt idx="6">
                  <c:v>62599.26</c:v>
                </c:pt>
                <c:pt idx="7">
                  <c:v>61560.32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土豆 </c:v>
                </c:pt>
              </c:strCache>
            </c:strRef>
          </c:tx>
          <c:spPr>
            <a:ln w="44450">
              <a:solidFill>
                <a:srgbClr val="FFC000"/>
              </a:solidFill>
            </a:ln>
          </c:spPr>
          <c:marker>
            <c:spPr>
              <a:solidFill>
                <a:srgbClr val="FFC000"/>
              </a:solidFill>
              <a:ln>
                <a:solidFill>
                  <a:srgbClr val="FFC000"/>
                </a:solidFill>
              </a:ln>
            </c:spPr>
          </c:marker>
          <c:cat>
            <c:strRef>
              <c:f>Sheet1!$B$1:$I$1</c:f>
              <c:strCache>
                <c:ptCount val="8"/>
                <c:pt idx="0">
                  <c:v>2012年1月</c:v>
                </c:pt>
                <c:pt idx="1">
                  <c:v>2012年2月</c:v>
                </c:pt>
                <c:pt idx="2">
                  <c:v>2012年3月</c:v>
                </c:pt>
                <c:pt idx="3">
                  <c:v>2012年4月</c:v>
                </c:pt>
                <c:pt idx="4">
                  <c:v>2012年5月</c:v>
                </c:pt>
                <c:pt idx="5">
                  <c:v>2012年6月</c:v>
                </c:pt>
                <c:pt idx="6">
                  <c:v>2012年7月</c:v>
                </c:pt>
                <c:pt idx="7">
                  <c:v>2012年8月</c:v>
                </c:pt>
              </c:strCache>
            </c:strRef>
          </c:cat>
          <c:val>
            <c:numRef>
              <c:f>Sheet1!$B$3:$I$3</c:f>
              <c:numCache>
                <c:formatCode>_ * #,##0_ ;_ * \-#,##0_ ;_ * "-"??_ ;_ @_ </c:formatCode>
                <c:ptCount val="8"/>
                <c:pt idx="0">
                  <c:v>29403.7</c:v>
                </c:pt>
                <c:pt idx="1">
                  <c:v>28295.980000000021</c:v>
                </c:pt>
                <c:pt idx="2">
                  <c:v>26217.77</c:v>
                </c:pt>
                <c:pt idx="3">
                  <c:v>27441.34</c:v>
                </c:pt>
                <c:pt idx="4">
                  <c:v>27246.47</c:v>
                </c:pt>
                <c:pt idx="5">
                  <c:v>26895.3</c:v>
                </c:pt>
                <c:pt idx="6">
                  <c:v>29849.71</c:v>
                </c:pt>
                <c:pt idx="7">
                  <c:v>32754.37</c:v>
                </c:pt>
              </c:numCache>
            </c:numRef>
          </c:val>
        </c:ser>
        <c:ser>
          <c:idx val="3"/>
          <c:order val="2"/>
          <c:tx>
            <c:strRef>
              <c:f>Sheet1!$A$4</c:f>
              <c:strCache>
                <c:ptCount val="1"/>
                <c:pt idx="0">
                  <c:v>搜狐 </c:v>
                </c:pt>
              </c:strCache>
            </c:strRef>
          </c:tx>
          <c:spPr>
            <a:ln w="44450"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strRef>
              <c:f>Sheet1!$B$1:$I$1</c:f>
              <c:strCache>
                <c:ptCount val="8"/>
                <c:pt idx="0">
                  <c:v>2012年1月</c:v>
                </c:pt>
                <c:pt idx="1">
                  <c:v>2012年2月</c:v>
                </c:pt>
                <c:pt idx="2">
                  <c:v>2012年3月</c:v>
                </c:pt>
                <c:pt idx="3">
                  <c:v>2012年4月</c:v>
                </c:pt>
                <c:pt idx="4">
                  <c:v>2012年5月</c:v>
                </c:pt>
                <c:pt idx="5">
                  <c:v>2012年6月</c:v>
                </c:pt>
                <c:pt idx="6">
                  <c:v>2012年7月</c:v>
                </c:pt>
                <c:pt idx="7">
                  <c:v>2012年8月</c:v>
                </c:pt>
              </c:strCache>
            </c:strRef>
          </c:cat>
          <c:val>
            <c:numRef>
              <c:f>Sheet1!$B$4:$I$4</c:f>
              <c:numCache>
                <c:formatCode>_ * #,##0_ ;_ * \-#,##0_ ;_ * "-"??_ ;_ @_ </c:formatCode>
                <c:ptCount val="8"/>
                <c:pt idx="0">
                  <c:v>26853.32</c:v>
                </c:pt>
                <c:pt idx="1">
                  <c:v>27782.639999999948</c:v>
                </c:pt>
                <c:pt idx="2">
                  <c:v>26961.7</c:v>
                </c:pt>
                <c:pt idx="3">
                  <c:v>18046.36</c:v>
                </c:pt>
                <c:pt idx="4">
                  <c:v>24379.08</c:v>
                </c:pt>
                <c:pt idx="5">
                  <c:v>22819.38</c:v>
                </c:pt>
                <c:pt idx="6">
                  <c:v>25483.72</c:v>
                </c:pt>
                <c:pt idx="7">
                  <c:v>26105.43999999997</c:v>
                </c:pt>
              </c:numCache>
            </c:numRef>
          </c:val>
        </c:ser>
        <c:ser>
          <c:idx val="4"/>
          <c:order val="3"/>
          <c:tx>
            <c:strRef>
              <c:f>Sheet1!$A$5</c:f>
              <c:strCache>
                <c:ptCount val="1"/>
                <c:pt idx="0">
                  <c:v>奇艺 </c:v>
                </c:pt>
              </c:strCache>
            </c:strRef>
          </c:tx>
          <c:spPr>
            <a:ln w="44450">
              <a:solidFill>
                <a:schemeClr val="accent3"/>
              </a:solidFill>
            </a:ln>
          </c:spPr>
          <c:marker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cat>
            <c:strRef>
              <c:f>Sheet1!$B$1:$I$1</c:f>
              <c:strCache>
                <c:ptCount val="8"/>
                <c:pt idx="0">
                  <c:v>2012年1月</c:v>
                </c:pt>
                <c:pt idx="1">
                  <c:v>2012年2月</c:v>
                </c:pt>
                <c:pt idx="2">
                  <c:v>2012年3月</c:v>
                </c:pt>
                <c:pt idx="3">
                  <c:v>2012年4月</c:v>
                </c:pt>
                <c:pt idx="4">
                  <c:v>2012年5月</c:v>
                </c:pt>
                <c:pt idx="5">
                  <c:v>2012年6月</c:v>
                </c:pt>
                <c:pt idx="6">
                  <c:v>2012年7月</c:v>
                </c:pt>
                <c:pt idx="7">
                  <c:v>2012年8月</c:v>
                </c:pt>
              </c:strCache>
            </c:strRef>
          </c:cat>
          <c:val>
            <c:numRef>
              <c:f>Sheet1!$B$5:$I$5</c:f>
              <c:numCache>
                <c:formatCode>_ * #,##0_ ;_ * \-#,##0_ ;_ * "-"??_ ;_ @_ </c:formatCode>
                <c:ptCount val="8"/>
                <c:pt idx="0">
                  <c:v>33248.269999999997</c:v>
                </c:pt>
                <c:pt idx="1">
                  <c:v>35035.1</c:v>
                </c:pt>
                <c:pt idx="2">
                  <c:v>33871.26</c:v>
                </c:pt>
                <c:pt idx="3">
                  <c:v>31161.07</c:v>
                </c:pt>
                <c:pt idx="4">
                  <c:v>30847.420000000009</c:v>
                </c:pt>
                <c:pt idx="5">
                  <c:v>33590.33</c:v>
                </c:pt>
                <c:pt idx="6">
                  <c:v>45125.9</c:v>
                </c:pt>
                <c:pt idx="7">
                  <c:v>52708.12</c:v>
                </c:pt>
              </c:numCache>
            </c:numRef>
          </c:val>
        </c:ser>
        <c:ser>
          <c:idx val="5"/>
          <c:order val="4"/>
          <c:tx>
            <c:strRef>
              <c:f>Sheet1!$A$6</c:f>
              <c:strCache>
                <c:ptCount val="1"/>
                <c:pt idx="0">
                  <c:v>迅雷看看 </c:v>
                </c:pt>
              </c:strCache>
            </c:strRef>
          </c:tx>
          <c:spPr>
            <a:ln w="44450">
              <a:solidFill>
                <a:schemeClr val="accent1">
                  <a:lumMod val="40000"/>
                  <a:lumOff val="60000"/>
                </a:schemeClr>
              </a:solidFill>
            </a:ln>
          </c:spPr>
          <c:marker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c:spPr>
          </c:marker>
          <c:cat>
            <c:strRef>
              <c:f>Sheet1!$B$1:$I$1</c:f>
              <c:strCache>
                <c:ptCount val="8"/>
                <c:pt idx="0">
                  <c:v>2012年1月</c:v>
                </c:pt>
                <c:pt idx="1">
                  <c:v>2012年2月</c:v>
                </c:pt>
                <c:pt idx="2">
                  <c:v>2012年3月</c:v>
                </c:pt>
                <c:pt idx="3">
                  <c:v>2012年4月</c:v>
                </c:pt>
                <c:pt idx="4">
                  <c:v>2012年5月</c:v>
                </c:pt>
                <c:pt idx="5">
                  <c:v>2012年6月</c:v>
                </c:pt>
                <c:pt idx="6">
                  <c:v>2012年7月</c:v>
                </c:pt>
                <c:pt idx="7">
                  <c:v>2012年8月</c:v>
                </c:pt>
              </c:strCache>
            </c:strRef>
          </c:cat>
          <c:val>
            <c:numRef>
              <c:f>Sheet1!$B$6:$I$6</c:f>
              <c:numCache>
                <c:formatCode>_ * #,##0_ ;_ * \-#,##0_ ;_ * "-"??_ ;_ @_ </c:formatCode>
                <c:ptCount val="8"/>
                <c:pt idx="0">
                  <c:v>15138.66</c:v>
                </c:pt>
                <c:pt idx="1">
                  <c:v>14473.56</c:v>
                </c:pt>
                <c:pt idx="2">
                  <c:v>14831.12</c:v>
                </c:pt>
                <c:pt idx="3">
                  <c:v>15809.48</c:v>
                </c:pt>
                <c:pt idx="4">
                  <c:v>14730.19</c:v>
                </c:pt>
                <c:pt idx="5">
                  <c:v>13181.949999999986</c:v>
                </c:pt>
                <c:pt idx="6">
                  <c:v>16322.77</c:v>
                </c:pt>
                <c:pt idx="7">
                  <c:v>13766.41</c:v>
                </c:pt>
              </c:numCache>
            </c:numRef>
          </c:val>
        </c:ser>
        <c:ser>
          <c:idx val="6"/>
          <c:order val="5"/>
          <c:tx>
            <c:strRef>
              <c:f>Sheet1!$A$7</c:f>
              <c:strCache>
                <c:ptCount val="1"/>
                <c:pt idx="0">
                  <c:v>乐视</c:v>
                </c:pt>
              </c:strCache>
            </c:strRef>
          </c:tx>
          <c:spPr>
            <a:ln w="44450">
              <a:solidFill>
                <a:schemeClr val="accent2">
                  <a:lumMod val="60000"/>
                  <a:lumOff val="40000"/>
                </a:schemeClr>
              </a:solidFill>
            </a:ln>
          </c:spPr>
          <c:marker>
            <c:spPr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504D">
                    <a:lumMod val="60000"/>
                    <a:lumOff val="40000"/>
                  </a:srgbClr>
                </a:solidFill>
              </a:ln>
            </c:spPr>
          </c:marker>
          <c:cat>
            <c:strRef>
              <c:f>Sheet1!$B$1:$I$1</c:f>
              <c:strCache>
                <c:ptCount val="8"/>
                <c:pt idx="0">
                  <c:v>2012年1月</c:v>
                </c:pt>
                <c:pt idx="1">
                  <c:v>2012年2月</c:v>
                </c:pt>
                <c:pt idx="2">
                  <c:v>2012年3月</c:v>
                </c:pt>
                <c:pt idx="3">
                  <c:v>2012年4月</c:v>
                </c:pt>
                <c:pt idx="4">
                  <c:v>2012年5月</c:v>
                </c:pt>
                <c:pt idx="5">
                  <c:v>2012年6月</c:v>
                </c:pt>
                <c:pt idx="6">
                  <c:v>2012年7月</c:v>
                </c:pt>
                <c:pt idx="7">
                  <c:v>2012年8月</c:v>
                </c:pt>
              </c:strCache>
            </c:strRef>
          </c:cat>
          <c:val>
            <c:numRef>
              <c:f>Sheet1!$B$7:$I$7</c:f>
              <c:numCache>
                <c:formatCode>_ * #,##0_ ;_ * \-#,##0_ ;_ * "-"??_ ;_ @_ </c:formatCode>
                <c:ptCount val="8"/>
                <c:pt idx="0">
                  <c:v>15428.98</c:v>
                </c:pt>
                <c:pt idx="1">
                  <c:v>13869.55</c:v>
                </c:pt>
                <c:pt idx="2">
                  <c:v>17139.68999999997</c:v>
                </c:pt>
                <c:pt idx="3">
                  <c:v>24240.780000000021</c:v>
                </c:pt>
                <c:pt idx="4">
                  <c:v>27556.59</c:v>
                </c:pt>
                <c:pt idx="5">
                  <c:v>28324.829999999973</c:v>
                </c:pt>
                <c:pt idx="6">
                  <c:v>27156.35</c:v>
                </c:pt>
                <c:pt idx="7">
                  <c:v>26271.1</c:v>
                </c:pt>
              </c:numCache>
            </c:numRef>
          </c:val>
        </c:ser>
        <c:marker val="1"/>
        <c:axId val="180492544"/>
        <c:axId val="194122112"/>
      </c:lineChart>
      <c:catAx>
        <c:axId val="180492544"/>
        <c:scaling>
          <c:orientation val="minMax"/>
        </c:scaling>
        <c:axPos val="b"/>
        <c:tickLblPos val="nextTo"/>
        <c:crossAx val="194122112"/>
        <c:crosses val="autoZero"/>
        <c:auto val="1"/>
        <c:lblAlgn val="ctr"/>
        <c:lblOffset val="100"/>
      </c:catAx>
      <c:valAx>
        <c:axId val="194122112"/>
        <c:scaling>
          <c:orientation val="minMax"/>
        </c:scaling>
        <c:axPos val="l"/>
        <c:majorGridlines>
          <c:spPr>
            <a:ln>
              <a:solidFill>
                <a:prstClr val="white">
                  <a:lumMod val="85000"/>
                </a:prstClr>
              </a:solidFill>
              <a:prstDash val="lgDash"/>
            </a:ln>
          </c:spPr>
        </c:majorGridlines>
        <c:numFmt formatCode="_ * #,##0_ ;_ * \-#,##0_ ;_ * &quot;-&quot;??_ ;_ @_ " sourceLinked="1"/>
        <c:tickLblPos val="nextTo"/>
        <c:crossAx val="18049254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400"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lineChart>
        <c:grouping val="standard"/>
        <c:ser>
          <c:idx val="1"/>
          <c:order val="0"/>
          <c:tx>
            <c:strRef>
              <c:f>Sheet1!$A$2</c:f>
              <c:strCache>
                <c:ptCount val="1"/>
                <c:pt idx="0">
                  <c:v>优酷</c:v>
                </c:pt>
              </c:strCache>
            </c:strRef>
          </c:tx>
          <c:spPr>
            <a:ln w="44450">
              <a:solidFill>
                <a:srgbClr val="4F81BD"/>
              </a:solidFill>
            </a:ln>
          </c:spPr>
          <c:marker>
            <c:spPr>
              <a:solidFill>
                <a:schemeClr val="accent1"/>
              </a:solidFill>
              <a:ln>
                <a:solidFill>
                  <a:srgbClr val="4F81BD"/>
                </a:solidFill>
              </a:ln>
            </c:spPr>
          </c:marker>
          <c:cat>
            <c:strRef>
              <c:f>Sheet1!$B$1:$I$1</c:f>
              <c:strCache>
                <c:ptCount val="8"/>
                <c:pt idx="0">
                  <c:v>2012年1月</c:v>
                </c:pt>
                <c:pt idx="1">
                  <c:v>2012年2月</c:v>
                </c:pt>
                <c:pt idx="2">
                  <c:v>2012年3月</c:v>
                </c:pt>
                <c:pt idx="3">
                  <c:v>2012年4月</c:v>
                </c:pt>
                <c:pt idx="4">
                  <c:v>2012年5月</c:v>
                </c:pt>
                <c:pt idx="5">
                  <c:v>2012年6月</c:v>
                </c:pt>
                <c:pt idx="6">
                  <c:v>2012年7月</c:v>
                </c:pt>
                <c:pt idx="7">
                  <c:v>2012年8月</c:v>
                </c:pt>
              </c:strCache>
            </c:strRef>
          </c:cat>
          <c:val>
            <c:numRef>
              <c:f>Sheet1!$B$2:$I$2</c:f>
              <c:numCache>
                <c:formatCode>_ * #,##0_ ;_ * \-#,##0_ ;_ * "-"??_ ;_ @_ </c:formatCode>
                <c:ptCount val="8"/>
                <c:pt idx="0">
                  <c:v>26662.3</c:v>
                </c:pt>
                <c:pt idx="1">
                  <c:v>26937.200000000001</c:v>
                </c:pt>
                <c:pt idx="2">
                  <c:v>27148.5</c:v>
                </c:pt>
                <c:pt idx="3">
                  <c:v>26489.3</c:v>
                </c:pt>
                <c:pt idx="4">
                  <c:v>26975.8</c:v>
                </c:pt>
                <c:pt idx="5">
                  <c:v>26313.3</c:v>
                </c:pt>
                <c:pt idx="6">
                  <c:v>26684.9</c:v>
                </c:pt>
                <c:pt idx="7">
                  <c:v>26357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土豆</c:v>
                </c:pt>
              </c:strCache>
            </c:strRef>
          </c:tx>
          <c:spPr>
            <a:ln w="44450">
              <a:solidFill>
                <a:srgbClr val="FFC000"/>
              </a:solidFill>
            </a:ln>
          </c:spPr>
          <c:marker>
            <c:spPr>
              <a:solidFill>
                <a:srgbClr val="FFC000"/>
              </a:solidFill>
              <a:ln>
                <a:solidFill>
                  <a:srgbClr val="FFC000"/>
                </a:solidFill>
              </a:ln>
            </c:spPr>
          </c:marker>
          <c:cat>
            <c:strRef>
              <c:f>Sheet1!$B$1:$I$1</c:f>
              <c:strCache>
                <c:ptCount val="8"/>
                <c:pt idx="0">
                  <c:v>2012年1月</c:v>
                </c:pt>
                <c:pt idx="1">
                  <c:v>2012年2月</c:v>
                </c:pt>
                <c:pt idx="2">
                  <c:v>2012年3月</c:v>
                </c:pt>
                <c:pt idx="3">
                  <c:v>2012年4月</c:v>
                </c:pt>
                <c:pt idx="4">
                  <c:v>2012年5月</c:v>
                </c:pt>
                <c:pt idx="5">
                  <c:v>2012年6月</c:v>
                </c:pt>
                <c:pt idx="6">
                  <c:v>2012年7月</c:v>
                </c:pt>
                <c:pt idx="7">
                  <c:v>2012年8月</c:v>
                </c:pt>
              </c:strCache>
            </c:strRef>
          </c:cat>
          <c:val>
            <c:numRef>
              <c:f>Sheet1!$B$3:$I$3</c:f>
              <c:numCache>
                <c:formatCode>_ * #,##0_ ;_ * \-#,##0_ ;_ * "-"??_ ;_ @_ </c:formatCode>
                <c:ptCount val="8"/>
                <c:pt idx="0">
                  <c:v>22250.1</c:v>
                </c:pt>
                <c:pt idx="1">
                  <c:v>22169.7</c:v>
                </c:pt>
                <c:pt idx="2">
                  <c:v>21586.799999999996</c:v>
                </c:pt>
                <c:pt idx="3">
                  <c:v>21258.799999999996</c:v>
                </c:pt>
                <c:pt idx="4">
                  <c:v>21345.3</c:v>
                </c:pt>
                <c:pt idx="5">
                  <c:v>21031.200000000001</c:v>
                </c:pt>
                <c:pt idx="6">
                  <c:v>22081.7</c:v>
                </c:pt>
                <c:pt idx="7">
                  <c:v>22448</c:v>
                </c:pt>
              </c:numCache>
            </c:numRef>
          </c:val>
        </c:ser>
        <c:ser>
          <c:idx val="3"/>
          <c:order val="2"/>
          <c:tx>
            <c:strRef>
              <c:f>Sheet1!$A$4</c:f>
              <c:strCache>
                <c:ptCount val="1"/>
                <c:pt idx="0">
                  <c:v>搜狐视频</c:v>
                </c:pt>
              </c:strCache>
            </c:strRef>
          </c:tx>
          <c:spPr>
            <a:ln w="44450"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strRef>
              <c:f>Sheet1!$B$1:$I$1</c:f>
              <c:strCache>
                <c:ptCount val="8"/>
                <c:pt idx="0">
                  <c:v>2012年1月</c:v>
                </c:pt>
                <c:pt idx="1">
                  <c:v>2012年2月</c:v>
                </c:pt>
                <c:pt idx="2">
                  <c:v>2012年3月</c:v>
                </c:pt>
                <c:pt idx="3">
                  <c:v>2012年4月</c:v>
                </c:pt>
                <c:pt idx="4">
                  <c:v>2012年5月</c:v>
                </c:pt>
                <c:pt idx="5">
                  <c:v>2012年6月</c:v>
                </c:pt>
                <c:pt idx="6">
                  <c:v>2012年7月</c:v>
                </c:pt>
                <c:pt idx="7">
                  <c:v>2012年8月</c:v>
                </c:pt>
              </c:strCache>
            </c:strRef>
          </c:cat>
          <c:val>
            <c:numRef>
              <c:f>Sheet1!$B$4:$I$4</c:f>
              <c:numCache>
                <c:formatCode>_ * #,##0_ ;_ * \-#,##0_ ;_ * "-"??_ ;_ @_ </c:formatCode>
                <c:ptCount val="8"/>
                <c:pt idx="0">
                  <c:v>19462.400000000001</c:v>
                </c:pt>
                <c:pt idx="1">
                  <c:v>19881.5</c:v>
                </c:pt>
                <c:pt idx="2">
                  <c:v>19374.3</c:v>
                </c:pt>
                <c:pt idx="3">
                  <c:v>18941.7</c:v>
                </c:pt>
                <c:pt idx="4">
                  <c:v>20422.099999999944</c:v>
                </c:pt>
                <c:pt idx="5">
                  <c:v>19814.5</c:v>
                </c:pt>
                <c:pt idx="6">
                  <c:v>21201.200000000001</c:v>
                </c:pt>
                <c:pt idx="7">
                  <c:v>21219.599999999944</c:v>
                </c:pt>
              </c:numCache>
            </c:numRef>
          </c:val>
        </c:ser>
        <c:ser>
          <c:idx val="4"/>
          <c:order val="3"/>
          <c:tx>
            <c:strRef>
              <c:f>Sheet1!$A$5</c:f>
              <c:strCache>
                <c:ptCount val="1"/>
                <c:pt idx="0">
                  <c:v>迅雷看看</c:v>
                </c:pt>
              </c:strCache>
            </c:strRef>
          </c:tx>
          <c:spPr>
            <a:ln w="44450">
              <a:solidFill>
                <a:schemeClr val="tx2">
                  <a:lumMod val="40000"/>
                  <a:lumOff val="60000"/>
                </a:schemeClr>
              </a:solidFill>
            </a:ln>
          </c:spPr>
          <c:marker>
            <c:spPr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1F497D">
                    <a:lumMod val="40000"/>
                    <a:lumOff val="60000"/>
                  </a:srgbClr>
                </a:solidFill>
              </a:ln>
            </c:spPr>
          </c:marker>
          <c:cat>
            <c:strRef>
              <c:f>Sheet1!$B$1:$I$1</c:f>
              <c:strCache>
                <c:ptCount val="8"/>
                <c:pt idx="0">
                  <c:v>2012年1月</c:v>
                </c:pt>
                <c:pt idx="1">
                  <c:v>2012年2月</c:v>
                </c:pt>
                <c:pt idx="2">
                  <c:v>2012年3月</c:v>
                </c:pt>
                <c:pt idx="3">
                  <c:v>2012年4月</c:v>
                </c:pt>
                <c:pt idx="4">
                  <c:v>2012年5月</c:v>
                </c:pt>
                <c:pt idx="5">
                  <c:v>2012年6月</c:v>
                </c:pt>
                <c:pt idx="6">
                  <c:v>2012年7月</c:v>
                </c:pt>
                <c:pt idx="7">
                  <c:v>2012年8月</c:v>
                </c:pt>
              </c:strCache>
            </c:strRef>
          </c:cat>
          <c:val>
            <c:numRef>
              <c:f>Sheet1!$B$5:$I$5</c:f>
              <c:numCache>
                <c:formatCode>_ * #,##0_ ;_ * \-#,##0_ ;_ * "-"??_ ;_ @_ </c:formatCode>
                <c:ptCount val="8"/>
                <c:pt idx="0">
                  <c:v>19808.8</c:v>
                </c:pt>
                <c:pt idx="1">
                  <c:v>19485.599999999944</c:v>
                </c:pt>
                <c:pt idx="2">
                  <c:v>19533.3</c:v>
                </c:pt>
                <c:pt idx="3">
                  <c:v>19590.900000000001</c:v>
                </c:pt>
                <c:pt idx="4">
                  <c:v>19518</c:v>
                </c:pt>
                <c:pt idx="5">
                  <c:v>19213.400000000001</c:v>
                </c:pt>
                <c:pt idx="6">
                  <c:v>21136</c:v>
                </c:pt>
                <c:pt idx="7">
                  <c:v>19891.5</c:v>
                </c:pt>
              </c:numCache>
            </c:numRef>
          </c:val>
        </c:ser>
        <c:ser>
          <c:idx val="5"/>
          <c:order val="4"/>
          <c:tx>
            <c:strRef>
              <c:f>Sheet1!$A$6</c:f>
              <c:strCache>
                <c:ptCount val="1"/>
                <c:pt idx="0">
                  <c:v>奇艺</c:v>
                </c:pt>
              </c:strCache>
            </c:strRef>
          </c:tx>
          <c:spPr>
            <a:ln w="44450">
              <a:solidFill>
                <a:schemeClr val="accent3"/>
              </a:solidFill>
            </a:ln>
          </c:spPr>
          <c:marker>
            <c:spPr>
              <a:solidFill>
                <a:schemeClr val="accent3"/>
              </a:solidFill>
              <a:ln>
                <a:solidFill>
                  <a:srgbClr val="9BBB59"/>
                </a:solidFill>
              </a:ln>
            </c:spPr>
          </c:marker>
          <c:cat>
            <c:strRef>
              <c:f>Sheet1!$B$1:$I$1</c:f>
              <c:strCache>
                <c:ptCount val="8"/>
                <c:pt idx="0">
                  <c:v>2012年1月</c:v>
                </c:pt>
                <c:pt idx="1">
                  <c:v>2012年2月</c:v>
                </c:pt>
                <c:pt idx="2">
                  <c:v>2012年3月</c:v>
                </c:pt>
                <c:pt idx="3">
                  <c:v>2012年4月</c:v>
                </c:pt>
                <c:pt idx="4">
                  <c:v>2012年5月</c:v>
                </c:pt>
                <c:pt idx="5">
                  <c:v>2012年6月</c:v>
                </c:pt>
                <c:pt idx="6">
                  <c:v>2012年7月</c:v>
                </c:pt>
                <c:pt idx="7">
                  <c:v>2012年8月</c:v>
                </c:pt>
              </c:strCache>
            </c:strRef>
          </c:cat>
          <c:val>
            <c:numRef>
              <c:f>Sheet1!$B$6:$I$6</c:f>
              <c:numCache>
                <c:formatCode>_ * #,##0_ ;_ * \-#,##0_ ;_ * "-"??_ ;_ @_ </c:formatCode>
                <c:ptCount val="8"/>
                <c:pt idx="0">
                  <c:v>14357.1</c:v>
                </c:pt>
                <c:pt idx="1">
                  <c:v>15548.2</c:v>
                </c:pt>
                <c:pt idx="2">
                  <c:v>15182.3</c:v>
                </c:pt>
                <c:pt idx="3">
                  <c:v>15409</c:v>
                </c:pt>
                <c:pt idx="4">
                  <c:v>15805.3</c:v>
                </c:pt>
                <c:pt idx="5">
                  <c:v>17649.3</c:v>
                </c:pt>
                <c:pt idx="6">
                  <c:v>21179.5</c:v>
                </c:pt>
                <c:pt idx="7">
                  <c:v>22158.400000000001</c:v>
                </c:pt>
              </c:numCache>
            </c:numRef>
          </c:val>
        </c:ser>
        <c:ser>
          <c:idx val="7"/>
          <c:order val="5"/>
          <c:tx>
            <c:strRef>
              <c:f>Sheet1!$A$7</c:f>
              <c:strCache>
                <c:ptCount val="1"/>
                <c:pt idx="0">
                  <c:v>乐视</c:v>
                </c:pt>
              </c:strCache>
            </c:strRef>
          </c:tx>
          <c:spPr>
            <a:ln w="44450"/>
          </c:spPr>
          <c:cat>
            <c:strRef>
              <c:f>Sheet1!$B$1:$I$1</c:f>
              <c:strCache>
                <c:ptCount val="8"/>
                <c:pt idx="0">
                  <c:v>2012年1月</c:v>
                </c:pt>
                <c:pt idx="1">
                  <c:v>2012年2月</c:v>
                </c:pt>
                <c:pt idx="2">
                  <c:v>2012年3月</c:v>
                </c:pt>
                <c:pt idx="3">
                  <c:v>2012年4月</c:v>
                </c:pt>
                <c:pt idx="4">
                  <c:v>2012年5月</c:v>
                </c:pt>
                <c:pt idx="5">
                  <c:v>2012年6月</c:v>
                </c:pt>
                <c:pt idx="6">
                  <c:v>2012年7月</c:v>
                </c:pt>
                <c:pt idx="7">
                  <c:v>2012年8月</c:v>
                </c:pt>
              </c:strCache>
            </c:strRef>
          </c:cat>
          <c:val>
            <c:numRef>
              <c:f>Sheet1!$B$7:$I$7</c:f>
              <c:numCache>
                <c:formatCode>_ * #,##0_ ;_ * \-#,##0_ ;_ * "-"??_ ;_ @_ </c:formatCode>
                <c:ptCount val="8"/>
                <c:pt idx="0">
                  <c:v>9027.7999999999811</c:v>
                </c:pt>
                <c:pt idx="1">
                  <c:v>9747</c:v>
                </c:pt>
                <c:pt idx="2">
                  <c:v>12371.9</c:v>
                </c:pt>
                <c:pt idx="3">
                  <c:v>14386.2</c:v>
                </c:pt>
                <c:pt idx="4">
                  <c:v>14913</c:v>
                </c:pt>
                <c:pt idx="5">
                  <c:v>16911</c:v>
                </c:pt>
                <c:pt idx="6">
                  <c:v>15992.7</c:v>
                </c:pt>
                <c:pt idx="7">
                  <c:v>14984.6</c:v>
                </c:pt>
              </c:numCache>
            </c:numRef>
          </c:val>
        </c:ser>
        <c:marker val="1"/>
        <c:axId val="170139648"/>
        <c:axId val="170141184"/>
      </c:lineChart>
      <c:catAx>
        <c:axId val="170139648"/>
        <c:scaling>
          <c:orientation val="minMax"/>
        </c:scaling>
        <c:axPos val="b"/>
        <c:tickLblPos val="nextTo"/>
        <c:crossAx val="170141184"/>
        <c:crosses val="autoZero"/>
        <c:auto val="1"/>
        <c:lblAlgn val="ctr"/>
        <c:lblOffset val="100"/>
      </c:catAx>
      <c:valAx>
        <c:axId val="170141184"/>
        <c:scaling>
          <c:orientation val="minMax"/>
        </c:scaling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lgDash"/>
            </a:ln>
          </c:spPr>
        </c:majorGridlines>
        <c:numFmt formatCode="_ * #,##0_ ;_ * \-#,##0_ ;_ * &quot;-&quot;??_ ;_ @_ " sourceLinked="1"/>
        <c:tickLblPos val="nextTo"/>
        <c:crossAx val="17013964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400"/>
      </a:pPr>
      <a:endParaRPr lang="zh-CN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lineChart>
        <c:grouping val="standard"/>
        <c:ser>
          <c:idx val="1"/>
          <c:order val="0"/>
          <c:tx>
            <c:strRef>
              <c:f>Sheet1!$A$2</c:f>
              <c:strCache>
                <c:ptCount val="1"/>
                <c:pt idx="0">
                  <c:v>优酷</c:v>
                </c:pt>
              </c:strCache>
            </c:strRef>
          </c:tx>
          <c:spPr>
            <a:ln w="44450">
              <a:solidFill>
                <a:srgbClr val="4F81BD"/>
              </a:solidFill>
            </a:ln>
          </c:spPr>
          <c:marker>
            <c:spPr>
              <a:solidFill>
                <a:schemeClr val="accent1"/>
              </a:solidFill>
              <a:ln>
                <a:solidFill>
                  <a:srgbClr val="4F81BD"/>
                </a:solidFill>
              </a:ln>
            </c:spPr>
          </c:marker>
          <c:cat>
            <c:strRef>
              <c:f>Sheet1!$B$1:$I$1</c:f>
              <c:strCache>
                <c:ptCount val="8"/>
                <c:pt idx="0">
                  <c:v>2012年1月</c:v>
                </c:pt>
                <c:pt idx="1">
                  <c:v>2012年2月</c:v>
                </c:pt>
                <c:pt idx="2">
                  <c:v>2012年3月</c:v>
                </c:pt>
                <c:pt idx="3">
                  <c:v>2012年4月</c:v>
                </c:pt>
                <c:pt idx="4">
                  <c:v>2012年5月</c:v>
                </c:pt>
                <c:pt idx="5">
                  <c:v>2012年6月</c:v>
                </c:pt>
                <c:pt idx="6">
                  <c:v>2012年7月</c:v>
                </c:pt>
                <c:pt idx="7">
                  <c:v>2012年8月</c:v>
                </c:pt>
              </c:strCache>
            </c:strRef>
          </c:cat>
          <c:val>
            <c:numRef>
              <c:f>Sheet1!$B$2:$I$2</c:f>
              <c:numCache>
                <c:formatCode>_ * #,##0_ ;_ * \-#,##0_ ;_ * "-"??_ ;_ @_ </c:formatCode>
                <c:ptCount val="8"/>
                <c:pt idx="0">
                  <c:v>3237.3</c:v>
                </c:pt>
                <c:pt idx="1">
                  <c:v>3541.7</c:v>
                </c:pt>
                <c:pt idx="2">
                  <c:v>3384.9</c:v>
                </c:pt>
                <c:pt idx="3">
                  <c:v>3341.5</c:v>
                </c:pt>
                <c:pt idx="4">
                  <c:v>3363.9</c:v>
                </c:pt>
                <c:pt idx="5">
                  <c:v>3230.5</c:v>
                </c:pt>
                <c:pt idx="6">
                  <c:v>3497.4</c:v>
                </c:pt>
                <c:pt idx="7">
                  <c:v>3369.6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土豆</c:v>
                </c:pt>
              </c:strCache>
            </c:strRef>
          </c:tx>
          <c:spPr>
            <a:ln w="44450">
              <a:solidFill>
                <a:srgbClr val="FFC000"/>
              </a:solidFill>
            </a:ln>
          </c:spPr>
          <c:marker>
            <c:spPr>
              <a:solidFill>
                <a:srgbClr val="FFC000"/>
              </a:solidFill>
              <a:ln>
                <a:solidFill>
                  <a:srgbClr val="FFC000"/>
                </a:solidFill>
              </a:ln>
            </c:spPr>
          </c:marker>
          <c:cat>
            <c:strRef>
              <c:f>Sheet1!$B$1:$I$1</c:f>
              <c:strCache>
                <c:ptCount val="8"/>
                <c:pt idx="0">
                  <c:v>2012年1月</c:v>
                </c:pt>
                <c:pt idx="1">
                  <c:v>2012年2月</c:v>
                </c:pt>
                <c:pt idx="2">
                  <c:v>2012年3月</c:v>
                </c:pt>
                <c:pt idx="3">
                  <c:v>2012年4月</c:v>
                </c:pt>
                <c:pt idx="4">
                  <c:v>2012年5月</c:v>
                </c:pt>
                <c:pt idx="5">
                  <c:v>2012年6月</c:v>
                </c:pt>
                <c:pt idx="6">
                  <c:v>2012年7月</c:v>
                </c:pt>
                <c:pt idx="7">
                  <c:v>2012年8月</c:v>
                </c:pt>
              </c:strCache>
            </c:strRef>
          </c:cat>
          <c:val>
            <c:numRef>
              <c:f>Sheet1!$B$3:$I$3</c:f>
              <c:numCache>
                <c:formatCode>_ * #,##0_ ;_ * \-#,##0_ ;_ * "-"??_ ;_ @_ </c:formatCode>
                <c:ptCount val="8"/>
                <c:pt idx="0">
                  <c:v>2063</c:v>
                </c:pt>
                <c:pt idx="1">
                  <c:v>2151.5</c:v>
                </c:pt>
                <c:pt idx="2">
                  <c:v>1994.6</c:v>
                </c:pt>
                <c:pt idx="3">
                  <c:v>1958.1</c:v>
                </c:pt>
                <c:pt idx="4">
                  <c:v>1906.9</c:v>
                </c:pt>
                <c:pt idx="5">
                  <c:v>1797.9</c:v>
                </c:pt>
                <c:pt idx="6">
                  <c:v>1947.4</c:v>
                </c:pt>
                <c:pt idx="7">
                  <c:v>1977.4</c:v>
                </c:pt>
              </c:numCache>
            </c:numRef>
          </c:val>
        </c:ser>
        <c:ser>
          <c:idx val="3"/>
          <c:order val="2"/>
          <c:tx>
            <c:strRef>
              <c:f>Sheet1!$A$4</c:f>
              <c:strCache>
                <c:ptCount val="1"/>
                <c:pt idx="0">
                  <c:v>搜狐视频</c:v>
                </c:pt>
              </c:strCache>
            </c:strRef>
          </c:tx>
          <c:spPr>
            <a:ln w="44450"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strRef>
              <c:f>Sheet1!$B$1:$I$1</c:f>
              <c:strCache>
                <c:ptCount val="8"/>
                <c:pt idx="0">
                  <c:v>2012年1月</c:v>
                </c:pt>
                <c:pt idx="1">
                  <c:v>2012年2月</c:v>
                </c:pt>
                <c:pt idx="2">
                  <c:v>2012年3月</c:v>
                </c:pt>
                <c:pt idx="3">
                  <c:v>2012年4月</c:v>
                </c:pt>
                <c:pt idx="4">
                  <c:v>2012年5月</c:v>
                </c:pt>
                <c:pt idx="5">
                  <c:v>2012年6月</c:v>
                </c:pt>
                <c:pt idx="6">
                  <c:v>2012年7月</c:v>
                </c:pt>
                <c:pt idx="7">
                  <c:v>2012年8月</c:v>
                </c:pt>
              </c:strCache>
            </c:strRef>
          </c:cat>
          <c:val>
            <c:numRef>
              <c:f>Sheet1!$B$4:$I$4</c:f>
              <c:numCache>
                <c:formatCode>_ * #,##0_ ;_ * \-#,##0_ ;_ * "-"??_ ;_ @_ </c:formatCode>
                <c:ptCount val="8"/>
                <c:pt idx="0">
                  <c:v>1594.7</c:v>
                </c:pt>
                <c:pt idx="1">
                  <c:v>1930.4</c:v>
                </c:pt>
                <c:pt idx="2">
                  <c:v>1786.9</c:v>
                </c:pt>
                <c:pt idx="3">
                  <c:v>1755.6</c:v>
                </c:pt>
                <c:pt idx="4">
                  <c:v>1972.5</c:v>
                </c:pt>
                <c:pt idx="5">
                  <c:v>1822.9</c:v>
                </c:pt>
                <c:pt idx="6">
                  <c:v>1952.6</c:v>
                </c:pt>
                <c:pt idx="7">
                  <c:v>2014.8</c:v>
                </c:pt>
              </c:numCache>
            </c:numRef>
          </c:val>
        </c:ser>
        <c:ser>
          <c:idx val="4"/>
          <c:order val="3"/>
          <c:tx>
            <c:strRef>
              <c:f>Sheet1!$A$5</c:f>
              <c:strCache>
                <c:ptCount val="1"/>
                <c:pt idx="0">
                  <c:v>迅雷看看</c:v>
                </c:pt>
              </c:strCache>
            </c:strRef>
          </c:tx>
          <c:spPr>
            <a:ln w="44450">
              <a:solidFill>
                <a:schemeClr val="tx2">
                  <a:lumMod val="40000"/>
                  <a:lumOff val="60000"/>
                </a:schemeClr>
              </a:solidFill>
            </a:ln>
          </c:spPr>
          <c:marker>
            <c:spPr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1F497D">
                    <a:lumMod val="40000"/>
                    <a:lumOff val="60000"/>
                  </a:srgbClr>
                </a:solidFill>
              </a:ln>
            </c:spPr>
          </c:marker>
          <c:cat>
            <c:strRef>
              <c:f>Sheet1!$B$1:$I$1</c:f>
              <c:strCache>
                <c:ptCount val="8"/>
                <c:pt idx="0">
                  <c:v>2012年1月</c:v>
                </c:pt>
                <c:pt idx="1">
                  <c:v>2012年2月</c:v>
                </c:pt>
                <c:pt idx="2">
                  <c:v>2012年3月</c:v>
                </c:pt>
                <c:pt idx="3">
                  <c:v>2012年4月</c:v>
                </c:pt>
                <c:pt idx="4">
                  <c:v>2012年5月</c:v>
                </c:pt>
                <c:pt idx="5">
                  <c:v>2012年6月</c:v>
                </c:pt>
                <c:pt idx="6">
                  <c:v>2012年7月</c:v>
                </c:pt>
                <c:pt idx="7">
                  <c:v>2012年8月</c:v>
                </c:pt>
              </c:strCache>
            </c:strRef>
          </c:cat>
          <c:val>
            <c:numRef>
              <c:f>Sheet1!$B$5:$I$5</c:f>
              <c:numCache>
                <c:formatCode>_ * #,##0_ ;_ * \-#,##0_ ;_ * "-"??_ ;_ @_ </c:formatCode>
                <c:ptCount val="8"/>
                <c:pt idx="0">
                  <c:v>1824.8</c:v>
                </c:pt>
                <c:pt idx="1">
                  <c:v>1801.8</c:v>
                </c:pt>
                <c:pt idx="2">
                  <c:v>1802.9</c:v>
                </c:pt>
                <c:pt idx="3">
                  <c:v>1737.2</c:v>
                </c:pt>
                <c:pt idx="4">
                  <c:v>1712.4</c:v>
                </c:pt>
                <c:pt idx="5">
                  <c:v>1570.5</c:v>
                </c:pt>
                <c:pt idx="6">
                  <c:v>1835.9</c:v>
                </c:pt>
                <c:pt idx="7">
                  <c:v>1626.8</c:v>
                </c:pt>
              </c:numCache>
            </c:numRef>
          </c:val>
        </c:ser>
        <c:ser>
          <c:idx val="5"/>
          <c:order val="4"/>
          <c:tx>
            <c:strRef>
              <c:f>Sheet1!$A$6</c:f>
              <c:strCache>
                <c:ptCount val="1"/>
                <c:pt idx="0">
                  <c:v>奇艺</c:v>
                </c:pt>
              </c:strCache>
            </c:strRef>
          </c:tx>
          <c:spPr>
            <a:ln w="44450">
              <a:solidFill>
                <a:schemeClr val="accent3"/>
              </a:solidFill>
            </a:ln>
          </c:spPr>
          <c:marker>
            <c:spPr>
              <a:solidFill>
                <a:schemeClr val="accent3"/>
              </a:solidFill>
              <a:ln>
                <a:solidFill>
                  <a:srgbClr val="9BBB59"/>
                </a:solidFill>
              </a:ln>
            </c:spPr>
          </c:marker>
          <c:cat>
            <c:strRef>
              <c:f>Sheet1!$B$1:$I$1</c:f>
              <c:strCache>
                <c:ptCount val="8"/>
                <c:pt idx="0">
                  <c:v>2012年1月</c:v>
                </c:pt>
                <c:pt idx="1">
                  <c:v>2012年2月</c:v>
                </c:pt>
                <c:pt idx="2">
                  <c:v>2012年3月</c:v>
                </c:pt>
                <c:pt idx="3">
                  <c:v>2012年4月</c:v>
                </c:pt>
                <c:pt idx="4">
                  <c:v>2012年5月</c:v>
                </c:pt>
                <c:pt idx="5">
                  <c:v>2012年6月</c:v>
                </c:pt>
                <c:pt idx="6">
                  <c:v>2012年7月</c:v>
                </c:pt>
                <c:pt idx="7">
                  <c:v>2012年8月</c:v>
                </c:pt>
              </c:strCache>
            </c:strRef>
          </c:cat>
          <c:val>
            <c:numRef>
              <c:f>Sheet1!$B$6:$I$6</c:f>
              <c:numCache>
                <c:formatCode>_ * #,##0_ ;_ * \-#,##0_ ;_ * "-"??_ ;_ @_ </c:formatCode>
                <c:ptCount val="8"/>
                <c:pt idx="0">
                  <c:v>1177.5</c:v>
                </c:pt>
                <c:pt idx="1">
                  <c:v>1412.7</c:v>
                </c:pt>
                <c:pt idx="2">
                  <c:v>1300.9000000000001</c:v>
                </c:pt>
                <c:pt idx="3">
                  <c:v>1280.0999999999999</c:v>
                </c:pt>
                <c:pt idx="4">
                  <c:v>1281.0999999999999</c:v>
                </c:pt>
                <c:pt idx="5">
                  <c:v>1499.5</c:v>
                </c:pt>
                <c:pt idx="6">
                  <c:v>2074</c:v>
                </c:pt>
                <c:pt idx="7">
                  <c:v>2313.8000000000002</c:v>
                </c:pt>
              </c:numCache>
            </c:numRef>
          </c:val>
        </c:ser>
        <c:ser>
          <c:idx val="7"/>
          <c:order val="5"/>
          <c:tx>
            <c:strRef>
              <c:f>Sheet1!$A$7</c:f>
              <c:strCache>
                <c:ptCount val="1"/>
                <c:pt idx="0">
                  <c:v>乐视</c:v>
                </c:pt>
              </c:strCache>
            </c:strRef>
          </c:tx>
          <c:spPr>
            <a:ln w="44450"/>
          </c:spPr>
          <c:cat>
            <c:strRef>
              <c:f>Sheet1!$B$1:$I$1</c:f>
              <c:strCache>
                <c:ptCount val="8"/>
                <c:pt idx="0">
                  <c:v>2012年1月</c:v>
                </c:pt>
                <c:pt idx="1">
                  <c:v>2012年2月</c:v>
                </c:pt>
                <c:pt idx="2">
                  <c:v>2012年3月</c:v>
                </c:pt>
                <c:pt idx="3">
                  <c:v>2012年4月</c:v>
                </c:pt>
                <c:pt idx="4">
                  <c:v>2012年5月</c:v>
                </c:pt>
                <c:pt idx="5">
                  <c:v>2012年6月</c:v>
                </c:pt>
                <c:pt idx="6">
                  <c:v>2012年7月</c:v>
                </c:pt>
                <c:pt idx="7">
                  <c:v>2012年8月</c:v>
                </c:pt>
              </c:strCache>
            </c:strRef>
          </c:cat>
          <c:val>
            <c:numRef>
              <c:f>Sheet1!$B$7:$I$7</c:f>
              <c:numCache>
                <c:formatCode>_ * #,##0_ ;_ * \-#,##0_ ;_ * "-"??_ ;_ @_ </c:formatCode>
                <c:ptCount val="8"/>
                <c:pt idx="0">
                  <c:v>658.5</c:v>
                </c:pt>
                <c:pt idx="1">
                  <c:v>626.79999999999995</c:v>
                </c:pt>
                <c:pt idx="2">
                  <c:v>824.7</c:v>
                </c:pt>
                <c:pt idx="3">
                  <c:v>1060.2</c:v>
                </c:pt>
                <c:pt idx="4">
                  <c:v>1344</c:v>
                </c:pt>
                <c:pt idx="5">
                  <c:v>1449.1</c:v>
                </c:pt>
                <c:pt idx="6">
                  <c:v>1449.6</c:v>
                </c:pt>
                <c:pt idx="7">
                  <c:v>1335.8</c:v>
                </c:pt>
              </c:numCache>
            </c:numRef>
          </c:val>
        </c:ser>
        <c:marker val="1"/>
        <c:axId val="194210048"/>
        <c:axId val="194236416"/>
      </c:lineChart>
      <c:catAx>
        <c:axId val="194210048"/>
        <c:scaling>
          <c:orientation val="minMax"/>
        </c:scaling>
        <c:axPos val="b"/>
        <c:tickLblPos val="nextTo"/>
        <c:crossAx val="194236416"/>
        <c:crosses val="autoZero"/>
        <c:auto val="1"/>
        <c:lblAlgn val="ctr"/>
        <c:lblOffset val="100"/>
      </c:catAx>
      <c:valAx>
        <c:axId val="194236416"/>
        <c:scaling>
          <c:orientation val="minMax"/>
        </c:scaling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lgDash"/>
            </a:ln>
          </c:spPr>
        </c:majorGridlines>
        <c:numFmt formatCode="_ * #,##0_ ;_ * \-#,##0_ ;_ * &quot;-&quot;??_ ;_ @_ " sourceLinked="1"/>
        <c:tickLblPos val="nextTo"/>
        <c:crossAx val="19421004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400"/>
      </a:pPr>
      <a:endParaRPr lang="zh-CN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F152D5-6D6D-403D-B748-48EA63B9177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722C2D4-EE94-44DE-82C6-FBD7427A29EA}">
      <dgm:prSet phldrT="[文本]"/>
      <dgm:spPr>
        <a:solidFill>
          <a:srgbClr val="83A80B"/>
        </a:solidFill>
      </dgm:spPr>
      <dgm:t>
        <a:bodyPr/>
        <a:lstStyle/>
        <a:p>
          <a:r>
            <a:rPr lang="en-US" altLang="zh-CN" dirty="0" smtClean="0"/>
            <a:t>PC WEB</a:t>
          </a:r>
          <a:endParaRPr lang="zh-CN" altLang="en-US" dirty="0"/>
        </a:p>
      </dgm:t>
    </dgm:pt>
    <dgm:pt modelId="{64518B63-77EB-42A2-9DF1-F42D72EEC30E}" type="parTrans" cxnId="{10B6AC61-467B-48B7-897A-30F00C152D80}">
      <dgm:prSet/>
      <dgm:spPr/>
      <dgm:t>
        <a:bodyPr/>
        <a:lstStyle/>
        <a:p>
          <a:endParaRPr lang="zh-CN" altLang="en-US"/>
        </a:p>
      </dgm:t>
    </dgm:pt>
    <dgm:pt modelId="{E2A444E9-DE8A-47C8-B4C5-DE2E29737B62}" type="sibTrans" cxnId="{10B6AC61-467B-48B7-897A-30F00C152D80}">
      <dgm:prSet/>
      <dgm:spPr/>
      <dgm:t>
        <a:bodyPr/>
        <a:lstStyle/>
        <a:p>
          <a:endParaRPr lang="zh-CN" altLang="en-US"/>
        </a:p>
      </dgm:t>
    </dgm:pt>
    <dgm:pt modelId="{94AF0AB9-E5F5-4A2D-8895-790E303EC404}">
      <dgm:prSet phldrT="[文本]"/>
      <dgm:spPr>
        <a:solidFill>
          <a:srgbClr val="83A80B"/>
        </a:solidFill>
      </dgm:spPr>
      <dgm:t>
        <a:bodyPr/>
        <a:lstStyle/>
        <a:p>
          <a:r>
            <a:rPr lang="en-US" altLang="zh-CN" dirty="0" smtClean="0"/>
            <a:t>+PC</a:t>
          </a:r>
          <a:r>
            <a:rPr lang="zh-CN" altLang="en-US" dirty="0" smtClean="0"/>
            <a:t>客户端</a:t>
          </a:r>
          <a:endParaRPr lang="zh-CN" altLang="en-US" dirty="0"/>
        </a:p>
      </dgm:t>
    </dgm:pt>
    <dgm:pt modelId="{D133C679-A34D-471F-B0F0-19625584B142}" type="parTrans" cxnId="{4FFBF89C-B023-421F-8DBB-359ED2ADF3A3}">
      <dgm:prSet/>
      <dgm:spPr/>
      <dgm:t>
        <a:bodyPr/>
        <a:lstStyle/>
        <a:p>
          <a:endParaRPr lang="zh-CN" altLang="en-US"/>
        </a:p>
      </dgm:t>
    </dgm:pt>
    <dgm:pt modelId="{7A7AE44D-EC1D-4FA3-A4E5-591C4D6F3DDE}" type="sibTrans" cxnId="{4FFBF89C-B023-421F-8DBB-359ED2ADF3A3}">
      <dgm:prSet/>
      <dgm:spPr/>
      <dgm:t>
        <a:bodyPr/>
        <a:lstStyle/>
        <a:p>
          <a:endParaRPr lang="zh-CN" altLang="en-US"/>
        </a:p>
      </dgm:t>
    </dgm:pt>
    <dgm:pt modelId="{56CE2FFF-53A8-4D49-B4EA-236D92B1623F}">
      <dgm:prSet phldrT="[文本]"/>
      <dgm:spPr>
        <a:solidFill>
          <a:srgbClr val="83A80B"/>
        </a:solidFill>
      </dgm:spPr>
      <dgm:t>
        <a:bodyPr/>
        <a:lstStyle/>
        <a:p>
          <a:r>
            <a:rPr lang="en-US" altLang="zh-CN" dirty="0" smtClean="0"/>
            <a:t>+</a:t>
          </a:r>
          <a:r>
            <a:rPr lang="zh-CN" altLang="en-US" dirty="0" smtClean="0"/>
            <a:t>移动终端</a:t>
          </a:r>
          <a:endParaRPr lang="zh-CN" altLang="en-US" dirty="0"/>
        </a:p>
      </dgm:t>
    </dgm:pt>
    <dgm:pt modelId="{3D37365A-343B-4F5B-B5B3-80DB60803231}" type="parTrans" cxnId="{9E51035B-448C-4686-B0FC-340B0C04FFB2}">
      <dgm:prSet/>
      <dgm:spPr/>
      <dgm:t>
        <a:bodyPr/>
        <a:lstStyle/>
        <a:p>
          <a:endParaRPr lang="zh-CN" altLang="en-US"/>
        </a:p>
      </dgm:t>
    </dgm:pt>
    <dgm:pt modelId="{2BEF0DFE-5EB1-4880-A01A-62E3773036D3}" type="sibTrans" cxnId="{9E51035B-448C-4686-B0FC-340B0C04FFB2}">
      <dgm:prSet/>
      <dgm:spPr/>
      <dgm:t>
        <a:bodyPr/>
        <a:lstStyle/>
        <a:p>
          <a:endParaRPr lang="zh-CN" altLang="en-US"/>
        </a:p>
      </dgm:t>
    </dgm:pt>
    <dgm:pt modelId="{48601EAB-88B0-4F48-BEE7-4E29F30D9325}">
      <dgm:prSet phldrT="[文本]"/>
      <dgm:spPr>
        <a:solidFill>
          <a:srgbClr val="83A80B"/>
        </a:solidFill>
      </dgm:spPr>
      <dgm:t>
        <a:bodyPr/>
        <a:lstStyle/>
        <a:p>
          <a:r>
            <a:rPr lang="en-US" altLang="zh-CN" dirty="0" smtClean="0"/>
            <a:t>+</a:t>
          </a:r>
          <a:r>
            <a:rPr lang="zh-CN" altLang="en-US" dirty="0" smtClean="0"/>
            <a:t>互联网电视</a:t>
          </a:r>
          <a:endParaRPr lang="zh-CN" altLang="en-US" dirty="0"/>
        </a:p>
      </dgm:t>
    </dgm:pt>
    <dgm:pt modelId="{3761291C-5AFF-4F23-BE70-0DF3D8E95B7C}" type="parTrans" cxnId="{47031E73-DC56-48DC-8F8A-941BCD5EE089}">
      <dgm:prSet/>
      <dgm:spPr/>
      <dgm:t>
        <a:bodyPr/>
        <a:lstStyle/>
        <a:p>
          <a:endParaRPr lang="zh-CN" altLang="en-US"/>
        </a:p>
      </dgm:t>
    </dgm:pt>
    <dgm:pt modelId="{C6793106-F99C-497B-9ADD-99C33A993F8C}" type="sibTrans" cxnId="{47031E73-DC56-48DC-8F8A-941BCD5EE089}">
      <dgm:prSet/>
      <dgm:spPr/>
      <dgm:t>
        <a:bodyPr/>
        <a:lstStyle/>
        <a:p>
          <a:endParaRPr lang="zh-CN" altLang="en-US"/>
        </a:p>
      </dgm:t>
    </dgm:pt>
    <dgm:pt modelId="{7421FF7F-1102-469A-9925-282EAD25C978}" type="pres">
      <dgm:prSet presAssocID="{AEF152D5-6D6D-403D-B748-48EA63B9177B}" presName="CompostProcess" presStyleCnt="0">
        <dgm:presLayoutVars>
          <dgm:dir/>
          <dgm:resizeHandles val="exact"/>
        </dgm:presLayoutVars>
      </dgm:prSet>
      <dgm:spPr/>
    </dgm:pt>
    <dgm:pt modelId="{DECAED00-C0F4-48E8-AFC9-53F532984078}" type="pres">
      <dgm:prSet presAssocID="{AEF152D5-6D6D-403D-B748-48EA63B9177B}" presName="arrow" presStyleLbl="bgShp" presStyleIdx="0" presStyleCnt="1"/>
      <dgm:spPr/>
    </dgm:pt>
    <dgm:pt modelId="{4D2CCCC8-EA87-4BE3-B0B9-7DB9D93B6CF9}" type="pres">
      <dgm:prSet presAssocID="{AEF152D5-6D6D-403D-B748-48EA63B9177B}" presName="linearProcess" presStyleCnt="0"/>
      <dgm:spPr/>
    </dgm:pt>
    <dgm:pt modelId="{C64555B2-D45B-4F50-BD6C-25FD04D18D7D}" type="pres">
      <dgm:prSet presAssocID="{8722C2D4-EE94-44DE-82C6-FBD7427A29EA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B35B76-2540-4F48-A015-EEC8690DB03F}" type="pres">
      <dgm:prSet presAssocID="{E2A444E9-DE8A-47C8-B4C5-DE2E29737B62}" presName="sibTrans" presStyleCnt="0"/>
      <dgm:spPr/>
    </dgm:pt>
    <dgm:pt modelId="{F9F3EFE5-9472-4EF8-97B2-2343B82A6807}" type="pres">
      <dgm:prSet presAssocID="{94AF0AB9-E5F5-4A2D-8895-790E303EC404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9C17F5-B147-4CB9-85C5-8388D20E2DAE}" type="pres">
      <dgm:prSet presAssocID="{7A7AE44D-EC1D-4FA3-A4E5-591C4D6F3DDE}" presName="sibTrans" presStyleCnt="0"/>
      <dgm:spPr/>
    </dgm:pt>
    <dgm:pt modelId="{F5150755-2764-44A1-990F-457AE35BEF6D}" type="pres">
      <dgm:prSet presAssocID="{56CE2FFF-53A8-4D49-B4EA-236D92B1623F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65487A-8518-485A-AC9C-2DBA9E319DF5}" type="pres">
      <dgm:prSet presAssocID="{2BEF0DFE-5EB1-4880-A01A-62E3773036D3}" presName="sibTrans" presStyleCnt="0"/>
      <dgm:spPr/>
    </dgm:pt>
    <dgm:pt modelId="{70E43B1B-944F-4E41-AA78-59D8AF48360D}" type="pres">
      <dgm:prSet presAssocID="{48601EAB-88B0-4F48-BEE7-4E29F30D9325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96CF22-773C-4D66-96C6-E3515FAD295F}" type="presOf" srcId="{8722C2D4-EE94-44DE-82C6-FBD7427A29EA}" destId="{C64555B2-D45B-4F50-BD6C-25FD04D18D7D}" srcOrd="0" destOrd="0" presId="urn:microsoft.com/office/officeart/2005/8/layout/hProcess9"/>
    <dgm:cxn modelId="{4FFBF89C-B023-421F-8DBB-359ED2ADF3A3}" srcId="{AEF152D5-6D6D-403D-B748-48EA63B9177B}" destId="{94AF0AB9-E5F5-4A2D-8895-790E303EC404}" srcOrd="1" destOrd="0" parTransId="{D133C679-A34D-471F-B0F0-19625584B142}" sibTransId="{7A7AE44D-EC1D-4FA3-A4E5-591C4D6F3DDE}"/>
    <dgm:cxn modelId="{FA13049A-AA3F-44A0-AFF0-C17576B34F58}" type="presOf" srcId="{56CE2FFF-53A8-4D49-B4EA-236D92B1623F}" destId="{F5150755-2764-44A1-990F-457AE35BEF6D}" srcOrd="0" destOrd="0" presId="urn:microsoft.com/office/officeart/2005/8/layout/hProcess9"/>
    <dgm:cxn modelId="{EB17F22C-8C49-414B-8EAD-8574089C1531}" type="presOf" srcId="{AEF152D5-6D6D-403D-B748-48EA63B9177B}" destId="{7421FF7F-1102-469A-9925-282EAD25C978}" srcOrd="0" destOrd="0" presId="urn:microsoft.com/office/officeart/2005/8/layout/hProcess9"/>
    <dgm:cxn modelId="{47031E73-DC56-48DC-8F8A-941BCD5EE089}" srcId="{AEF152D5-6D6D-403D-B748-48EA63B9177B}" destId="{48601EAB-88B0-4F48-BEE7-4E29F30D9325}" srcOrd="3" destOrd="0" parTransId="{3761291C-5AFF-4F23-BE70-0DF3D8E95B7C}" sibTransId="{C6793106-F99C-497B-9ADD-99C33A993F8C}"/>
    <dgm:cxn modelId="{9E51035B-448C-4686-B0FC-340B0C04FFB2}" srcId="{AEF152D5-6D6D-403D-B748-48EA63B9177B}" destId="{56CE2FFF-53A8-4D49-B4EA-236D92B1623F}" srcOrd="2" destOrd="0" parTransId="{3D37365A-343B-4F5B-B5B3-80DB60803231}" sibTransId="{2BEF0DFE-5EB1-4880-A01A-62E3773036D3}"/>
    <dgm:cxn modelId="{C2249142-371B-433A-8797-9BE61B428A56}" type="presOf" srcId="{48601EAB-88B0-4F48-BEE7-4E29F30D9325}" destId="{70E43B1B-944F-4E41-AA78-59D8AF48360D}" srcOrd="0" destOrd="0" presId="urn:microsoft.com/office/officeart/2005/8/layout/hProcess9"/>
    <dgm:cxn modelId="{10B6AC61-467B-48B7-897A-30F00C152D80}" srcId="{AEF152D5-6D6D-403D-B748-48EA63B9177B}" destId="{8722C2D4-EE94-44DE-82C6-FBD7427A29EA}" srcOrd="0" destOrd="0" parTransId="{64518B63-77EB-42A2-9DF1-F42D72EEC30E}" sibTransId="{E2A444E9-DE8A-47C8-B4C5-DE2E29737B62}"/>
    <dgm:cxn modelId="{3353D655-DD80-44F2-BBE4-E836AFFE01D2}" type="presOf" srcId="{94AF0AB9-E5F5-4A2D-8895-790E303EC404}" destId="{F9F3EFE5-9472-4EF8-97B2-2343B82A6807}" srcOrd="0" destOrd="0" presId="urn:microsoft.com/office/officeart/2005/8/layout/hProcess9"/>
    <dgm:cxn modelId="{4B9E0956-C448-4E46-8EF3-F08F337C74BF}" type="presParOf" srcId="{7421FF7F-1102-469A-9925-282EAD25C978}" destId="{DECAED00-C0F4-48E8-AFC9-53F532984078}" srcOrd="0" destOrd="0" presId="urn:microsoft.com/office/officeart/2005/8/layout/hProcess9"/>
    <dgm:cxn modelId="{333B913A-ACDE-43C4-A68D-6683E7F05FD4}" type="presParOf" srcId="{7421FF7F-1102-469A-9925-282EAD25C978}" destId="{4D2CCCC8-EA87-4BE3-B0B9-7DB9D93B6CF9}" srcOrd="1" destOrd="0" presId="urn:microsoft.com/office/officeart/2005/8/layout/hProcess9"/>
    <dgm:cxn modelId="{3A2C30D5-5D0A-4DFB-B52A-0B157DDFDFDB}" type="presParOf" srcId="{4D2CCCC8-EA87-4BE3-B0B9-7DB9D93B6CF9}" destId="{C64555B2-D45B-4F50-BD6C-25FD04D18D7D}" srcOrd="0" destOrd="0" presId="urn:microsoft.com/office/officeart/2005/8/layout/hProcess9"/>
    <dgm:cxn modelId="{1C6B4001-CEF6-4ADE-A485-D1F516569029}" type="presParOf" srcId="{4D2CCCC8-EA87-4BE3-B0B9-7DB9D93B6CF9}" destId="{93B35B76-2540-4F48-A015-EEC8690DB03F}" srcOrd="1" destOrd="0" presId="urn:microsoft.com/office/officeart/2005/8/layout/hProcess9"/>
    <dgm:cxn modelId="{2798AA96-84E2-485E-9146-AACA9B85056A}" type="presParOf" srcId="{4D2CCCC8-EA87-4BE3-B0B9-7DB9D93B6CF9}" destId="{F9F3EFE5-9472-4EF8-97B2-2343B82A6807}" srcOrd="2" destOrd="0" presId="urn:microsoft.com/office/officeart/2005/8/layout/hProcess9"/>
    <dgm:cxn modelId="{D2C98BAA-56FF-40B7-B5B8-B9F358CE82D5}" type="presParOf" srcId="{4D2CCCC8-EA87-4BE3-B0B9-7DB9D93B6CF9}" destId="{B99C17F5-B147-4CB9-85C5-8388D20E2DAE}" srcOrd="3" destOrd="0" presId="urn:microsoft.com/office/officeart/2005/8/layout/hProcess9"/>
    <dgm:cxn modelId="{6B9FAF1D-9539-4409-A7F4-12C3D49AFC0C}" type="presParOf" srcId="{4D2CCCC8-EA87-4BE3-B0B9-7DB9D93B6CF9}" destId="{F5150755-2764-44A1-990F-457AE35BEF6D}" srcOrd="4" destOrd="0" presId="urn:microsoft.com/office/officeart/2005/8/layout/hProcess9"/>
    <dgm:cxn modelId="{DCB5A34C-13BB-4B84-9DCE-F547FA3FE2EA}" type="presParOf" srcId="{4D2CCCC8-EA87-4BE3-B0B9-7DB9D93B6CF9}" destId="{DC65487A-8518-485A-AC9C-2DBA9E319DF5}" srcOrd="5" destOrd="0" presId="urn:microsoft.com/office/officeart/2005/8/layout/hProcess9"/>
    <dgm:cxn modelId="{31C60236-CF50-4B13-A620-11D21621847C}" type="presParOf" srcId="{4D2CCCC8-EA87-4BE3-B0B9-7DB9D93B6CF9}" destId="{70E43B1B-944F-4E41-AA78-59D8AF48360D}" srcOrd="6" destOrd="0" presId="urn:microsoft.com/office/officeart/2005/8/layout/hProcess9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F152D5-6D6D-403D-B748-48EA63B9177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722C2D4-EE94-44DE-82C6-FBD7427A29EA}">
      <dgm:prSet phldrT="[文本]" custT="1"/>
      <dgm:spPr>
        <a:solidFill>
          <a:srgbClr val="83A80B"/>
        </a:solidFill>
      </dgm:spPr>
      <dgm:t>
        <a:bodyPr/>
        <a:lstStyle/>
        <a:p>
          <a:r>
            <a:rPr lang="en-US" altLang="zh-CN" sz="2000" dirty="0" smtClean="0"/>
            <a:t>PC</a:t>
          </a:r>
          <a:endParaRPr lang="zh-CN" altLang="en-US" sz="2000" dirty="0"/>
        </a:p>
      </dgm:t>
    </dgm:pt>
    <dgm:pt modelId="{64518B63-77EB-42A2-9DF1-F42D72EEC30E}" type="parTrans" cxnId="{10B6AC61-467B-48B7-897A-30F00C152D80}">
      <dgm:prSet/>
      <dgm:spPr/>
      <dgm:t>
        <a:bodyPr/>
        <a:lstStyle/>
        <a:p>
          <a:endParaRPr lang="zh-CN" altLang="en-US" sz="1200"/>
        </a:p>
      </dgm:t>
    </dgm:pt>
    <dgm:pt modelId="{E2A444E9-DE8A-47C8-B4C5-DE2E29737B62}" type="sibTrans" cxnId="{10B6AC61-467B-48B7-897A-30F00C152D80}">
      <dgm:prSet/>
      <dgm:spPr/>
      <dgm:t>
        <a:bodyPr/>
        <a:lstStyle/>
        <a:p>
          <a:endParaRPr lang="zh-CN" altLang="en-US" sz="1200"/>
        </a:p>
      </dgm:t>
    </dgm:pt>
    <dgm:pt modelId="{56CE2FFF-53A8-4D49-B4EA-236D92B1623F}">
      <dgm:prSet phldrT="[文本]" custT="1"/>
      <dgm:spPr>
        <a:solidFill>
          <a:srgbClr val="83A80B"/>
        </a:solidFill>
      </dgm:spPr>
      <dgm:t>
        <a:bodyPr/>
        <a:lstStyle/>
        <a:p>
          <a:r>
            <a:rPr lang="en-US" altLang="zh-CN" sz="2000" dirty="0" smtClean="0"/>
            <a:t>+</a:t>
          </a:r>
          <a:r>
            <a:rPr lang="zh-CN" altLang="en-US" sz="2000" dirty="0" smtClean="0"/>
            <a:t>移动终端</a:t>
          </a:r>
          <a:endParaRPr lang="zh-CN" altLang="en-US" sz="2000" dirty="0"/>
        </a:p>
      </dgm:t>
    </dgm:pt>
    <dgm:pt modelId="{3D37365A-343B-4F5B-B5B3-80DB60803231}" type="parTrans" cxnId="{9E51035B-448C-4686-B0FC-340B0C04FFB2}">
      <dgm:prSet/>
      <dgm:spPr/>
      <dgm:t>
        <a:bodyPr/>
        <a:lstStyle/>
        <a:p>
          <a:endParaRPr lang="zh-CN" altLang="en-US" sz="1200"/>
        </a:p>
      </dgm:t>
    </dgm:pt>
    <dgm:pt modelId="{2BEF0DFE-5EB1-4880-A01A-62E3773036D3}" type="sibTrans" cxnId="{9E51035B-448C-4686-B0FC-340B0C04FFB2}">
      <dgm:prSet/>
      <dgm:spPr/>
      <dgm:t>
        <a:bodyPr/>
        <a:lstStyle/>
        <a:p>
          <a:endParaRPr lang="zh-CN" altLang="en-US" sz="1200"/>
        </a:p>
      </dgm:t>
    </dgm:pt>
    <dgm:pt modelId="{48601EAB-88B0-4F48-BEE7-4E29F30D9325}">
      <dgm:prSet phldrT="[文本]" custT="1"/>
      <dgm:spPr>
        <a:solidFill>
          <a:srgbClr val="83A80B"/>
        </a:solidFill>
      </dgm:spPr>
      <dgm:t>
        <a:bodyPr/>
        <a:lstStyle/>
        <a:p>
          <a:r>
            <a:rPr lang="en-US" altLang="zh-CN" sz="2000" dirty="0" smtClean="0"/>
            <a:t>+</a:t>
          </a:r>
          <a:r>
            <a:rPr lang="zh-CN" altLang="en-US" sz="2000" dirty="0" smtClean="0"/>
            <a:t>互联网电视</a:t>
          </a:r>
          <a:endParaRPr lang="zh-CN" altLang="en-US" sz="2000" dirty="0"/>
        </a:p>
      </dgm:t>
    </dgm:pt>
    <dgm:pt modelId="{3761291C-5AFF-4F23-BE70-0DF3D8E95B7C}" type="parTrans" cxnId="{47031E73-DC56-48DC-8F8A-941BCD5EE089}">
      <dgm:prSet/>
      <dgm:spPr/>
      <dgm:t>
        <a:bodyPr/>
        <a:lstStyle/>
        <a:p>
          <a:endParaRPr lang="zh-CN" altLang="en-US" sz="1200"/>
        </a:p>
      </dgm:t>
    </dgm:pt>
    <dgm:pt modelId="{C6793106-F99C-497B-9ADD-99C33A993F8C}" type="sibTrans" cxnId="{47031E73-DC56-48DC-8F8A-941BCD5EE089}">
      <dgm:prSet/>
      <dgm:spPr/>
      <dgm:t>
        <a:bodyPr/>
        <a:lstStyle/>
        <a:p>
          <a:endParaRPr lang="zh-CN" altLang="en-US" sz="1200"/>
        </a:p>
      </dgm:t>
    </dgm:pt>
    <dgm:pt modelId="{7421FF7F-1102-469A-9925-282EAD25C978}" type="pres">
      <dgm:prSet presAssocID="{AEF152D5-6D6D-403D-B748-48EA63B9177B}" presName="CompostProcess" presStyleCnt="0">
        <dgm:presLayoutVars>
          <dgm:dir/>
          <dgm:resizeHandles val="exact"/>
        </dgm:presLayoutVars>
      </dgm:prSet>
      <dgm:spPr/>
    </dgm:pt>
    <dgm:pt modelId="{DECAED00-C0F4-48E8-AFC9-53F532984078}" type="pres">
      <dgm:prSet presAssocID="{AEF152D5-6D6D-403D-B748-48EA63B9177B}" presName="arrow" presStyleLbl="bgShp" presStyleIdx="0" presStyleCnt="1"/>
      <dgm:spPr/>
    </dgm:pt>
    <dgm:pt modelId="{4D2CCCC8-EA87-4BE3-B0B9-7DB9D93B6CF9}" type="pres">
      <dgm:prSet presAssocID="{AEF152D5-6D6D-403D-B748-48EA63B9177B}" presName="linearProcess" presStyleCnt="0"/>
      <dgm:spPr/>
    </dgm:pt>
    <dgm:pt modelId="{C64555B2-D45B-4F50-BD6C-25FD04D18D7D}" type="pres">
      <dgm:prSet presAssocID="{8722C2D4-EE94-44DE-82C6-FBD7427A29EA}" presName="textNode" presStyleLbl="node1" presStyleIdx="0" presStyleCnt="3" custLinFactNeighborY="35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B35B76-2540-4F48-A015-EEC8690DB03F}" type="pres">
      <dgm:prSet presAssocID="{E2A444E9-DE8A-47C8-B4C5-DE2E29737B62}" presName="sibTrans" presStyleCnt="0"/>
      <dgm:spPr/>
    </dgm:pt>
    <dgm:pt modelId="{F5150755-2764-44A1-990F-457AE35BEF6D}" type="pres">
      <dgm:prSet presAssocID="{56CE2FFF-53A8-4D49-B4EA-236D92B1623F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65487A-8518-485A-AC9C-2DBA9E319DF5}" type="pres">
      <dgm:prSet presAssocID="{2BEF0DFE-5EB1-4880-A01A-62E3773036D3}" presName="sibTrans" presStyleCnt="0"/>
      <dgm:spPr/>
    </dgm:pt>
    <dgm:pt modelId="{70E43B1B-944F-4E41-AA78-59D8AF48360D}" type="pres">
      <dgm:prSet presAssocID="{48601EAB-88B0-4F48-BEE7-4E29F30D9325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72FAB18-D154-453F-B9DC-B26A17601C31}" type="presOf" srcId="{8722C2D4-EE94-44DE-82C6-FBD7427A29EA}" destId="{C64555B2-D45B-4F50-BD6C-25FD04D18D7D}" srcOrd="0" destOrd="0" presId="urn:microsoft.com/office/officeart/2005/8/layout/hProcess9"/>
    <dgm:cxn modelId="{54A1EBD1-C403-44AA-9C0C-DB6D3BA4C2F0}" type="presOf" srcId="{48601EAB-88B0-4F48-BEE7-4E29F30D9325}" destId="{70E43B1B-944F-4E41-AA78-59D8AF48360D}" srcOrd="0" destOrd="0" presId="urn:microsoft.com/office/officeart/2005/8/layout/hProcess9"/>
    <dgm:cxn modelId="{47031E73-DC56-48DC-8F8A-941BCD5EE089}" srcId="{AEF152D5-6D6D-403D-B748-48EA63B9177B}" destId="{48601EAB-88B0-4F48-BEE7-4E29F30D9325}" srcOrd="2" destOrd="0" parTransId="{3761291C-5AFF-4F23-BE70-0DF3D8E95B7C}" sibTransId="{C6793106-F99C-497B-9ADD-99C33A993F8C}"/>
    <dgm:cxn modelId="{9E51035B-448C-4686-B0FC-340B0C04FFB2}" srcId="{AEF152D5-6D6D-403D-B748-48EA63B9177B}" destId="{56CE2FFF-53A8-4D49-B4EA-236D92B1623F}" srcOrd="1" destOrd="0" parTransId="{3D37365A-343B-4F5B-B5B3-80DB60803231}" sibTransId="{2BEF0DFE-5EB1-4880-A01A-62E3773036D3}"/>
    <dgm:cxn modelId="{F78D4F77-FE69-473A-B93A-3DC003CC3B7D}" type="presOf" srcId="{56CE2FFF-53A8-4D49-B4EA-236D92B1623F}" destId="{F5150755-2764-44A1-990F-457AE35BEF6D}" srcOrd="0" destOrd="0" presId="urn:microsoft.com/office/officeart/2005/8/layout/hProcess9"/>
    <dgm:cxn modelId="{10B6AC61-467B-48B7-897A-30F00C152D80}" srcId="{AEF152D5-6D6D-403D-B748-48EA63B9177B}" destId="{8722C2D4-EE94-44DE-82C6-FBD7427A29EA}" srcOrd="0" destOrd="0" parTransId="{64518B63-77EB-42A2-9DF1-F42D72EEC30E}" sibTransId="{E2A444E9-DE8A-47C8-B4C5-DE2E29737B62}"/>
    <dgm:cxn modelId="{72642A08-D56C-4111-A5C9-23EB7BF69AAD}" type="presOf" srcId="{AEF152D5-6D6D-403D-B748-48EA63B9177B}" destId="{7421FF7F-1102-469A-9925-282EAD25C978}" srcOrd="0" destOrd="0" presId="urn:microsoft.com/office/officeart/2005/8/layout/hProcess9"/>
    <dgm:cxn modelId="{84AA440B-D440-450E-BF21-2E46E6AB1026}" type="presParOf" srcId="{7421FF7F-1102-469A-9925-282EAD25C978}" destId="{DECAED00-C0F4-48E8-AFC9-53F532984078}" srcOrd="0" destOrd="0" presId="urn:microsoft.com/office/officeart/2005/8/layout/hProcess9"/>
    <dgm:cxn modelId="{D29E3A91-B715-486B-8D1C-EB8888B1B5F5}" type="presParOf" srcId="{7421FF7F-1102-469A-9925-282EAD25C978}" destId="{4D2CCCC8-EA87-4BE3-B0B9-7DB9D93B6CF9}" srcOrd="1" destOrd="0" presId="urn:microsoft.com/office/officeart/2005/8/layout/hProcess9"/>
    <dgm:cxn modelId="{DF0252FC-2B31-4C00-B800-476642537302}" type="presParOf" srcId="{4D2CCCC8-EA87-4BE3-B0B9-7DB9D93B6CF9}" destId="{C64555B2-D45B-4F50-BD6C-25FD04D18D7D}" srcOrd="0" destOrd="0" presId="urn:microsoft.com/office/officeart/2005/8/layout/hProcess9"/>
    <dgm:cxn modelId="{DCB5A506-4326-4F80-A843-F93AC1BB0150}" type="presParOf" srcId="{4D2CCCC8-EA87-4BE3-B0B9-7DB9D93B6CF9}" destId="{93B35B76-2540-4F48-A015-EEC8690DB03F}" srcOrd="1" destOrd="0" presId="urn:microsoft.com/office/officeart/2005/8/layout/hProcess9"/>
    <dgm:cxn modelId="{1506D31A-AF71-485A-A263-B10977717891}" type="presParOf" srcId="{4D2CCCC8-EA87-4BE3-B0B9-7DB9D93B6CF9}" destId="{F5150755-2764-44A1-990F-457AE35BEF6D}" srcOrd="2" destOrd="0" presId="urn:microsoft.com/office/officeart/2005/8/layout/hProcess9"/>
    <dgm:cxn modelId="{AABD86A2-86D2-4B45-B537-131197C85038}" type="presParOf" srcId="{4D2CCCC8-EA87-4BE3-B0B9-7DB9D93B6CF9}" destId="{DC65487A-8518-485A-AC9C-2DBA9E319DF5}" srcOrd="3" destOrd="0" presId="urn:microsoft.com/office/officeart/2005/8/layout/hProcess9"/>
    <dgm:cxn modelId="{C26E7E59-5D97-4391-AB80-179F9B99A172}" type="presParOf" srcId="{4D2CCCC8-EA87-4BE3-B0B9-7DB9D93B6CF9}" destId="{70E43B1B-944F-4E41-AA78-59D8AF48360D}" srcOrd="4" destOrd="0" presId="urn:microsoft.com/office/officeart/2005/8/layout/hProcess9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AED00-C0F4-48E8-AFC9-53F532984078}">
      <dsp:nvSpPr>
        <dsp:cNvPr id="0" name=""/>
        <dsp:cNvSpPr/>
      </dsp:nvSpPr>
      <dsp:spPr>
        <a:xfrm>
          <a:off x="621844" y="0"/>
          <a:ext cx="7047574" cy="226015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4555B2-D45B-4F50-BD6C-25FD04D18D7D}">
      <dsp:nvSpPr>
        <dsp:cNvPr id="0" name=""/>
        <dsp:cNvSpPr/>
      </dsp:nvSpPr>
      <dsp:spPr>
        <a:xfrm>
          <a:off x="6275" y="678045"/>
          <a:ext cx="1895999" cy="904061"/>
        </a:xfrm>
        <a:prstGeom prst="roundRect">
          <a:avLst/>
        </a:prstGeom>
        <a:solidFill>
          <a:srgbClr val="83A80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PC WEB</a:t>
          </a:r>
          <a:endParaRPr lang="zh-CN" altLang="en-US" sz="2300" kern="1200" dirty="0"/>
        </a:p>
      </dsp:txBody>
      <dsp:txXfrm>
        <a:off x="6275" y="678045"/>
        <a:ext cx="1895999" cy="904061"/>
      </dsp:txXfrm>
    </dsp:sp>
    <dsp:sp modelId="{F9F3EFE5-9472-4EF8-97B2-2343B82A6807}">
      <dsp:nvSpPr>
        <dsp:cNvPr id="0" name=""/>
        <dsp:cNvSpPr/>
      </dsp:nvSpPr>
      <dsp:spPr>
        <a:xfrm>
          <a:off x="2133846" y="678045"/>
          <a:ext cx="1895999" cy="904061"/>
        </a:xfrm>
        <a:prstGeom prst="roundRect">
          <a:avLst/>
        </a:prstGeom>
        <a:solidFill>
          <a:srgbClr val="83A80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+PC</a:t>
          </a:r>
          <a:r>
            <a:rPr lang="zh-CN" altLang="en-US" sz="2300" kern="1200" dirty="0" smtClean="0"/>
            <a:t>客户端</a:t>
          </a:r>
          <a:endParaRPr lang="zh-CN" altLang="en-US" sz="2300" kern="1200" dirty="0"/>
        </a:p>
      </dsp:txBody>
      <dsp:txXfrm>
        <a:off x="2133846" y="678045"/>
        <a:ext cx="1895999" cy="904061"/>
      </dsp:txXfrm>
    </dsp:sp>
    <dsp:sp modelId="{F5150755-2764-44A1-990F-457AE35BEF6D}">
      <dsp:nvSpPr>
        <dsp:cNvPr id="0" name=""/>
        <dsp:cNvSpPr/>
      </dsp:nvSpPr>
      <dsp:spPr>
        <a:xfrm>
          <a:off x="4261418" y="678045"/>
          <a:ext cx="1895999" cy="904061"/>
        </a:xfrm>
        <a:prstGeom prst="roundRect">
          <a:avLst/>
        </a:prstGeom>
        <a:solidFill>
          <a:srgbClr val="83A80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+</a:t>
          </a:r>
          <a:r>
            <a:rPr lang="zh-CN" altLang="en-US" sz="2300" kern="1200" dirty="0" smtClean="0"/>
            <a:t>移动终端</a:t>
          </a:r>
          <a:endParaRPr lang="zh-CN" altLang="en-US" sz="2300" kern="1200" dirty="0"/>
        </a:p>
      </dsp:txBody>
      <dsp:txXfrm>
        <a:off x="4261418" y="678045"/>
        <a:ext cx="1895999" cy="904061"/>
      </dsp:txXfrm>
    </dsp:sp>
    <dsp:sp modelId="{70E43B1B-944F-4E41-AA78-59D8AF48360D}">
      <dsp:nvSpPr>
        <dsp:cNvPr id="0" name=""/>
        <dsp:cNvSpPr/>
      </dsp:nvSpPr>
      <dsp:spPr>
        <a:xfrm>
          <a:off x="6388989" y="678045"/>
          <a:ext cx="1895999" cy="904061"/>
        </a:xfrm>
        <a:prstGeom prst="roundRect">
          <a:avLst/>
        </a:prstGeom>
        <a:solidFill>
          <a:srgbClr val="83A80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+</a:t>
          </a:r>
          <a:r>
            <a:rPr lang="zh-CN" altLang="en-US" sz="2300" kern="1200" dirty="0" smtClean="0"/>
            <a:t>互联网电视</a:t>
          </a:r>
          <a:endParaRPr lang="zh-CN" altLang="en-US" sz="2300" kern="1200" dirty="0"/>
        </a:p>
      </dsp:txBody>
      <dsp:txXfrm>
        <a:off x="6388989" y="678045"/>
        <a:ext cx="1895999" cy="90406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CAED00-C0F4-48E8-AFC9-53F532984078}">
      <dsp:nvSpPr>
        <dsp:cNvPr id="0" name=""/>
        <dsp:cNvSpPr/>
      </dsp:nvSpPr>
      <dsp:spPr>
        <a:xfrm>
          <a:off x="459050" y="0"/>
          <a:ext cx="5202578" cy="201622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4555B2-D45B-4F50-BD6C-25FD04D18D7D}">
      <dsp:nvSpPr>
        <dsp:cNvPr id="0" name=""/>
        <dsp:cNvSpPr/>
      </dsp:nvSpPr>
      <dsp:spPr>
        <a:xfrm>
          <a:off x="0" y="633675"/>
          <a:ext cx="1836204" cy="806489"/>
        </a:xfrm>
        <a:prstGeom prst="roundRect">
          <a:avLst/>
        </a:prstGeom>
        <a:solidFill>
          <a:srgbClr val="83A80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PC</a:t>
          </a:r>
          <a:endParaRPr lang="zh-CN" altLang="en-US" sz="2000" kern="1200" dirty="0"/>
        </a:p>
      </dsp:txBody>
      <dsp:txXfrm>
        <a:off x="0" y="633675"/>
        <a:ext cx="1836204" cy="806489"/>
      </dsp:txXfrm>
    </dsp:sp>
    <dsp:sp modelId="{F5150755-2764-44A1-990F-457AE35BEF6D}">
      <dsp:nvSpPr>
        <dsp:cNvPr id="0" name=""/>
        <dsp:cNvSpPr/>
      </dsp:nvSpPr>
      <dsp:spPr>
        <a:xfrm>
          <a:off x="2142237" y="604867"/>
          <a:ext cx="1836204" cy="806489"/>
        </a:xfrm>
        <a:prstGeom prst="roundRect">
          <a:avLst/>
        </a:prstGeom>
        <a:solidFill>
          <a:srgbClr val="83A80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+</a:t>
          </a:r>
          <a:r>
            <a:rPr lang="zh-CN" altLang="en-US" sz="2000" kern="1200" dirty="0" smtClean="0"/>
            <a:t>移动终端</a:t>
          </a:r>
          <a:endParaRPr lang="zh-CN" altLang="en-US" sz="2000" kern="1200" dirty="0"/>
        </a:p>
      </dsp:txBody>
      <dsp:txXfrm>
        <a:off x="2142237" y="604867"/>
        <a:ext cx="1836204" cy="806489"/>
      </dsp:txXfrm>
    </dsp:sp>
    <dsp:sp modelId="{70E43B1B-944F-4E41-AA78-59D8AF48360D}">
      <dsp:nvSpPr>
        <dsp:cNvPr id="0" name=""/>
        <dsp:cNvSpPr/>
      </dsp:nvSpPr>
      <dsp:spPr>
        <a:xfrm>
          <a:off x="4284475" y="604867"/>
          <a:ext cx="1836204" cy="806489"/>
        </a:xfrm>
        <a:prstGeom prst="roundRect">
          <a:avLst/>
        </a:prstGeom>
        <a:solidFill>
          <a:srgbClr val="83A80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+</a:t>
          </a:r>
          <a:r>
            <a:rPr lang="zh-CN" altLang="en-US" sz="2000" kern="1200" dirty="0" smtClean="0"/>
            <a:t>互联网电视</a:t>
          </a:r>
          <a:endParaRPr lang="zh-CN" altLang="en-US" sz="2000" kern="1200" dirty="0"/>
        </a:p>
      </dsp:txBody>
      <dsp:txXfrm>
        <a:off x="4284475" y="604867"/>
        <a:ext cx="1836204" cy="806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A63906E8-2678-48B9-B4E8-331511DE48A7}" type="datetimeFigureOut">
              <a:rPr lang="zh-CN" altLang="en-US"/>
              <a:pPr>
                <a:defRPr/>
              </a:pPr>
              <a:t>2012/11/8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D6B7145C-FE8B-4C02-A6A5-A6A7A9AC64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9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9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8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77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73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68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63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BF80D8B-4E2C-4C57-A13B-384878D6CDA7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B7145C-FE8B-4C02-A6A5-A6A7A9AC6457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B7145C-FE8B-4C02-A6A5-A6A7A9AC6457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B7145C-FE8B-4C02-A6A5-A6A7A9AC6457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B7145C-FE8B-4C02-A6A5-A6A7A9AC6457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B7145C-FE8B-4C02-A6A5-A6A7A9AC6457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B7145C-FE8B-4C02-A6A5-A6A7A9AC6457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2204439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sz="4800" b="1">
                <a:solidFill>
                  <a:srgbClr val="FFFFFF"/>
                </a:solidFill>
                <a:effectLst>
                  <a:reflection blurRad="6350" stA="32000" endA="900" endPos="36000" dist="63500" dir="5400000" sy="-100000" algn="bl" rotWithShape="0"/>
                </a:effectLst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noProof="0" smtClean="0">
                <a:sym typeface="Arial" pitchFamily="34" charset="0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130550" y="3419472"/>
            <a:ext cx="2882900" cy="6477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\Desktop\爱奇艺logo\PPT模版1-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9049"/>
            <a:ext cx="9144000" cy="687705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204865"/>
            <a:ext cx="7772400" cy="1470052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5656" y="4191514"/>
            <a:ext cx="6400801" cy="17523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457195" indent="0" algn="ctr">
              <a:buNone/>
              <a:defRPr/>
            </a:lvl2pPr>
            <a:lvl3pPr marL="914391" indent="0" algn="ctr">
              <a:buNone/>
              <a:defRPr/>
            </a:lvl3pPr>
            <a:lvl4pPr marL="1371586" indent="0" algn="ctr">
              <a:buNone/>
              <a:defRPr/>
            </a:lvl4pPr>
            <a:lvl5pPr marL="1828782" indent="0" algn="ctr">
              <a:buNone/>
              <a:defRPr/>
            </a:lvl5pPr>
            <a:lvl6pPr marL="2285977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16790"/>
            <a:ext cx="8229601" cy="1144121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312115"/>
            <a:ext cx="8229601" cy="483860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2" y="6244782"/>
            <a:ext cx="2133601" cy="47545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4782"/>
            <a:ext cx="2895600" cy="47545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60235" y="6248643"/>
            <a:ext cx="2133601" cy="4572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7FC74-D4FF-4CF4-B8FE-BC7F4CA665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9" y="44626"/>
            <a:ext cx="8229601" cy="868957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1208863"/>
            <a:ext cx="8229601" cy="4524397"/>
          </a:xfrm>
          <a:prstGeom prst="rect">
            <a:avLst/>
          </a:prstGeom>
        </p:spPr>
        <p:txBody>
          <a:bodyPr vert="horz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2" y="6244782"/>
            <a:ext cx="2133601" cy="47545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1" y="6244782"/>
            <a:ext cx="2895600" cy="47545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9850"/>
            <a:ext cx="8229600" cy="4465638"/>
          </a:xfrm>
          <a:prstGeom prst="rect">
            <a:avLst/>
          </a:prstGeom>
        </p:spPr>
        <p:txBody>
          <a:bodyPr/>
          <a:lstStyle>
            <a:lvl1pPr>
              <a:defRPr sz="2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>
              <a:defRPr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defRPr>
            </a:lvl2pPr>
            <a:lvl3pPr>
              <a:defRPr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defRPr>
            </a:lvl3pPr>
            <a:lvl4pPr>
              <a:defRPr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defRPr>
            </a:lvl4pPr>
            <a:lvl5pPr>
              <a:defRPr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207"/>
          </a:xfrm>
          <a:prstGeom prst="rect">
            <a:avLst/>
          </a:prstGeom>
        </p:spPr>
        <p:txBody>
          <a:bodyPr vert="horz"/>
          <a:lstStyle>
            <a:lvl1pPr algn="l">
              <a:defRPr sz="2000" b="1">
                <a:solidFill>
                  <a:srgbClr val="73AA07"/>
                </a:solidFill>
                <a:effectLst>
                  <a:reflection stA="27000" endPos="39000" dist="50800" dir="5400000" sy="-100000" algn="bl" rotWithShape="0"/>
                </a:effectLst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ph idx="1"/>
          </p:nvPr>
        </p:nvSpPr>
        <p:spPr>
          <a:xfrm>
            <a:off x="457200" y="1339850"/>
            <a:ext cx="8229600" cy="44656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3" name="标题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207"/>
          </a:xfrm>
          <a:prstGeom prst="rect">
            <a:avLst/>
          </a:prstGeom>
        </p:spPr>
        <p:txBody>
          <a:bodyPr vert="horz"/>
          <a:lstStyle>
            <a:lvl1pPr algn="l">
              <a:defRPr sz="2000" b="1">
                <a:solidFill>
                  <a:srgbClr val="73AA07"/>
                </a:solidFill>
                <a:effectLst>
                  <a:reflection stA="27000" endPos="39000" dist="50800" dir="5400000" sy="-100000" algn="bl" rotWithShape="0"/>
                </a:effectLst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\Desktop\爱奇艺logo\PPT模版1-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9049"/>
            <a:ext cx="9144000" cy="687705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204865"/>
            <a:ext cx="7772400" cy="1470052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5656" y="4191514"/>
            <a:ext cx="6400801" cy="17523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457195" indent="0" algn="ctr">
              <a:buNone/>
              <a:defRPr/>
            </a:lvl2pPr>
            <a:lvl3pPr marL="914391" indent="0" algn="ctr">
              <a:buNone/>
              <a:defRPr/>
            </a:lvl3pPr>
            <a:lvl4pPr marL="1371586" indent="0" algn="ctr">
              <a:buNone/>
              <a:defRPr/>
            </a:lvl4pPr>
            <a:lvl5pPr marL="1828782" indent="0" algn="ctr">
              <a:buNone/>
              <a:defRPr/>
            </a:lvl5pPr>
            <a:lvl6pPr marL="2285977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a\Desktop\爱奇艺logo\PPT模版2-01.jp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-19050"/>
            <a:ext cx="9144000" cy="687705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45" r:id="rId1"/>
    <p:sldLayoutId id="2147484546" r:id="rId2"/>
    <p:sldLayoutId id="2147484549" r:id="rId3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48" r:id="rId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openxmlformats.org/officeDocument/2006/relationships/diagramData" Target="../diagrams/data2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microsoft.com/office/2007/relationships/diagramDrawing" Target="../diagrams/drawing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ctrTitle"/>
          </p:nvPr>
        </p:nvSpPr>
        <p:spPr>
          <a:xfrm>
            <a:off x="642910" y="2083648"/>
            <a:ext cx="8001056" cy="2857520"/>
          </a:xfrm>
        </p:spPr>
        <p:txBody>
          <a:bodyPr/>
          <a:lstStyle/>
          <a:p>
            <a:pPr>
              <a:defRPr/>
            </a:pPr>
            <a:r>
              <a:rPr lang="zh-CN" altLang="en-US" sz="4400" i="1" smtClean="0"/>
              <a:t>网络视频格局分化与模式探索</a:t>
            </a:r>
            <a:r>
              <a:rPr lang="en-US" altLang="zh-CN" smtClean="0">
                <a:solidFill>
                  <a:srgbClr val="0D0D0D"/>
                </a:solidFill>
                <a:latin typeface="微软雅黑"/>
                <a:ea typeface="微软雅黑"/>
              </a:rPr>
              <a:t/>
            </a:r>
            <a:br>
              <a:rPr lang="en-US" altLang="zh-CN" smtClean="0">
                <a:solidFill>
                  <a:srgbClr val="0D0D0D"/>
                </a:solidFill>
                <a:latin typeface="微软雅黑"/>
                <a:ea typeface="微软雅黑"/>
              </a:rPr>
            </a:br>
            <a:r>
              <a:rPr lang="en-US" altLang="zh-CN" smtClean="0">
                <a:solidFill>
                  <a:srgbClr val="0D0D0D"/>
                </a:solidFill>
                <a:latin typeface="微软雅黑"/>
                <a:ea typeface="微软雅黑"/>
              </a:rPr>
              <a:t/>
            </a:r>
            <a:br>
              <a:rPr lang="en-US" altLang="zh-CN" smtClean="0">
                <a:solidFill>
                  <a:srgbClr val="0D0D0D"/>
                </a:solidFill>
                <a:latin typeface="微软雅黑"/>
                <a:ea typeface="微软雅黑"/>
              </a:rPr>
            </a:br>
            <a:r>
              <a:rPr lang="en-US" altLang="zh-CN" sz="2400" smtClean="0">
                <a:solidFill>
                  <a:srgbClr val="0D0D0D"/>
                </a:solidFill>
                <a:latin typeface="微软雅黑"/>
                <a:ea typeface="微软雅黑"/>
              </a:rPr>
              <a:t>2012.11.8</a:t>
            </a:r>
            <a:endParaRPr lang="zh-CN" altLang="en-US" dirty="0" smtClean="0">
              <a:solidFill>
                <a:srgbClr val="0D0D0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/>
              <a:ea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1063"/>
            <a:ext cx="8229601" cy="4968217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sz="2000" dirty="0" smtClean="0"/>
              <a:t>优土可能明年</a:t>
            </a:r>
            <a:r>
              <a:rPr lang="en-US" altLang="zh-CN" sz="2000" dirty="0" smtClean="0"/>
              <a:t>Q2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Q3</a:t>
            </a:r>
            <a:r>
              <a:rPr lang="zh-CN" altLang="en-US" sz="2000" dirty="0" smtClean="0"/>
              <a:t>季度盈利：</a:t>
            </a:r>
            <a:r>
              <a:rPr lang="zh-CN" altLang="en-US" sz="2000" b="1" dirty="0" smtClean="0"/>
              <a:t>长视频</a:t>
            </a:r>
            <a:r>
              <a:rPr lang="en-US" altLang="zh-CN" sz="2000" b="1" dirty="0" smtClean="0"/>
              <a:t>+UGC</a:t>
            </a:r>
            <a:r>
              <a:rPr lang="zh-CN" altLang="en-US" sz="2000" b="1" dirty="0" smtClean="0"/>
              <a:t>的合理架构，品牌溢价，马太效应逐步显现。</a:t>
            </a:r>
            <a:endParaRPr lang="en-US" altLang="zh-CN" sz="2000" b="1" dirty="0" smtClean="0"/>
          </a:p>
          <a:p>
            <a:pPr algn="just">
              <a:lnSpc>
                <a:spcPct val="90000"/>
              </a:lnSpc>
            </a:pPr>
            <a:endParaRPr lang="en-US" altLang="zh-CN" sz="2000" dirty="0" smtClean="0"/>
          </a:p>
          <a:p>
            <a:pPr algn="just">
              <a:lnSpc>
                <a:spcPct val="90000"/>
              </a:lnSpc>
            </a:pPr>
            <a:r>
              <a:rPr lang="zh-CN" altLang="en-US" sz="2000" dirty="0" smtClean="0"/>
              <a:t>行业整合今年并未如想象般发生，未来大格局已定，小格局尚未明朗。寡头垄断？双寡头垄断？一段时间的群雄逐鹿？现阶段竞争依旧惨烈。</a:t>
            </a:r>
            <a:endParaRPr lang="en-US" altLang="zh-CN" sz="2000" dirty="0" smtClean="0"/>
          </a:p>
          <a:p>
            <a:pPr algn="just">
              <a:lnSpc>
                <a:spcPct val="90000"/>
              </a:lnSpc>
            </a:pPr>
            <a:endParaRPr lang="en-US" altLang="zh-CN" sz="2000" dirty="0" smtClean="0"/>
          </a:p>
          <a:p>
            <a:pPr algn="just">
              <a:lnSpc>
                <a:spcPct val="90000"/>
              </a:lnSpc>
            </a:pPr>
            <a:r>
              <a:rPr lang="zh-CN" altLang="en-US" sz="2000" b="1" dirty="0" smtClean="0"/>
              <a:t>版权内容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Pull vs. Push</a:t>
            </a:r>
            <a:r>
              <a:rPr lang="zh-CN" altLang="en-US" sz="2000" dirty="0" smtClean="0"/>
              <a:t>；真正差异化；试错能力上升。版权采购要求精细化运营。数据的分析与支撑，</a:t>
            </a:r>
            <a:r>
              <a:rPr lang="en-US" altLang="zh-CN" sz="2000" dirty="0" smtClean="0"/>
              <a:t>ROI</a:t>
            </a:r>
            <a:r>
              <a:rPr lang="zh-CN" altLang="en-US" sz="2000" dirty="0" smtClean="0"/>
              <a:t>日趋重要。既衡量已采购版权的价值，又指导未来的采购策略：参数包括点击，收入，平台，演员，百度搜索，等等。</a:t>
            </a:r>
            <a:endParaRPr lang="en-US" altLang="zh-CN" sz="2000" dirty="0" smtClean="0"/>
          </a:p>
          <a:p>
            <a:pPr algn="just">
              <a:lnSpc>
                <a:spcPct val="90000"/>
              </a:lnSpc>
            </a:pPr>
            <a:endParaRPr lang="en-US" altLang="zh-CN" sz="2000" dirty="0" smtClean="0"/>
          </a:p>
          <a:p>
            <a:pPr algn="just">
              <a:lnSpc>
                <a:spcPct val="90000"/>
              </a:lnSpc>
            </a:pPr>
            <a:r>
              <a:rPr lang="zh-CN" altLang="en-US" sz="2000" b="1" dirty="0" smtClean="0"/>
              <a:t>用户体验</a:t>
            </a:r>
            <a:r>
              <a:rPr lang="zh-CN" altLang="en-US" sz="2000" dirty="0" smtClean="0"/>
              <a:t>：交互式广告，极致的清晰与流畅，视频与电商的结合：主动型消费</a:t>
            </a:r>
            <a:r>
              <a:rPr lang="en-US" altLang="zh-CN" sz="2000" dirty="0" smtClean="0"/>
              <a:t> VS. </a:t>
            </a:r>
            <a:r>
              <a:rPr lang="zh-CN" altLang="en-US" sz="2000" dirty="0" smtClean="0"/>
              <a:t>被动型消费</a:t>
            </a:r>
            <a:endParaRPr lang="en-US" altLang="zh-CN" sz="2000" dirty="0" smtClean="0"/>
          </a:p>
          <a:p>
            <a:pPr algn="just">
              <a:lnSpc>
                <a:spcPct val="90000"/>
              </a:lnSpc>
            </a:pPr>
            <a:endParaRPr lang="en-US" altLang="zh-CN" sz="2000" dirty="0" smtClean="0"/>
          </a:p>
          <a:p>
            <a:pPr algn="just">
              <a:lnSpc>
                <a:spcPct val="90000"/>
              </a:lnSpc>
            </a:pPr>
            <a:r>
              <a:rPr lang="zh-CN" altLang="en-US" sz="2000" b="1" dirty="0" smtClean="0"/>
              <a:t>广告的精准投放</a:t>
            </a:r>
            <a:r>
              <a:rPr lang="zh-CN" altLang="en-US" sz="2000" dirty="0" smtClean="0"/>
              <a:t>：大数据的挖掘，多重定向。</a:t>
            </a:r>
            <a:endParaRPr lang="en-US" altLang="zh-CN" sz="2000" dirty="0" smtClean="0"/>
          </a:p>
          <a:p>
            <a:pPr algn="just">
              <a:lnSpc>
                <a:spcPct val="90000"/>
              </a:lnSpc>
            </a:pPr>
            <a:endParaRPr lang="en-US" altLang="zh-CN" sz="2000" dirty="0" smtClean="0"/>
          </a:p>
          <a:p>
            <a:pPr algn="just">
              <a:lnSpc>
                <a:spcPct val="90000"/>
              </a:lnSpc>
            </a:pPr>
            <a:endParaRPr lang="en-US" altLang="zh-CN" sz="2000" dirty="0" smtClean="0"/>
          </a:p>
          <a:p>
            <a:pPr algn="just">
              <a:lnSpc>
                <a:spcPct val="90000"/>
              </a:lnSpc>
            </a:pPr>
            <a:endParaRPr lang="en-US" altLang="zh-CN" sz="2000" dirty="0" smtClean="0"/>
          </a:p>
          <a:p>
            <a:pPr algn="just">
              <a:lnSpc>
                <a:spcPct val="90000"/>
              </a:lnSpc>
            </a:pPr>
            <a:endParaRPr lang="en-US" altLang="zh-CN" sz="2000" dirty="0" smtClean="0"/>
          </a:p>
          <a:p>
            <a:pPr algn="just">
              <a:lnSpc>
                <a:spcPct val="90000"/>
              </a:lnSpc>
            </a:pPr>
            <a:endParaRPr lang="en-US" altLang="zh-CN" sz="2000" dirty="0" smtClean="0"/>
          </a:p>
          <a:p>
            <a:pPr algn="just">
              <a:lnSpc>
                <a:spcPct val="90000"/>
              </a:lnSpc>
              <a:buNone/>
            </a:pPr>
            <a:endParaRPr lang="en-US" altLang="zh-CN" dirty="0" smtClean="0"/>
          </a:p>
          <a:p>
            <a:pPr algn="just">
              <a:lnSpc>
                <a:spcPct val="90000"/>
              </a:lnSpc>
              <a:buNone/>
            </a:pP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endParaRPr lang="zh-CN" altLang="en-US" sz="28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b="1" dirty="0" smtClean="0"/>
              <a:t>未来的格局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endParaRPr lang="zh-CN" altLang="en-US" sz="3200" b="1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571472" y="0"/>
            <a:ext cx="8229601" cy="1144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9" tIns="45720" rIns="91439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/>
            </a:r>
            <a:b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</a:b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79512" y="1268760"/>
          <a:ext cx="8291264" cy="2260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/>
        </p:nvGraphicFramePr>
        <p:xfrm>
          <a:off x="2699792" y="3789040"/>
          <a:ext cx="6120680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4355976" y="1124744"/>
            <a:ext cx="0" cy="52565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标注 7"/>
          <p:cNvSpPr/>
          <p:nvPr/>
        </p:nvSpPr>
        <p:spPr>
          <a:xfrm>
            <a:off x="1979712" y="1124744"/>
            <a:ext cx="2016224" cy="504056"/>
          </a:xfrm>
          <a:prstGeom prst="wedgeRectCallout">
            <a:avLst/>
          </a:prstGeom>
          <a:solidFill>
            <a:srgbClr val="83A80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品牌广告收入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2051720" y="3573016"/>
            <a:ext cx="2016224" cy="504056"/>
          </a:xfrm>
          <a:prstGeom prst="wedgeRectCallout">
            <a:avLst/>
          </a:prstGeom>
          <a:solidFill>
            <a:srgbClr val="83A80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向用户收费收入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4716016" y="5877272"/>
            <a:ext cx="1008112" cy="432048"/>
          </a:xfrm>
          <a:prstGeom prst="wedgeRectCallout">
            <a:avLst>
              <a:gd name="adj1" fmla="val -71224"/>
              <a:gd name="adj2" fmla="val -31563"/>
            </a:avLst>
          </a:prstGeom>
          <a:solidFill>
            <a:srgbClr val="83A80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现在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1063"/>
            <a:ext cx="8229601" cy="4968217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endParaRPr lang="en-US" altLang="zh-CN" sz="2000" dirty="0" smtClean="0"/>
          </a:p>
          <a:p>
            <a:pPr algn="just">
              <a:lnSpc>
                <a:spcPct val="90000"/>
              </a:lnSpc>
            </a:pPr>
            <a:r>
              <a:rPr lang="zh-CN" altLang="en-US" sz="2000" dirty="0" smtClean="0"/>
              <a:t>未来的规模化必定要求新英雄的诞生：比如互联网电视，比如付费会员业务，比如移动终端的货币化，等等。现有的增值业务及版权分销业务都不具备可持续性。单一的广告业务似乎无法持续产生高毛利率。</a:t>
            </a:r>
            <a:endParaRPr lang="en-US" altLang="zh-CN" sz="2000" dirty="0" smtClean="0"/>
          </a:p>
          <a:p>
            <a:pPr algn="just">
              <a:lnSpc>
                <a:spcPct val="90000"/>
              </a:lnSpc>
            </a:pPr>
            <a:endParaRPr lang="en-US" altLang="zh-CN" sz="2000" dirty="0" smtClean="0"/>
          </a:p>
          <a:p>
            <a:pPr algn="just">
              <a:lnSpc>
                <a:spcPct val="90000"/>
              </a:lnSpc>
            </a:pPr>
            <a:r>
              <a:rPr lang="zh-CN" altLang="en-US" sz="2000" dirty="0" smtClean="0"/>
              <a:t>无端有屏。三屏合一还是二屏合一，屏无处不在。</a:t>
            </a:r>
            <a:endParaRPr lang="en-US" altLang="zh-CN" sz="2000" dirty="0" smtClean="0"/>
          </a:p>
          <a:p>
            <a:pPr algn="just">
              <a:lnSpc>
                <a:spcPct val="90000"/>
              </a:lnSpc>
            </a:pPr>
            <a:endParaRPr lang="en-US" altLang="zh-CN" sz="2000" dirty="0" smtClean="0"/>
          </a:p>
          <a:p>
            <a:pPr algn="just">
              <a:lnSpc>
                <a:spcPct val="90000"/>
              </a:lnSpc>
            </a:pPr>
            <a:r>
              <a:rPr lang="zh-CN" altLang="en-US" sz="2000" dirty="0" smtClean="0"/>
              <a:t>科技是第一生产力！</a:t>
            </a:r>
            <a:endParaRPr lang="en-US" altLang="zh-CN" sz="2000" dirty="0" smtClean="0"/>
          </a:p>
          <a:p>
            <a:pPr algn="just">
              <a:lnSpc>
                <a:spcPct val="90000"/>
              </a:lnSpc>
              <a:buNone/>
            </a:pPr>
            <a:endParaRPr lang="en-US" altLang="zh-CN" sz="2000" dirty="0" smtClean="0"/>
          </a:p>
          <a:p>
            <a:pPr algn="just">
              <a:lnSpc>
                <a:spcPct val="90000"/>
              </a:lnSpc>
            </a:pPr>
            <a:r>
              <a:rPr lang="zh-CN" altLang="en-US" sz="2000" dirty="0" smtClean="0"/>
              <a:t>科技化的媒体公司还是媒体化的科技公司？</a:t>
            </a:r>
          </a:p>
          <a:p>
            <a:pPr algn="just">
              <a:lnSpc>
                <a:spcPct val="90000"/>
              </a:lnSpc>
            </a:pPr>
            <a:endParaRPr lang="en-US" altLang="zh-CN" sz="2000" dirty="0" smtClean="0"/>
          </a:p>
          <a:p>
            <a:pPr algn="just">
              <a:lnSpc>
                <a:spcPct val="90000"/>
              </a:lnSpc>
            </a:pPr>
            <a:r>
              <a:rPr lang="zh-CN" altLang="en-US" sz="2000" dirty="0" smtClean="0"/>
              <a:t>从粗放到精细；从同质到差异；从模式到本质 </a:t>
            </a:r>
            <a:endParaRPr lang="en-US" altLang="zh-CN" sz="2000" dirty="0" smtClean="0"/>
          </a:p>
          <a:p>
            <a:pPr algn="just">
              <a:lnSpc>
                <a:spcPct val="90000"/>
              </a:lnSpc>
              <a:buNone/>
            </a:pPr>
            <a:endParaRPr lang="en-US" altLang="zh-CN" dirty="0" smtClean="0"/>
          </a:p>
          <a:p>
            <a:pPr algn="just">
              <a:lnSpc>
                <a:spcPct val="90000"/>
              </a:lnSpc>
              <a:buNone/>
            </a:pP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endParaRPr lang="zh-CN" altLang="en-US" sz="28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b="1" dirty="0" smtClean="0"/>
              <a:t>未来的格局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endParaRPr lang="zh-CN" altLang="en-US" sz="3200" b="1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457203" y="16791"/>
            <a:ext cx="8229601" cy="1144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9" tIns="45720" rIns="91439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/>
            </a:r>
            <a:b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</a:b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3071"/>
            <a:ext cx="8229601" cy="4968217"/>
          </a:xfrm>
        </p:spPr>
        <p:txBody>
          <a:bodyPr/>
          <a:lstStyle/>
          <a:p>
            <a:pPr algn="just">
              <a:lnSpc>
                <a:spcPct val="90000"/>
              </a:lnSpc>
              <a:buNone/>
            </a:pPr>
            <a:endParaRPr lang="en-US" altLang="zh-CN" dirty="0" smtClean="0"/>
          </a:p>
          <a:p>
            <a:pPr algn="just">
              <a:lnSpc>
                <a:spcPct val="90000"/>
              </a:lnSpc>
              <a:buNone/>
            </a:pPr>
            <a:endParaRPr lang="en-US" altLang="zh-CN" dirty="0" smtClean="0"/>
          </a:p>
          <a:p>
            <a:pPr algn="just">
              <a:lnSpc>
                <a:spcPct val="90000"/>
              </a:lnSpc>
              <a:buNone/>
            </a:pPr>
            <a:endParaRPr lang="en-US" altLang="zh-CN" dirty="0" smtClean="0"/>
          </a:p>
          <a:p>
            <a:pPr algn="just">
              <a:lnSpc>
                <a:spcPct val="90000"/>
              </a:lnSpc>
              <a:buNone/>
            </a:pPr>
            <a:endParaRPr lang="en-US" altLang="zh-CN" dirty="0" smtClean="0"/>
          </a:p>
          <a:p>
            <a:pPr algn="ctr">
              <a:lnSpc>
                <a:spcPct val="90000"/>
              </a:lnSpc>
              <a:buNone/>
            </a:pPr>
            <a:r>
              <a:rPr lang="zh-CN" altLang="en-US" sz="5400" b="1" dirty="0" smtClean="0">
                <a:solidFill>
                  <a:srgbClr val="009900"/>
                </a:solidFill>
              </a:rPr>
              <a:t>谢谢大家！欢迎提问！</a:t>
            </a:r>
            <a:endParaRPr lang="en-US" altLang="zh-CN" sz="5400" b="1" dirty="0" smtClean="0">
              <a:solidFill>
                <a:srgbClr val="009900"/>
              </a:solidFill>
            </a:endParaRPr>
          </a:p>
          <a:p>
            <a:pPr algn="just">
              <a:lnSpc>
                <a:spcPct val="90000"/>
              </a:lnSpc>
              <a:buNone/>
            </a:pP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endParaRPr lang="zh-CN" altLang="en-US" sz="2800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457203" y="16791"/>
            <a:ext cx="8229601" cy="1144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9" tIns="45720" rIns="91439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/>
            </a:r>
            <a:b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</a:b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1" cy="4968217"/>
          </a:xfrm>
        </p:spPr>
        <p:txBody>
          <a:bodyPr/>
          <a:lstStyle/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2000" dirty="0" smtClean="0"/>
          </a:p>
          <a:p>
            <a:pPr algn="just">
              <a:lnSpc>
                <a:spcPct val="90000"/>
              </a:lnSpc>
            </a:pPr>
            <a:r>
              <a:rPr lang="zh-CN" altLang="en-US" sz="2000" b="1" dirty="0" smtClean="0"/>
              <a:t>网页端：</a:t>
            </a:r>
            <a:r>
              <a:rPr lang="zh-CN" altLang="en-US" sz="2000" dirty="0" smtClean="0"/>
              <a:t>优土，搜狐视频，腾讯视频，乐视，爱奇艺</a:t>
            </a:r>
            <a:endParaRPr lang="en-US" altLang="zh-CN" sz="2000" dirty="0" smtClean="0"/>
          </a:p>
          <a:p>
            <a:pPr algn="just">
              <a:lnSpc>
                <a:spcPct val="90000"/>
              </a:lnSpc>
            </a:pPr>
            <a:endParaRPr lang="en-US" altLang="zh-CN" sz="2000" dirty="0" smtClean="0"/>
          </a:p>
          <a:p>
            <a:pPr algn="just">
              <a:lnSpc>
                <a:spcPct val="90000"/>
              </a:lnSpc>
            </a:pPr>
            <a:r>
              <a:rPr lang="zh-CN" altLang="en-US" sz="2000" b="1" dirty="0" smtClean="0"/>
              <a:t>客户端：</a:t>
            </a:r>
            <a:r>
              <a:rPr lang="en-US" altLang="zh-CN" sz="2000" dirty="0" smtClean="0"/>
              <a:t>PPS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PPlive</a:t>
            </a:r>
            <a:r>
              <a:rPr lang="zh-CN" altLang="en-US" sz="2000" dirty="0" smtClean="0"/>
              <a:t>，迅雷 </a:t>
            </a:r>
            <a:r>
              <a:rPr lang="en-US" altLang="zh-CN" sz="2000" dirty="0" smtClean="0"/>
              <a:t> </a:t>
            </a:r>
          </a:p>
          <a:p>
            <a:pPr algn="just">
              <a:lnSpc>
                <a:spcPct val="90000"/>
              </a:lnSpc>
            </a:pPr>
            <a:endParaRPr lang="en-US" altLang="zh-CN" sz="2000" dirty="0" smtClean="0"/>
          </a:p>
          <a:p>
            <a:pPr algn="just">
              <a:lnSpc>
                <a:spcPct val="90000"/>
              </a:lnSpc>
            </a:pPr>
            <a:r>
              <a:rPr lang="zh-CN" altLang="en-US" sz="2000" b="1" dirty="0" smtClean="0"/>
              <a:t>内容模式：</a:t>
            </a:r>
            <a:r>
              <a:rPr lang="zh-CN" altLang="en-US" sz="2000" dirty="0" smtClean="0"/>
              <a:t>长视频，短视频，</a:t>
            </a:r>
            <a:r>
              <a:rPr lang="en-US" altLang="zh-CN" sz="2000" dirty="0" smtClean="0"/>
              <a:t>UGC</a:t>
            </a:r>
            <a:r>
              <a:rPr lang="zh-CN" altLang="en-US" sz="2000" dirty="0" smtClean="0"/>
              <a:t>；  外购，自制</a:t>
            </a:r>
            <a:endParaRPr lang="en-US" altLang="zh-CN" sz="2000" dirty="0" smtClean="0"/>
          </a:p>
          <a:p>
            <a:pPr algn="just">
              <a:lnSpc>
                <a:spcPct val="90000"/>
              </a:lnSpc>
            </a:pPr>
            <a:endParaRPr lang="en-US" altLang="zh-CN" sz="2000" dirty="0" smtClean="0"/>
          </a:p>
          <a:p>
            <a:pPr algn="just">
              <a:lnSpc>
                <a:spcPct val="90000"/>
              </a:lnSpc>
            </a:pPr>
            <a:r>
              <a:rPr lang="zh-CN" altLang="en-US" sz="2000" b="1" dirty="0" smtClean="0"/>
              <a:t>营收模式：</a:t>
            </a:r>
            <a:r>
              <a:rPr lang="zh-CN" altLang="en-US" sz="2000" dirty="0" smtClean="0"/>
              <a:t>广告，版权分销，游戏联营，互联网增值</a:t>
            </a:r>
            <a:endParaRPr lang="en-US" altLang="zh-CN" sz="2000" dirty="0" smtClean="0"/>
          </a:p>
          <a:p>
            <a:pPr algn="just">
              <a:lnSpc>
                <a:spcPct val="90000"/>
              </a:lnSpc>
            </a:pPr>
            <a:endParaRPr lang="en-US" altLang="zh-CN" sz="2000" dirty="0" smtClean="0"/>
          </a:p>
          <a:p>
            <a:pPr algn="just">
              <a:lnSpc>
                <a:spcPct val="90000"/>
              </a:lnSpc>
            </a:pPr>
            <a:r>
              <a:rPr lang="zh-CN" altLang="en-US" sz="2000" b="1" dirty="0" smtClean="0"/>
              <a:t>主要成本费用：</a:t>
            </a:r>
            <a:r>
              <a:rPr lang="zh-CN" altLang="en-US" sz="2000" dirty="0" smtClean="0"/>
              <a:t>版权，带宽，人工</a:t>
            </a:r>
            <a:endParaRPr lang="en-US" altLang="zh-CN" sz="2000" dirty="0" smtClean="0"/>
          </a:p>
          <a:p>
            <a:pPr algn="just">
              <a:lnSpc>
                <a:spcPct val="90000"/>
              </a:lnSpc>
              <a:buNone/>
            </a:pPr>
            <a:endParaRPr lang="en-US" altLang="zh-CN" sz="2000" dirty="0" smtClean="0"/>
          </a:p>
          <a:p>
            <a:pPr algn="just">
              <a:lnSpc>
                <a:spcPct val="90000"/>
              </a:lnSpc>
            </a:pPr>
            <a:r>
              <a:rPr lang="zh-CN" altLang="en-US" sz="2000" b="1" dirty="0" smtClean="0"/>
              <a:t>基本都处于亏损状态，规模化盈利仍旧是心中的痛</a:t>
            </a:r>
            <a:endParaRPr lang="en-US" altLang="zh-CN" b="1" dirty="0" smtClean="0"/>
          </a:p>
          <a:p>
            <a:pPr algn="just">
              <a:lnSpc>
                <a:spcPct val="90000"/>
              </a:lnSpc>
            </a:pPr>
            <a:endParaRPr lang="en-US" altLang="zh-CN" dirty="0" smtClean="0"/>
          </a:p>
          <a:p>
            <a:pPr algn="just">
              <a:lnSpc>
                <a:spcPct val="90000"/>
              </a:lnSpc>
            </a:pPr>
            <a:endParaRPr lang="en-US" altLang="zh-CN" sz="2800" dirty="0" smtClean="0"/>
          </a:p>
          <a:p>
            <a:pPr algn="just">
              <a:lnSpc>
                <a:spcPct val="90000"/>
              </a:lnSpc>
              <a:buNone/>
            </a:pP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endParaRPr lang="zh-CN" altLang="en-US" sz="28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b="1" dirty="0" smtClean="0"/>
              <a:t>现在的网络视频格局（排名不分先后！）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457203" y="16791"/>
            <a:ext cx="8229601" cy="1144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9" tIns="45720" rIns="91439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/>
            </a:r>
            <a:b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</a:b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339850"/>
          <a:ext cx="8229600" cy="446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 smtClean="0">
                <a:solidFill>
                  <a:schemeClr val="tx1"/>
                </a:solidFill>
              </a:rPr>
              <a:t>月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度时长趋势</a:t>
            </a:r>
            <a:endParaRPr lang="zh-CN" altLang="en-US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48264" y="5229200"/>
            <a:ext cx="2016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数据来源：艾瑞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数据时间：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32240" y="1484784"/>
            <a:ext cx="17281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单位：万小时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339850"/>
          <a:ext cx="8229600" cy="446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月度用户趋势</a:t>
            </a:r>
            <a:endParaRPr lang="zh-CN" altLang="en-US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48264" y="5229200"/>
            <a:ext cx="1944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数据来源：艾瑞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数据时间：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32240" y="1484784"/>
            <a:ext cx="17281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单位：万人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339850"/>
          <a:ext cx="8229600" cy="446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月度日均用户趋势</a:t>
            </a:r>
            <a:endParaRPr lang="zh-CN" altLang="en-US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48264" y="5229200"/>
            <a:ext cx="1944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数据来源：艾瑞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数据时间：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32240" y="1484784"/>
            <a:ext cx="17281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单位：万人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1" cy="4968217"/>
          </a:xfrm>
        </p:spPr>
        <p:txBody>
          <a:bodyPr/>
          <a:lstStyle/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 algn="ctr">
              <a:lnSpc>
                <a:spcPct val="90000"/>
              </a:lnSpc>
              <a:buNone/>
            </a:pPr>
            <a:r>
              <a:rPr lang="zh-CN" altLang="en-US" sz="2000" dirty="0" smtClean="0"/>
              <a:t>长视频，短视频</a:t>
            </a:r>
            <a:r>
              <a:rPr lang="en-US" altLang="zh-CN" sz="2000" dirty="0" smtClean="0"/>
              <a:t>+UGC</a:t>
            </a:r>
          </a:p>
          <a:p>
            <a:pPr algn="ctr">
              <a:lnSpc>
                <a:spcPct val="90000"/>
              </a:lnSpc>
            </a:pPr>
            <a:endParaRPr lang="en-US" altLang="zh-CN" sz="2000" dirty="0" smtClean="0"/>
          </a:p>
          <a:p>
            <a:pPr algn="ctr">
              <a:lnSpc>
                <a:spcPct val="90000"/>
              </a:lnSpc>
            </a:pPr>
            <a:endParaRPr lang="en-US" altLang="zh-CN" sz="2000" dirty="0" smtClean="0"/>
          </a:p>
          <a:p>
            <a:pPr algn="ctr">
              <a:lnSpc>
                <a:spcPct val="90000"/>
              </a:lnSpc>
              <a:buNone/>
            </a:pPr>
            <a:r>
              <a:rPr lang="zh-CN" altLang="en-US" sz="2000" dirty="0" smtClean="0"/>
              <a:t>时长（排重），覆盖（不排重）  </a:t>
            </a:r>
            <a:endParaRPr lang="en-US" altLang="zh-CN" sz="2000" dirty="0" smtClean="0"/>
          </a:p>
          <a:p>
            <a:pPr algn="ctr">
              <a:lnSpc>
                <a:spcPct val="90000"/>
              </a:lnSpc>
            </a:pPr>
            <a:endParaRPr lang="en-US" altLang="zh-CN" sz="2000" dirty="0" smtClean="0"/>
          </a:p>
          <a:p>
            <a:pPr algn="ctr">
              <a:lnSpc>
                <a:spcPct val="90000"/>
              </a:lnSpc>
            </a:pPr>
            <a:endParaRPr lang="en-US" altLang="zh-CN" sz="2000" dirty="0" smtClean="0"/>
          </a:p>
          <a:p>
            <a:pPr algn="ctr">
              <a:lnSpc>
                <a:spcPct val="90000"/>
              </a:lnSpc>
              <a:buNone/>
            </a:pPr>
            <a:r>
              <a:rPr lang="zh-CN" altLang="en-US" sz="2000" dirty="0" smtClean="0"/>
              <a:t>媒体属性，社交属性</a:t>
            </a:r>
            <a:endParaRPr lang="en-US" altLang="zh-CN" sz="2000" dirty="0" smtClean="0"/>
          </a:p>
          <a:p>
            <a:pPr algn="ctr">
              <a:lnSpc>
                <a:spcPct val="90000"/>
              </a:lnSpc>
            </a:pPr>
            <a:endParaRPr lang="en-US" altLang="zh-CN" sz="2000" dirty="0" smtClean="0"/>
          </a:p>
          <a:p>
            <a:pPr algn="ctr">
              <a:lnSpc>
                <a:spcPct val="90000"/>
              </a:lnSpc>
            </a:pPr>
            <a:endParaRPr lang="en-US" altLang="zh-CN" sz="2000" dirty="0" smtClean="0"/>
          </a:p>
          <a:p>
            <a:pPr algn="ctr">
              <a:lnSpc>
                <a:spcPct val="90000"/>
              </a:lnSpc>
              <a:buNone/>
            </a:pPr>
            <a:r>
              <a:rPr lang="zh-CN" altLang="en-US" sz="2000" dirty="0" smtClean="0"/>
              <a:t>用户黏性</a:t>
            </a:r>
            <a:endParaRPr lang="en-US" altLang="zh-CN" sz="2000" dirty="0" smtClean="0"/>
          </a:p>
          <a:p>
            <a:pPr algn="ctr">
              <a:lnSpc>
                <a:spcPct val="90000"/>
              </a:lnSpc>
              <a:buNone/>
            </a:pPr>
            <a:endParaRPr lang="en-US" altLang="zh-CN" sz="2000" dirty="0" smtClean="0"/>
          </a:p>
          <a:p>
            <a:pPr algn="ctr">
              <a:lnSpc>
                <a:spcPct val="90000"/>
              </a:lnSpc>
              <a:buNone/>
            </a:pPr>
            <a:endParaRPr lang="en-US" altLang="zh-CN" sz="2000" dirty="0" smtClean="0"/>
          </a:p>
          <a:p>
            <a:pPr algn="ctr">
              <a:lnSpc>
                <a:spcPct val="90000"/>
              </a:lnSpc>
              <a:buNone/>
            </a:pPr>
            <a:r>
              <a:rPr lang="zh-CN" altLang="en-US" sz="2000" dirty="0" smtClean="0"/>
              <a:t>单位变现能力</a:t>
            </a:r>
            <a:endParaRPr lang="en-US" altLang="zh-CN" sz="2000" dirty="0" smtClean="0"/>
          </a:p>
          <a:p>
            <a:pPr algn="just">
              <a:lnSpc>
                <a:spcPct val="90000"/>
              </a:lnSpc>
            </a:pPr>
            <a:endParaRPr lang="en-US" altLang="zh-CN" sz="2000" dirty="0" smtClean="0"/>
          </a:p>
          <a:p>
            <a:pPr algn="just">
              <a:lnSpc>
                <a:spcPct val="90000"/>
              </a:lnSpc>
            </a:pPr>
            <a:endParaRPr lang="en-US" altLang="zh-CN" dirty="0" smtClean="0"/>
          </a:p>
          <a:p>
            <a:pPr algn="just">
              <a:lnSpc>
                <a:spcPct val="90000"/>
              </a:lnSpc>
            </a:pPr>
            <a:endParaRPr lang="en-US" altLang="zh-CN" dirty="0" smtClean="0"/>
          </a:p>
          <a:p>
            <a:pPr algn="just">
              <a:lnSpc>
                <a:spcPct val="90000"/>
              </a:lnSpc>
            </a:pPr>
            <a:endParaRPr lang="en-US" altLang="zh-CN" sz="2800" dirty="0" smtClean="0"/>
          </a:p>
          <a:p>
            <a:pPr algn="just">
              <a:lnSpc>
                <a:spcPct val="90000"/>
              </a:lnSpc>
              <a:buNone/>
            </a:pP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endParaRPr lang="zh-CN" altLang="en-US" sz="28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dirty="0" smtClean="0"/>
              <a:t>属性分析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457203" y="16791"/>
            <a:ext cx="8229601" cy="1144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9" tIns="45720" rIns="91439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/>
            </a:r>
            <a:b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</a:b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4067944" y="1844824"/>
            <a:ext cx="576064" cy="5040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4067944" y="2852936"/>
            <a:ext cx="576064" cy="5040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4067944" y="3861048"/>
            <a:ext cx="576064" cy="5040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4067944" y="4797152"/>
            <a:ext cx="576064" cy="5040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980728"/>
            <a:ext cx="72008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207"/>
          </a:xfrm>
        </p:spPr>
        <p:txBody>
          <a:bodyPr/>
          <a:lstStyle/>
          <a:p>
            <a:pPr algn="ctr"/>
            <a:r>
              <a:rPr lang="zh-CN" altLang="en-US" sz="3200" dirty="0" smtClean="0"/>
              <a:t>新媒体</a:t>
            </a:r>
            <a:r>
              <a:rPr lang="en-US" altLang="zh-CN" sz="3200" dirty="0" smtClean="0"/>
              <a:t> VS </a:t>
            </a:r>
            <a:r>
              <a:rPr lang="zh-CN" altLang="en-US" sz="3200" dirty="0" smtClean="0"/>
              <a:t>传统媒体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163" y="980729"/>
            <a:ext cx="7305675" cy="516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207"/>
          </a:xfrm>
        </p:spPr>
        <p:txBody>
          <a:bodyPr/>
          <a:lstStyle/>
          <a:p>
            <a:pPr algn="ctr"/>
            <a:r>
              <a:rPr lang="zh-CN" altLang="en-US" sz="3200" dirty="0" smtClean="0"/>
              <a:t>网络视频增长迅速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1" cy="4968217"/>
          </a:xfrm>
        </p:spPr>
        <p:txBody>
          <a:bodyPr/>
          <a:lstStyle/>
          <a:p>
            <a:pPr>
              <a:buNone/>
            </a:pPr>
            <a:endParaRPr lang="en-US" altLang="zh-CN" sz="1600" dirty="0" smtClean="0"/>
          </a:p>
          <a:p>
            <a:r>
              <a:rPr lang="zh-CN" altLang="en-US" sz="2000" b="1" dirty="0" smtClean="0"/>
              <a:t>广告收入：</a:t>
            </a:r>
            <a:r>
              <a:rPr lang="zh-CN" altLang="en-US" sz="2000" dirty="0" smtClean="0"/>
              <a:t>流量，广告位，售卖率，单价。广告收入的高速增长在一段时间内仍是命脉！</a:t>
            </a:r>
            <a:endParaRPr lang="en-US" altLang="zh-CN" sz="2000" dirty="0" smtClean="0"/>
          </a:p>
          <a:p>
            <a:pPr algn="just">
              <a:lnSpc>
                <a:spcPct val="90000"/>
              </a:lnSpc>
            </a:pPr>
            <a:endParaRPr lang="en-US" altLang="zh-CN" sz="2000" dirty="0" smtClean="0"/>
          </a:p>
          <a:p>
            <a:pPr algn="just">
              <a:lnSpc>
                <a:spcPct val="90000"/>
              </a:lnSpc>
            </a:pPr>
            <a:r>
              <a:rPr lang="zh-CN" altLang="en-US" sz="2000" b="1" dirty="0" smtClean="0"/>
              <a:t>版权成本：</a:t>
            </a:r>
            <a:r>
              <a:rPr lang="zh-CN" altLang="en-US" sz="2000" dirty="0" smtClean="0"/>
              <a:t>流量，单价。版权成本增速放缓，主要随流量自然增长，版权价格大幅度飙升的可能性几乎没有。价格战不应该是你死我活的竞争手段。</a:t>
            </a:r>
            <a:endParaRPr lang="en-US" altLang="zh-CN" sz="2000" dirty="0" smtClean="0"/>
          </a:p>
          <a:p>
            <a:pPr algn="just">
              <a:lnSpc>
                <a:spcPct val="90000"/>
              </a:lnSpc>
              <a:buNone/>
            </a:pPr>
            <a:endParaRPr lang="en-US" altLang="zh-CN" sz="2000" dirty="0" smtClean="0"/>
          </a:p>
          <a:p>
            <a:pPr algn="just">
              <a:lnSpc>
                <a:spcPct val="90000"/>
              </a:lnSpc>
            </a:pPr>
            <a:r>
              <a:rPr lang="zh-CN" altLang="en-US" sz="2000" b="1" dirty="0" smtClean="0"/>
              <a:t>带宽成本：</a:t>
            </a:r>
            <a:r>
              <a:rPr lang="zh-CN" altLang="en-US" sz="2000" dirty="0" smtClean="0"/>
              <a:t>流量，单位带宽用量，单价。带宽成本增速放缓甚至超过版权，流量的自然增长是唯一正变量，负变量主要包括新技术的应用，如</a:t>
            </a:r>
            <a:r>
              <a:rPr lang="en-US" altLang="zh-CN" sz="2000" dirty="0" smtClean="0"/>
              <a:t>P2P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algn="just">
              <a:lnSpc>
                <a:spcPct val="90000"/>
              </a:lnSpc>
            </a:pPr>
            <a:endParaRPr lang="en-US" altLang="zh-CN" sz="2000" dirty="0" smtClean="0"/>
          </a:p>
          <a:p>
            <a:pPr algn="just">
              <a:lnSpc>
                <a:spcPct val="90000"/>
              </a:lnSpc>
            </a:pPr>
            <a:r>
              <a:rPr lang="zh-CN" altLang="en-US" sz="2000" b="1" dirty="0" smtClean="0"/>
              <a:t>现在排序：</a:t>
            </a:r>
            <a:r>
              <a:rPr lang="zh-CN" altLang="en-US" sz="2000" dirty="0" smtClean="0"/>
              <a:t>版权，带宽，人工；</a:t>
            </a:r>
            <a:r>
              <a:rPr lang="zh-CN" altLang="en-US" sz="2000" b="1" dirty="0" smtClean="0"/>
              <a:t>未来排序：</a:t>
            </a:r>
            <a:r>
              <a:rPr lang="zh-CN" altLang="en-US" sz="2000" dirty="0" smtClean="0"/>
              <a:t>人工，版权，带宽。</a:t>
            </a:r>
            <a:endParaRPr lang="en-US" altLang="zh-CN" sz="2000" dirty="0" smtClean="0"/>
          </a:p>
          <a:p>
            <a:pPr algn="just">
              <a:lnSpc>
                <a:spcPct val="90000"/>
              </a:lnSpc>
            </a:pPr>
            <a:endParaRPr lang="en-US" altLang="zh-CN" sz="2000" dirty="0" smtClean="0"/>
          </a:p>
          <a:p>
            <a:pPr algn="just">
              <a:lnSpc>
                <a:spcPct val="90000"/>
              </a:lnSpc>
            </a:pPr>
            <a:r>
              <a:rPr lang="zh-CN" altLang="en-US" sz="2000" b="1" dirty="0" smtClean="0"/>
              <a:t>执行力！</a:t>
            </a:r>
            <a:endParaRPr lang="en-US" altLang="zh-CN" sz="2000" b="1" dirty="0" smtClean="0"/>
          </a:p>
          <a:p>
            <a:pPr algn="just">
              <a:lnSpc>
                <a:spcPct val="90000"/>
              </a:lnSpc>
            </a:pPr>
            <a:endParaRPr lang="en-US" altLang="zh-CN" sz="2000" dirty="0" smtClean="0"/>
          </a:p>
          <a:p>
            <a:pPr algn="just">
              <a:lnSpc>
                <a:spcPct val="90000"/>
              </a:lnSpc>
            </a:pPr>
            <a:endParaRPr lang="en-US" altLang="zh-CN" sz="2000" dirty="0" smtClean="0"/>
          </a:p>
          <a:p>
            <a:pPr algn="just">
              <a:lnSpc>
                <a:spcPct val="90000"/>
              </a:lnSpc>
              <a:buNone/>
            </a:pPr>
            <a:endParaRPr lang="en-US" altLang="zh-CN" sz="2000" dirty="0" smtClean="0"/>
          </a:p>
          <a:p>
            <a:pPr algn="just">
              <a:lnSpc>
                <a:spcPct val="90000"/>
              </a:lnSpc>
            </a:pPr>
            <a:endParaRPr lang="en-US" altLang="zh-CN" sz="2000" dirty="0" smtClean="0"/>
          </a:p>
          <a:p>
            <a:pPr algn="just">
              <a:lnSpc>
                <a:spcPct val="90000"/>
              </a:lnSpc>
              <a:buNone/>
            </a:pP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　</a:t>
            </a:r>
            <a:r>
              <a:rPr lang="en-US" altLang="zh-CN" sz="2800" dirty="0" smtClean="0"/>
              <a:t> </a:t>
            </a:r>
            <a:endParaRPr lang="zh-CN" altLang="en-US" sz="28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dirty="0" smtClean="0"/>
              <a:t>能否盈利？一定能！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457203" y="16791"/>
            <a:ext cx="8229601" cy="1144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9" tIns="45720" rIns="91439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/>
            </a:r>
            <a:b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</a:b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PPT模版_1107_内页不带logo</Template>
  <TotalTime>13116</TotalTime>
  <Words>636</Words>
  <Application>Microsoft Office PowerPoint</Application>
  <PresentationFormat>全屏显示(4:3)</PresentationFormat>
  <Paragraphs>128</Paragraphs>
  <Slides>13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1_自定义设计</vt:lpstr>
      <vt:lpstr>2_自定义设计</vt:lpstr>
      <vt:lpstr>自定义设计</vt:lpstr>
      <vt:lpstr>网络视频格局分化与模式探索  2012.11.8</vt:lpstr>
      <vt:lpstr>现在的网络视频格局（排名不分先后！） </vt:lpstr>
      <vt:lpstr>月度时长趋势</vt:lpstr>
      <vt:lpstr>月度用户趋势</vt:lpstr>
      <vt:lpstr>月度日均用户趋势</vt:lpstr>
      <vt:lpstr>属性分析 </vt:lpstr>
      <vt:lpstr>新媒体 VS 传统媒体 </vt:lpstr>
      <vt:lpstr>网络视频增长迅速 </vt:lpstr>
      <vt:lpstr>能否盈利？一定能！ </vt:lpstr>
      <vt:lpstr>未来的格局 </vt:lpstr>
      <vt:lpstr>幻灯片 11</vt:lpstr>
      <vt:lpstr>未来的格局 </vt:lpstr>
      <vt:lpstr>幻灯片 13</vt:lpstr>
    </vt:vector>
  </TitlesOfParts>
  <Company>MC SYSTEM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MC SYSTEM</dc:creator>
  <cp:lastModifiedBy>john</cp:lastModifiedBy>
  <cp:revision>1740</cp:revision>
  <dcterms:created xsi:type="dcterms:W3CDTF">2010-01-26T03:49:53Z</dcterms:created>
  <dcterms:modified xsi:type="dcterms:W3CDTF">2012-11-08T12:31:07Z</dcterms:modified>
</cp:coreProperties>
</file>