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3" r:id="rId3"/>
    <p:sldId id="259" r:id="rId4"/>
    <p:sldId id="274" r:id="rId5"/>
    <p:sldId id="266" r:id="rId6"/>
    <p:sldId id="262" r:id="rId7"/>
    <p:sldId id="269" r:id="rId8"/>
    <p:sldId id="268" r:id="rId9"/>
    <p:sldId id="267" r:id="rId10"/>
    <p:sldId id="263" r:id="rId11"/>
    <p:sldId id="272" r:id="rId12"/>
    <p:sldId id="275" r:id="rId13"/>
    <p:sldId id="265" r:id="rId14"/>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A1E8"/>
    <a:srgbClr val="999933"/>
    <a:srgbClr val="FC5E17"/>
    <a:srgbClr val="FEE2D6"/>
    <a:srgbClr val="E6E6E6"/>
    <a:srgbClr val="FF430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53" autoAdjust="0"/>
    <p:restoredTop sz="99814" autoAdjust="0"/>
  </p:normalViewPr>
  <p:slideViewPr>
    <p:cSldViewPr snapToObjects="1">
      <p:cViewPr>
        <p:scale>
          <a:sx n="66" d="100"/>
          <a:sy n="66" d="100"/>
        </p:scale>
        <p:origin x="-1518" y="-2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___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___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view3D>
      <c:rotX val="30"/>
      <c:rotY val="170"/>
      <c:rAngAx val="0"/>
      <c:perspective val="30"/>
    </c:view3D>
    <c:floor>
      <c:thickness val="0"/>
    </c:floor>
    <c:sideWall>
      <c:thickness val="0"/>
    </c:sideWall>
    <c:backWall>
      <c:thickness val="0"/>
    </c:backWall>
    <c:plotArea>
      <c:layout>
        <c:manualLayout>
          <c:layoutTarget val="inner"/>
          <c:xMode val="edge"/>
          <c:yMode val="edge"/>
          <c:x val="8.0935816084020396E-2"/>
          <c:y val="7.9718094414035906E-2"/>
          <c:w val="0.91906418391597899"/>
          <c:h val="0.92028190558596401"/>
        </c:manualLayout>
      </c:layout>
      <c:pie3DChart>
        <c:varyColors val="1"/>
        <c:dLbls>
          <c:showLegendKey val="0"/>
          <c:showVal val="0"/>
          <c:showCatName val="0"/>
          <c:showSerName val="0"/>
          <c:showPercent val="0"/>
          <c:showBubbleSize val="0"/>
          <c:showLeaderLines val="0"/>
        </c:dLbls>
      </c:pie3DChart>
    </c:plotArea>
    <c:plotVisOnly val="1"/>
    <c:dispBlanksAs val="zero"/>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view3D>
      <c:rotX val="75"/>
      <c:rotY val="0"/>
      <c:rAngAx val="0"/>
      <c:perspective val="30"/>
    </c:view3D>
    <c:floor>
      <c:thickness val="0"/>
    </c:floor>
    <c:sideWall>
      <c:thickness val="0"/>
    </c:sideWall>
    <c:backWall>
      <c:thickness val="0"/>
    </c:backWall>
    <c:plotArea>
      <c:layout/>
      <c:pie3DChart>
        <c:varyColors val="1"/>
        <c:ser>
          <c:idx val="0"/>
          <c:order val="0"/>
          <c:tx>
            <c:strRef>
              <c:f>工作表1!$B$1</c:f>
              <c:strCache>
                <c:ptCount val="1"/>
                <c:pt idx="0">
                  <c:v>销售</c:v>
                </c:pt>
              </c:strCache>
            </c:strRef>
          </c:tx>
          <c:cat>
            <c:strRef>
              <c:f>工作表1!$A$2:$A$3</c:f>
              <c:strCache>
                <c:ptCount val="2"/>
                <c:pt idx="0">
                  <c:v>国际品牌</c:v>
                </c:pt>
                <c:pt idx="1">
                  <c:v>国内品牌</c:v>
                </c:pt>
              </c:strCache>
            </c:strRef>
          </c:cat>
          <c:val>
            <c:numRef>
              <c:f>工作表1!$B$2:$B$3</c:f>
              <c:numCache>
                <c:formatCode>General</c:formatCode>
                <c:ptCount val="2"/>
                <c:pt idx="0">
                  <c:v>80</c:v>
                </c:pt>
                <c:pt idx="1">
                  <c:v>20</c:v>
                </c:pt>
              </c:numCache>
            </c:numRef>
          </c:val>
        </c:ser>
        <c:dLbls>
          <c:showLegendKey val="0"/>
          <c:showVal val="0"/>
          <c:showCatName val="0"/>
          <c:showSerName val="0"/>
          <c:showPercent val="0"/>
          <c:showBubbleSize val="0"/>
          <c:showLeaderLines val="1"/>
        </c:dLbls>
      </c:pie3DChart>
    </c:plotArea>
    <c:legend>
      <c:legendPos val="r"/>
      <c:layout>
        <c:manualLayout>
          <c:xMode val="edge"/>
          <c:yMode val="edge"/>
          <c:x val="0.56009617791299104"/>
          <c:y val="0.31826043384647501"/>
          <c:w val="0.28814424749180101"/>
          <c:h val="0.41621605535096501"/>
        </c:manualLayout>
      </c:layout>
      <c:overlay val="0"/>
      <c:txPr>
        <a:bodyPr/>
        <a:lstStyle/>
        <a:p>
          <a:pPr>
            <a:defRPr sz="1200">
              <a:solidFill>
                <a:srgbClr val="595959"/>
              </a:solidFill>
              <a:latin typeface="微软雅黑"/>
              <a:ea typeface="微软雅黑"/>
              <a:cs typeface="微软雅黑"/>
            </a:defRPr>
          </a:pPr>
          <a:endParaRPr lang="zh-CN"/>
        </a:p>
      </c:txPr>
    </c:legend>
    <c:plotVisOnly val="1"/>
    <c:dispBlanksAs val="gap"/>
    <c:showDLblsOverMax val="0"/>
  </c:chart>
  <c:txPr>
    <a:bodyPr/>
    <a:lstStyle/>
    <a:p>
      <a:pPr>
        <a:defRPr sz="1800"/>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21"/>
    </mc:Choice>
    <mc:Fallback>
      <c:style val="21"/>
    </mc:Fallback>
  </mc:AlternateContent>
  <c:chart>
    <c:autoTitleDeleted val="1"/>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工作表1!$B$1</c:f>
              <c:strCache>
                <c:ptCount val="1"/>
                <c:pt idx="0">
                  <c:v>销售额（亿元）</c:v>
                </c:pt>
              </c:strCache>
            </c:strRef>
          </c:tx>
          <c:spPr>
            <a:solidFill>
              <a:schemeClr val="accent6">
                <a:lumMod val="75000"/>
              </a:schemeClr>
            </a:solidFill>
          </c:spPr>
          <c:invertIfNegative val="0"/>
          <c:cat>
            <c:numRef>
              <c:f>工作表1!$A$2:$A$6</c:f>
              <c:numCache>
                <c:formatCode>General</c:formatCode>
                <c:ptCount val="5"/>
                <c:pt idx="0">
                  <c:v>2011</c:v>
                </c:pt>
                <c:pt idx="1">
                  <c:v>2012</c:v>
                </c:pt>
                <c:pt idx="2">
                  <c:v>2013</c:v>
                </c:pt>
                <c:pt idx="3">
                  <c:v>2014</c:v>
                </c:pt>
                <c:pt idx="4">
                  <c:v>2015</c:v>
                </c:pt>
              </c:numCache>
            </c:numRef>
          </c:cat>
          <c:val>
            <c:numRef>
              <c:f>工作表1!$B$2:$B$6</c:f>
              <c:numCache>
                <c:formatCode>General</c:formatCode>
                <c:ptCount val="5"/>
                <c:pt idx="0">
                  <c:v>1.2</c:v>
                </c:pt>
                <c:pt idx="1">
                  <c:v>8.5</c:v>
                </c:pt>
                <c:pt idx="2">
                  <c:v>40</c:v>
                </c:pt>
                <c:pt idx="3">
                  <c:v>80</c:v>
                </c:pt>
                <c:pt idx="4">
                  <c:v>200</c:v>
                </c:pt>
              </c:numCache>
            </c:numRef>
          </c:val>
        </c:ser>
        <c:dLbls>
          <c:showLegendKey val="0"/>
          <c:showVal val="0"/>
          <c:showCatName val="0"/>
          <c:showSerName val="0"/>
          <c:showPercent val="0"/>
          <c:showBubbleSize val="0"/>
        </c:dLbls>
        <c:gapWidth val="150"/>
        <c:shape val="box"/>
        <c:axId val="127793792"/>
        <c:axId val="129638784"/>
        <c:axId val="0"/>
      </c:bar3DChart>
      <c:catAx>
        <c:axId val="127793792"/>
        <c:scaling>
          <c:orientation val="minMax"/>
        </c:scaling>
        <c:delete val="0"/>
        <c:axPos val="b"/>
        <c:numFmt formatCode="General" sourceLinked="1"/>
        <c:majorTickMark val="out"/>
        <c:minorTickMark val="none"/>
        <c:tickLblPos val="nextTo"/>
        <c:txPr>
          <a:bodyPr/>
          <a:lstStyle/>
          <a:p>
            <a:pPr>
              <a:defRPr sz="1600">
                <a:solidFill>
                  <a:schemeClr val="tx1">
                    <a:lumMod val="50000"/>
                    <a:lumOff val="50000"/>
                  </a:schemeClr>
                </a:solidFill>
              </a:defRPr>
            </a:pPr>
            <a:endParaRPr lang="zh-CN"/>
          </a:p>
        </c:txPr>
        <c:crossAx val="129638784"/>
        <c:crosses val="autoZero"/>
        <c:auto val="1"/>
        <c:lblAlgn val="ctr"/>
        <c:lblOffset val="100"/>
        <c:noMultiLvlLbl val="0"/>
      </c:catAx>
      <c:valAx>
        <c:axId val="129638784"/>
        <c:scaling>
          <c:orientation val="minMax"/>
        </c:scaling>
        <c:delete val="0"/>
        <c:axPos val="l"/>
        <c:majorGridlines>
          <c:spPr>
            <a:ln>
              <a:solidFill>
                <a:schemeClr val="bg1">
                  <a:lumMod val="85000"/>
                </a:schemeClr>
              </a:solidFill>
            </a:ln>
          </c:spPr>
        </c:majorGridlines>
        <c:numFmt formatCode="General" sourceLinked="1"/>
        <c:majorTickMark val="out"/>
        <c:minorTickMark val="none"/>
        <c:tickLblPos val="nextTo"/>
        <c:txPr>
          <a:bodyPr/>
          <a:lstStyle/>
          <a:p>
            <a:pPr>
              <a:defRPr sz="1600">
                <a:solidFill>
                  <a:srgbClr val="7F7F7F"/>
                </a:solidFill>
              </a:defRPr>
            </a:pPr>
            <a:endParaRPr lang="zh-CN"/>
          </a:p>
        </c:txPr>
        <c:crossAx val="127793792"/>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21"/>
    </mc:Choice>
    <mc:Fallback>
      <c:style val="21"/>
    </mc:Fallback>
  </mc:AlternateContent>
  <c:chart>
    <c:autoTitleDeleted val="1"/>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工作表1!$B$1</c:f>
              <c:strCache>
                <c:ptCount val="1"/>
                <c:pt idx="0">
                  <c:v>客户数量</c:v>
                </c:pt>
              </c:strCache>
            </c:strRef>
          </c:tx>
          <c:spPr>
            <a:solidFill>
              <a:schemeClr val="accent4">
                <a:lumMod val="60000"/>
                <a:lumOff val="40000"/>
              </a:schemeClr>
            </a:solidFill>
          </c:spPr>
          <c:invertIfNegative val="0"/>
          <c:cat>
            <c:strRef>
              <c:f>工作表1!$A$2:$A$6</c:f>
              <c:strCache>
                <c:ptCount val="5"/>
                <c:pt idx="0">
                  <c:v>Y11</c:v>
                </c:pt>
                <c:pt idx="1">
                  <c:v>Y12</c:v>
                </c:pt>
                <c:pt idx="2">
                  <c:v>Y13</c:v>
                </c:pt>
                <c:pt idx="3">
                  <c:v>Y14</c:v>
                </c:pt>
                <c:pt idx="4">
                  <c:v>Y15</c:v>
                </c:pt>
              </c:strCache>
            </c:strRef>
          </c:cat>
          <c:val>
            <c:numRef>
              <c:f>工作表1!$B$2:$B$6</c:f>
              <c:numCache>
                <c:formatCode>_-* #,##0_-;\!\-* #,##0_-;_-* "-"??_-;_-@_-</c:formatCode>
                <c:ptCount val="5"/>
                <c:pt idx="0">
                  <c:v>800</c:v>
                </c:pt>
                <c:pt idx="1">
                  <c:v>6000</c:v>
                </c:pt>
                <c:pt idx="2">
                  <c:v>30000</c:v>
                </c:pt>
                <c:pt idx="3">
                  <c:v>50000</c:v>
                </c:pt>
                <c:pt idx="4">
                  <c:v>100000</c:v>
                </c:pt>
              </c:numCache>
            </c:numRef>
          </c:val>
        </c:ser>
        <c:dLbls>
          <c:showLegendKey val="0"/>
          <c:showVal val="0"/>
          <c:showCatName val="0"/>
          <c:showSerName val="0"/>
          <c:showPercent val="0"/>
          <c:showBubbleSize val="0"/>
        </c:dLbls>
        <c:gapWidth val="150"/>
        <c:shape val="box"/>
        <c:axId val="132136960"/>
        <c:axId val="132138496"/>
        <c:axId val="0"/>
      </c:bar3DChart>
      <c:catAx>
        <c:axId val="132136960"/>
        <c:scaling>
          <c:orientation val="minMax"/>
        </c:scaling>
        <c:delete val="0"/>
        <c:axPos val="b"/>
        <c:numFmt formatCode="General" sourceLinked="1"/>
        <c:majorTickMark val="out"/>
        <c:minorTickMark val="none"/>
        <c:tickLblPos val="nextTo"/>
        <c:txPr>
          <a:bodyPr/>
          <a:lstStyle/>
          <a:p>
            <a:pPr>
              <a:defRPr sz="1400">
                <a:solidFill>
                  <a:schemeClr val="tx1">
                    <a:lumMod val="50000"/>
                    <a:lumOff val="50000"/>
                  </a:schemeClr>
                </a:solidFill>
              </a:defRPr>
            </a:pPr>
            <a:endParaRPr lang="zh-CN"/>
          </a:p>
        </c:txPr>
        <c:crossAx val="132138496"/>
        <c:crosses val="autoZero"/>
        <c:auto val="1"/>
        <c:lblAlgn val="ctr"/>
        <c:lblOffset val="100"/>
        <c:noMultiLvlLbl val="0"/>
      </c:catAx>
      <c:valAx>
        <c:axId val="132138496"/>
        <c:scaling>
          <c:orientation val="minMax"/>
        </c:scaling>
        <c:delete val="0"/>
        <c:axPos val="l"/>
        <c:majorGridlines>
          <c:spPr>
            <a:ln>
              <a:solidFill>
                <a:schemeClr val="bg1">
                  <a:lumMod val="85000"/>
                </a:schemeClr>
              </a:solidFill>
            </a:ln>
          </c:spPr>
        </c:majorGridlines>
        <c:numFmt formatCode="_-* #,##0_-;\!\-* #,##0_-;_-* &quot;-&quot;??_-;_-@_-" sourceLinked="1"/>
        <c:majorTickMark val="out"/>
        <c:minorTickMark val="none"/>
        <c:tickLblPos val="nextTo"/>
        <c:txPr>
          <a:bodyPr/>
          <a:lstStyle/>
          <a:p>
            <a:pPr>
              <a:defRPr sz="1200">
                <a:solidFill>
                  <a:srgbClr val="7F7F7F"/>
                </a:solidFill>
              </a:defRPr>
            </a:pPr>
            <a:endParaRPr lang="zh-CN"/>
          </a:p>
        </c:txPr>
        <c:crossAx val="132136960"/>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21"/>
    </mc:Choice>
    <mc:Fallback>
      <c:style val="21"/>
    </mc:Fallback>
  </mc:AlternateContent>
  <c:chart>
    <c:autoTitleDeleted val="1"/>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工作表1!$B$1</c:f>
              <c:strCache>
                <c:ptCount val="1"/>
                <c:pt idx="0">
                  <c:v>品类数量</c:v>
                </c:pt>
              </c:strCache>
            </c:strRef>
          </c:tx>
          <c:spPr>
            <a:solidFill>
              <a:schemeClr val="accent3">
                <a:lumMod val="60000"/>
                <a:lumOff val="40000"/>
              </a:schemeClr>
            </a:solidFill>
          </c:spPr>
          <c:invertIfNegative val="0"/>
          <c:cat>
            <c:strRef>
              <c:f>工作表1!$A$2:$A$6</c:f>
              <c:strCache>
                <c:ptCount val="5"/>
                <c:pt idx="0">
                  <c:v>Y11</c:v>
                </c:pt>
                <c:pt idx="1">
                  <c:v>Y12</c:v>
                </c:pt>
                <c:pt idx="2">
                  <c:v>Y13</c:v>
                </c:pt>
                <c:pt idx="3">
                  <c:v>Y14</c:v>
                </c:pt>
                <c:pt idx="4">
                  <c:v>Y15</c:v>
                </c:pt>
              </c:strCache>
            </c:strRef>
          </c:cat>
          <c:val>
            <c:numRef>
              <c:f>工作表1!$B$2:$B$6</c:f>
              <c:numCache>
                <c:formatCode>_-* #,##0_-;\!\-* #,##0_-;_-* "-"??_-;_-@_-</c:formatCode>
                <c:ptCount val="5"/>
                <c:pt idx="0">
                  <c:v>3000</c:v>
                </c:pt>
                <c:pt idx="1">
                  <c:v>10000</c:v>
                </c:pt>
                <c:pt idx="2">
                  <c:v>30000</c:v>
                </c:pt>
                <c:pt idx="3">
                  <c:v>80000</c:v>
                </c:pt>
                <c:pt idx="4">
                  <c:v>120000</c:v>
                </c:pt>
              </c:numCache>
            </c:numRef>
          </c:val>
        </c:ser>
        <c:dLbls>
          <c:showLegendKey val="0"/>
          <c:showVal val="0"/>
          <c:showCatName val="0"/>
          <c:showSerName val="0"/>
          <c:showPercent val="0"/>
          <c:showBubbleSize val="0"/>
        </c:dLbls>
        <c:gapWidth val="150"/>
        <c:shape val="box"/>
        <c:axId val="132166784"/>
        <c:axId val="132168320"/>
        <c:axId val="0"/>
      </c:bar3DChart>
      <c:catAx>
        <c:axId val="132166784"/>
        <c:scaling>
          <c:orientation val="minMax"/>
        </c:scaling>
        <c:delete val="0"/>
        <c:axPos val="b"/>
        <c:numFmt formatCode="General" sourceLinked="1"/>
        <c:majorTickMark val="out"/>
        <c:minorTickMark val="none"/>
        <c:tickLblPos val="nextTo"/>
        <c:txPr>
          <a:bodyPr/>
          <a:lstStyle/>
          <a:p>
            <a:pPr>
              <a:defRPr sz="1400">
                <a:solidFill>
                  <a:schemeClr val="tx1">
                    <a:lumMod val="50000"/>
                    <a:lumOff val="50000"/>
                  </a:schemeClr>
                </a:solidFill>
              </a:defRPr>
            </a:pPr>
            <a:endParaRPr lang="zh-CN"/>
          </a:p>
        </c:txPr>
        <c:crossAx val="132168320"/>
        <c:crosses val="autoZero"/>
        <c:auto val="1"/>
        <c:lblAlgn val="ctr"/>
        <c:lblOffset val="100"/>
        <c:noMultiLvlLbl val="0"/>
      </c:catAx>
      <c:valAx>
        <c:axId val="132168320"/>
        <c:scaling>
          <c:orientation val="minMax"/>
        </c:scaling>
        <c:delete val="0"/>
        <c:axPos val="l"/>
        <c:majorGridlines>
          <c:spPr>
            <a:ln>
              <a:solidFill>
                <a:schemeClr val="bg1">
                  <a:lumMod val="85000"/>
                </a:schemeClr>
              </a:solidFill>
            </a:ln>
          </c:spPr>
        </c:majorGridlines>
        <c:numFmt formatCode="_-* #,##0_-;\!\-* #,##0_-;_-* &quot;-&quot;??_-;_-@_-" sourceLinked="1"/>
        <c:majorTickMark val="out"/>
        <c:minorTickMark val="none"/>
        <c:tickLblPos val="nextTo"/>
        <c:txPr>
          <a:bodyPr/>
          <a:lstStyle/>
          <a:p>
            <a:pPr>
              <a:defRPr sz="1200">
                <a:solidFill>
                  <a:srgbClr val="7F7F7F"/>
                </a:solidFill>
              </a:defRPr>
            </a:pPr>
            <a:endParaRPr lang="zh-CN"/>
          </a:p>
        </c:txPr>
        <c:crossAx val="132166784"/>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21"/>
    </mc:Choice>
    <mc:Fallback>
      <c:style val="21"/>
    </mc:Fallback>
  </mc:AlternateContent>
  <c:chart>
    <c:autoTitleDeleted val="1"/>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工作表1!$B$1</c:f>
              <c:strCache>
                <c:ptCount val="1"/>
                <c:pt idx="0">
                  <c:v>品牌数量</c:v>
                </c:pt>
              </c:strCache>
            </c:strRef>
          </c:tx>
          <c:spPr>
            <a:solidFill>
              <a:schemeClr val="accent5">
                <a:lumMod val="60000"/>
                <a:lumOff val="40000"/>
              </a:schemeClr>
            </a:solidFill>
          </c:spPr>
          <c:invertIfNegative val="0"/>
          <c:cat>
            <c:strRef>
              <c:f>工作表1!$A$2:$A$6</c:f>
              <c:strCache>
                <c:ptCount val="5"/>
                <c:pt idx="0">
                  <c:v>Y11</c:v>
                </c:pt>
                <c:pt idx="1">
                  <c:v>Y12</c:v>
                </c:pt>
                <c:pt idx="2">
                  <c:v>Y13</c:v>
                </c:pt>
                <c:pt idx="3">
                  <c:v>Y14</c:v>
                </c:pt>
                <c:pt idx="4">
                  <c:v>Y15</c:v>
                </c:pt>
              </c:strCache>
            </c:strRef>
          </c:cat>
          <c:val>
            <c:numRef>
              <c:f>工作表1!$B$2:$B$6</c:f>
              <c:numCache>
                <c:formatCode>_-* #,##0_-;\!\-* #,##0_-;_-* "-"??_-;_-@_-</c:formatCode>
                <c:ptCount val="5"/>
                <c:pt idx="0">
                  <c:v>50</c:v>
                </c:pt>
                <c:pt idx="1">
                  <c:v>150</c:v>
                </c:pt>
                <c:pt idx="2">
                  <c:v>400</c:v>
                </c:pt>
                <c:pt idx="3">
                  <c:v>2000</c:v>
                </c:pt>
                <c:pt idx="4">
                  <c:v>5000</c:v>
                </c:pt>
              </c:numCache>
            </c:numRef>
          </c:val>
        </c:ser>
        <c:dLbls>
          <c:showLegendKey val="0"/>
          <c:showVal val="0"/>
          <c:showCatName val="0"/>
          <c:showSerName val="0"/>
          <c:showPercent val="0"/>
          <c:showBubbleSize val="0"/>
        </c:dLbls>
        <c:gapWidth val="150"/>
        <c:shape val="box"/>
        <c:axId val="132290816"/>
        <c:axId val="132292608"/>
        <c:axId val="0"/>
      </c:bar3DChart>
      <c:catAx>
        <c:axId val="132290816"/>
        <c:scaling>
          <c:orientation val="minMax"/>
        </c:scaling>
        <c:delete val="0"/>
        <c:axPos val="b"/>
        <c:numFmt formatCode="General" sourceLinked="1"/>
        <c:majorTickMark val="out"/>
        <c:minorTickMark val="none"/>
        <c:tickLblPos val="nextTo"/>
        <c:txPr>
          <a:bodyPr/>
          <a:lstStyle/>
          <a:p>
            <a:pPr>
              <a:defRPr sz="1400">
                <a:solidFill>
                  <a:schemeClr val="tx1">
                    <a:lumMod val="50000"/>
                    <a:lumOff val="50000"/>
                  </a:schemeClr>
                </a:solidFill>
              </a:defRPr>
            </a:pPr>
            <a:endParaRPr lang="zh-CN"/>
          </a:p>
        </c:txPr>
        <c:crossAx val="132292608"/>
        <c:crosses val="autoZero"/>
        <c:auto val="1"/>
        <c:lblAlgn val="ctr"/>
        <c:lblOffset val="100"/>
        <c:noMultiLvlLbl val="0"/>
      </c:catAx>
      <c:valAx>
        <c:axId val="132292608"/>
        <c:scaling>
          <c:orientation val="minMax"/>
        </c:scaling>
        <c:delete val="0"/>
        <c:axPos val="l"/>
        <c:majorGridlines>
          <c:spPr>
            <a:ln>
              <a:solidFill>
                <a:schemeClr val="bg1">
                  <a:lumMod val="85000"/>
                </a:schemeClr>
              </a:solidFill>
            </a:ln>
          </c:spPr>
        </c:majorGridlines>
        <c:numFmt formatCode="_-* #,##0_-;\!\-* #,##0_-;_-* &quot;-&quot;??_-;_-@_-" sourceLinked="1"/>
        <c:majorTickMark val="out"/>
        <c:minorTickMark val="none"/>
        <c:tickLblPos val="nextTo"/>
        <c:txPr>
          <a:bodyPr/>
          <a:lstStyle/>
          <a:p>
            <a:pPr>
              <a:defRPr sz="1200">
                <a:solidFill>
                  <a:srgbClr val="7F7F7F"/>
                </a:solidFill>
              </a:defRPr>
            </a:pPr>
            <a:endParaRPr lang="zh-CN"/>
          </a:p>
        </c:txPr>
        <c:crossAx val="132290816"/>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805E0762-BDA9-3C4F-9C5C-A8952265F800}" type="datetimeFigureOut">
              <a:rPr kumimoji="1" lang="zh-CN" altLang="en-US" smtClean="0"/>
              <a:pPr/>
              <a:t>2013-3-12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a:xfrm>
            <a:off x="6553200" y="6356350"/>
            <a:ext cx="2133600" cy="365125"/>
          </a:xfrm>
          <a:prstGeom prst="rect">
            <a:avLst/>
          </a:prstGeom>
        </p:spPr>
        <p:txBody>
          <a:bodyPr/>
          <a:lstStyle/>
          <a:p>
            <a:fld id="{834E10D0-8E22-2B4E-947C-9F8AE26A68A3}" type="slidenum">
              <a:rPr kumimoji="1" lang="zh-CN" altLang="en-US" smtClean="0"/>
              <a:pPr/>
              <a:t>‹#›</a:t>
            </a:fld>
            <a:endParaRPr kumimoji="1" lang="zh-CN" altLang="en-US"/>
          </a:p>
        </p:txBody>
      </p:sp>
    </p:spTree>
    <p:extLst>
      <p:ext uri="{BB962C8B-B14F-4D97-AF65-F5344CB8AC3E}">
        <p14:creationId xmlns:p14="http://schemas.microsoft.com/office/powerpoint/2010/main" val="1213615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805E0762-BDA9-3C4F-9C5C-A8952265F800}" type="datetimeFigureOut">
              <a:rPr kumimoji="1" lang="zh-CN" altLang="en-US" smtClean="0"/>
              <a:pPr/>
              <a:t>2013-3-12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a:xfrm>
            <a:off x="6553200" y="6356350"/>
            <a:ext cx="2133600" cy="365125"/>
          </a:xfrm>
          <a:prstGeom prst="rect">
            <a:avLst/>
          </a:prstGeom>
        </p:spPr>
        <p:txBody>
          <a:bodyPr/>
          <a:lstStyle/>
          <a:p>
            <a:fld id="{834E10D0-8E22-2B4E-947C-9F8AE26A68A3}" type="slidenum">
              <a:rPr kumimoji="1" lang="zh-CN" altLang="en-US" smtClean="0"/>
              <a:pPr/>
              <a:t>‹#›</a:t>
            </a:fld>
            <a:endParaRPr kumimoji="1" lang="zh-CN" altLang="en-US"/>
          </a:p>
        </p:txBody>
      </p:sp>
    </p:spTree>
    <p:extLst>
      <p:ext uri="{BB962C8B-B14F-4D97-AF65-F5344CB8AC3E}">
        <p14:creationId xmlns:p14="http://schemas.microsoft.com/office/powerpoint/2010/main" val="1036245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805E0762-BDA9-3C4F-9C5C-A8952265F800}" type="datetimeFigureOut">
              <a:rPr kumimoji="1" lang="zh-CN" altLang="en-US" smtClean="0"/>
              <a:pPr/>
              <a:t>2013-3-12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a:xfrm>
            <a:off x="6553200" y="6356350"/>
            <a:ext cx="2133600" cy="365125"/>
          </a:xfrm>
          <a:prstGeom prst="rect">
            <a:avLst/>
          </a:prstGeom>
        </p:spPr>
        <p:txBody>
          <a:bodyPr/>
          <a:lstStyle/>
          <a:p>
            <a:fld id="{834E10D0-8E22-2B4E-947C-9F8AE26A68A3}" type="slidenum">
              <a:rPr kumimoji="1" lang="zh-CN" altLang="en-US" smtClean="0"/>
              <a:pPr/>
              <a:t>‹#›</a:t>
            </a:fld>
            <a:endParaRPr kumimoji="1" lang="zh-CN" altLang="en-US"/>
          </a:p>
        </p:txBody>
      </p:sp>
    </p:spTree>
    <p:extLst>
      <p:ext uri="{BB962C8B-B14F-4D97-AF65-F5344CB8AC3E}">
        <p14:creationId xmlns:p14="http://schemas.microsoft.com/office/powerpoint/2010/main" val="109634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805E0762-BDA9-3C4F-9C5C-A8952265F800}" type="datetimeFigureOut">
              <a:rPr kumimoji="1" lang="zh-CN" altLang="en-US" smtClean="0"/>
              <a:pPr/>
              <a:t>2013-3-12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Tree>
    <p:extLst>
      <p:ext uri="{BB962C8B-B14F-4D97-AF65-F5344CB8AC3E}">
        <p14:creationId xmlns:p14="http://schemas.microsoft.com/office/powerpoint/2010/main" val="45579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805E0762-BDA9-3C4F-9C5C-A8952265F800}" type="datetimeFigureOut">
              <a:rPr kumimoji="1" lang="zh-CN" altLang="en-US" smtClean="0"/>
              <a:pPr/>
              <a:t>2013-3-12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a:xfrm>
            <a:off x="6553200" y="6356350"/>
            <a:ext cx="2133600" cy="365125"/>
          </a:xfrm>
          <a:prstGeom prst="rect">
            <a:avLst/>
          </a:prstGeom>
        </p:spPr>
        <p:txBody>
          <a:bodyPr/>
          <a:lstStyle/>
          <a:p>
            <a:fld id="{834E10D0-8E22-2B4E-947C-9F8AE26A68A3}" type="slidenum">
              <a:rPr kumimoji="1" lang="zh-CN" altLang="en-US" smtClean="0"/>
              <a:pPr/>
              <a:t>‹#›</a:t>
            </a:fld>
            <a:endParaRPr kumimoji="1" lang="zh-CN" altLang="en-US"/>
          </a:p>
        </p:txBody>
      </p:sp>
    </p:spTree>
    <p:extLst>
      <p:ext uri="{BB962C8B-B14F-4D97-AF65-F5344CB8AC3E}">
        <p14:creationId xmlns:p14="http://schemas.microsoft.com/office/powerpoint/2010/main" val="1276661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805E0762-BDA9-3C4F-9C5C-A8952265F800}" type="datetimeFigureOut">
              <a:rPr kumimoji="1" lang="zh-CN" altLang="en-US" smtClean="0"/>
              <a:pPr/>
              <a:t>2013-3-12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a:xfrm>
            <a:off x="6553200" y="6356350"/>
            <a:ext cx="2133600" cy="365125"/>
          </a:xfrm>
          <a:prstGeom prst="rect">
            <a:avLst/>
          </a:prstGeom>
        </p:spPr>
        <p:txBody>
          <a:bodyPr/>
          <a:lstStyle/>
          <a:p>
            <a:fld id="{834E10D0-8E22-2B4E-947C-9F8AE26A68A3}" type="slidenum">
              <a:rPr kumimoji="1" lang="zh-CN" altLang="en-US" smtClean="0"/>
              <a:pPr/>
              <a:t>‹#›</a:t>
            </a:fld>
            <a:endParaRPr kumimoji="1" lang="zh-CN" altLang="en-US"/>
          </a:p>
        </p:txBody>
      </p:sp>
    </p:spTree>
    <p:extLst>
      <p:ext uri="{BB962C8B-B14F-4D97-AF65-F5344CB8AC3E}">
        <p14:creationId xmlns:p14="http://schemas.microsoft.com/office/powerpoint/2010/main" val="284374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805E0762-BDA9-3C4F-9C5C-A8952265F800}" type="datetimeFigureOut">
              <a:rPr kumimoji="1" lang="zh-CN" altLang="en-US" smtClean="0"/>
              <a:pPr/>
              <a:t>2013-3-12</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a:xfrm>
            <a:off x="6553200" y="6356350"/>
            <a:ext cx="2133600" cy="365125"/>
          </a:xfrm>
          <a:prstGeom prst="rect">
            <a:avLst/>
          </a:prstGeom>
        </p:spPr>
        <p:txBody>
          <a:bodyPr/>
          <a:lstStyle/>
          <a:p>
            <a:fld id="{834E10D0-8E22-2B4E-947C-9F8AE26A68A3}" type="slidenum">
              <a:rPr kumimoji="1" lang="zh-CN" altLang="en-US" smtClean="0"/>
              <a:pPr/>
              <a:t>‹#›</a:t>
            </a:fld>
            <a:endParaRPr kumimoji="1" lang="zh-CN" altLang="en-US"/>
          </a:p>
        </p:txBody>
      </p:sp>
    </p:spTree>
    <p:extLst>
      <p:ext uri="{BB962C8B-B14F-4D97-AF65-F5344CB8AC3E}">
        <p14:creationId xmlns:p14="http://schemas.microsoft.com/office/powerpoint/2010/main" val="810879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805E0762-BDA9-3C4F-9C5C-A8952265F800}" type="datetimeFigureOut">
              <a:rPr kumimoji="1" lang="zh-CN" altLang="en-US" smtClean="0"/>
              <a:pPr/>
              <a:t>2013-3-12</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a:xfrm>
            <a:off x="6553200" y="6356350"/>
            <a:ext cx="2133600" cy="365125"/>
          </a:xfrm>
          <a:prstGeom prst="rect">
            <a:avLst/>
          </a:prstGeom>
        </p:spPr>
        <p:txBody>
          <a:bodyPr/>
          <a:lstStyle/>
          <a:p>
            <a:fld id="{834E10D0-8E22-2B4E-947C-9F8AE26A68A3}" type="slidenum">
              <a:rPr kumimoji="1" lang="zh-CN" altLang="en-US" smtClean="0"/>
              <a:pPr/>
              <a:t>‹#›</a:t>
            </a:fld>
            <a:endParaRPr kumimoji="1" lang="zh-CN" altLang="en-US"/>
          </a:p>
        </p:txBody>
      </p:sp>
    </p:spTree>
    <p:extLst>
      <p:ext uri="{BB962C8B-B14F-4D97-AF65-F5344CB8AC3E}">
        <p14:creationId xmlns:p14="http://schemas.microsoft.com/office/powerpoint/2010/main" val="1338337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05E0762-BDA9-3C4F-9C5C-A8952265F800}" type="datetimeFigureOut">
              <a:rPr kumimoji="1" lang="zh-CN" altLang="en-US" smtClean="0"/>
              <a:pPr/>
              <a:t>2013-3-12</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a:xfrm>
            <a:off x="6553200" y="6356350"/>
            <a:ext cx="2133600" cy="365125"/>
          </a:xfrm>
          <a:prstGeom prst="rect">
            <a:avLst/>
          </a:prstGeom>
        </p:spPr>
        <p:txBody>
          <a:bodyPr/>
          <a:lstStyle/>
          <a:p>
            <a:fld id="{834E10D0-8E22-2B4E-947C-9F8AE26A68A3}" type="slidenum">
              <a:rPr kumimoji="1" lang="zh-CN" altLang="en-US" smtClean="0"/>
              <a:pPr/>
              <a:t>‹#›</a:t>
            </a:fld>
            <a:endParaRPr kumimoji="1" lang="zh-CN" altLang="en-US"/>
          </a:p>
        </p:txBody>
      </p:sp>
    </p:spTree>
    <p:extLst>
      <p:ext uri="{BB962C8B-B14F-4D97-AF65-F5344CB8AC3E}">
        <p14:creationId xmlns:p14="http://schemas.microsoft.com/office/powerpoint/2010/main" val="644307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805E0762-BDA9-3C4F-9C5C-A8952265F800}" type="datetimeFigureOut">
              <a:rPr kumimoji="1" lang="zh-CN" altLang="en-US" smtClean="0"/>
              <a:pPr/>
              <a:t>2013-3-12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a:xfrm>
            <a:off x="6553200" y="6356350"/>
            <a:ext cx="2133600" cy="365125"/>
          </a:xfrm>
          <a:prstGeom prst="rect">
            <a:avLst/>
          </a:prstGeom>
        </p:spPr>
        <p:txBody>
          <a:bodyPr/>
          <a:lstStyle/>
          <a:p>
            <a:fld id="{834E10D0-8E22-2B4E-947C-9F8AE26A68A3}" type="slidenum">
              <a:rPr kumimoji="1" lang="zh-CN" altLang="en-US" smtClean="0"/>
              <a:pPr/>
              <a:t>‹#›</a:t>
            </a:fld>
            <a:endParaRPr kumimoji="1" lang="zh-CN" altLang="en-US"/>
          </a:p>
        </p:txBody>
      </p:sp>
    </p:spTree>
    <p:extLst>
      <p:ext uri="{BB962C8B-B14F-4D97-AF65-F5344CB8AC3E}">
        <p14:creationId xmlns:p14="http://schemas.microsoft.com/office/powerpoint/2010/main" val="4164194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805E0762-BDA9-3C4F-9C5C-A8952265F800}" type="datetimeFigureOut">
              <a:rPr kumimoji="1" lang="zh-CN" altLang="en-US" smtClean="0"/>
              <a:pPr/>
              <a:t>2013-3-12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a:xfrm>
            <a:off x="6553200" y="6356350"/>
            <a:ext cx="2133600" cy="365125"/>
          </a:xfrm>
          <a:prstGeom prst="rect">
            <a:avLst/>
          </a:prstGeom>
        </p:spPr>
        <p:txBody>
          <a:bodyPr/>
          <a:lstStyle/>
          <a:p>
            <a:fld id="{834E10D0-8E22-2B4E-947C-9F8AE26A68A3}" type="slidenum">
              <a:rPr kumimoji="1" lang="zh-CN" altLang="en-US" smtClean="0"/>
              <a:pPr/>
              <a:t>‹#›</a:t>
            </a:fld>
            <a:endParaRPr kumimoji="1" lang="zh-CN" altLang="en-US"/>
          </a:p>
        </p:txBody>
      </p:sp>
    </p:spTree>
    <p:extLst>
      <p:ext uri="{BB962C8B-B14F-4D97-AF65-F5344CB8AC3E}">
        <p14:creationId xmlns:p14="http://schemas.microsoft.com/office/powerpoint/2010/main" val="788347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5E0762-BDA9-3C4F-9C5C-A8952265F800}" type="datetimeFigureOut">
              <a:rPr kumimoji="1" lang="zh-CN" altLang="en-US" smtClean="0"/>
              <a:pPr/>
              <a:t>2013-3-12</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grpSp>
        <p:nvGrpSpPr>
          <p:cNvPr id="13" name="组合 12"/>
          <p:cNvGrpSpPr/>
          <p:nvPr userDrawn="1"/>
        </p:nvGrpSpPr>
        <p:grpSpPr>
          <a:xfrm>
            <a:off x="-1" y="73992"/>
            <a:ext cx="9144001" cy="953344"/>
            <a:chOff x="-1" y="260648"/>
            <a:chExt cx="9144001" cy="692696"/>
          </a:xfrm>
        </p:grpSpPr>
        <p:sp>
          <p:nvSpPr>
            <p:cNvPr id="14" name="矩形 13"/>
            <p:cNvSpPr/>
            <p:nvPr/>
          </p:nvSpPr>
          <p:spPr>
            <a:xfrm>
              <a:off x="8172399" y="260648"/>
              <a:ext cx="971601" cy="692696"/>
            </a:xfrm>
            <a:prstGeom prst="rect">
              <a:avLst/>
            </a:prstGeom>
            <a:solidFill>
              <a:srgbClr val="03A1E8"/>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5" name="矩形 14"/>
            <p:cNvSpPr/>
            <p:nvPr/>
          </p:nvSpPr>
          <p:spPr>
            <a:xfrm>
              <a:off x="-1" y="260648"/>
              <a:ext cx="6300193" cy="692696"/>
            </a:xfrm>
            <a:prstGeom prst="rect">
              <a:avLst/>
            </a:prstGeom>
            <a:solidFill>
              <a:srgbClr val="FC5E17"/>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pic>
        <p:nvPicPr>
          <p:cNvPr id="2050" name="Picture 2"/>
          <p:cNvPicPr>
            <a:picLocks noChangeAspect="1" noChangeArrowheads="1"/>
          </p:cNvPicPr>
          <p:nvPr userDrawn="1"/>
        </p:nvPicPr>
        <p:blipFill>
          <a:blip r:embed="rId13"/>
          <a:srcRect/>
          <a:stretch>
            <a:fillRect/>
          </a:stretch>
        </p:blipFill>
        <p:spPr bwMode="auto">
          <a:xfrm>
            <a:off x="6372200" y="260648"/>
            <a:ext cx="1728192" cy="478242"/>
          </a:xfrm>
          <a:prstGeom prst="rect">
            <a:avLst/>
          </a:prstGeom>
          <a:noFill/>
          <a:ln w="9525">
            <a:noFill/>
            <a:miter lim="800000"/>
            <a:headEnd/>
            <a:tailEnd/>
          </a:ln>
        </p:spPr>
      </p:pic>
    </p:spTree>
    <p:extLst>
      <p:ext uri="{BB962C8B-B14F-4D97-AF65-F5344CB8AC3E}">
        <p14:creationId xmlns:p14="http://schemas.microsoft.com/office/powerpoint/2010/main" val="2819969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chart" Target="../charts/char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chinabyte.com/keyword/%E4%B8%80%E6%9D%A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jpeg"/><Relationship Id="rId18" Type="http://schemas.openxmlformats.org/officeDocument/2006/relationships/image" Target="../media/image18.jpeg"/><Relationship Id="rId26" Type="http://schemas.openxmlformats.org/officeDocument/2006/relationships/image" Target="../media/image26.jp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jpeg"/><Relationship Id="rId12" Type="http://schemas.openxmlformats.org/officeDocument/2006/relationships/image" Target="../media/image12.jpeg"/><Relationship Id="rId17" Type="http://schemas.openxmlformats.org/officeDocument/2006/relationships/image" Target="../media/image17.jpeg"/><Relationship Id="rId25" Type="http://schemas.openxmlformats.org/officeDocument/2006/relationships/image" Target="../media/image25.png"/><Relationship Id="rId2" Type="http://schemas.openxmlformats.org/officeDocument/2006/relationships/image" Target="../media/image2.jpeg"/><Relationship Id="rId16" Type="http://schemas.openxmlformats.org/officeDocument/2006/relationships/image" Target="../media/image16.png"/><Relationship Id="rId20" Type="http://schemas.openxmlformats.org/officeDocument/2006/relationships/image" Target="../media/image20.gif"/><Relationship Id="rId29" Type="http://schemas.openxmlformats.org/officeDocument/2006/relationships/image" Target="../media/image29.jpe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jpeg"/><Relationship Id="rId24" Type="http://schemas.openxmlformats.org/officeDocument/2006/relationships/image" Target="../media/image24.jpe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wmf"/><Relationship Id="rId28" Type="http://schemas.openxmlformats.org/officeDocument/2006/relationships/image" Target="../media/image28.jpg"/><Relationship Id="rId10" Type="http://schemas.openxmlformats.org/officeDocument/2006/relationships/image" Target="../media/image10.jpeg"/><Relationship Id="rId19" Type="http://schemas.openxmlformats.org/officeDocument/2006/relationships/image" Target="../media/image19.jpeg"/><Relationship Id="rId4" Type="http://schemas.openxmlformats.org/officeDocument/2006/relationships/image" Target="../media/image4.jpeg"/><Relationship Id="rId9" Type="http://schemas.openxmlformats.org/officeDocument/2006/relationships/image" Target="../media/image9.jpeg"/><Relationship Id="rId14" Type="http://schemas.openxmlformats.org/officeDocument/2006/relationships/image" Target="../media/image14.jpeg"/><Relationship Id="rId22" Type="http://schemas.openxmlformats.org/officeDocument/2006/relationships/image" Target="../media/image22.jpeg"/><Relationship Id="rId27" Type="http://schemas.openxmlformats.org/officeDocument/2006/relationships/image" Target="../media/image27.jpg"/></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8.jpg"/><Relationship Id="rId13" Type="http://schemas.openxmlformats.org/officeDocument/2006/relationships/image" Target="../media/image43.png"/><Relationship Id="rId3" Type="http://schemas.openxmlformats.org/officeDocument/2006/relationships/image" Target="../media/image33.gif"/><Relationship Id="rId7" Type="http://schemas.openxmlformats.org/officeDocument/2006/relationships/image" Target="../media/image37.png"/><Relationship Id="rId12" Type="http://schemas.openxmlformats.org/officeDocument/2006/relationships/image" Target="../media/image42.png"/><Relationship Id="rId2" Type="http://schemas.openxmlformats.org/officeDocument/2006/relationships/image" Target="../media/image32.jp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gif"/><Relationship Id="rId5" Type="http://schemas.openxmlformats.org/officeDocument/2006/relationships/image" Target="../media/image35.png"/><Relationship Id="rId10" Type="http://schemas.openxmlformats.org/officeDocument/2006/relationships/image" Target="../media/image40.jpg"/><Relationship Id="rId4" Type="http://schemas.openxmlformats.org/officeDocument/2006/relationships/image" Target="../media/image34.jpg"/><Relationship Id="rId9" Type="http://schemas.openxmlformats.org/officeDocument/2006/relationships/image" Target="../media/image39.png"/><Relationship Id="rId14" Type="http://schemas.openxmlformats.org/officeDocument/2006/relationships/image" Target="../media/image44.jpg"/></Relationships>
</file>

<file path=ppt/slides/_rels/slide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24452"/>
            <a:ext cx="9144000" cy="685800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矩形 5"/>
          <p:cNvSpPr/>
          <p:nvPr/>
        </p:nvSpPr>
        <p:spPr>
          <a:xfrm>
            <a:off x="6804248" y="5930900"/>
            <a:ext cx="2123728" cy="82549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手动输入 9"/>
          <p:cNvSpPr/>
          <p:nvPr/>
        </p:nvSpPr>
        <p:spPr>
          <a:xfrm>
            <a:off x="708124" y="980728"/>
            <a:ext cx="7790180" cy="1681480"/>
          </a:xfrm>
          <a:prstGeom prst="flowChartManualInput">
            <a:avLst/>
          </a:prstGeom>
          <a:solidFill>
            <a:srgbClr val="FC5E17"/>
          </a:solidFill>
          <a:ln>
            <a:noFill/>
          </a:ln>
        </p:spPr>
        <p:style>
          <a:lnRef idx="1">
            <a:schemeClr val="accent1"/>
          </a:lnRef>
          <a:fillRef idx="3">
            <a:schemeClr val="accent1"/>
          </a:fillRef>
          <a:effectRef idx="2">
            <a:schemeClr val="accent1"/>
          </a:effectRef>
          <a:fontRef idx="minor">
            <a:schemeClr val="lt1"/>
          </a:fontRef>
        </p:style>
        <p:txBody>
          <a:bodyPr/>
          <a:lstStyle/>
          <a:p>
            <a:endParaRPr lang="zh-CN" altLang="en-US" dirty="0"/>
          </a:p>
        </p:txBody>
      </p:sp>
      <p:sp>
        <p:nvSpPr>
          <p:cNvPr id="8" name="文本框 7"/>
          <p:cNvSpPr txBox="1"/>
          <p:nvPr/>
        </p:nvSpPr>
        <p:spPr>
          <a:xfrm>
            <a:off x="1619672" y="1628799"/>
            <a:ext cx="5745484" cy="646331"/>
          </a:xfrm>
          <a:prstGeom prst="rect">
            <a:avLst/>
          </a:prstGeom>
          <a:noFill/>
        </p:spPr>
        <p:txBody>
          <a:bodyPr wrap="none" rtlCol="0">
            <a:spAutoFit/>
          </a:bodyPr>
          <a:lstStyle/>
          <a:p>
            <a:r>
              <a:rPr kumimoji="1" lang="zh-CN" altLang="en-US" sz="3600" b="1" dirty="0" smtClean="0">
                <a:solidFill>
                  <a:schemeClr val="bg1">
                    <a:lumMod val="95000"/>
                  </a:schemeClr>
                </a:solidFill>
                <a:latin typeface="黑体"/>
                <a:ea typeface="黑体"/>
                <a:cs typeface="黑体"/>
              </a:rPr>
              <a:t>中国首家</a:t>
            </a:r>
            <a:r>
              <a:rPr kumimoji="1" lang="en-US" altLang="zh-CN" sz="3600" b="1" dirty="0" smtClean="0">
                <a:solidFill>
                  <a:schemeClr val="bg1">
                    <a:lumMod val="95000"/>
                  </a:schemeClr>
                </a:solidFill>
                <a:latin typeface="黑体"/>
                <a:ea typeface="黑体"/>
                <a:cs typeface="黑体"/>
              </a:rPr>
              <a:t>IC</a:t>
            </a:r>
            <a:r>
              <a:rPr kumimoji="1" lang="zh-CN" altLang="en-US" sz="3600" b="1" dirty="0" smtClean="0">
                <a:solidFill>
                  <a:schemeClr val="bg1">
                    <a:lumMod val="95000"/>
                  </a:schemeClr>
                </a:solidFill>
                <a:latin typeface="黑体"/>
                <a:ea typeface="黑体"/>
                <a:cs typeface="黑体"/>
              </a:rPr>
              <a:t>元器件自营电商</a:t>
            </a:r>
            <a:endParaRPr kumimoji="1" lang="zh-CN" altLang="en-US" sz="3600" b="1" dirty="0">
              <a:solidFill>
                <a:schemeClr val="bg1">
                  <a:lumMod val="95000"/>
                </a:schemeClr>
              </a:solidFill>
              <a:latin typeface="黑体"/>
              <a:ea typeface="黑体"/>
              <a:cs typeface="黑体"/>
            </a:endParaRPr>
          </a:p>
        </p:txBody>
      </p:sp>
      <p:pic>
        <p:nvPicPr>
          <p:cNvPr id="1026" name="Picture 2"/>
          <p:cNvPicPr>
            <a:picLocks noChangeAspect="1" noChangeArrowheads="1"/>
          </p:cNvPicPr>
          <p:nvPr/>
        </p:nvPicPr>
        <p:blipFill>
          <a:blip r:embed="rId2"/>
          <a:srcRect/>
          <a:stretch>
            <a:fillRect/>
          </a:stretch>
        </p:blipFill>
        <p:spPr bwMode="auto">
          <a:xfrm>
            <a:off x="2987824" y="3701124"/>
            <a:ext cx="3103265" cy="858765"/>
          </a:xfrm>
          <a:prstGeom prst="rect">
            <a:avLst/>
          </a:prstGeom>
          <a:noFill/>
          <a:ln w="9525">
            <a:noFill/>
            <a:miter lim="800000"/>
            <a:headEnd/>
            <a:tailEnd/>
          </a:ln>
        </p:spPr>
      </p:pic>
      <p:sp>
        <p:nvSpPr>
          <p:cNvPr id="11" name="TextBox 10"/>
          <p:cNvSpPr txBox="1"/>
          <p:nvPr/>
        </p:nvSpPr>
        <p:spPr>
          <a:xfrm>
            <a:off x="3124262" y="5229473"/>
            <a:ext cx="2736304" cy="369332"/>
          </a:xfrm>
          <a:prstGeom prst="rect">
            <a:avLst/>
          </a:prstGeom>
          <a:noFill/>
        </p:spPr>
        <p:txBody>
          <a:bodyPr wrap="square" rtlCol="0">
            <a:spAutoFit/>
          </a:bodyPr>
          <a:lstStyle/>
          <a:p>
            <a:pPr algn="ctr"/>
            <a:r>
              <a:rPr lang="en-US" altLang="zh-CN" dirty="0" smtClean="0">
                <a:solidFill>
                  <a:schemeClr val="tx1">
                    <a:lumMod val="50000"/>
                    <a:lumOff val="50000"/>
                  </a:schemeClr>
                </a:solidFill>
              </a:rPr>
              <a:t>2013-1</a:t>
            </a:r>
            <a:endParaRPr lang="zh-CN" altLang="en-US" dirty="0">
              <a:solidFill>
                <a:schemeClr val="tx1">
                  <a:lumMod val="50000"/>
                  <a:lumOff val="50000"/>
                </a:schemeClr>
              </a:solidFill>
            </a:endParaRPr>
          </a:p>
        </p:txBody>
      </p:sp>
    </p:spTree>
    <p:extLst>
      <p:ext uri="{BB962C8B-B14F-4D97-AF65-F5344CB8AC3E}">
        <p14:creationId xmlns:p14="http://schemas.microsoft.com/office/powerpoint/2010/main" val="11645755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图表 18"/>
          <p:cNvGraphicFramePr/>
          <p:nvPr>
            <p:extLst>
              <p:ext uri="{D42A27DB-BD31-4B8C-83A1-F6EECF244321}">
                <p14:modId xmlns:p14="http://schemas.microsoft.com/office/powerpoint/2010/main" val="3176714433"/>
              </p:ext>
            </p:extLst>
          </p:nvPr>
        </p:nvGraphicFramePr>
        <p:xfrm>
          <a:off x="171057" y="1159300"/>
          <a:ext cx="4337390" cy="3205804"/>
        </p:xfrm>
        <a:graphic>
          <a:graphicData uri="http://schemas.openxmlformats.org/drawingml/2006/chart">
            <c:chart xmlns:c="http://schemas.openxmlformats.org/drawingml/2006/chart" xmlns:r="http://schemas.openxmlformats.org/officeDocument/2006/relationships" r:id="rId2"/>
          </a:graphicData>
        </a:graphic>
      </p:graphicFrame>
      <p:sp>
        <p:nvSpPr>
          <p:cNvPr id="7" name="文本框 6"/>
          <p:cNvSpPr txBox="1"/>
          <p:nvPr/>
        </p:nvSpPr>
        <p:spPr>
          <a:xfrm>
            <a:off x="1067523" y="3367770"/>
            <a:ext cx="605621" cy="369332"/>
          </a:xfrm>
          <a:prstGeom prst="rect">
            <a:avLst/>
          </a:prstGeom>
          <a:noFill/>
        </p:spPr>
        <p:txBody>
          <a:bodyPr wrap="square" rtlCol="0">
            <a:spAutoFit/>
          </a:bodyPr>
          <a:lstStyle/>
          <a:p>
            <a:r>
              <a:rPr kumimoji="1" lang="en-US" altLang="zh-CN" b="1" dirty="0" smtClean="0">
                <a:solidFill>
                  <a:srgbClr val="00B0F0"/>
                </a:solidFill>
              </a:rPr>
              <a:t>1.2</a:t>
            </a:r>
            <a:endParaRPr kumimoji="1" lang="zh-CN" altLang="en-US" b="1" dirty="0">
              <a:solidFill>
                <a:srgbClr val="00B0F0"/>
              </a:solidFill>
            </a:endParaRPr>
          </a:p>
        </p:txBody>
      </p:sp>
      <p:sp>
        <p:nvSpPr>
          <p:cNvPr id="8" name="文本框 7"/>
          <p:cNvSpPr txBox="1"/>
          <p:nvPr/>
        </p:nvSpPr>
        <p:spPr>
          <a:xfrm>
            <a:off x="1666983" y="3308702"/>
            <a:ext cx="605621" cy="369332"/>
          </a:xfrm>
          <a:prstGeom prst="rect">
            <a:avLst/>
          </a:prstGeom>
          <a:noFill/>
        </p:spPr>
        <p:txBody>
          <a:bodyPr wrap="square" rtlCol="0">
            <a:spAutoFit/>
          </a:bodyPr>
          <a:lstStyle/>
          <a:p>
            <a:r>
              <a:rPr kumimoji="1" lang="en-US" altLang="zh-CN" b="1" dirty="0" smtClean="0">
                <a:solidFill>
                  <a:srgbClr val="00B0F0"/>
                </a:solidFill>
              </a:rPr>
              <a:t>8.5</a:t>
            </a:r>
            <a:endParaRPr kumimoji="1" lang="zh-CN" altLang="en-US" b="1" dirty="0">
              <a:solidFill>
                <a:srgbClr val="00B0F0"/>
              </a:solidFill>
            </a:endParaRPr>
          </a:p>
        </p:txBody>
      </p:sp>
      <p:sp>
        <p:nvSpPr>
          <p:cNvPr id="9" name="文本框 8"/>
          <p:cNvSpPr txBox="1"/>
          <p:nvPr/>
        </p:nvSpPr>
        <p:spPr>
          <a:xfrm>
            <a:off x="2324973" y="2939370"/>
            <a:ext cx="605621" cy="369332"/>
          </a:xfrm>
          <a:prstGeom prst="rect">
            <a:avLst/>
          </a:prstGeom>
          <a:noFill/>
        </p:spPr>
        <p:txBody>
          <a:bodyPr wrap="square" rtlCol="0">
            <a:spAutoFit/>
          </a:bodyPr>
          <a:lstStyle/>
          <a:p>
            <a:r>
              <a:rPr kumimoji="1" lang="en-US" altLang="zh-CN" b="1" dirty="0" smtClean="0">
                <a:solidFill>
                  <a:srgbClr val="00B0F0"/>
                </a:solidFill>
              </a:rPr>
              <a:t>40</a:t>
            </a:r>
            <a:endParaRPr kumimoji="1" lang="zh-CN" altLang="en-US" b="1" dirty="0">
              <a:solidFill>
                <a:srgbClr val="00B0F0"/>
              </a:solidFill>
            </a:endParaRPr>
          </a:p>
        </p:txBody>
      </p:sp>
      <p:sp>
        <p:nvSpPr>
          <p:cNvPr id="10" name="文本框 9"/>
          <p:cNvSpPr txBox="1"/>
          <p:nvPr/>
        </p:nvSpPr>
        <p:spPr>
          <a:xfrm>
            <a:off x="3000718" y="2524254"/>
            <a:ext cx="605621" cy="369332"/>
          </a:xfrm>
          <a:prstGeom prst="rect">
            <a:avLst/>
          </a:prstGeom>
          <a:noFill/>
        </p:spPr>
        <p:txBody>
          <a:bodyPr wrap="square" rtlCol="0">
            <a:spAutoFit/>
          </a:bodyPr>
          <a:lstStyle/>
          <a:p>
            <a:r>
              <a:rPr kumimoji="1" lang="en-US" altLang="zh-CN" b="1" dirty="0" smtClean="0">
                <a:solidFill>
                  <a:srgbClr val="00B0F0"/>
                </a:solidFill>
              </a:rPr>
              <a:t>80</a:t>
            </a:r>
            <a:endParaRPr kumimoji="1" lang="zh-CN" altLang="en-US" b="1" dirty="0">
              <a:solidFill>
                <a:srgbClr val="00B0F0"/>
              </a:solidFill>
            </a:endParaRPr>
          </a:p>
        </p:txBody>
      </p:sp>
      <p:sp>
        <p:nvSpPr>
          <p:cNvPr id="11" name="文本框 10"/>
          <p:cNvSpPr txBox="1"/>
          <p:nvPr/>
        </p:nvSpPr>
        <p:spPr>
          <a:xfrm>
            <a:off x="1728552" y="1484784"/>
            <a:ext cx="1835336" cy="338554"/>
          </a:xfrm>
          <a:prstGeom prst="rect">
            <a:avLst/>
          </a:prstGeom>
          <a:noFill/>
        </p:spPr>
        <p:txBody>
          <a:bodyPr wrap="square" rtlCol="0">
            <a:spAutoFit/>
          </a:bodyPr>
          <a:lstStyle/>
          <a:p>
            <a:r>
              <a:rPr kumimoji="1" lang="zh-CN" altLang="en-US" sz="1600" dirty="0" smtClean="0">
                <a:solidFill>
                  <a:schemeClr val="bg1">
                    <a:lumMod val="50000"/>
                  </a:schemeClr>
                </a:solidFill>
                <a:latin typeface="黑体" pitchFamily="2" charset="-122"/>
                <a:ea typeface="黑体" pitchFamily="2" charset="-122"/>
              </a:rPr>
              <a:t>销售额（亿元）</a:t>
            </a:r>
            <a:endParaRPr kumimoji="1" lang="zh-CN" altLang="en-US" sz="1600" dirty="0">
              <a:solidFill>
                <a:schemeClr val="bg1">
                  <a:lumMod val="50000"/>
                </a:schemeClr>
              </a:solidFill>
              <a:latin typeface="黑体" pitchFamily="2" charset="-122"/>
              <a:ea typeface="黑体" pitchFamily="2" charset="-122"/>
            </a:endParaRPr>
          </a:p>
        </p:txBody>
      </p:sp>
      <p:sp>
        <p:nvSpPr>
          <p:cNvPr id="13" name="矩形 12"/>
          <p:cNvSpPr/>
          <p:nvPr/>
        </p:nvSpPr>
        <p:spPr>
          <a:xfrm>
            <a:off x="296358" y="260648"/>
            <a:ext cx="5837742" cy="584775"/>
          </a:xfrm>
          <a:prstGeom prst="rect">
            <a:avLst/>
          </a:prstGeom>
        </p:spPr>
        <p:txBody>
          <a:bodyPr wrap="square">
            <a:spAutoFit/>
          </a:bodyPr>
          <a:lstStyle/>
          <a:p>
            <a:r>
              <a:rPr lang="zh-CN" altLang="en-US" sz="3200" b="1" dirty="0" smtClean="0">
                <a:solidFill>
                  <a:schemeClr val="bg1"/>
                </a:solidFill>
                <a:latin typeface="黑体"/>
                <a:ea typeface="黑体"/>
                <a:cs typeface="黑体"/>
              </a:rPr>
              <a:t>发展目标：</a:t>
            </a:r>
            <a:r>
              <a:rPr lang="zh-CN" altLang="en-US" sz="2400" dirty="0" smtClean="0">
                <a:solidFill>
                  <a:schemeClr val="tx1">
                    <a:lumMod val="75000"/>
                    <a:lumOff val="25000"/>
                  </a:schemeClr>
                </a:solidFill>
                <a:latin typeface="黑体"/>
                <a:ea typeface="黑体"/>
                <a:cs typeface="黑体"/>
              </a:rPr>
              <a:t>五年</a:t>
            </a:r>
            <a:r>
              <a:rPr lang="en-US" altLang="zh-CN" sz="2400" dirty="0" smtClean="0">
                <a:solidFill>
                  <a:schemeClr val="tx1">
                    <a:lumMod val="75000"/>
                    <a:lumOff val="25000"/>
                  </a:schemeClr>
                </a:solidFill>
                <a:latin typeface="黑体"/>
                <a:ea typeface="黑体"/>
                <a:cs typeface="黑体"/>
              </a:rPr>
              <a:t>200</a:t>
            </a:r>
            <a:r>
              <a:rPr lang="zh-CN" altLang="en-US" sz="2400" dirty="0" smtClean="0">
                <a:solidFill>
                  <a:schemeClr val="tx1">
                    <a:lumMod val="75000"/>
                    <a:lumOff val="25000"/>
                  </a:schemeClr>
                </a:solidFill>
                <a:latin typeface="黑体"/>
                <a:ea typeface="黑体"/>
                <a:cs typeface="黑体"/>
              </a:rPr>
              <a:t>亿销售额</a:t>
            </a:r>
            <a:endParaRPr lang="zh-CN" altLang="en-US" sz="2400" dirty="0">
              <a:solidFill>
                <a:schemeClr val="tx1">
                  <a:lumMod val="75000"/>
                  <a:lumOff val="25000"/>
                </a:schemeClr>
              </a:solidFill>
              <a:latin typeface="黑体"/>
              <a:ea typeface="黑体"/>
              <a:cs typeface="黑体"/>
            </a:endParaRPr>
          </a:p>
        </p:txBody>
      </p:sp>
      <p:sp>
        <p:nvSpPr>
          <p:cNvPr id="14" name="矩形 13"/>
          <p:cNvSpPr/>
          <p:nvPr/>
        </p:nvSpPr>
        <p:spPr>
          <a:xfrm>
            <a:off x="5724129" y="1350516"/>
            <a:ext cx="2880320" cy="2578100"/>
          </a:xfrm>
          <a:prstGeom prst="rect">
            <a:avLst/>
          </a:prstGeom>
          <a:solidFill>
            <a:schemeClr val="bg1">
              <a:lumMod val="95000"/>
            </a:schemeClr>
          </a:solidFill>
          <a:ln w="12700" cmpd="sng">
            <a:solidFill>
              <a:srgbClr val="03A1E8"/>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5" name="直接连接符 14"/>
          <p:cNvCxnSpPr/>
          <p:nvPr/>
        </p:nvCxnSpPr>
        <p:spPr>
          <a:xfrm>
            <a:off x="234610" y="4365104"/>
            <a:ext cx="8585862" cy="0"/>
          </a:xfrm>
          <a:prstGeom prst="line">
            <a:avLst/>
          </a:prstGeom>
          <a:ln w="12700">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3606339" y="1052736"/>
            <a:ext cx="605621" cy="369332"/>
          </a:xfrm>
          <a:prstGeom prst="rect">
            <a:avLst/>
          </a:prstGeom>
          <a:noFill/>
        </p:spPr>
        <p:txBody>
          <a:bodyPr wrap="square" rtlCol="0">
            <a:spAutoFit/>
          </a:bodyPr>
          <a:lstStyle/>
          <a:p>
            <a:r>
              <a:rPr kumimoji="1" lang="en-US" altLang="zh-CN" b="1" dirty="0" smtClean="0">
                <a:solidFill>
                  <a:srgbClr val="00B0F0"/>
                </a:solidFill>
              </a:rPr>
              <a:t>200</a:t>
            </a:r>
            <a:endParaRPr kumimoji="1" lang="zh-CN" altLang="en-US" b="1" dirty="0">
              <a:solidFill>
                <a:srgbClr val="00B0F0"/>
              </a:solidFill>
            </a:endParaRPr>
          </a:p>
        </p:txBody>
      </p:sp>
      <p:graphicFrame>
        <p:nvGraphicFramePr>
          <p:cNvPr id="18" name="图表 17"/>
          <p:cNvGraphicFramePr/>
          <p:nvPr>
            <p:extLst>
              <p:ext uri="{D42A27DB-BD31-4B8C-83A1-F6EECF244321}">
                <p14:modId xmlns:p14="http://schemas.microsoft.com/office/powerpoint/2010/main" val="1818373404"/>
              </p:ext>
            </p:extLst>
          </p:nvPr>
        </p:nvGraphicFramePr>
        <p:xfrm>
          <a:off x="6134100" y="4662884"/>
          <a:ext cx="2731144" cy="20166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图表 19"/>
          <p:cNvGraphicFramePr/>
          <p:nvPr>
            <p:extLst>
              <p:ext uri="{D42A27DB-BD31-4B8C-83A1-F6EECF244321}">
                <p14:modId xmlns:p14="http://schemas.microsoft.com/office/powerpoint/2010/main" val="3787994360"/>
              </p:ext>
            </p:extLst>
          </p:nvPr>
        </p:nvGraphicFramePr>
        <p:xfrm>
          <a:off x="3059212" y="4653136"/>
          <a:ext cx="3074888" cy="206982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1" name="图表 20"/>
          <p:cNvGraphicFramePr/>
          <p:nvPr>
            <p:extLst>
              <p:ext uri="{D42A27DB-BD31-4B8C-83A1-F6EECF244321}">
                <p14:modId xmlns:p14="http://schemas.microsoft.com/office/powerpoint/2010/main" val="925633873"/>
              </p:ext>
            </p:extLst>
          </p:nvPr>
        </p:nvGraphicFramePr>
        <p:xfrm>
          <a:off x="170366" y="4662884"/>
          <a:ext cx="2888846" cy="2016666"/>
        </p:xfrm>
        <a:graphic>
          <a:graphicData uri="http://schemas.openxmlformats.org/drawingml/2006/chart">
            <c:chart xmlns:c="http://schemas.openxmlformats.org/drawingml/2006/chart" xmlns:r="http://schemas.openxmlformats.org/officeDocument/2006/relationships" r:id="rId5"/>
          </a:graphicData>
        </a:graphic>
      </p:graphicFrame>
      <p:sp>
        <p:nvSpPr>
          <p:cNvPr id="22" name="文本框 21"/>
          <p:cNvSpPr txBox="1"/>
          <p:nvPr/>
        </p:nvSpPr>
        <p:spPr>
          <a:xfrm>
            <a:off x="1414275" y="4458598"/>
            <a:ext cx="1213509" cy="338554"/>
          </a:xfrm>
          <a:prstGeom prst="rect">
            <a:avLst/>
          </a:prstGeom>
          <a:noFill/>
        </p:spPr>
        <p:txBody>
          <a:bodyPr wrap="square" rtlCol="0">
            <a:spAutoFit/>
          </a:bodyPr>
          <a:lstStyle/>
          <a:p>
            <a:r>
              <a:rPr kumimoji="1" lang="zh-CN" altLang="en-US" sz="1600" dirty="0" smtClean="0">
                <a:solidFill>
                  <a:schemeClr val="bg1">
                    <a:lumMod val="50000"/>
                  </a:schemeClr>
                </a:solidFill>
                <a:latin typeface="微软雅黑" panose="020B0503020204020204" pitchFamily="34" charset="-122"/>
                <a:ea typeface="微软雅黑" panose="020B0503020204020204" pitchFamily="34" charset="-122"/>
              </a:rPr>
              <a:t>品牌数量</a:t>
            </a:r>
            <a:endParaRPr kumimoji="1"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4400496" y="4458598"/>
            <a:ext cx="1213509" cy="338554"/>
          </a:xfrm>
          <a:prstGeom prst="rect">
            <a:avLst/>
          </a:prstGeom>
          <a:noFill/>
        </p:spPr>
        <p:txBody>
          <a:bodyPr wrap="square" rtlCol="0">
            <a:spAutoFit/>
          </a:bodyPr>
          <a:lstStyle/>
          <a:p>
            <a:r>
              <a:rPr kumimoji="1" lang="zh-CN" altLang="en-US" sz="1600" dirty="0" smtClean="0">
                <a:solidFill>
                  <a:schemeClr val="bg1">
                    <a:lumMod val="50000"/>
                  </a:schemeClr>
                </a:solidFill>
                <a:latin typeface="微软雅黑" panose="020B0503020204020204" pitchFamily="34" charset="-122"/>
                <a:ea typeface="微软雅黑" panose="020B0503020204020204" pitchFamily="34" charset="-122"/>
              </a:rPr>
              <a:t>品类数量</a:t>
            </a:r>
            <a:endParaRPr kumimoji="1"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7164288" y="4458598"/>
            <a:ext cx="1213509" cy="338554"/>
          </a:xfrm>
          <a:prstGeom prst="rect">
            <a:avLst/>
          </a:prstGeom>
          <a:noFill/>
        </p:spPr>
        <p:txBody>
          <a:bodyPr wrap="square" rtlCol="0">
            <a:spAutoFit/>
          </a:bodyPr>
          <a:lstStyle/>
          <a:p>
            <a:r>
              <a:rPr kumimoji="1" lang="zh-CN" altLang="en-US" sz="1600" dirty="0" smtClean="0">
                <a:solidFill>
                  <a:schemeClr val="bg1">
                    <a:lumMod val="50000"/>
                  </a:schemeClr>
                </a:solidFill>
                <a:latin typeface="微软雅黑" panose="020B0503020204020204" pitchFamily="34" charset="-122"/>
                <a:ea typeface="微软雅黑" panose="020B0503020204020204" pitchFamily="34" charset="-122"/>
              </a:rPr>
              <a:t>客户数量</a:t>
            </a:r>
            <a:endParaRPr kumimoji="1"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4693825" y="1340768"/>
            <a:ext cx="1030303" cy="2592288"/>
          </a:xfrm>
          <a:prstGeom prst="rect">
            <a:avLst/>
          </a:prstGeom>
          <a:solidFill>
            <a:srgbClr val="03A1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黑体" pitchFamily="2" charset="-122"/>
                <a:ea typeface="黑体" pitchFamily="2" charset="-122"/>
              </a:rPr>
              <a:t>成</a:t>
            </a:r>
            <a:endParaRPr lang="en-US" altLang="zh-CN" sz="2800" b="1" dirty="0" smtClean="0">
              <a:latin typeface="黑体" pitchFamily="2" charset="-122"/>
              <a:ea typeface="黑体" pitchFamily="2" charset="-122"/>
            </a:endParaRPr>
          </a:p>
          <a:p>
            <a:pPr algn="ctr"/>
            <a:r>
              <a:rPr lang="zh-CN" altLang="en-US" sz="2800" b="1" dirty="0" smtClean="0">
                <a:latin typeface="黑体" pitchFamily="2" charset="-122"/>
                <a:ea typeface="黑体" pitchFamily="2" charset="-122"/>
              </a:rPr>
              <a:t>长</a:t>
            </a:r>
            <a:endParaRPr lang="en-US" altLang="zh-CN" sz="2800" b="1" dirty="0" smtClean="0">
              <a:latin typeface="黑体" pitchFamily="2" charset="-122"/>
              <a:ea typeface="黑体" pitchFamily="2" charset="-122"/>
            </a:endParaRPr>
          </a:p>
          <a:p>
            <a:pPr algn="ctr"/>
            <a:r>
              <a:rPr lang="zh-CN" altLang="en-US" sz="2800" b="1" dirty="0" smtClean="0">
                <a:latin typeface="黑体" pitchFamily="2" charset="-122"/>
                <a:ea typeface="黑体" pitchFamily="2" charset="-122"/>
              </a:rPr>
              <a:t>驱</a:t>
            </a:r>
            <a:endParaRPr lang="en-US" altLang="zh-CN" sz="2800" b="1" dirty="0" smtClean="0">
              <a:latin typeface="黑体" pitchFamily="2" charset="-122"/>
              <a:ea typeface="黑体" pitchFamily="2" charset="-122"/>
            </a:endParaRPr>
          </a:p>
          <a:p>
            <a:pPr algn="ctr"/>
            <a:r>
              <a:rPr lang="zh-CN" altLang="en-US" sz="2800" b="1" dirty="0" smtClean="0">
                <a:latin typeface="黑体" pitchFamily="2" charset="-122"/>
                <a:ea typeface="黑体" pitchFamily="2" charset="-122"/>
              </a:rPr>
              <a:t>动</a:t>
            </a:r>
            <a:endParaRPr lang="en-US" altLang="zh-CN" sz="2800" b="1" dirty="0" smtClean="0">
              <a:latin typeface="黑体" pitchFamily="2" charset="-122"/>
              <a:ea typeface="黑体" pitchFamily="2" charset="-122"/>
            </a:endParaRPr>
          </a:p>
          <a:p>
            <a:pPr algn="ctr"/>
            <a:r>
              <a:rPr lang="zh-CN" altLang="en-US" sz="2800" b="1" dirty="0" smtClean="0">
                <a:latin typeface="黑体" pitchFamily="2" charset="-122"/>
                <a:ea typeface="黑体" pitchFamily="2" charset="-122"/>
              </a:rPr>
              <a:t>力</a:t>
            </a:r>
            <a:endParaRPr lang="zh-CN" altLang="en-US" sz="2800" b="1" dirty="0">
              <a:latin typeface="黑体" pitchFamily="2" charset="-122"/>
              <a:ea typeface="黑体" pitchFamily="2" charset="-122"/>
            </a:endParaRPr>
          </a:p>
        </p:txBody>
      </p:sp>
      <p:sp>
        <p:nvSpPr>
          <p:cNvPr id="26" name="文本框 25"/>
          <p:cNvSpPr txBox="1"/>
          <p:nvPr/>
        </p:nvSpPr>
        <p:spPr>
          <a:xfrm>
            <a:off x="5757053" y="1403097"/>
            <a:ext cx="2847396" cy="451406"/>
          </a:xfrm>
          <a:prstGeom prst="rect">
            <a:avLst/>
          </a:prstGeom>
          <a:noFill/>
        </p:spPr>
        <p:txBody>
          <a:bodyPr wrap="square" rtlCol="0">
            <a:spAutoFit/>
          </a:bodyPr>
          <a:lstStyle/>
          <a:p>
            <a:pPr>
              <a:lnSpc>
                <a:spcPct val="120000"/>
              </a:lnSpc>
            </a:pPr>
            <a:r>
              <a:rPr kumimoji="1" lang="en-US" altLang="zh-CN" sz="2000" b="1" dirty="0">
                <a:solidFill>
                  <a:srgbClr val="FF6600"/>
                </a:solidFill>
                <a:latin typeface="Arial Black"/>
                <a:ea typeface="黑体"/>
                <a:cs typeface="Arial Black"/>
              </a:rPr>
              <a:t>1</a:t>
            </a:r>
            <a:r>
              <a:rPr kumimoji="1" lang="zh-CN" altLang="en-US" sz="2000" b="1" dirty="0">
                <a:solidFill>
                  <a:srgbClr val="FF6600"/>
                </a:solidFill>
                <a:latin typeface="Arial Black"/>
                <a:ea typeface="黑体"/>
                <a:cs typeface="Arial Black"/>
              </a:rPr>
              <a:t>）</a:t>
            </a:r>
            <a:r>
              <a:rPr kumimoji="1" lang="zh-CN" altLang="en-US" sz="2000" dirty="0" smtClean="0">
                <a:solidFill>
                  <a:schemeClr val="tx1">
                    <a:lumMod val="50000"/>
                    <a:lumOff val="50000"/>
                  </a:schemeClr>
                </a:solidFill>
                <a:latin typeface="黑体"/>
                <a:ea typeface="黑体"/>
                <a:cs typeface="黑体"/>
              </a:rPr>
              <a:t>万亿级的市场规模</a:t>
            </a:r>
            <a:endParaRPr kumimoji="1" lang="zh-CN" altLang="en-US" sz="2000" dirty="0">
              <a:solidFill>
                <a:schemeClr val="tx1">
                  <a:lumMod val="50000"/>
                  <a:lumOff val="50000"/>
                </a:schemeClr>
              </a:solidFill>
              <a:latin typeface="黑体"/>
              <a:ea typeface="黑体"/>
              <a:cs typeface="黑体"/>
            </a:endParaRPr>
          </a:p>
        </p:txBody>
      </p:sp>
      <p:sp>
        <p:nvSpPr>
          <p:cNvPr id="27" name="文本框 26"/>
          <p:cNvSpPr txBox="1"/>
          <p:nvPr/>
        </p:nvSpPr>
        <p:spPr>
          <a:xfrm>
            <a:off x="5763353" y="1969482"/>
            <a:ext cx="2620744" cy="451406"/>
          </a:xfrm>
          <a:prstGeom prst="rect">
            <a:avLst/>
          </a:prstGeom>
          <a:noFill/>
        </p:spPr>
        <p:txBody>
          <a:bodyPr wrap="square" rtlCol="0">
            <a:spAutoFit/>
          </a:bodyPr>
          <a:lstStyle/>
          <a:p>
            <a:pPr>
              <a:lnSpc>
                <a:spcPct val="120000"/>
              </a:lnSpc>
            </a:pPr>
            <a:r>
              <a:rPr kumimoji="1" lang="en-US" altLang="zh-CN" sz="2000" b="1" dirty="0">
                <a:solidFill>
                  <a:srgbClr val="FF6600"/>
                </a:solidFill>
                <a:latin typeface="Arial Black"/>
                <a:ea typeface="黑体"/>
                <a:cs typeface="Arial Black"/>
              </a:rPr>
              <a:t>2</a:t>
            </a:r>
            <a:r>
              <a:rPr kumimoji="1" lang="zh-CN" altLang="en-US" sz="2000" b="1" dirty="0">
                <a:solidFill>
                  <a:srgbClr val="FF6600"/>
                </a:solidFill>
                <a:latin typeface="Arial Black"/>
                <a:ea typeface="黑体"/>
                <a:cs typeface="Arial Black"/>
              </a:rPr>
              <a:t>）</a:t>
            </a:r>
            <a:r>
              <a:rPr kumimoji="1" lang="zh-CN" altLang="en-US" sz="2000" dirty="0" smtClean="0">
                <a:solidFill>
                  <a:schemeClr val="tx1">
                    <a:lumMod val="50000"/>
                    <a:lumOff val="50000"/>
                  </a:schemeClr>
                </a:solidFill>
                <a:latin typeface="黑体"/>
                <a:ea typeface="黑体"/>
                <a:cs typeface="黑体"/>
              </a:rPr>
              <a:t>丰富的行业资源</a:t>
            </a:r>
            <a:endParaRPr kumimoji="1" lang="zh-CN" altLang="en-US" sz="2000" dirty="0">
              <a:solidFill>
                <a:schemeClr val="tx1">
                  <a:lumMod val="50000"/>
                  <a:lumOff val="50000"/>
                </a:schemeClr>
              </a:solidFill>
              <a:latin typeface="黑体"/>
              <a:ea typeface="黑体"/>
              <a:cs typeface="黑体"/>
            </a:endParaRPr>
          </a:p>
        </p:txBody>
      </p:sp>
      <p:sp>
        <p:nvSpPr>
          <p:cNvPr id="28" name="文本框 27"/>
          <p:cNvSpPr txBox="1"/>
          <p:nvPr/>
        </p:nvSpPr>
        <p:spPr>
          <a:xfrm>
            <a:off x="5783435" y="2537404"/>
            <a:ext cx="2808313" cy="451406"/>
          </a:xfrm>
          <a:prstGeom prst="rect">
            <a:avLst/>
          </a:prstGeom>
          <a:noFill/>
        </p:spPr>
        <p:txBody>
          <a:bodyPr wrap="square" rtlCol="0">
            <a:spAutoFit/>
          </a:bodyPr>
          <a:lstStyle/>
          <a:p>
            <a:pPr>
              <a:lnSpc>
                <a:spcPct val="120000"/>
              </a:lnSpc>
            </a:pPr>
            <a:r>
              <a:rPr kumimoji="1" lang="en-US" altLang="zh-CN" sz="2000" b="1" dirty="0">
                <a:solidFill>
                  <a:srgbClr val="FF6600"/>
                </a:solidFill>
                <a:latin typeface="Arial Black"/>
                <a:ea typeface="黑体"/>
                <a:cs typeface="Arial Black"/>
              </a:rPr>
              <a:t>3</a:t>
            </a:r>
            <a:r>
              <a:rPr kumimoji="1" lang="zh-CN" altLang="en-US" sz="2000" b="1" dirty="0">
                <a:solidFill>
                  <a:srgbClr val="FF6600"/>
                </a:solidFill>
                <a:latin typeface="Arial Black"/>
                <a:ea typeface="黑体"/>
                <a:cs typeface="Arial Black"/>
              </a:rPr>
              <a:t>）</a:t>
            </a:r>
            <a:r>
              <a:rPr kumimoji="1" lang="zh-CN" altLang="en-US" sz="2000" dirty="0" smtClean="0">
                <a:solidFill>
                  <a:schemeClr val="tx1">
                    <a:lumMod val="50000"/>
                    <a:lumOff val="50000"/>
                  </a:schemeClr>
                </a:solidFill>
                <a:latin typeface="黑体"/>
                <a:ea typeface="黑体"/>
                <a:cs typeface="黑体"/>
              </a:rPr>
              <a:t>创新的的商业模式</a:t>
            </a:r>
            <a:endParaRPr kumimoji="1" lang="zh-CN" altLang="en-US" sz="2000" dirty="0">
              <a:solidFill>
                <a:schemeClr val="tx1">
                  <a:lumMod val="50000"/>
                  <a:lumOff val="50000"/>
                </a:schemeClr>
              </a:solidFill>
              <a:latin typeface="黑体"/>
              <a:ea typeface="黑体"/>
              <a:cs typeface="黑体"/>
            </a:endParaRPr>
          </a:p>
        </p:txBody>
      </p:sp>
      <p:sp>
        <p:nvSpPr>
          <p:cNvPr id="29" name="文本框 28"/>
          <p:cNvSpPr txBox="1"/>
          <p:nvPr/>
        </p:nvSpPr>
        <p:spPr>
          <a:xfrm>
            <a:off x="5783436" y="3190978"/>
            <a:ext cx="2808313" cy="451406"/>
          </a:xfrm>
          <a:prstGeom prst="rect">
            <a:avLst/>
          </a:prstGeom>
          <a:noFill/>
        </p:spPr>
        <p:txBody>
          <a:bodyPr wrap="square" rtlCol="0">
            <a:spAutoFit/>
          </a:bodyPr>
          <a:lstStyle/>
          <a:p>
            <a:pPr>
              <a:lnSpc>
                <a:spcPct val="120000"/>
              </a:lnSpc>
            </a:pPr>
            <a:r>
              <a:rPr kumimoji="1" lang="en-US" altLang="zh-CN" sz="2000" b="1" dirty="0">
                <a:solidFill>
                  <a:srgbClr val="FF6600"/>
                </a:solidFill>
                <a:latin typeface="Arial Black"/>
                <a:ea typeface="黑体"/>
                <a:cs typeface="Arial Black"/>
              </a:rPr>
              <a:t>4</a:t>
            </a:r>
            <a:r>
              <a:rPr kumimoji="1" lang="zh-CN" altLang="en-US" sz="2000" b="1" dirty="0" smtClean="0">
                <a:solidFill>
                  <a:srgbClr val="FF6600"/>
                </a:solidFill>
                <a:latin typeface="Arial Black"/>
                <a:ea typeface="黑体"/>
                <a:cs typeface="Arial Black"/>
              </a:rPr>
              <a:t>）</a:t>
            </a:r>
            <a:r>
              <a:rPr kumimoji="1" lang="zh-CN" altLang="en-US" sz="2000" dirty="0" smtClean="0">
                <a:solidFill>
                  <a:schemeClr val="tx1">
                    <a:lumMod val="50000"/>
                    <a:lumOff val="50000"/>
                  </a:schemeClr>
                </a:solidFill>
                <a:latin typeface="黑体"/>
                <a:ea typeface="黑体"/>
                <a:cs typeface="黑体"/>
              </a:rPr>
              <a:t>企业采购的特点</a:t>
            </a:r>
            <a:endParaRPr kumimoji="1" lang="zh-CN" altLang="en-US" sz="2000" dirty="0">
              <a:solidFill>
                <a:schemeClr val="tx1">
                  <a:lumMod val="50000"/>
                  <a:lumOff val="50000"/>
                </a:schemeClr>
              </a:solidFill>
              <a:latin typeface="黑体"/>
              <a:ea typeface="黑体"/>
              <a:cs typeface="黑体"/>
            </a:endParaRPr>
          </a:p>
        </p:txBody>
      </p:sp>
    </p:spTree>
    <p:extLst>
      <p:ext uri="{BB962C8B-B14F-4D97-AF65-F5344CB8AC3E}">
        <p14:creationId xmlns:p14="http://schemas.microsoft.com/office/powerpoint/2010/main" val="18555619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2899411129"/>
              </p:ext>
            </p:extLst>
          </p:nvPr>
        </p:nvGraphicFramePr>
        <p:xfrm>
          <a:off x="1331640" y="1196752"/>
          <a:ext cx="6120680" cy="5112563"/>
        </p:xfrm>
        <a:graphic>
          <a:graphicData uri="http://schemas.openxmlformats.org/drawingml/2006/table">
            <a:tbl>
              <a:tblPr firstRow="1" bandRow="1">
                <a:tableStyleId>{2D5ABB26-0587-4C30-8999-92F81FD0307C}</a:tableStyleId>
              </a:tblPr>
              <a:tblGrid>
                <a:gridCol w="1800200"/>
                <a:gridCol w="1424135"/>
                <a:gridCol w="1612168"/>
                <a:gridCol w="1284177"/>
              </a:tblGrid>
              <a:tr h="300739">
                <a:tc>
                  <a:txBody>
                    <a:bodyPr/>
                    <a:lstStyle/>
                    <a:p>
                      <a:r>
                        <a:rPr lang="zh-CN" altLang="en-US" sz="1200" dirty="0" smtClean="0">
                          <a:solidFill>
                            <a:schemeClr val="tx1">
                              <a:lumMod val="65000"/>
                              <a:lumOff val="35000"/>
                            </a:schemeClr>
                          </a:solidFill>
                          <a:latin typeface="微软雅黑"/>
                          <a:ea typeface="微软雅黑"/>
                          <a:cs typeface="微软雅黑"/>
                        </a:rPr>
                        <a:t>（百万</a:t>
                      </a:r>
                      <a:r>
                        <a:rPr lang="en-US" altLang="zh-CN" sz="1200" dirty="0" smtClean="0">
                          <a:solidFill>
                            <a:schemeClr val="tx1">
                              <a:lumMod val="65000"/>
                              <a:lumOff val="35000"/>
                            </a:schemeClr>
                          </a:solidFill>
                          <a:latin typeface="微软雅黑"/>
                          <a:ea typeface="微软雅黑"/>
                          <a:cs typeface="微软雅黑"/>
                        </a:rPr>
                        <a:t>RMB</a:t>
                      </a:r>
                      <a:r>
                        <a:rPr lang="zh-CN" altLang="en-US" sz="1200" dirty="0" smtClean="0">
                          <a:solidFill>
                            <a:schemeClr val="tx1">
                              <a:lumMod val="65000"/>
                              <a:lumOff val="35000"/>
                            </a:schemeClr>
                          </a:solidFill>
                          <a:latin typeface="微软雅黑"/>
                          <a:ea typeface="微软雅黑"/>
                          <a:cs typeface="微软雅黑"/>
                        </a:rPr>
                        <a:t>）</a:t>
                      </a:r>
                      <a:endParaRPr lang="zh-CN" altLang="en-US" sz="1200" dirty="0">
                        <a:solidFill>
                          <a:schemeClr val="tx1">
                            <a:lumMod val="65000"/>
                            <a:lumOff val="35000"/>
                          </a:schemeClr>
                        </a:solidFill>
                        <a:latin typeface="微软雅黑"/>
                        <a:ea typeface="微软雅黑"/>
                        <a:cs typeface="微软雅黑"/>
                      </a:endParaRPr>
                    </a:p>
                  </a:txBody>
                  <a:tcPr/>
                </a:tc>
                <a:tc>
                  <a:txBody>
                    <a:bodyPr/>
                    <a:lstStyle/>
                    <a:p>
                      <a:pPr algn="r"/>
                      <a:r>
                        <a:rPr lang="en-US" altLang="zh-CN" sz="1200" dirty="0" smtClean="0">
                          <a:solidFill>
                            <a:schemeClr val="tx1">
                              <a:lumMod val="75000"/>
                              <a:lumOff val="25000"/>
                            </a:schemeClr>
                          </a:solidFill>
                        </a:rPr>
                        <a:t>2013</a:t>
                      </a:r>
                      <a:endParaRPr lang="zh-CN" altLang="en-US" sz="1200" dirty="0">
                        <a:solidFill>
                          <a:schemeClr val="tx1">
                            <a:lumMod val="75000"/>
                            <a:lumOff val="25000"/>
                          </a:schemeClr>
                        </a:solidFill>
                      </a:endParaRPr>
                    </a:p>
                  </a:txBody>
                  <a:tcPr/>
                </a:tc>
                <a:tc>
                  <a:txBody>
                    <a:bodyPr/>
                    <a:lstStyle/>
                    <a:p>
                      <a:pPr algn="r"/>
                      <a:r>
                        <a:rPr lang="en-US" altLang="zh-CN" sz="1200" dirty="0" smtClean="0">
                          <a:solidFill>
                            <a:schemeClr val="tx1">
                              <a:lumMod val="75000"/>
                              <a:lumOff val="25000"/>
                            </a:schemeClr>
                          </a:solidFill>
                        </a:rPr>
                        <a:t>2014</a:t>
                      </a:r>
                      <a:endParaRPr lang="zh-CN" altLang="en-US" sz="1200" dirty="0">
                        <a:solidFill>
                          <a:schemeClr val="tx1">
                            <a:lumMod val="75000"/>
                            <a:lumOff val="25000"/>
                          </a:schemeClr>
                        </a:solidFill>
                      </a:endParaRPr>
                    </a:p>
                  </a:txBody>
                  <a:tcPr/>
                </a:tc>
                <a:tc>
                  <a:txBody>
                    <a:bodyPr/>
                    <a:lstStyle/>
                    <a:p>
                      <a:pPr algn="r"/>
                      <a:r>
                        <a:rPr lang="en-US" altLang="zh-CN" sz="1200" dirty="0" smtClean="0">
                          <a:solidFill>
                            <a:schemeClr val="tx1">
                              <a:lumMod val="75000"/>
                              <a:lumOff val="25000"/>
                            </a:schemeClr>
                          </a:solidFill>
                        </a:rPr>
                        <a:t>2015</a:t>
                      </a:r>
                      <a:endParaRPr lang="zh-CN" altLang="en-US" sz="1200" dirty="0">
                        <a:solidFill>
                          <a:schemeClr val="tx1">
                            <a:lumMod val="75000"/>
                            <a:lumOff val="25000"/>
                          </a:schemeClr>
                        </a:solidFill>
                      </a:endParaRPr>
                    </a:p>
                  </a:txBody>
                  <a:tcPr/>
                </a:tc>
              </a:tr>
              <a:tr h="300739">
                <a:tc>
                  <a:txBody>
                    <a:bodyPr/>
                    <a:lstStyle/>
                    <a:p>
                      <a:r>
                        <a:rPr lang="zh-CN" altLang="en-US" sz="1200" dirty="0" smtClean="0">
                          <a:solidFill>
                            <a:schemeClr val="tx1">
                              <a:lumMod val="65000"/>
                              <a:lumOff val="35000"/>
                            </a:schemeClr>
                          </a:solidFill>
                          <a:latin typeface="微软雅黑"/>
                          <a:ea typeface="微软雅黑"/>
                          <a:cs typeface="微软雅黑"/>
                        </a:rPr>
                        <a:t>销售额</a:t>
                      </a:r>
                      <a:endParaRPr lang="zh-CN" altLang="en-US" sz="1200" dirty="0">
                        <a:solidFill>
                          <a:schemeClr val="tx1">
                            <a:lumMod val="65000"/>
                            <a:lumOff val="35000"/>
                          </a:schemeClr>
                        </a:solidFill>
                        <a:latin typeface="微软雅黑"/>
                        <a:ea typeface="微软雅黑"/>
                        <a:cs typeface="微软雅黑"/>
                      </a:endParaRPr>
                    </a:p>
                  </a:txBody>
                  <a:tcPr>
                    <a:solidFill>
                      <a:schemeClr val="bg1">
                        <a:lumMod val="85000"/>
                      </a:schemeClr>
                    </a:solidFill>
                  </a:tcPr>
                </a:tc>
                <a:tc>
                  <a:txBody>
                    <a:bodyPr/>
                    <a:lstStyle/>
                    <a:p>
                      <a:pPr algn="r"/>
                      <a:r>
                        <a:rPr lang="en-US" altLang="zh-CN" sz="1200" dirty="0" smtClean="0">
                          <a:solidFill>
                            <a:schemeClr val="tx1">
                              <a:lumMod val="75000"/>
                              <a:lumOff val="25000"/>
                            </a:schemeClr>
                          </a:solidFill>
                        </a:rPr>
                        <a:t>4,000</a:t>
                      </a:r>
                      <a:endParaRPr lang="zh-CN" altLang="en-US" sz="1200" dirty="0">
                        <a:solidFill>
                          <a:schemeClr val="tx1">
                            <a:lumMod val="75000"/>
                            <a:lumOff val="25000"/>
                          </a:schemeClr>
                        </a:solidFill>
                      </a:endParaRPr>
                    </a:p>
                  </a:txBody>
                  <a:tcPr>
                    <a:solidFill>
                      <a:schemeClr val="bg1">
                        <a:lumMod val="85000"/>
                      </a:schemeClr>
                    </a:solidFill>
                  </a:tcPr>
                </a:tc>
                <a:tc>
                  <a:txBody>
                    <a:bodyPr/>
                    <a:lstStyle/>
                    <a:p>
                      <a:pPr algn="r"/>
                      <a:r>
                        <a:rPr lang="en-US" altLang="zh-CN" sz="1200" dirty="0" smtClean="0">
                          <a:solidFill>
                            <a:schemeClr val="tx1">
                              <a:lumMod val="75000"/>
                              <a:lumOff val="25000"/>
                            </a:schemeClr>
                          </a:solidFill>
                        </a:rPr>
                        <a:t>8,000</a:t>
                      </a:r>
                      <a:endParaRPr lang="zh-CN" altLang="en-US" sz="1200" dirty="0">
                        <a:solidFill>
                          <a:schemeClr val="tx1">
                            <a:lumMod val="75000"/>
                            <a:lumOff val="25000"/>
                          </a:schemeClr>
                        </a:solidFill>
                      </a:endParaRPr>
                    </a:p>
                  </a:txBody>
                  <a:tcPr>
                    <a:solidFill>
                      <a:schemeClr val="bg1">
                        <a:lumMod val="85000"/>
                      </a:schemeClr>
                    </a:solidFill>
                  </a:tcPr>
                </a:tc>
                <a:tc>
                  <a:txBody>
                    <a:bodyPr/>
                    <a:lstStyle/>
                    <a:p>
                      <a:pPr algn="r"/>
                      <a:r>
                        <a:rPr lang="en-US" altLang="zh-CN" sz="1200" dirty="0" smtClean="0">
                          <a:solidFill>
                            <a:schemeClr val="tx1">
                              <a:lumMod val="75000"/>
                              <a:lumOff val="25000"/>
                            </a:schemeClr>
                          </a:solidFill>
                        </a:rPr>
                        <a:t>20,000</a:t>
                      </a:r>
                      <a:endParaRPr lang="zh-CN" altLang="en-US" sz="1200" dirty="0">
                        <a:solidFill>
                          <a:schemeClr val="tx1">
                            <a:lumMod val="75000"/>
                            <a:lumOff val="25000"/>
                          </a:schemeClr>
                        </a:solidFill>
                      </a:endParaRPr>
                    </a:p>
                  </a:txBody>
                  <a:tcPr>
                    <a:solidFill>
                      <a:schemeClr val="bg1">
                        <a:lumMod val="85000"/>
                      </a:schemeClr>
                    </a:solidFill>
                  </a:tcPr>
                </a:tc>
              </a:tr>
              <a:tr h="300739">
                <a:tc>
                  <a:txBody>
                    <a:bodyPr/>
                    <a:lstStyle/>
                    <a:p>
                      <a:pPr algn="r"/>
                      <a:r>
                        <a:rPr lang="zh-CN" altLang="en-US" sz="1200" i="1" dirty="0" smtClean="0">
                          <a:solidFill>
                            <a:schemeClr val="tx1">
                              <a:lumMod val="65000"/>
                              <a:lumOff val="35000"/>
                            </a:schemeClr>
                          </a:solidFill>
                          <a:latin typeface="微软雅黑"/>
                          <a:ea typeface="微软雅黑"/>
                          <a:cs typeface="微软雅黑"/>
                        </a:rPr>
                        <a:t>毛利率</a:t>
                      </a:r>
                      <a:endParaRPr lang="zh-CN" altLang="en-US" sz="1200" i="1" dirty="0">
                        <a:solidFill>
                          <a:schemeClr val="tx1">
                            <a:lumMod val="65000"/>
                            <a:lumOff val="35000"/>
                          </a:schemeClr>
                        </a:solidFill>
                        <a:latin typeface="微软雅黑"/>
                        <a:ea typeface="微软雅黑"/>
                        <a:cs typeface="微软雅黑"/>
                      </a:endParaRPr>
                    </a:p>
                  </a:txBody>
                  <a:tcPr/>
                </a:tc>
                <a:tc>
                  <a:txBody>
                    <a:bodyPr/>
                    <a:lstStyle/>
                    <a:p>
                      <a:pPr algn="r"/>
                      <a:r>
                        <a:rPr lang="en-US" altLang="zh-CN" sz="1200" dirty="0" smtClean="0">
                          <a:solidFill>
                            <a:schemeClr val="tx1">
                              <a:lumMod val="75000"/>
                              <a:lumOff val="25000"/>
                            </a:schemeClr>
                          </a:solidFill>
                        </a:rPr>
                        <a:t>6.5</a:t>
                      </a:r>
                      <a:r>
                        <a:rPr lang="zh-CN" altLang="en-US" sz="1200" dirty="0" smtClean="0">
                          <a:solidFill>
                            <a:schemeClr val="tx1">
                              <a:lumMod val="75000"/>
                              <a:lumOff val="25000"/>
                            </a:schemeClr>
                          </a:solidFill>
                        </a:rPr>
                        <a:t>％</a:t>
                      </a:r>
                      <a:endParaRPr lang="zh-CN" altLang="en-US" sz="1200" dirty="0">
                        <a:solidFill>
                          <a:schemeClr val="tx1">
                            <a:lumMod val="75000"/>
                            <a:lumOff val="25000"/>
                          </a:schemeClr>
                        </a:solidFill>
                      </a:endParaRPr>
                    </a:p>
                  </a:txBody>
                  <a:tcPr/>
                </a:tc>
                <a:tc>
                  <a:txBody>
                    <a:bodyPr/>
                    <a:lstStyle/>
                    <a:p>
                      <a:pPr algn="r"/>
                      <a:r>
                        <a:rPr lang="en-US" altLang="zh-CN" sz="1200" dirty="0" smtClean="0">
                          <a:solidFill>
                            <a:schemeClr val="tx1">
                              <a:lumMod val="75000"/>
                              <a:lumOff val="25000"/>
                            </a:schemeClr>
                          </a:solidFill>
                        </a:rPr>
                        <a:t>6.8</a:t>
                      </a:r>
                      <a:r>
                        <a:rPr lang="zh-CN" altLang="en-US" sz="1200" dirty="0" smtClean="0">
                          <a:solidFill>
                            <a:schemeClr val="tx1">
                              <a:lumMod val="75000"/>
                              <a:lumOff val="25000"/>
                            </a:schemeClr>
                          </a:solidFill>
                        </a:rPr>
                        <a:t>％</a:t>
                      </a:r>
                      <a:endParaRPr lang="zh-CN" altLang="en-US" sz="1200" dirty="0">
                        <a:solidFill>
                          <a:schemeClr val="tx1">
                            <a:lumMod val="75000"/>
                            <a:lumOff val="25000"/>
                          </a:schemeClr>
                        </a:solidFill>
                      </a:endParaRPr>
                    </a:p>
                  </a:txBody>
                  <a:tcPr/>
                </a:tc>
                <a:tc>
                  <a:txBody>
                    <a:bodyPr/>
                    <a:lstStyle/>
                    <a:p>
                      <a:pPr algn="r"/>
                      <a:r>
                        <a:rPr lang="en-US" altLang="zh-CN" sz="1200" dirty="0" smtClean="0">
                          <a:solidFill>
                            <a:schemeClr val="tx1">
                              <a:lumMod val="75000"/>
                              <a:lumOff val="25000"/>
                            </a:schemeClr>
                          </a:solidFill>
                        </a:rPr>
                        <a:t>7</a:t>
                      </a:r>
                      <a:r>
                        <a:rPr lang="zh-CN" altLang="en-US" sz="1200" dirty="0" smtClean="0">
                          <a:solidFill>
                            <a:schemeClr val="tx1">
                              <a:lumMod val="75000"/>
                              <a:lumOff val="25000"/>
                            </a:schemeClr>
                          </a:solidFill>
                        </a:rPr>
                        <a:t>％</a:t>
                      </a:r>
                      <a:endParaRPr lang="zh-CN" altLang="en-US" sz="1200" dirty="0">
                        <a:solidFill>
                          <a:schemeClr val="tx1">
                            <a:lumMod val="75000"/>
                            <a:lumOff val="25000"/>
                          </a:schemeClr>
                        </a:solidFill>
                      </a:endParaRPr>
                    </a:p>
                  </a:txBody>
                  <a:tcPr/>
                </a:tc>
              </a:tr>
              <a:tr h="300739">
                <a:tc>
                  <a:txBody>
                    <a:bodyPr/>
                    <a:lstStyle/>
                    <a:p>
                      <a:pPr algn="l"/>
                      <a:r>
                        <a:rPr lang="zh-CN" altLang="en-US" sz="1200" dirty="0" smtClean="0">
                          <a:solidFill>
                            <a:schemeClr val="tx1">
                              <a:lumMod val="65000"/>
                              <a:lumOff val="35000"/>
                            </a:schemeClr>
                          </a:solidFill>
                          <a:latin typeface="微软雅黑"/>
                          <a:ea typeface="微软雅黑"/>
                          <a:cs typeface="微软雅黑"/>
                        </a:rPr>
                        <a:t>毛利</a:t>
                      </a:r>
                      <a:endParaRPr lang="zh-CN" altLang="en-US" sz="1200" dirty="0">
                        <a:solidFill>
                          <a:schemeClr val="tx1">
                            <a:lumMod val="65000"/>
                            <a:lumOff val="35000"/>
                          </a:schemeClr>
                        </a:solidFill>
                        <a:latin typeface="微软雅黑"/>
                        <a:ea typeface="微软雅黑"/>
                        <a:cs typeface="微软雅黑"/>
                      </a:endParaRPr>
                    </a:p>
                  </a:txBody>
                  <a:tcPr>
                    <a:solidFill>
                      <a:srgbClr val="D9D9D9"/>
                    </a:solidFill>
                  </a:tcPr>
                </a:tc>
                <a:tc>
                  <a:txBody>
                    <a:bodyPr/>
                    <a:lstStyle/>
                    <a:p>
                      <a:pPr algn="r"/>
                      <a:r>
                        <a:rPr lang="en-US" altLang="zh-CN" sz="1200" dirty="0" smtClean="0">
                          <a:solidFill>
                            <a:schemeClr val="tx1">
                              <a:lumMod val="75000"/>
                              <a:lumOff val="25000"/>
                            </a:schemeClr>
                          </a:solidFill>
                        </a:rPr>
                        <a:t>260</a:t>
                      </a:r>
                      <a:endParaRPr lang="zh-CN" altLang="en-US" sz="1200" dirty="0">
                        <a:solidFill>
                          <a:schemeClr val="tx1">
                            <a:lumMod val="75000"/>
                            <a:lumOff val="25000"/>
                          </a:schemeClr>
                        </a:solidFill>
                      </a:endParaRPr>
                    </a:p>
                  </a:txBody>
                  <a:tcPr>
                    <a:solidFill>
                      <a:srgbClr val="D9D9D9"/>
                    </a:solidFill>
                  </a:tcPr>
                </a:tc>
                <a:tc>
                  <a:txBody>
                    <a:bodyPr/>
                    <a:lstStyle/>
                    <a:p>
                      <a:pPr algn="r"/>
                      <a:r>
                        <a:rPr lang="en-US" altLang="zh-CN" sz="1200" dirty="0" smtClean="0">
                          <a:solidFill>
                            <a:schemeClr val="tx1">
                              <a:lumMod val="75000"/>
                              <a:lumOff val="25000"/>
                            </a:schemeClr>
                          </a:solidFill>
                        </a:rPr>
                        <a:t>544</a:t>
                      </a:r>
                      <a:endParaRPr lang="zh-CN" altLang="en-US" sz="1200" dirty="0">
                        <a:solidFill>
                          <a:schemeClr val="tx1">
                            <a:lumMod val="75000"/>
                            <a:lumOff val="25000"/>
                          </a:schemeClr>
                        </a:solidFill>
                      </a:endParaRPr>
                    </a:p>
                  </a:txBody>
                  <a:tcPr>
                    <a:solidFill>
                      <a:srgbClr val="D9D9D9"/>
                    </a:solidFill>
                  </a:tcPr>
                </a:tc>
                <a:tc>
                  <a:txBody>
                    <a:bodyPr/>
                    <a:lstStyle/>
                    <a:p>
                      <a:pPr algn="r"/>
                      <a:r>
                        <a:rPr lang="en-US" altLang="zh-CN" sz="1200" dirty="0" smtClean="0">
                          <a:solidFill>
                            <a:schemeClr val="tx1">
                              <a:lumMod val="75000"/>
                              <a:lumOff val="25000"/>
                            </a:schemeClr>
                          </a:solidFill>
                        </a:rPr>
                        <a:t>1,400</a:t>
                      </a:r>
                      <a:endParaRPr lang="zh-CN" altLang="en-US" sz="1200" dirty="0">
                        <a:solidFill>
                          <a:schemeClr val="tx1">
                            <a:lumMod val="75000"/>
                            <a:lumOff val="25000"/>
                          </a:schemeClr>
                        </a:solidFill>
                      </a:endParaRPr>
                    </a:p>
                  </a:txBody>
                  <a:tcPr>
                    <a:solidFill>
                      <a:srgbClr val="D9D9D9"/>
                    </a:solidFill>
                  </a:tcPr>
                </a:tc>
              </a:tr>
              <a:tr h="300739">
                <a:tc>
                  <a:txBody>
                    <a:bodyPr/>
                    <a:lstStyle/>
                    <a:p>
                      <a:pPr algn="r"/>
                      <a:r>
                        <a:rPr lang="zh-CN" altLang="en-US" sz="1200" i="1" dirty="0" smtClean="0">
                          <a:solidFill>
                            <a:schemeClr val="tx1">
                              <a:lumMod val="65000"/>
                              <a:lumOff val="35000"/>
                            </a:schemeClr>
                          </a:solidFill>
                          <a:latin typeface="微软雅黑"/>
                          <a:ea typeface="微软雅黑"/>
                          <a:cs typeface="微软雅黑"/>
                        </a:rPr>
                        <a:t>营业费用比例</a:t>
                      </a:r>
                      <a:endParaRPr lang="zh-CN" altLang="en-US" sz="1200" i="1" dirty="0">
                        <a:solidFill>
                          <a:schemeClr val="tx1">
                            <a:lumMod val="65000"/>
                            <a:lumOff val="35000"/>
                          </a:schemeClr>
                        </a:solidFill>
                        <a:latin typeface="微软雅黑"/>
                        <a:ea typeface="微软雅黑"/>
                        <a:cs typeface="微软雅黑"/>
                      </a:endParaRPr>
                    </a:p>
                  </a:txBody>
                  <a:tcPr/>
                </a:tc>
                <a:tc>
                  <a:txBody>
                    <a:bodyPr/>
                    <a:lstStyle/>
                    <a:p>
                      <a:pPr algn="r"/>
                      <a:r>
                        <a:rPr lang="en-US" altLang="zh-CN" sz="1200" dirty="0" smtClean="0">
                          <a:solidFill>
                            <a:schemeClr val="tx1">
                              <a:lumMod val="75000"/>
                              <a:lumOff val="25000"/>
                            </a:schemeClr>
                          </a:solidFill>
                        </a:rPr>
                        <a:t>3</a:t>
                      </a:r>
                      <a:r>
                        <a:rPr lang="zh-CN" altLang="en-US" sz="1200" dirty="0" smtClean="0">
                          <a:solidFill>
                            <a:schemeClr val="tx1">
                              <a:lumMod val="75000"/>
                              <a:lumOff val="25000"/>
                            </a:schemeClr>
                          </a:solidFill>
                        </a:rPr>
                        <a:t>％</a:t>
                      </a:r>
                      <a:endParaRPr lang="zh-CN" altLang="en-US" sz="1200" dirty="0">
                        <a:solidFill>
                          <a:schemeClr val="tx1">
                            <a:lumMod val="75000"/>
                            <a:lumOff val="25000"/>
                          </a:schemeClr>
                        </a:solidFill>
                      </a:endParaRPr>
                    </a:p>
                  </a:txBody>
                  <a:tcPr/>
                </a:tc>
                <a:tc>
                  <a:txBody>
                    <a:bodyPr/>
                    <a:lstStyle/>
                    <a:p>
                      <a:pPr algn="r"/>
                      <a:r>
                        <a:rPr lang="en-US" altLang="zh-CN" sz="1200" dirty="0" smtClean="0">
                          <a:solidFill>
                            <a:schemeClr val="tx1">
                              <a:lumMod val="75000"/>
                              <a:lumOff val="25000"/>
                            </a:schemeClr>
                          </a:solidFill>
                        </a:rPr>
                        <a:t>2.25</a:t>
                      </a:r>
                      <a:r>
                        <a:rPr lang="zh-CN" altLang="en-US" sz="1200" dirty="0" smtClean="0">
                          <a:solidFill>
                            <a:schemeClr val="tx1">
                              <a:lumMod val="75000"/>
                              <a:lumOff val="25000"/>
                            </a:schemeClr>
                          </a:solidFill>
                        </a:rPr>
                        <a:t>％</a:t>
                      </a:r>
                      <a:endParaRPr lang="zh-CN" altLang="en-US" sz="1200" dirty="0">
                        <a:solidFill>
                          <a:schemeClr val="tx1">
                            <a:lumMod val="75000"/>
                            <a:lumOff val="25000"/>
                          </a:schemeClr>
                        </a:solidFill>
                      </a:endParaRPr>
                    </a:p>
                  </a:txBody>
                  <a:tcPr/>
                </a:tc>
                <a:tc>
                  <a:txBody>
                    <a:bodyPr/>
                    <a:lstStyle/>
                    <a:p>
                      <a:pPr algn="r"/>
                      <a:r>
                        <a:rPr lang="en-US" altLang="zh-CN" sz="1200" dirty="0" smtClean="0">
                          <a:solidFill>
                            <a:schemeClr val="tx1">
                              <a:lumMod val="75000"/>
                              <a:lumOff val="25000"/>
                            </a:schemeClr>
                          </a:solidFill>
                        </a:rPr>
                        <a:t>1.5</a:t>
                      </a:r>
                      <a:r>
                        <a:rPr lang="zh-CN" altLang="en-US" sz="1200" dirty="0" smtClean="0">
                          <a:solidFill>
                            <a:schemeClr val="tx1">
                              <a:lumMod val="75000"/>
                              <a:lumOff val="25000"/>
                            </a:schemeClr>
                          </a:solidFill>
                        </a:rPr>
                        <a:t>％</a:t>
                      </a:r>
                      <a:endParaRPr lang="zh-CN" altLang="en-US" sz="1200" dirty="0">
                        <a:solidFill>
                          <a:schemeClr val="tx1">
                            <a:lumMod val="75000"/>
                            <a:lumOff val="25000"/>
                          </a:schemeClr>
                        </a:solidFill>
                      </a:endParaRPr>
                    </a:p>
                  </a:txBody>
                  <a:tcPr/>
                </a:tc>
              </a:tr>
              <a:tr h="300739">
                <a:tc>
                  <a:txBody>
                    <a:bodyPr/>
                    <a:lstStyle/>
                    <a:p>
                      <a:r>
                        <a:rPr lang="zh-CN" altLang="en-US" sz="1200" dirty="0" smtClean="0">
                          <a:solidFill>
                            <a:schemeClr val="tx1">
                              <a:lumMod val="65000"/>
                              <a:lumOff val="35000"/>
                            </a:schemeClr>
                          </a:solidFill>
                          <a:latin typeface="微软雅黑"/>
                          <a:ea typeface="微软雅黑"/>
                          <a:cs typeface="微软雅黑"/>
                        </a:rPr>
                        <a:t>营业费用</a:t>
                      </a:r>
                      <a:endParaRPr lang="zh-CN" altLang="en-US" sz="1200" dirty="0">
                        <a:solidFill>
                          <a:schemeClr val="tx1">
                            <a:lumMod val="65000"/>
                            <a:lumOff val="35000"/>
                          </a:schemeClr>
                        </a:solidFill>
                        <a:latin typeface="微软雅黑"/>
                        <a:ea typeface="微软雅黑"/>
                        <a:cs typeface="微软雅黑"/>
                      </a:endParaRPr>
                    </a:p>
                  </a:txBody>
                  <a:tcPr>
                    <a:solidFill>
                      <a:srgbClr val="D9D9D9"/>
                    </a:solidFill>
                  </a:tcPr>
                </a:tc>
                <a:tc>
                  <a:txBody>
                    <a:bodyPr/>
                    <a:lstStyle/>
                    <a:p>
                      <a:pPr algn="r"/>
                      <a:r>
                        <a:rPr lang="en-US" altLang="zh-CN" sz="1200" dirty="0" smtClean="0">
                          <a:solidFill>
                            <a:schemeClr val="tx1">
                              <a:lumMod val="75000"/>
                              <a:lumOff val="25000"/>
                            </a:schemeClr>
                          </a:solidFill>
                        </a:rPr>
                        <a:t>120</a:t>
                      </a:r>
                      <a:endParaRPr lang="zh-CN" altLang="en-US" sz="1200" dirty="0">
                        <a:solidFill>
                          <a:schemeClr val="tx1">
                            <a:lumMod val="75000"/>
                            <a:lumOff val="25000"/>
                          </a:schemeClr>
                        </a:solidFill>
                      </a:endParaRPr>
                    </a:p>
                  </a:txBody>
                  <a:tcPr>
                    <a:solidFill>
                      <a:srgbClr val="D9D9D9"/>
                    </a:solidFill>
                  </a:tcPr>
                </a:tc>
                <a:tc>
                  <a:txBody>
                    <a:bodyPr/>
                    <a:lstStyle/>
                    <a:p>
                      <a:pPr algn="r"/>
                      <a:r>
                        <a:rPr lang="en-US" altLang="zh-CN" sz="1200" dirty="0" smtClean="0">
                          <a:solidFill>
                            <a:schemeClr val="tx1">
                              <a:lumMod val="75000"/>
                              <a:lumOff val="25000"/>
                            </a:schemeClr>
                          </a:solidFill>
                        </a:rPr>
                        <a:t>180</a:t>
                      </a:r>
                      <a:endParaRPr lang="zh-CN" altLang="en-US" sz="1200" dirty="0">
                        <a:solidFill>
                          <a:schemeClr val="tx1">
                            <a:lumMod val="75000"/>
                            <a:lumOff val="25000"/>
                          </a:schemeClr>
                        </a:solidFill>
                      </a:endParaRPr>
                    </a:p>
                  </a:txBody>
                  <a:tcPr>
                    <a:solidFill>
                      <a:srgbClr val="D9D9D9"/>
                    </a:solidFill>
                  </a:tcPr>
                </a:tc>
                <a:tc>
                  <a:txBody>
                    <a:bodyPr/>
                    <a:lstStyle/>
                    <a:p>
                      <a:pPr algn="r"/>
                      <a:r>
                        <a:rPr lang="en-US" altLang="zh-CN" sz="1200" dirty="0" smtClean="0">
                          <a:solidFill>
                            <a:schemeClr val="tx1">
                              <a:lumMod val="75000"/>
                              <a:lumOff val="25000"/>
                            </a:schemeClr>
                          </a:solidFill>
                        </a:rPr>
                        <a:t>300</a:t>
                      </a:r>
                      <a:endParaRPr lang="zh-CN" altLang="en-US" sz="1200" dirty="0">
                        <a:solidFill>
                          <a:schemeClr val="tx1">
                            <a:lumMod val="75000"/>
                            <a:lumOff val="25000"/>
                          </a:schemeClr>
                        </a:solidFill>
                      </a:endParaRPr>
                    </a:p>
                  </a:txBody>
                  <a:tcPr>
                    <a:solidFill>
                      <a:srgbClr val="D9D9D9"/>
                    </a:solidFill>
                  </a:tcPr>
                </a:tc>
              </a:tr>
              <a:tr h="300739">
                <a:tc>
                  <a:txBody>
                    <a:bodyPr/>
                    <a:lstStyle/>
                    <a:p>
                      <a:pPr algn="r"/>
                      <a:r>
                        <a:rPr lang="zh-CN" altLang="en-US" sz="1200" i="1" dirty="0" smtClean="0">
                          <a:solidFill>
                            <a:schemeClr val="tx1">
                              <a:lumMod val="65000"/>
                              <a:lumOff val="35000"/>
                            </a:schemeClr>
                          </a:solidFill>
                          <a:latin typeface="微软雅黑"/>
                          <a:ea typeface="微软雅黑"/>
                          <a:cs typeface="微软雅黑"/>
                        </a:rPr>
                        <a:t>营销费用比例</a:t>
                      </a:r>
                      <a:endParaRPr lang="zh-CN" altLang="en-US" sz="1200" i="1" dirty="0">
                        <a:solidFill>
                          <a:schemeClr val="tx1">
                            <a:lumMod val="65000"/>
                            <a:lumOff val="35000"/>
                          </a:schemeClr>
                        </a:solidFill>
                        <a:latin typeface="微软雅黑"/>
                        <a:ea typeface="微软雅黑"/>
                        <a:cs typeface="微软雅黑"/>
                      </a:endParaRPr>
                    </a:p>
                  </a:txBody>
                  <a:tcPr/>
                </a:tc>
                <a:tc>
                  <a:txBody>
                    <a:bodyPr/>
                    <a:lstStyle/>
                    <a:p>
                      <a:pPr algn="r"/>
                      <a:r>
                        <a:rPr lang="en-US" altLang="zh-CN" sz="1200" dirty="0" smtClean="0">
                          <a:solidFill>
                            <a:schemeClr val="tx1">
                              <a:lumMod val="75000"/>
                              <a:lumOff val="25000"/>
                            </a:schemeClr>
                          </a:solidFill>
                        </a:rPr>
                        <a:t>1</a:t>
                      </a:r>
                      <a:r>
                        <a:rPr lang="zh-CN" altLang="en-US" sz="1200" dirty="0" smtClean="0">
                          <a:solidFill>
                            <a:schemeClr val="tx1">
                              <a:lumMod val="75000"/>
                              <a:lumOff val="25000"/>
                            </a:schemeClr>
                          </a:solidFill>
                        </a:rPr>
                        <a:t>％</a:t>
                      </a:r>
                      <a:endParaRPr lang="zh-CN" altLang="en-US" sz="1200" dirty="0">
                        <a:solidFill>
                          <a:schemeClr val="tx1">
                            <a:lumMod val="75000"/>
                            <a:lumOff val="25000"/>
                          </a:schemeClr>
                        </a:solidFill>
                      </a:endParaRPr>
                    </a:p>
                  </a:txBody>
                  <a:tcPr/>
                </a:tc>
                <a:tc>
                  <a:txBody>
                    <a:bodyPr/>
                    <a:lstStyle/>
                    <a:p>
                      <a:pPr algn="r"/>
                      <a:r>
                        <a:rPr lang="en-US" altLang="zh-CN" sz="1200" dirty="0" smtClean="0">
                          <a:solidFill>
                            <a:schemeClr val="tx1">
                              <a:lumMod val="75000"/>
                              <a:lumOff val="25000"/>
                            </a:schemeClr>
                          </a:solidFill>
                        </a:rPr>
                        <a:t>1</a:t>
                      </a:r>
                      <a:r>
                        <a:rPr lang="zh-CN" altLang="en-US" sz="1200" dirty="0" smtClean="0">
                          <a:solidFill>
                            <a:schemeClr val="tx1">
                              <a:lumMod val="75000"/>
                              <a:lumOff val="25000"/>
                            </a:schemeClr>
                          </a:solidFill>
                        </a:rPr>
                        <a:t>％</a:t>
                      </a:r>
                      <a:endParaRPr lang="zh-CN" altLang="en-US" sz="1200" dirty="0">
                        <a:solidFill>
                          <a:schemeClr val="tx1">
                            <a:lumMod val="75000"/>
                            <a:lumOff val="25000"/>
                          </a:schemeClr>
                        </a:solidFill>
                      </a:endParaRPr>
                    </a:p>
                  </a:txBody>
                  <a:tcPr/>
                </a:tc>
                <a:tc>
                  <a:txBody>
                    <a:bodyPr/>
                    <a:lstStyle/>
                    <a:p>
                      <a:pPr algn="r"/>
                      <a:r>
                        <a:rPr lang="en-US" altLang="zh-CN" sz="1200" dirty="0" smtClean="0">
                          <a:solidFill>
                            <a:schemeClr val="tx1">
                              <a:lumMod val="75000"/>
                              <a:lumOff val="25000"/>
                            </a:schemeClr>
                          </a:solidFill>
                        </a:rPr>
                        <a:t>0.6</a:t>
                      </a:r>
                      <a:r>
                        <a:rPr lang="zh-CN" altLang="en-US" sz="1200" dirty="0" smtClean="0">
                          <a:solidFill>
                            <a:schemeClr val="tx1">
                              <a:lumMod val="75000"/>
                              <a:lumOff val="25000"/>
                            </a:schemeClr>
                          </a:solidFill>
                        </a:rPr>
                        <a:t>％</a:t>
                      </a:r>
                      <a:endParaRPr lang="zh-CN" altLang="en-US" sz="1200" dirty="0">
                        <a:solidFill>
                          <a:schemeClr val="tx1">
                            <a:lumMod val="75000"/>
                            <a:lumOff val="25000"/>
                          </a:schemeClr>
                        </a:solidFill>
                      </a:endParaRPr>
                    </a:p>
                  </a:txBody>
                  <a:tcPr/>
                </a:tc>
              </a:tr>
              <a:tr h="300739">
                <a:tc>
                  <a:txBody>
                    <a:bodyPr/>
                    <a:lstStyle/>
                    <a:p>
                      <a:pPr algn="l"/>
                      <a:r>
                        <a:rPr lang="zh-CN" altLang="en-US" sz="1200" dirty="0" smtClean="0">
                          <a:solidFill>
                            <a:schemeClr val="tx1">
                              <a:lumMod val="65000"/>
                              <a:lumOff val="35000"/>
                            </a:schemeClr>
                          </a:solidFill>
                          <a:latin typeface="微软雅黑"/>
                          <a:ea typeface="微软雅黑"/>
                          <a:cs typeface="微软雅黑"/>
                        </a:rPr>
                        <a:t>营销费用</a:t>
                      </a:r>
                      <a:endParaRPr lang="zh-CN" altLang="en-US" sz="1200" dirty="0">
                        <a:solidFill>
                          <a:schemeClr val="tx1">
                            <a:lumMod val="65000"/>
                            <a:lumOff val="35000"/>
                          </a:schemeClr>
                        </a:solidFill>
                        <a:latin typeface="微软雅黑"/>
                        <a:ea typeface="微软雅黑"/>
                        <a:cs typeface="微软雅黑"/>
                      </a:endParaRPr>
                    </a:p>
                  </a:txBody>
                  <a:tcPr>
                    <a:solidFill>
                      <a:srgbClr val="D9D9D9"/>
                    </a:solidFill>
                  </a:tcPr>
                </a:tc>
                <a:tc>
                  <a:txBody>
                    <a:bodyPr/>
                    <a:lstStyle/>
                    <a:p>
                      <a:pPr algn="r"/>
                      <a:r>
                        <a:rPr lang="en-US" altLang="zh-CN" sz="1200" dirty="0" smtClean="0">
                          <a:solidFill>
                            <a:schemeClr val="tx1">
                              <a:lumMod val="75000"/>
                              <a:lumOff val="25000"/>
                            </a:schemeClr>
                          </a:solidFill>
                        </a:rPr>
                        <a:t>40</a:t>
                      </a:r>
                      <a:endParaRPr lang="zh-CN" altLang="en-US" sz="1200" dirty="0">
                        <a:solidFill>
                          <a:schemeClr val="tx1">
                            <a:lumMod val="75000"/>
                            <a:lumOff val="25000"/>
                          </a:schemeClr>
                        </a:solidFill>
                      </a:endParaRPr>
                    </a:p>
                  </a:txBody>
                  <a:tcPr>
                    <a:solidFill>
                      <a:srgbClr val="D9D9D9"/>
                    </a:solidFill>
                  </a:tcPr>
                </a:tc>
                <a:tc>
                  <a:txBody>
                    <a:bodyPr/>
                    <a:lstStyle/>
                    <a:p>
                      <a:pPr algn="r"/>
                      <a:r>
                        <a:rPr lang="en-US" altLang="zh-CN" sz="1200" dirty="0" smtClean="0">
                          <a:solidFill>
                            <a:schemeClr val="tx1">
                              <a:lumMod val="75000"/>
                              <a:lumOff val="25000"/>
                            </a:schemeClr>
                          </a:solidFill>
                        </a:rPr>
                        <a:t>80</a:t>
                      </a:r>
                      <a:endParaRPr lang="zh-CN" altLang="en-US" sz="1200" dirty="0">
                        <a:solidFill>
                          <a:schemeClr val="tx1">
                            <a:lumMod val="75000"/>
                            <a:lumOff val="25000"/>
                          </a:schemeClr>
                        </a:solidFill>
                      </a:endParaRPr>
                    </a:p>
                  </a:txBody>
                  <a:tcPr>
                    <a:solidFill>
                      <a:srgbClr val="D9D9D9"/>
                    </a:solidFill>
                  </a:tcPr>
                </a:tc>
                <a:tc>
                  <a:txBody>
                    <a:bodyPr/>
                    <a:lstStyle/>
                    <a:p>
                      <a:pPr algn="r"/>
                      <a:r>
                        <a:rPr lang="en-US" altLang="zh-CN" sz="1200" dirty="0" smtClean="0">
                          <a:solidFill>
                            <a:schemeClr val="tx1">
                              <a:lumMod val="75000"/>
                              <a:lumOff val="25000"/>
                            </a:schemeClr>
                          </a:solidFill>
                        </a:rPr>
                        <a:t>120</a:t>
                      </a:r>
                      <a:endParaRPr lang="zh-CN" altLang="en-US" sz="1200" dirty="0">
                        <a:solidFill>
                          <a:schemeClr val="tx1">
                            <a:lumMod val="75000"/>
                            <a:lumOff val="25000"/>
                          </a:schemeClr>
                        </a:solidFill>
                      </a:endParaRPr>
                    </a:p>
                  </a:txBody>
                  <a:tcPr>
                    <a:solidFill>
                      <a:srgbClr val="D9D9D9"/>
                    </a:solidFill>
                  </a:tcPr>
                </a:tc>
              </a:tr>
              <a:tr h="300739">
                <a:tc>
                  <a:txBody>
                    <a:bodyPr/>
                    <a:lstStyle/>
                    <a:p>
                      <a:r>
                        <a:rPr lang="zh-CN" altLang="en-US" sz="1200" dirty="0" smtClean="0">
                          <a:solidFill>
                            <a:schemeClr val="tx1">
                              <a:lumMod val="65000"/>
                              <a:lumOff val="35000"/>
                            </a:schemeClr>
                          </a:solidFill>
                          <a:latin typeface="微软雅黑"/>
                          <a:ea typeface="微软雅黑"/>
                          <a:cs typeface="微软雅黑"/>
                        </a:rPr>
                        <a:t>总费用</a:t>
                      </a:r>
                      <a:endParaRPr lang="zh-CN" altLang="en-US" sz="1200" dirty="0">
                        <a:solidFill>
                          <a:schemeClr val="tx1">
                            <a:lumMod val="65000"/>
                            <a:lumOff val="35000"/>
                          </a:schemeClr>
                        </a:solidFill>
                        <a:latin typeface="微软雅黑"/>
                        <a:ea typeface="微软雅黑"/>
                        <a:cs typeface="微软雅黑"/>
                      </a:endParaRPr>
                    </a:p>
                  </a:txBody>
                  <a:tcPr/>
                </a:tc>
                <a:tc>
                  <a:txBody>
                    <a:bodyPr/>
                    <a:lstStyle/>
                    <a:p>
                      <a:pPr algn="r"/>
                      <a:r>
                        <a:rPr lang="en-US" altLang="zh-CN" sz="1200" dirty="0" smtClean="0">
                          <a:solidFill>
                            <a:schemeClr val="tx1">
                              <a:lumMod val="75000"/>
                              <a:lumOff val="25000"/>
                            </a:schemeClr>
                          </a:solidFill>
                        </a:rPr>
                        <a:t>160</a:t>
                      </a:r>
                      <a:endParaRPr lang="zh-CN" altLang="en-US" sz="1200" dirty="0">
                        <a:solidFill>
                          <a:schemeClr val="tx1">
                            <a:lumMod val="75000"/>
                            <a:lumOff val="25000"/>
                          </a:schemeClr>
                        </a:solidFill>
                      </a:endParaRPr>
                    </a:p>
                  </a:txBody>
                  <a:tcPr/>
                </a:tc>
                <a:tc>
                  <a:txBody>
                    <a:bodyPr/>
                    <a:lstStyle/>
                    <a:p>
                      <a:pPr algn="r"/>
                      <a:r>
                        <a:rPr lang="en-US" altLang="zh-CN" sz="1200" dirty="0" smtClean="0">
                          <a:solidFill>
                            <a:schemeClr val="tx1">
                              <a:lumMod val="75000"/>
                              <a:lumOff val="25000"/>
                            </a:schemeClr>
                          </a:solidFill>
                        </a:rPr>
                        <a:t>260</a:t>
                      </a:r>
                      <a:endParaRPr lang="zh-CN" altLang="en-US" sz="1200" dirty="0">
                        <a:solidFill>
                          <a:schemeClr val="tx1">
                            <a:lumMod val="75000"/>
                            <a:lumOff val="25000"/>
                          </a:schemeClr>
                        </a:solidFill>
                      </a:endParaRPr>
                    </a:p>
                  </a:txBody>
                  <a:tcPr/>
                </a:tc>
                <a:tc>
                  <a:txBody>
                    <a:bodyPr/>
                    <a:lstStyle/>
                    <a:p>
                      <a:pPr algn="r"/>
                      <a:r>
                        <a:rPr lang="en-US" altLang="zh-CN" sz="1200" dirty="0" smtClean="0">
                          <a:solidFill>
                            <a:schemeClr val="tx1">
                              <a:lumMod val="75000"/>
                              <a:lumOff val="25000"/>
                            </a:schemeClr>
                          </a:solidFill>
                        </a:rPr>
                        <a:t>420</a:t>
                      </a:r>
                      <a:endParaRPr lang="zh-CN" altLang="en-US" sz="1200" dirty="0">
                        <a:solidFill>
                          <a:schemeClr val="tx1">
                            <a:lumMod val="75000"/>
                            <a:lumOff val="25000"/>
                          </a:schemeClr>
                        </a:solidFill>
                      </a:endParaRPr>
                    </a:p>
                  </a:txBody>
                  <a:tcPr/>
                </a:tc>
              </a:tr>
              <a:tr h="300739">
                <a:tc>
                  <a:txBody>
                    <a:bodyPr/>
                    <a:lstStyle/>
                    <a:p>
                      <a:r>
                        <a:rPr lang="zh-CN" altLang="en-US" sz="1200" dirty="0" smtClean="0">
                          <a:solidFill>
                            <a:schemeClr val="tx1">
                              <a:lumMod val="65000"/>
                              <a:lumOff val="35000"/>
                            </a:schemeClr>
                          </a:solidFill>
                          <a:latin typeface="微软雅黑"/>
                          <a:ea typeface="微软雅黑"/>
                          <a:cs typeface="微软雅黑"/>
                        </a:rPr>
                        <a:t>经营利润</a:t>
                      </a:r>
                      <a:endParaRPr lang="zh-CN" altLang="en-US" sz="1200" dirty="0">
                        <a:solidFill>
                          <a:schemeClr val="tx1">
                            <a:lumMod val="65000"/>
                            <a:lumOff val="35000"/>
                          </a:schemeClr>
                        </a:solidFill>
                        <a:latin typeface="微软雅黑"/>
                        <a:ea typeface="微软雅黑"/>
                        <a:cs typeface="微软雅黑"/>
                      </a:endParaRPr>
                    </a:p>
                  </a:txBody>
                  <a:tcPr>
                    <a:solidFill>
                      <a:srgbClr val="D9D9D9"/>
                    </a:solidFill>
                  </a:tcPr>
                </a:tc>
                <a:tc>
                  <a:txBody>
                    <a:bodyPr/>
                    <a:lstStyle/>
                    <a:p>
                      <a:pPr algn="r"/>
                      <a:r>
                        <a:rPr lang="en-US" altLang="zh-CN" sz="1200" dirty="0" smtClean="0">
                          <a:solidFill>
                            <a:schemeClr val="tx1">
                              <a:lumMod val="75000"/>
                              <a:lumOff val="25000"/>
                            </a:schemeClr>
                          </a:solidFill>
                        </a:rPr>
                        <a:t>100</a:t>
                      </a:r>
                      <a:endParaRPr lang="zh-CN" altLang="en-US" sz="1200" dirty="0">
                        <a:solidFill>
                          <a:schemeClr val="tx1">
                            <a:lumMod val="75000"/>
                            <a:lumOff val="25000"/>
                          </a:schemeClr>
                        </a:solidFill>
                      </a:endParaRPr>
                    </a:p>
                  </a:txBody>
                  <a:tcPr>
                    <a:solidFill>
                      <a:srgbClr val="D9D9D9"/>
                    </a:solidFill>
                  </a:tcPr>
                </a:tc>
                <a:tc>
                  <a:txBody>
                    <a:bodyPr/>
                    <a:lstStyle/>
                    <a:p>
                      <a:pPr algn="r"/>
                      <a:r>
                        <a:rPr lang="en-US" altLang="zh-CN" sz="1200" dirty="0" smtClean="0">
                          <a:solidFill>
                            <a:schemeClr val="tx1">
                              <a:lumMod val="75000"/>
                              <a:lumOff val="25000"/>
                            </a:schemeClr>
                          </a:solidFill>
                        </a:rPr>
                        <a:t>284</a:t>
                      </a:r>
                      <a:endParaRPr lang="zh-CN" altLang="en-US" sz="1200" dirty="0">
                        <a:solidFill>
                          <a:schemeClr val="tx1">
                            <a:lumMod val="75000"/>
                            <a:lumOff val="25000"/>
                          </a:schemeClr>
                        </a:solidFill>
                      </a:endParaRPr>
                    </a:p>
                  </a:txBody>
                  <a:tcPr>
                    <a:solidFill>
                      <a:srgbClr val="D9D9D9"/>
                    </a:solidFill>
                  </a:tcPr>
                </a:tc>
                <a:tc>
                  <a:txBody>
                    <a:bodyPr/>
                    <a:lstStyle/>
                    <a:p>
                      <a:pPr algn="r"/>
                      <a:r>
                        <a:rPr lang="en-US" altLang="zh-CN" sz="1200" dirty="0" smtClean="0">
                          <a:solidFill>
                            <a:schemeClr val="tx1">
                              <a:lumMod val="75000"/>
                              <a:lumOff val="25000"/>
                            </a:schemeClr>
                          </a:solidFill>
                        </a:rPr>
                        <a:t>980</a:t>
                      </a:r>
                      <a:endParaRPr lang="zh-CN" altLang="en-US" sz="1200" dirty="0">
                        <a:solidFill>
                          <a:schemeClr val="tx1">
                            <a:lumMod val="75000"/>
                            <a:lumOff val="25000"/>
                          </a:schemeClr>
                        </a:solidFill>
                      </a:endParaRPr>
                    </a:p>
                  </a:txBody>
                  <a:tcPr>
                    <a:solidFill>
                      <a:srgbClr val="D9D9D9"/>
                    </a:solidFill>
                  </a:tcPr>
                </a:tc>
              </a:tr>
              <a:tr h="300739">
                <a:tc>
                  <a:txBody>
                    <a:bodyPr/>
                    <a:lstStyle/>
                    <a:p>
                      <a:pPr algn="r"/>
                      <a:r>
                        <a:rPr lang="zh-CN" altLang="en-US" sz="1200" i="1" dirty="0" smtClean="0">
                          <a:solidFill>
                            <a:schemeClr val="tx1">
                              <a:lumMod val="65000"/>
                              <a:lumOff val="35000"/>
                            </a:schemeClr>
                          </a:solidFill>
                          <a:latin typeface="微软雅黑"/>
                          <a:ea typeface="微软雅黑"/>
                          <a:cs typeface="微软雅黑"/>
                        </a:rPr>
                        <a:t>经营利润比例</a:t>
                      </a:r>
                      <a:endParaRPr lang="zh-CN" altLang="en-US" sz="1200" i="1" dirty="0">
                        <a:solidFill>
                          <a:schemeClr val="tx1">
                            <a:lumMod val="65000"/>
                            <a:lumOff val="35000"/>
                          </a:schemeClr>
                        </a:solidFill>
                        <a:latin typeface="微软雅黑"/>
                        <a:ea typeface="微软雅黑"/>
                        <a:cs typeface="微软雅黑"/>
                      </a:endParaRPr>
                    </a:p>
                  </a:txBody>
                  <a:tcPr/>
                </a:tc>
                <a:tc>
                  <a:txBody>
                    <a:bodyPr/>
                    <a:lstStyle/>
                    <a:p>
                      <a:pPr algn="r"/>
                      <a:r>
                        <a:rPr lang="en-US" altLang="zh-CN" sz="1200" dirty="0" smtClean="0">
                          <a:solidFill>
                            <a:schemeClr val="tx1">
                              <a:lumMod val="75000"/>
                              <a:lumOff val="25000"/>
                            </a:schemeClr>
                          </a:solidFill>
                        </a:rPr>
                        <a:t>2.5</a:t>
                      </a:r>
                      <a:r>
                        <a:rPr lang="zh-CN" altLang="en-US" sz="1200" dirty="0" smtClean="0">
                          <a:solidFill>
                            <a:schemeClr val="tx1">
                              <a:lumMod val="75000"/>
                              <a:lumOff val="25000"/>
                            </a:schemeClr>
                          </a:solidFill>
                        </a:rPr>
                        <a:t>％</a:t>
                      </a:r>
                      <a:endParaRPr lang="zh-CN" altLang="en-US" sz="1200" dirty="0">
                        <a:solidFill>
                          <a:schemeClr val="tx1">
                            <a:lumMod val="75000"/>
                            <a:lumOff val="25000"/>
                          </a:schemeClr>
                        </a:solidFill>
                      </a:endParaRPr>
                    </a:p>
                  </a:txBody>
                  <a:tcPr/>
                </a:tc>
                <a:tc>
                  <a:txBody>
                    <a:bodyPr/>
                    <a:lstStyle/>
                    <a:p>
                      <a:pPr algn="r"/>
                      <a:r>
                        <a:rPr lang="en-US" altLang="zh-CN" sz="1200" dirty="0" smtClean="0">
                          <a:solidFill>
                            <a:schemeClr val="tx1">
                              <a:lumMod val="75000"/>
                              <a:lumOff val="25000"/>
                            </a:schemeClr>
                          </a:solidFill>
                        </a:rPr>
                        <a:t>3.55</a:t>
                      </a:r>
                      <a:r>
                        <a:rPr lang="zh-CN" altLang="en-US" sz="1200" dirty="0" smtClean="0">
                          <a:solidFill>
                            <a:schemeClr val="tx1">
                              <a:lumMod val="75000"/>
                              <a:lumOff val="25000"/>
                            </a:schemeClr>
                          </a:solidFill>
                        </a:rPr>
                        <a:t>％</a:t>
                      </a:r>
                      <a:endParaRPr lang="zh-CN" altLang="en-US" sz="1200" dirty="0">
                        <a:solidFill>
                          <a:schemeClr val="tx1">
                            <a:lumMod val="75000"/>
                            <a:lumOff val="25000"/>
                          </a:schemeClr>
                        </a:solidFill>
                      </a:endParaRPr>
                    </a:p>
                  </a:txBody>
                  <a:tcPr/>
                </a:tc>
                <a:tc>
                  <a:txBody>
                    <a:bodyPr/>
                    <a:lstStyle/>
                    <a:p>
                      <a:pPr algn="r"/>
                      <a:r>
                        <a:rPr lang="en-US" altLang="zh-CN" sz="1200" dirty="0" smtClean="0">
                          <a:solidFill>
                            <a:schemeClr val="tx1">
                              <a:lumMod val="75000"/>
                              <a:lumOff val="25000"/>
                            </a:schemeClr>
                          </a:solidFill>
                        </a:rPr>
                        <a:t>4.9</a:t>
                      </a:r>
                      <a:r>
                        <a:rPr lang="zh-CN" altLang="en-US" sz="1200" dirty="0" smtClean="0">
                          <a:solidFill>
                            <a:schemeClr val="tx1">
                              <a:lumMod val="75000"/>
                              <a:lumOff val="25000"/>
                            </a:schemeClr>
                          </a:solidFill>
                        </a:rPr>
                        <a:t>％</a:t>
                      </a:r>
                      <a:endParaRPr lang="zh-CN" altLang="en-US" sz="1200" dirty="0">
                        <a:solidFill>
                          <a:schemeClr val="tx1">
                            <a:lumMod val="75000"/>
                            <a:lumOff val="25000"/>
                          </a:schemeClr>
                        </a:solidFill>
                      </a:endParaRPr>
                    </a:p>
                  </a:txBody>
                  <a:tcPr/>
                </a:tc>
              </a:tr>
              <a:tr h="300739">
                <a:tc>
                  <a:txBody>
                    <a:bodyPr/>
                    <a:lstStyle/>
                    <a:p>
                      <a:r>
                        <a:rPr lang="zh-CN" altLang="en-US" sz="1200" dirty="0" smtClean="0">
                          <a:solidFill>
                            <a:schemeClr val="tx1">
                              <a:lumMod val="65000"/>
                              <a:lumOff val="35000"/>
                            </a:schemeClr>
                          </a:solidFill>
                          <a:latin typeface="微软雅黑"/>
                          <a:ea typeface="微软雅黑"/>
                          <a:cs typeface="微软雅黑"/>
                        </a:rPr>
                        <a:t>注册用户数</a:t>
                      </a:r>
                      <a:endParaRPr lang="zh-CN" altLang="en-US" sz="1200" dirty="0">
                        <a:solidFill>
                          <a:schemeClr val="tx1">
                            <a:lumMod val="65000"/>
                            <a:lumOff val="35000"/>
                          </a:schemeClr>
                        </a:solidFill>
                        <a:latin typeface="微软雅黑"/>
                        <a:ea typeface="微软雅黑"/>
                        <a:cs typeface="微软雅黑"/>
                      </a:endParaRPr>
                    </a:p>
                  </a:txBody>
                  <a:tcPr>
                    <a:solidFill>
                      <a:srgbClr val="D9D9D9"/>
                    </a:solidFill>
                  </a:tcPr>
                </a:tc>
                <a:tc>
                  <a:txBody>
                    <a:bodyPr/>
                    <a:lstStyle/>
                    <a:p>
                      <a:pPr algn="r"/>
                      <a:r>
                        <a:rPr lang="en-US" altLang="zh-CN" sz="1200" dirty="0" smtClean="0">
                          <a:solidFill>
                            <a:schemeClr val="tx1">
                              <a:lumMod val="75000"/>
                              <a:lumOff val="25000"/>
                            </a:schemeClr>
                          </a:solidFill>
                        </a:rPr>
                        <a:t>30,000</a:t>
                      </a:r>
                      <a:endParaRPr lang="zh-CN" altLang="en-US" sz="1200" dirty="0">
                        <a:solidFill>
                          <a:schemeClr val="tx1">
                            <a:lumMod val="75000"/>
                            <a:lumOff val="25000"/>
                          </a:schemeClr>
                        </a:solidFill>
                      </a:endParaRPr>
                    </a:p>
                  </a:txBody>
                  <a:tcPr>
                    <a:solidFill>
                      <a:srgbClr val="D9D9D9"/>
                    </a:solidFill>
                  </a:tcPr>
                </a:tc>
                <a:tc>
                  <a:txBody>
                    <a:bodyPr/>
                    <a:lstStyle/>
                    <a:p>
                      <a:pPr algn="r"/>
                      <a:r>
                        <a:rPr lang="en-US" altLang="zh-CN" sz="1200" dirty="0" smtClean="0">
                          <a:solidFill>
                            <a:schemeClr val="tx1">
                              <a:lumMod val="75000"/>
                              <a:lumOff val="25000"/>
                            </a:schemeClr>
                          </a:solidFill>
                        </a:rPr>
                        <a:t>50,000</a:t>
                      </a:r>
                      <a:endParaRPr lang="zh-CN" altLang="en-US" sz="1200" dirty="0">
                        <a:solidFill>
                          <a:schemeClr val="tx1">
                            <a:lumMod val="75000"/>
                            <a:lumOff val="25000"/>
                          </a:schemeClr>
                        </a:solidFill>
                      </a:endParaRPr>
                    </a:p>
                  </a:txBody>
                  <a:tcPr>
                    <a:solidFill>
                      <a:srgbClr val="D9D9D9"/>
                    </a:solidFill>
                  </a:tcPr>
                </a:tc>
                <a:tc>
                  <a:txBody>
                    <a:bodyPr/>
                    <a:lstStyle/>
                    <a:p>
                      <a:pPr algn="r"/>
                      <a:r>
                        <a:rPr lang="en-US" altLang="zh-CN" sz="1200" dirty="0" smtClean="0">
                          <a:solidFill>
                            <a:schemeClr val="tx1">
                              <a:lumMod val="75000"/>
                              <a:lumOff val="25000"/>
                            </a:schemeClr>
                          </a:solidFill>
                        </a:rPr>
                        <a:t>100,000</a:t>
                      </a:r>
                      <a:endParaRPr lang="zh-CN" altLang="en-US" sz="1200" dirty="0">
                        <a:solidFill>
                          <a:schemeClr val="tx1">
                            <a:lumMod val="75000"/>
                            <a:lumOff val="25000"/>
                          </a:schemeClr>
                        </a:solidFill>
                      </a:endParaRPr>
                    </a:p>
                  </a:txBody>
                  <a:tcPr>
                    <a:solidFill>
                      <a:srgbClr val="D9D9D9"/>
                    </a:solidFill>
                  </a:tcPr>
                </a:tc>
              </a:tr>
              <a:tr h="300739">
                <a:tc>
                  <a:txBody>
                    <a:bodyPr/>
                    <a:lstStyle/>
                    <a:p>
                      <a:r>
                        <a:rPr lang="zh-CN" altLang="en-US" sz="1200" dirty="0" smtClean="0">
                          <a:solidFill>
                            <a:schemeClr val="tx1">
                              <a:lumMod val="65000"/>
                              <a:lumOff val="35000"/>
                            </a:schemeClr>
                          </a:solidFill>
                          <a:latin typeface="微软雅黑"/>
                          <a:ea typeface="微软雅黑"/>
                          <a:cs typeface="微软雅黑"/>
                        </a:rPr>
                        <a:t>交易用户数</a:t>
                      </a:r>
                      <a:endParaRPr lang="zh-CN" altLang="en-US" sz="1200" dirty="0">
                        <a:solidFill>
                          <a:schemeClr val="tx1">
                            <a:lumMod val="65000"/>
                            <a:lumOff val="35000"/>
                          </a:schemeClr>
                        </a:solidFill>
                        <a:latin typeface="微软雅黑"/>
                        <a:ea typeface="微软雅黑"/>
                        <a:cs typeface="微软雅黑"/>
                      </a:endParaRPr>
                    </a:p>
                  </a:txBody>
                  <a:tcPr/>
                </a:tc>
                <a:tc>
                  <a:txBody>
                    <a:bodyPr/>
                    <a:lstStyle/>
                    <a:p>
                      <a:pPr algn="r"/>
                      <a:r>
                        <a:rPr lang="en-US" altLang="zh-CN" sz="1200" dirty="0" smtClean="0">
                          <a:solidFill>
                            <a:schemeClr val="tx1">
                              <a:lumMod val="75000"/>
                              <a:lumOff val="25000"/>
                            </a:schemeClr>
                          </a:solidFill>
                        </a:rPr>
                        <a:t>3,000</a:t>
                      </a:r>
                      <a:endParaRPr lang="zh-CN" altLang="en-US" sz="1200" dirty="0">
                        <a:solidFill>
                          <a:schemeClr val="tx1">
                            <a:lumMod val="75000"/>
                            <a:lumOff val="25000"/>
                          </a:schemeClr>
                        </a:solidFill>
                      </a:endParaRPr>
                    </a:p>
                  </a:txBody>
                  <a:tcPr/>
                </a:tc>
                <a:tc>
                  <a:txBody>
                    <a:bodyPr/>
                    <a:lstStyle/>
                    <a:p>
                      <a:pPr algn="r"/>
                      <a:r>
                        <a:rPr lang="en-US" altLang="zh-CN" sz="1200" dirty="0" smtClean="0">
                          <a:solidFill>
                            <a:schemeClr val="tx1">
                              <a:lumMod val="75000"/>
                              <a:lumOff val="25000"/>
                            </a:schemeClr>
                          </a:solidFill>
                        </a:rPr>
                        <a:t>10,000</a:t>
                      </a:r>
                      <a:endParaRPr lang="zh-CN" altLang="en-US" sz="1200" dirty="0">
                        <a:solidFill>
                          <a:schemeClr val="tx1">
                            <a:lumMod val="75000"/>
                            <a:lumOff val="25000"/>
                          </a:schemeClr>
                        </a:solidFill>
                      </a:endParaRPr>
                    </a:p>
                  </a:txBody>
                  <a:tcPr/>
                </a:tc>
                <a:tc>
                  <a:txBody>
                    <a:bodyPr/>
                    <a:lstStyle/>
                    <a:p>
                      <a:pPr algn="r"/>
                      <a:r>
                        <a:rPr lang="en-US" altLang="zh-CN" sz="1200" dirty="0" smtClean="0">
                          <a:solidFill>
                            <a:schemeClr val="tx1">
                              <a:lumMod val="75000"/>
                              <a:lumOff val="25000"/>
                            </a:schemeClr>
                          </a:solidFill>
                        </a:rPr>
                        <a:t>50,000</a:t>
                      </a:r>
                      <a:endParaRPr lang="zh-CN" altLang="en-US" sz="1200" dirty="0">
                        <a:solidFill>
                          <a:schemeClr val="tx1">
                            <a:lumMod val="75000"/>
                            <a:lumOff val="25000"/>
                          </a:schemeClr>
                        </a:solidFill>
                      </a:endParaRPr>
                    </a:p>
                  </a:txBody>
                  <a:tcPr/>
                </a:tc>
              </a:tr>
              <a:tr h="300739">
                <a:tc>
                  <a:txBody>
                    <a:bodyPr/>
                    <a:lstStyle/>
                    <a:p>
                      <a:pPr algn="r"/>
                      <a:r>
                        <a:rPr lang="zh-CN" altLang="en-US" sz="1200" i="1" dirty="0" smtClean="0">
                          <a:solidFill>
                            <a:schemeClr val="tx1">
                              <a:lumMod val="65000"/>
                              <a:lumOff val="35000"/>
                            </a:schemeClr>
                          </a:solidFill>
                          <a:latin typeface="微软雅黑"/>
                          <a:ea typeface="微软雅黑"/>
                          <a:cs typeface="微软雅黑"/>
                        </a:rPr>
                        <a:t>转换比例</a:t>
                      </a:r>
                      <a:endParaRPr lang="zh-CN" altLang="en-US" sz="1200" i="1" dirty="0">
                        <a:solidFill>
                          <a:schemeClr val="tx1">
                            <a:lumMod val="65000"/>
                            <a:lumOff val="35000"/>
                          </a:schemeClr>
                        </a:solidFill>
                        <a:latin typeface="微软雅黑"/>
                        <a:ea typeface="微软雅黑"/>
                        <a:cs typeface="微软雅黑"/>
                      </a:endParaRPr>
                    </a:p>
                  </a:txBody>
                  <a:tcPr>
                    <a:solidFill>
                      <a:srgbClr val="D9D9D9"/>
                    </a:solidFill>
                  </a:tcPr>
                </a:tc>
                <a:tc>
                  <a:txBody>
                    <a:bodyPr/>
                    <a:lstStyle/>
                    <a:p>
                      <a:pPr algn="r"/>
                      <a:r>
                        <a:rPr lang="en-US" altLang="zh-CN" sz="1200" dirty="0" smtClean="0">
                          <a:solidFill>
                            <a:schemeClr val="tx1">
                              <a:lumMod val="75000"/>
                              <a:lumOff val="25000"/>
                            </a:schemeClr>
                          </a:solidFill>
                        </a:rPr>
                        <a:t>10</a:t>
                      </a:r>
                      <a:r>
                        <a:rPr lang="zh-CN" altLang="en-US" sz="1200" dirty="0" smtClean="0">
                          <a:solidFill>
                            <a:schemeClr val="tx1">
                              <a:lumMod val="75000"/>
                              <a:lumOff val="25000"/>
                            </a:schemeClr>
                          </a:solidFill>
                        </a:rPr>
                        <a:t>％</a:t>
                      </a:r>
                      <a:endParaRPr lang="zh-CN" altLang="en-US" sz="1200" dirty="0">
                        <a:solidFill>
                          <a:schemeClr val="tx1">
                            <a:lumMod val="75000"/>
                            <a:lumOff val="25000"/>
                          </a:schemeClr>
                        </a:solidFill>
                      </a:endParaRPr>
                    </a:p>
                  </a:txBody>
                  <a:tcPr>
                    <a:solidFill>
                      <a:srgbClr val="D9D9D9"/>
                    </a:solidFill>
                  </a:tcPr>
                </a:tc>
                <a:tc>
                  <a:txBody>
                    <a:bodyPr/>
                    <a:lstStyle/>
                    <a:p>
                      <a:pPr algn="r"/>
                      <a:r>
                        <a:rPr lang="en-US" altLang="zh-CN" sz="1200" dirty="0" smtClean="0">
                          <a:solidFill>
                            <a:schemeClr val="tx1">
                              <a:lumMod val="75000"/>
                              <a:lumOff val="25000"/>
                            </a:schemeClr>
                          </a:solidFill>
                        </a:rPr>
                        <a:t>20</a:t>
                      </a:r>
                      <a:r>
                        <a:rPr lang="zh-CN" altLang="en-US" sz="1200" dirty="0" smtClean="0">
                          <a:solidFill>
                            <a:schemeClr val="tx1">
                              <a:lumMod val="75000"/>
                              <a:lumOff val="25000"/>
                            </a:schemeClr>
                          </a:solidFill>
                        </a:rPr>
                        <a:t>％</a:t>
                      </a:r>
                      <a:endParaRPr lang="zh-CN" altLang="en-US" sz="1200" dirty="0">
                        <a:solidFill>
                          <a:schemeClr val="tx1">
                            <a:lumMod val="75000"/>
                            <a:lumOff val="25000"/>
                          </a:schemeClr>
                        </a:solidFill>
                      </a:endParaRPr>
                    </a:p>
                  </a:txBody>
                  <a:tcPr>
                    <a:solidFill>
                      <a:srgbClr val="D9D9D9"/>
                    </a:solidFill>
                  </a:tcPr>
                </a:tc>
                <a:tc>
                  <a:txBody>
                    <a:bodyPr/>
                    <a:lstStyle/>
                    <a:p>
                      <a:pPr algn="r"/>
                      <a:r>
                        <a:rPr lang="en-US" altLang="zh-CN" sz="1200" dirty="0" smtClean="0">
                          <a:solidFill>
                            <a:schemeClr val="tx1">
                              <a:lumMod val="75000"/>
                              <a:lumOff val="25000"/>
                            </a:schemeClr>
                          </a:solidFill>
                        </a:rPr>
                        <a:t>50</a:t>
                      </a:r>
                      <a:r>
                        <a:rPr lang="zh-CN" altLang="en-US" sz="1200" dirty="0" smtClean="0">
                          <a:solidFill>
                            <a:schemeClr val="tx1">
                              <a:lumMod val="75000"/>
                              <a:lumOff val="25000"/>
                            </a:schemeClr>
                          </a:solidFill>
                        </a:rPr>
                        <a:t>％</a:t>
                      </a:r>
                      <a:endParaRPr lang="zh-CN" altLang="en-US" sz="1200" dirty="0">
                        <a:solidFill>
                          <a:schemeClr val="tx1">
                            <a:lumMod val="75000"/>
                            <a:lumOff val="25000"/>
                          </a:schemeClr>
                        </a:solidFill>
                      </a:endParaRPr>
                    </a:p>
                  </a:txBody>
                  <a:tcPr>
                    <a:solidFill>
                      <a:srgbClr val="D9D9D9"/>
                    </a:solidFill>
                  </a:tcPr>
                </a:tc>
              </a:tr>
              <a:tr h="300739">
                <a:tc>
                  <a:txBody>
                    <a:bodyPr/>
                    <a:lstStyle/>
                    <a:p>
                      <a:r>
                        <a:rPr lang="zh-CN" altLang="en-US" sz="1200" dirty="0" smtClean="0">
                          <a:solidFill>
                            <a:schemeClr val="tx1">
                              <a:lumMod val="65000"/>
                              <a:lumOff val="35000"/>
                            </a:schemeClr>
                          </a:solidFill>
                          <a:latin typeface="微软雅黑"/>
                          <a:ea typeface="微软雅黑"/>
                          <a:cs typeface="微软雅黑"/>
                        </a:rPr>
                        <a:t>每用户平均销售额</a:t>
                      </a:r>
                      <a:endParaRPr lang="zh-CN" altLang="en-US" sz="1200" dirty="0">
                        <a:solidFill>
                          <a:schemeClr val="tx1">
                            <a:lumMod val="65000"/>
                            <a:lumOff val="35000"/>
                          </a:schemeClr>
                        </a:solidFill>
                        <a:latin typeface="微软雅黑"/>
                        <a:ea typeface="微软雅黑"/>
                        <a:cs typeface="微软雅黑"/>
                      </a:endParaRPr>
                    </a:p>
                  </a:txBody>
                  <a:tcPr/>
                </a:tc>
                <a:tc>
                  <a:txBody>
                    <a:bodyPr/>
                    <a:lstStyle/>
                    <a:p>
                      <a:pPr algn="r"/>
                      <a:r>
                        <a:rPr lang="en-US" altLang="zh-CN" sz="1200" dirty="0" smtClean="0">
                          <a:solidFill>
                            <a:schemeClr val="tx1">
                              <a:lumMod val="75000"/>
                              <a:lumOff val="25000"/>
                            </a:schemeClr>
                          </a:solidFill>
                        </a:rPr>
                        <a:t>1.33</a:t>
                      </a:r>
                      <a:endParaRPr lang="zh-CN" altLang="en-US" sz="1200" dirty="0">
                        <a:solidFill>
                          <a:schemeClr val="tx1">
                            <a:lumMod val="75000"/>
                            <a:lumOff val="25000"/>
                          </a:schemeClr>
                        </a:solidFill>
                      </a:endParaRPr>
                    </a:p>
                  </a:txBody>
                  <a:tcPr/>
                </a:tc>
                <a:tc>
                  <a:txBody>
                    <a:bodyPr/>
                    <a:lstStyle/>
                    <a:p>
                      <a:pPr algn="r"/>
                      <a:r>
                        <a:rPr lang="en-US" altLang="zh-CN" sz="1200" dirty="0" smtClean="0">
                          <a:solidFill>
                            <a:schemeClr val="tx1">
                              <a:lumMod val="75000"/>
                              <a:lumOff val="25000"/>
                            </a:schemeClr>
                          </a:solidFill>
                        </a:rPr>
                        <a:t>0.8</a:t>
                      </a:r>
                      <a:endParaRPr lang="zh-CN" altLang="en-US" sz="1200" dirty="0">
                        <a:solidFill>
                          <a:schemeClr val="tx1">
                            <a:lumMod val="75000"/>
                            <a:lumOff val="25000"/>
                          </a:schemeClr>
                        </a:solidFill>
                      </a:endParaRPr>
                    </a:p>
                  </a:txBody>
                  <a:tcPr/>
                </a:tc>
                <a:tc>
                  <a:txBody>
                    <a:bodyPr/>
                    <a:lstStyle/>
                    <a:p>
                      <a:pPr algn="r"/>
                      <a:r>
                        <a:rPr lang="en-US" altLang="zh-CN" sz="1200" dirty="0" smtClean="0">
                          <a:solidFill>
                            <a:schemeClr val="tx1">
                              <a:lumMod val="75000"/>
                              <a:lumOff val="25000"/>
                            </a:schemeClr>
                          </a:solidFill>
                        </a:rPr>
                        <a:t>0.4</a:t>
                      </a:r>
                      <a:endParaRPr lang="zh-CN" altLang="en-US" sz="1200" dirty="0">
                        <a:solidFill>
                          <a:schemeClr val="tx1">
                            <a:lumMod val="75000"/>
                            <a:lumOff val="25000"/>
                          </a:schemeClr>
                        </a:solidFill>
                      </a:endParaRPr>
                    </a:p>
                  </a:txBody>
                  <a:tcPr/>
                </a:tc>
              </a:tr>
              <a:tr h="300739">
                <a:tc>
                  <a:txBody>
                    <a:bodyPr/>
                    <a:lstStyle/>
                    <a:p>
                      <a:r>
                        <a:rPr lang="zh-CN" altLang="en-US" sz="1200" dirty="0" smtClean="0">
                          <a:solidFill>
                            <a:schemeClr val="tx1">
                              <a:lumMod val="65000"/>
                              <a:lumOff val="35000"/>
                            </a:schemeClr>
                          </a:solidFill>
                          <a:latin typeface="微软雅黑"/>
                          <a:ea typeface="微软雅黑"/>
                          <a:cs typeface="微软雅黑"/>
                        </a:rPr>
                        <a:t>供应商数量</a:t>
                      </a:r>
                      <a:endParaRPr lang="zh-CN" altLang="en-US" sz="1200" dirty="0">
                        <a:solidFill>
                          <a:schemeClr val="tx1">
                            <a:lumMod val="65000"/>
                            <a:lumOff val="35000"/>
                          </a:schemeClr>
                        </a:solidFill>
                        <a:latin typeface="微软雅黑"/>
                        <a:ea typeface="微软雅黑"/>
                        <a:cs typeface="微软雅黑"/>
                      </a:endParaRPr>
                    </a:p>
                  </a:txBody>
                  <a:tcPr>
                    <a:solidFill>
                      <a:srgbClr val="D9D9D9"/>
                    </a:solidFill>
                  </a:tcPr>
                </a:tc>
                <a:tc>
                  <a:txBody>
                    <a:bodyPr/>
                    <a:lstStyle/>
                    <a:p>
                      <a:pPr algn="r"/>
                      <a:r>
                        <a:rPr lang="en-US" altLang="zh-CN" sz="1200" dirty="0" smtClean="0">
                          <a:solidFill>
                            <a:schemeClr val="tx1">
                              <a:lumMod val="75000"/>
                              <a:lumOff val="25000"/>
                            </a:schemeClr>
                          </a:solidFill>
                        </a:rPr>
                        <a:t>400</a:t>
                      </a:r>
                      <a:endParaRPr lang="zh-CN" altLang="en-US" sz="1200" dirty="0">
                        <a:solidFill>
                          <a:schemeClr val="tx1">
                            <a:lumMod val="75000"/>
                            <a:lumOff val="25000"/>
                          </a:schemeClr>
                        </a:solidFill>
                      </a:endParaRPr>
                    </a:p>
                  </a:txBody>
                  <a:tcPr>
                    <a:solidFill>
                      <a:srgbClr val="D9D9D9"/>
                    </a:solidFill>
                  </a:tcPr>
                </a:tc>
                <a:tc>
                  <a:txBody>
                    <a:bodyPr/>
                    <a:lstStyle/>
                    <a:p>
                      <a:pPr algn="r"/>
                      <a:r>
                        <a:rPr lang="en-US" altLang="zh-CN" sz="1200" dirty="0" smtClean="0">
                          <a:solidFill>
                            <a:schemeClr val="tx1">
                              <a:lumMod val="75000"/>
                              <a:lumOff val="25000"/>
                            </a:schemeClr>
                          </a:solidFill>
                        </a:rPr>
                        <a:t>2,000</a:t>
                      </a:r>
                      <a:endParaRPr lang="zh-CN" altLang="en-US" sz="1200" dirty="0">
                        <a:solidFill>
                          <a:schemeClr val="tx1">
                            <a:lumMod val="75000"/>
                            <a:lumOff val="25000"/>
                          </a:schemeClr>
                        </a:solidFill>
                      </a:endParaRPr>
                    </a:p>
                  </a:txBody>
                  <a:tcPr>
                    <a:solidFill>
                      <a:srgbClr val="D9D9D9"/>
                    </a:solidFill>
                  </a:tcPr>
                </a:tc>
                <a:tc>
                  <a:txBody>
                    <a:bodyPr/>
                    <a:lstStyle/>
                    <a:p>
                      <a:pPr algn="r"/>
                      <a:r>
                        <a:rPr lang="en-US" altLang="zh-CN" sz="1200" dirty="0" smtClean="0">
                          <a:solidFill>
                            <a:schemeClr val="tx1">
                              <a:lumMod val="75000"/>
                              <a:lumOff val="25000"/>
                            </a:schemeClr>
                          </a:solidFill>
                        </a:rPr>
                        <a:t>5,000</a:t>
                      </a:r>
                      <a:endParaRPr lang="zh-CN" altLang="en-US" sz="1200" dirty="0">
                        <a:solidFill>
                          <a:schemeClr val="tx1">
                            <a:lumMod val="75000"/>
                            <a:lumOff val="25000"/>
                          </a:schemeClr>
                        </a:solidFill>
                      </a:endParaRPr>
                    </a:p>
                  </a:txBody>
                  <a:tcPr>
                    <a:solidFill>
                      <a:srgbClr val="D9D9D9"/>
                    </a:solidFill>
                  </a:tcPr>
                </a:tc>
              </a:tr>
              <a:tr h="300739">
                <a:tc>
                  <a:txBody>
                    <a:bodyPr/>
                    <a:lstStyle/>
                    <a:p>
                      <a:r>
                        <a:rPr lang="zh-CN" altLang="en-US" sz="1200" dirty="0" smtClean="0">
                          <a:solidFill>
                            <a:schemeClr val="tx1">
                              <a:lumMod val="65000"/>
                              <a:lumOff val="35000"/>
                            </a:schemeClr>
                          </a:solidFill>
                          <a:latin typeface="微软雅黑"/>
                          <a:ea typeface="微软雅黑"/>
                          <a:cs typeface="微软雅黑"/>
                        </a:rPr>
                        <a:t>每供应商平均销售额</a:t>
                      </a:r>
                      <a:endParaRPr lang="zh-CN" altLang="en-US" sz="1200" dirty="0">
                        <a:solidFill>
                          <a:schemeClr val="tx1">
                            <a:lumMod val="65000"/>
                            <a:lumOff val="35000"/>
                          </a:schemeClr>
                        </a:solidFill>
                        <a:latin typeface="微软雅黑"/>
                        <a:ea typeface="微软雅黑"/>
                        <a:cs typeface="微软雅黑"/>
                      </a:endParaRPr>
                    </a:p>
                  </a:txBody>
                  <a:tcPr/>
                </a:tc>
                <a:tc>
                  <a:txBody>
                    <a:bodyPr/>
                    <a:lstStyle/>
                    <a:p>
                      <a:pPr algn="r"/>
                      <a:r>
                        <a:rPr lang="en-US" altLang="zh-CN" sz="1200" dirty="0" smtClean="0">
                          <a:solidFill>
                            <a:schemeClr val="tx1">
                              <a:lumMod val="75000"/>
                              <a:lumOff val="25000"/>
                            </a:schemeClr>
                          </a:solidFill>
                        </a:rPr>
                        <a:t>10</a:t>
                      </a:r>
                      <a:endParaRPr lang="zh-CN" altLang="en-US" sz="1200" dirty="0">
                        <a:solidFill>
                          <a:schemeClr val="tx1">
                            <a:lumMod val="75000"/>
                            <a:lumOff val="25000"/>
                          </a:schemeClr>
                        </a:solidFill>
                      </a:endParaRPr>
                    </a:p>
                  </a:txBody>
                  <a:tcPr/>
                </a:tc>
                <a:tc>
                  <a:txBody>
                    <a:bodyPr/>
                    <a:lstStyle/>
                    <a:p>
                      <a:pPr algn="r"/>
                      <a:r>
                        <a:rPr lang="en-US" altLang="zh-CN" sz="1200" dirty="0" smtClean="0">
                          <a:solidFill>
                            <a:schemeClr val="tx1">
                              <a:lumMod val="75000"/>
                              <a:lumOff val="25000"/>
                            </a:schemeClr>
                          </a:solidFill>
                        </a:rPr>
                        <a:t>4</a:t>
                      </a:r>
                      <a:endParaRPr lang="zh-CN" altLang="en-US" sz="1200" dirty="0">
                        <a:solidFill>
                          <a:schemeClr val="tx1">
                            <a:lumMod val="75000"/>
                            <a:lumOff val="25000"/>
                          </a:schemeClr>
                        </a:solidFill>
                      </a:endParaRPr>
                    </a:p>
                  </a:txBody>
                  <a:tcPr/>
                </a:tc>
                <a:tc>
                  <a:txBody>
                    <a:bodyPr/>
                    <a:lstStyle/>
                    <a:p>
                      <a:pPr algn="r"/>
                      <a:r>
                        <a:rPr lang="en-US" altLang="zh-CN" sz="1200" dirty="0" smtClean="0">
                          <a:solidFill>
                            <a:schemeClr val="tx1">
                              <a:lumMod val="75000"/>
                              <a:lumOff val="25000"/>
                            </a:schemeClr>
                          </a:solidFill>
                        </a:rPr>
                        <a:t>4</a:t>
                      </a:r>
                      <a:endParaRPr lang="zh-CN" altLang="en-US" sz="1200" dirty="0">
                        <a:solidFill>
                          <a:schemeClr val="tx1">
                            <a:lumMod val="75000"/>
                            <a:lumOff val="25000"/>
                          </a:schemeClr>
                        </a:solidFill>
                      </a:endParaRPr>
                    </a:p>
                  </a:txBody>
                  <a:tcPr/>
                </a:tc>
              </a:tr>
            </a:tbl>
          </a:graphicData>
        </a:graphic>
      </p:graphicFrame>
      <p:sp>
        <p:nvSpPr>
          <p:cNvPr id="4" name="矩形 3"/>
          <p:cNvSpPr/>
          <p:nvPr/>
        </p:nvSpPr>
        <p:spPr>
          <a:xfrm>
            <a:off x="347158" y="222548"/>
            <a:ext cx="5837742" cy="584776"/>
          </a:xfrm>
          <a:prstGeom prst="rect">
            <a:avLst/>
          </a:prstGeom>
        </p:spPr>
        <p:txBody>
          <a:bodyPr wrap="square">
            <a:spAutoFit/>
          </a:bodyPr>
          <a:lstStyle/>
          <a:p>
            <a:r>
              <a:rPr lang="en-US" altLang="zh-CN" sz="3200" b="1" dirty="0" err="1" smtClean="0">
                <a:solidFill>
                  <a:schemeClr val="bg1"/>
                </a:solidFill>
                <a:latin typeface="微软雅黑"/>
                <a:ea typeface="微软雅黑"/>
                <a:cs typeface="微软雅黑"/>
              </a:rPr>
              <a:t>Cogobuy</a:t>
            </a:r>
            <a:r>
              <a:rPr lang="zh-CN" altLang="en-US" sz="3200" b="1" dirty="0" smtClean="0">
                <a:solidFill>
                  <a:schemeClr val="bg1"/>
                </a:solidFill>
                <a:latin typeface="黑体"/>
                <a:ea typeface="黑体"/>
                <a:cs typeface="黑体"/>
              </a:rPr>
              <a:t>三年财务预测</a:t>
            </a:r>
            <a:endParaRPr lang="zh-CN" altLang="en-US" sz="2400" dirty="0">
              <a:solidFill>
                <a:schemeClr val="tx1">
                  <a:lumMod val="75000"/>
                  <a:lumOff val="25000"/>
                </a:schemeClr>
              </a:solidFill>
              <a:latin typeface="黑体"/>
              <a:ea typeface="黑体"/>
              <a:cs typeface="黑体"/>
            </a:endParaRPr>
          </a:p>
        </p:txBody>
      </p:sp>
    </p:spTree>
    <p:extLst>
      <p:ext uri="{BB962C8B-B14F-4D97-AF65-F5344CB8AC3E}">
        <p14:creationId xmlns:p14="http://schemas.microsoft.com/office/powerpoint/2010/main" val="37044925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72000" y="1244072"/>
            <a:ext cx="3613921" cy="1012585"/>
          </a:xfrm>
          <a:prstGeom prst="rect">
            <a:avLst/>
          </a:prstGeom>
        </p:spPr>
        <p:txBody>
          <a:bodyPr wrap="square">
            <a:spAutoFit/>
          </a:bodyPr>
          <a:lstStyle/>
          <a:p>
            <a:pPr>
              <a:lnSpc>
                <a:spcPct val="120000"/>
              </a:lnSpc>
            </a:pPr>
            <a:r>
              <a:rPr lang="zh-CN" altLang="en-US" sz="1300" dirty="0">
                <a:solidFill>
                  <a:schemeClr val="tx1">
                    <a:lumMod val="50000"/>
                    <a:lumOff val="50000"/>
                  </a:schemeClr>
                </a:solidFill>
                <a:latin typeface="微软雅黑"/>
                <a:ea typeface="微软雅黑"/>
                <a:cs typeface="微软雅黑"/>
              </a:rPr>
              <a:t>中国</a:t>
            </a:r>
            <a:r>
              <a:rPr lang="en-US" altLang="zh-CN" sz="1300" dirty="0">
                <a:solidFill>
                  <a:schemeClr val="tx1">
                    <a:lumMod val="50000"/>
                    <a:lumOff val="50000"/>
                  </a:schemeClr>
                </a:solidFill>
                <a:latin typeface="微软雅黑"/>
                <a:ea typeface="微软雅黑"/>
                <a:cs typeface="微软雅黑"/>
              </a:rPr>
              <a:t>IC</a:t>
            </a:r>
            <a:r>
              <a:rPr lang="zh-CN" altLang="en-US" sz="1300" dirty="0">
                <a:solidFill>
                  <a:schemeClr val="tx1">
                    <a:lumMod val="50000"/>
                    <a:lumOff val="50000"/>
                  </a:schemeClr>
                </a:solidFill>
                <a:latin typeface="微软雅黑"/>
                <a:ea typeface="微软雅黑"/>
                <a:cs typeface="微软雅黑"/>
              </a:rPr>
              <a:t>元器件市场的格局是“大而散”，单个传统线下渠道的规模很难做大，而有可能改变这种格</a:t>
            </a:r>
            <a:r>
              <a:rPr lang="zh-CN" altLang="en-US" sz="1300" dirty="0" smtClean="0">
                <a:solidFill>
                  <a:schemeClr val="tx1">
                    <a:lumMod val="50000"/>
                    <a:lumOff val="50000"/>
                  </a:schemeClr>
                </a:solidFill>
                <a:latin typeface="微软雅黑"/>
                <a:ea typeface="微软雅黑"/>
                <a:cs typeface="微软雅黑"/>
              </a:rPr>
              <a:t>局的方式之一就是电子商务。</a:t>
            </a:r>
            <a:endParaRPr lang="zh-CN" altLang="en-US" sz="1300" dirty="0">
              <a:solidFill>
                <a:schemeClr val="tx1">
                  <a:lumMod val="50000"/>
                  <a:lumOff val="50000"/>
                </a:schemeClr>
              </a:solidFill>
              <a:latin typeface="微软雅黑"/>
              <a:ea typeface="微软雅黑"/>
              <a:cs typeface="微软雅黑"/>
            </a:endParaRPr>
          </a:p>
          <a:p>
            <a:r>
              <a:rPr lang="en-US" altLang="zh-TW" sz="1300" dirty="0">
                <a:solidFill>
                  <a:schemeClr val="tx1">
                    <a:lumMod val="50000"/>
                    <a:lumOff val="50000"/>
                  </a:schemeClr>
                </a:solidFill>
              </a:rPr>
              <a:t>--</a:t>
            </a:r>
            <a:r>
              <a:rPr lang="en-US" altLang="zh-TW" sz="1300" dirty="0" smtClean="0">
                <a:solidFill>
                  <a:schemeClr val="tx1">
                    <a:lumMod val="50000"/>
                    <a:lumOff val="50000"/>
                  </a:schemeClr>
                </a:solidFill>
              </a:rPr>
              <a:t>-</a:t>
            </a:r>
            <a:r>
              <a:rPr lang="en-US" altLang="zh-TW" sz="1300" dirty="0" smtClean="0">
                <a:solidFill>
                  <a:schemeClr val="tx1">
                    <a:lumMod val="50000"/>
                    <a:lumOff val="50000"/>
                  </a:schemeClr>
                </a:solidFill>
                <a:latin typeface="华文楷体"/>
                <a:ea typeface="华文楷体"/>
                <a:cs typeface="华文楷体"/>
              </a:rPr>
              <a:t>21</a:t>
            </a:r>
            <a:r>
              <a:rPr lang="zh-TW" altLang="en-US" sz="1300" dirty="0">
                <a:solidFill>
                  <a:schemeClr val="tx1">
                    <a:lumMod val="50000"/>
                    <a:lumOff val="50000"/>
                  </a:schemeClr>
                </a:solidFill>
                <a:latin typeface="华文楷体"/>
                <a:ea typeface="华文楷体"/>
                <a:cs typeface="华文楷体"/>
              </a:rPr>
              <a:t>世纪经济报道</a:t>
            </a:r>
            <a:endParaRPr lang="zh-CN" altLang="en-US" sz="1300" dirty="0">
              <a:solidFill>
                <a:schemeClr val="tx1">
                  <a:lumMod val="50000"/>
                  <a:lumOff val="50000"/>
                </a:schemeClr>
              </a:solidFill>
              <a:latin typeface="华文楷体"/>
              <a:ea typeface="华文楷体"/>
              <a:cs typeface="华文楷体"/>
            </a:endParaRPr>
          </a:p>
        </p:txBody>
      </p:sp>
      <p:sp>
        <p:nvSpPr>
          <p:cNvPr id="6" name="矩形 5"/>
          <p:cNvSpPr/>
          <p:nvPr/>
        </p:nvSpPr>
        <p:spPr>
          <a:xfrm>
            <a:off x="467544" y="1244072"/>
            <a:ext cx="3744416" cy="1285993"/>
          </a:xfrm>
          <a:prstGeom prst="rect">
            <a:avLst/>
          </a:prstGeom>
        </p:spPr>
        <p:txBody>
          <a:bodyPr wrap="square">
            <a:spAutoFit/>
          </a:bodyPr>
          <a:lstStyle/>
          <a:p>
            <a:pPr>
              <a:lnSpc>
                <a:spcPct val="120000"/>
              </a:lnSpc>
            </a:pPr>
            <a:r>
              <a:rPr lang="en-US" altLang="zh-CN" sz="1300" dirty="0">
                <a:solidFill>
                  <a:srgbClr val="7F7F7F"/>
                </a:solidFill>
                <a:latin typeface="微软雅黑"/>
                <a:ea typeface="微软雅黑"/>
                <a:cs typeface="微软雅黑"/>
              </a:rPr>
              <a:t>2011</a:t>
            </a:r>
            <a:r>
              <a:rPr lang="zh-CN" altLang="en-US" sz="1300" dirty="0">
                <a:solidFill>
                  <a:srgbClr val="7F7F7F"/>
                </a:solidFill>
                <a:latin typeface="微软雅黑"/>
                <a:ea typeface="微软雅黑"/>
                <a:cs typeface="微软雅黑"/>
              </a:rPr>
              <a:t>年中国</a:t>
            </a:r>
            <a:r>
              <a:rPr lang="en-US" altLang="zh-CN" sz="1300" dirty="0">
                <a:solidFill>
                  <a:srgbClr val="7F7F7F"/>
                </a:solidFill>
                <a:latin typeface="微软雅黑"/>
                <a:ea typeface="微软雅黑"/>
                <a:cs typeface="微软雅黑"/>
              </a:rPr>
              <a:t>IC</a:t>
            </a:r>
            <a:r>
              <a:rPr lang="zh-CN" altLang="en-US" sz="1300" dirty="0">
                <a:solidFill>
                  <a:srgbClr val="7F7F7F"/>
                </a:solidFill>
                <a:latin typeface="微软雅黑"/>
                <a:ea typeface="微软雅黑"/>
                <a:cs typeface="微软雅黑"/>
              </a:rPr>
              <a:t>元器件行业市场份额超</a:t>
            </a:r>
            <a:r>
              <a:rPr lang="en-US" altLang="zh-CN" sz="1300" dirty="0">
                <a:solidFill>
                  <a:srgbClr val="7F7F7F"/>
                </a:solidFill>
                <a:latin typeface="微软雅黑"/>
                <a:ea typeface="微软雅黑"/>
                <a:cs typeface="微软雅黑"/>
              </a:rPr>
              <a:t>2</a:t>
            </a:r>
            <a:r>
              <a:rPr lang="zh-CN" altLang="en-US" sz="1300" dirty="0">
                <a:solidFill>
                  <a:srgbClr val="7F7F7F"/>
                </a:solidFill>
                <a:latin typeface="微软雅黑"/>
                <a:ea typeface="微软雅黑"/>
                <a:cs typeface="微软雅黑"/>
              </a:rPr>
              <a:t>万亿元，跟</a:t>
            </a:r>
            <a:r>
              <a:rPr lang="en-US" altLang="zh-CN" sz="1300" dirty="0">
                <a:solidFill>
                  <a:srgbClr val="7F7F7F"/>
                </a:solidFill>
                <a:latin typeface="微软雅黑"/>
                <a:ea typeface="微软雅黑"/>
                <a:cs typeface="微软雅黑"/>
              </a:rPr>
              <a:t>3C</a:t>
            </a:r>
            <a:r>
              <a:rPr lang="zh-CN" altLang="en-US" sz="1300" dirty="0">
                <a:solidFill>
                  <a:srgbClr val="7F7F7F"/>
                </a:solidFill>
                <a:latin typeface="微软雅黑"/>
                <a:ea typeface="微软雅黑"/>
                <a:cs typeface="微软雅黑"/>
              </a:rPr>
              <a:t>、汽车等市场份额相当。同时，据阿里巴巴数据，中国中小企业超</a:t>
            </a:r>
            <a:r>
              <a:rPr lang="en-US" altLang="zh-CN" sz="1300" dirty="0">
                <a:solidFill>
                  <a:srgbClr val="7F7F7F"/>
                </a:solidFill>
                <a:latin typeface="微软雅黑"/>
                <a:ea typeface="微软雅黑"/>
                <a:cs typeface="微软雅黑"/>
              </a:rPr>
              <a:t>5000</a:t>
            </a:r>
            <a:r>
              <a:rPr lang="zh-CN" altLang="en-US" sz="1300" dirty="0">
                <a:solidFill>
                  <a:srgbClr val="7F7F7F"/>
                </a:solidFill>
                <a:latin typeface="微软雅黑"/>
                <a:ea typeface="微软雅黑"/>
                <a:cs typeface="微软雅黑"/>
              </a:rPr>
              <a:t>万，其中技术制造型企业近</a:t>
            </a:r>
            <a:r>
              <a:rPr lang="en-US" altLang="zh-CN" sz="1300" dirty="0">
                <a:solidFill>
                  <a:srgbClr val="7F7F7F"/>
                </a:solidFill>
                <a:latin typeface="微软雅黑"/>
                <a:ea typeface="微软雅黑"/>
                <a:cs typeface="微软雅黑"/>
              </a:rPr>
              <a:t>500</a:t>
            </a:r>
            <a:r>
              <a:rPr lang="zh-CN" altLang="en-US" sz="1300" dirty="0">
                <a:solidFill>
                  <a:srgbClr val="7F7F7F"/>
                </a:solidFill>
                <a:latin typeface="微软雅黑"/>
                <a:ea typeface="微软雅黑"/>
                <a:cs typeface="微软雅黑"/>
              </a:rPr>
              <a:t>万家</a:t>
            </a:r>
            <a:r>
              <a:rPr lang="zh-CN" altLang="en-US" sz="1300" dirty="0" smtClean="0">
                <a:solidFill>
                  <a:srgbClr val="7F7F7F"/>
                </a:solidFill>
                <a:latin typeface="微软雅黑"/>
                <a:ea typeface="微软雅黑"/>
                <a:cs typeface="微软雅黑"/>
              </a:rPr>
              <a:t>。</a:t>
            </a:r>
            <a:endParaRPr lang="en-US" altLang="zh-CN" sz="1300" dirty="0" smtClean="0">
              <a:solidFill>
                <a:srgbClr val="7F7F7F"/>
              </a:solidFill>
              <a:latin typeface="微软雅黑"/>
              <a:ea typeface="微软雅黑"/>
              <a:cs typeface="微软雅黑"/>
            </a:endParaRPr>
          </a:p>
          <a:p>
            <a:pPr>
              <a:lnSpc>
                <a:spcPct val="120000"/>
              </a:lnSpc>
            </a:pPr>
            <a:r>
              <a:rPr lang="en-US" altLang="zh-TW" sz="1300" dirty="0" smtClean="0">
                <a:solidFill>
                  <a:srgbClr val="7F7F7F"/>
                </a:solidFill>
                <a:latin typeface="微软雅黑"/>
                <a:ea typeface="微软雅黑"/>
                <a:cs typeface="微软雅黑"/>
              </a:rPr>
              <a:t>-</a:t>
            </a:r>
            <a:r>
              <a:rPr lang="en-US" altLang="zh-TW" sz="1300" dirty="0">
                <a:solidFill>
                  <a:srgbClr val="7F7F7F"/>
                </a:solidFill>
                <a:latin typeface="微软雅黑"/>
                <a:ea typeface="微软雅黑"/>
                <a:cs typeface="微软雅黑"/>
              </a:rPr>
              <a:t>-</a:t>
            </a:r>
            <a:r>
              <a:rPr lang="en-US" altLang="zh-TW" sz="1300" dirty="0" smtClean="0">
                <a:solidFill>
                  <a:srgbClr val="7F7F7F"/>
                </a:solidFill>
                <a:latin typeface="微软雅黑"/>
                <a:ea typeface="微软雅黑"/>
                <a:cs typeface="微软雅黑"/>
              </a:rPr>
              <a:t>-</a:t>
            </a:r>
            <a:r>
              <a:rPr lang="zh-TW" altLang="en-US" sz="1300" dirty="0" smtClean="0">
                <a:solidFill>
                  <a:schemeClr val="tx1">
                    <a:lumMod val="50000"/>
                    <a:lumOff val="50000"/>
                  </a:schemeClr>
                </a:solidFill>
                <a:latin typeface="华文楷体"/>
                <a:ea typeface="华文楷体"/>
                <a:cs typeface="华文楷体"/>
              </a:rPr>
              <a:t>第一财经</a:t>
            </a:r>
            <a:r>
              <a:rPr lang="zh-TW" altLang="en-US" sz="1300" dirty="0">
                <a:solidFill>
                  <a:schemeClr val="tx1">
                    <a:lumMod val="50000"/>
                    <a:lumOff val="50000"/>
                  </a:schemeClr>
                </a:solidFill>
                <a:latin typeface="华文楷体"/>
                <a:ea typeface="华文楷体"/>
                <a:cs typeface="华文楷体"/>
              </a:rPr>
              <a:t>日报</a:t>
            </a:r>
            <a:endParaRPr lang="zh-CN" altLang="en-US" sz="1300" dirty="0">
              <a:solidFill>
                <a:schemeClr val="tx1">
                  <a:lumMod val="50000"/>
                  <a:lumOff val="50000"/>
                </a:schemeClr>
              </a:solidFill>
              <a:latin typeface="华文楷体"/>
              <a:ea typeface="华文楷体"/>
              <a:cs typeface="华文楷体"/>
            </a:endParaRPr>
          </a:p>
        </p:txBody>
      </p:sp>
      <p:sp>
        <p:nvSpPr>
          <p:cNvPr id="8" name="矩形 7"/>
          <p:cNvSpPr/>
          <p:nvPr/>
        </p:nvSpPr>
        <p:spPr>
          <a:xfrm>
            <a:off x="4499992" y="2657101"/>
            <a:ext cx="3750383" cy="1526059"/>
          </a:xfrm>
          <a:prstGeom prst="rect">
            <a:avLst/>
          </a:prstGeom>
        </p:spPr>
        <p:txBody>
          <a:bodyPr wrap="square">
            <a:spAutoFit/>
          </a:bodyPr>
          <a:lstStyle/>
          <a:p>
            <a:pPr>
              <a:lnSpc>
                <a:spcPct val="120000"/>
              </a:lnSpc>
            </a:pPr>
            <a:r>
              <a:rPr lang="zh-CN" altLang="en-US" sz="1300" dirty="0">
                <a:solidFill>
                  <a:srgbClr val="7F7F7F"/>
                </a:solidFill>
                <a:latin typeface="微软雅黑"/>
                <a:ea typeface="微软雅黑"/>
                <a:cs typeface="微软雅黑"/>
              </a:rPr>
              <a:t>无论电商企业还是传统企业，成功的关键是商业模式。新的商业模式是市场所迫切需求的，中国最大的</a:t>
            </a:r>
            <a:r>
              <a:rPr lang="en-US" altLang="zh-CN" sz="1300" dirty="0">
                <a:solidFill>
                  <a:srgbClr val="7F7F7F"/>
                </a:solidFill>
                <a:latin typeface="微软雅黑"/>
                <a:ea typeface="微软雅黑"/>
                <a:cs typeface="微软雅黑"/>
              </a:rPr>
              <a:t>IC</a:t>
            </a:r>
            <a:r>
              <a:rPr lang="zh-CN" altLang="en-US" sz="1300" dirty="0">
                <a:solidFill>
                  <a:srgbClr val="7F7F7F"/>
                </a:solidFill>
                <a:latin typeface="微软雅黑"/>
                <a:ea typeface="微软雅黑"/>
                <a:cs typeface="微软雅黑"/>
              </a:rPr>
              <a:t>元器件分销商科通集团旗下科通芯城看到了有很多中小规模的企业，迫切的需要一个这样的创新平台，他们走在了前头。</a:t>
            </a:r>
          </a:p>
          <a:p>
            <a:pPr>
              <a:lnSpc>
                <a:spcPct val="120000"/>
              </a:lnSpc>
            </a:pPr>
            <a:r>
              <a:rPr lang="en-US" altLang="zh-TW" sz="1300" dirty="0">
                <a:solidFill>
                  <a:srgbClr val="7F7F7F"/>
                </a:solidFill>
                <a:latin typeface="微软雅黑"/>
                <a:ea typeface="微软雅黑"/>
                <a:cs typeface="微软雅黑"/>
              </a:rPr>
              <a:t>--</a:t>
            </a:r>
            <a:r>
              <a:rPr lang="en-US" altLang="zh-TW" sz="1300" dirty="0" smtClean="0">
                <a:solidFill>
                  <a:srgbClr val="7F7F7F"/>
                </a:solidFill>
                <a:latin typeface="微软雅黑"/>
                <a:ea typeface="微软雅黑"/>
                <a:cs typeface="微软雅黑"/>
              </a:rPr>
              <a:t>-</a:t>
            </a:r>
            <a:r>
              <a:rPr lang="zh-TW" altLang="en-US" sz="1300" dirty="0" smtClean="0">
                <a:solidFill>
                  <a:schemeClr val="tx1">
                    <a:lumMod val="50000"/>
                    <a:lumOff val="50000"/>
                  </a:schemeClr>
                </a:solidFill>
                <a:latin typeface="华文楷体"/>
                <a:ea typeface="华文楷体"/>
                <a:cs typeface="华文楷体"/>
              </a:rPr>
              <a:t>腾讯</a:t>
            </a:r>
            <a:r>
              <a:rPr lang="zh-CN" altLang="en-US" sz="1300" dirty="0" smtClean="0">
                <a:solidFill>
                  <a:schemeClr val="tx1">
                    <a:lumMod val="50000"/>
                    <a:lumOff val="50000"/>
                  </a:schemeClr>
                </a:solidFill>
                <a:latin typeface="华文楷体"/>
                <a:ea typeface="华文楷体"/>
                <a:cs typeface="华文楷体"/>
              </a:rPr>
              <a:t>科</a:t>
            </a:r>
            <a:r>
              <a:rPr lang="zh-CN" altLang="en-US" sz="1300" dirty="0">
                <a:solidFill>
                  <a:schemeClr val="tx1">
                    <a:lumMod val="50000"/>
                    <a:lumOff val="50000"/>
                  </a:schemeClr>
                </a:solidFill>
                <a:latin typeface="华文楷体"/>
                <a:ea typeface="华文楷体"/>
                <a:cs typeface="华文楷体"/>
              </a:rPr>
              <a:t>技</a:t>
            </a:r>
          </a:p>
        </p:txBody>
      </p:sp>
      <p:sp>
        <p:nvSpPr>
          <p:cNvPr id="9" name="矩形 8"/>
          <p:cNvSpPr/>
          <p:nvPr/>
        </p:nvSpPr>
        <p:spPr>
          <a:xfrm>
            <a:off x="455611" y="2708920"/>
            <a:ext cx="3756349" cy="1285993"/>
          </a:xfrm>
          <a:prstGeom prst="rect">
            <a:avLst/>
          </a:prstGeom>
        </p:spPr>
        <p:txBody>
          <a:bodyPr wrap="square">
            <a:spAutoFit/>
          </a:bodyPr>
          <a:lstStyle/>
          <a:p>
            <a:pPr>
              <a:lnSpc>
                <a:spcPct val="120000"/>
              </a:lnSpc>
            </a:pPr>
            <a:r>
              <a:rPr lang="zh-CN" altLang="en-US" sz="1300" dirty="0">
                <a:solidFill>
                  <a:srgbClr val="7F7F7F"/>
                </a:solidFill>
                <a:latin typeface="微软雅黑"/>
                <a:ea typeface="微软雅黑"/>
                <a:cs typeface="微软雅黑"/>
              </a:rPr>
              <a:t>未来的电商行业应该在大平台格局下一种垂直细分的品类的发展趋势。而科通芯城通过对于传统商业的准确理解，整合上下游资源，走出一条前景光明的全产业链整合之路。</a:t>
            </a:r>
            <a:endParaRPr lang="zh-CN" altLang="en-US" sz="1300" dirty="0">
              <a:solidFill>
                <a:srgbClr val="7F7F7F"/>
              </a:solidFill>
              <a:latin typeface="微软雅黑"/>
              <a:ea typeface="微软雅黑"/>
              <a:cs typeface="微软雅黑"/>
              <a:hlinkClick r:id="rId2"/>
            </a:endParaRPr>
          </a:p>
          <a:p>
            <a:pPr>
              <a:lnSpc>
                <a:spcPct val="120000"/>
              </a:lnSpc>
            </a:pPr>
            <a:r>
              <a:rPr lang="en-US" altLang="zh-TW" sz="1300" dirty="0">
                <a:solidFill>
                  <a:srgbClr val="7F7F7F"/>
                </a:solidFill>
                <a:latin typeface="微软雅黑"/>
                <a:ea typeface="微软雅黑"/>
                <a:cs typeface="微软雅黑"/>
              </a:rPr>
              <a:t>--</a:t>
            </a:r>
            <a:r>
              <a:rPr lang="en-US" altLang="zh-TW" sz="1300" dirty="0" smtClean="0">
                <a:solidFill>
                  <a:srgbClr val="7F7F7F"/>
                </a:solidFill>
                <a:latin typeface="微软雅黑"/>
                <a:ea typeface="微软雅黑"/>
                <a:cs typeface="微软雅黑"/>
              </a:rPr>
              <a:t>-</a:t>
            </a:r>
            <a:r>
              <a:rPr lang="zh-TW" altLang="en-US" sz="1300" dirty="0" smtClean="0">
                <a:solidFill>
                  <a:schemeClr val="tx1">
                    <a:lumMod val="50000"/>
                    <a:lumOff val="50000"/>
                  </a:schemeClr>
                </a:solidFill>
                <a:latin typeface="华文楷体"/>
                <a:ea typeface="华文楷体"/>
                <a:cs typeface="华文楷体"/>
              </a:rPr>
              <a:t>赛迪网</a:t>
            </a:r>
            <a:endParaRPr lang="zh-CN" altLang="en-US" sz="1300" dirty="0">
              <a:solidFill>
                <a:schemeClr val="tx1">
                  <a:lumMod val="50000"/>
                  <a:lumOff val="50000"/>
                </a:schemeClr>
              </a:solidFill>
              <a:latin typeface="华文楷体"/>
              <a:ea typeface="华文楷体"/>
              <a:cs typeface="华文楷体"/>
            </a:endParaRPr>
          </a:p>
        </p:txBody>
      </p:sp>
      <p:sp>
        <p:nvSpPr>
          <p:cNvPr id="10" name="矩形 9"/>
          <p:cNvSpPr/>
          <p:nvPr/>
        </p:nvSpPr>
        <p:spPr>
          <a:xfrm>
            <a:off x="4499992" y="4581128"/>
            <a:ext cx="3750383" cy="1526059"/>
          </a:xfrm>
          <a:prstGeom prst="rect">
            <a:avLst/>
          </a:prstGeom>
        </p:spPr>
        <p:txBody>
          <a:bodyPr wrap="square">
            <a:spAutoFit/>
          </a:bodyPr>
          <a:lstStyle/>
          <a:p>
            <a:pPr>
              <a:lnSpc>
                <a:spcPct val="120000"/>
              </a:lnSpc>
            </a:pPr>
            <a:r>
              <a:rPr lang="zh-CN" altLang="en-US" sz="1300" dirty="0">
                <a:solidFill>
                  <a:srgbClr val="7F7F7F"/>
                </a:solidFill>
                <a:latin typeface="微软雅黑"/>
                <a:ea typeface="微软雅黑"/>
                <a:cs typeface="微软雅黑"/>
              </a:rPr>
              <a:t>方案型电商要求电商不仅给客户提供产品，而且要从售前、售中、售后去全覆盖客户的需求，根据不同用户的不同需求，提供个性化的产品组合方案，渠道供应方案，以及售后服务。目前中粮我买网和科通芯城已成为方案型电商的代表。</a:t>
            </a:r>
          </a:p>
          <a:p>
            <a:pPr>
              <a:lnSpc>
                <a:spcPct val="120000"/>
              </a:lnSpc>
            </a:pPr>
            <a:r>
              <a:rPr lang="en-US" altLang="zh-TW" sz="1300" dirty="0">
                <a:solidFill>
                  <a:srgbClr val="7F7F7F"/>
                </a:solidFill>
                <a:latin typeface="微软雅黑"/>
                <a:ea typeface="微软雅黑"/>
                <a:cs typeface="微软雅黑"/>
              </a:rPr>
              <a:t>---</a:t>
            </a:r>
            <a:r>
              <a:rPr lang="zh-TW" altLang="en-US" sz="1300" dirty="0">
                <a:solidFill>
                  <a:schemeClr val="tx1">
                    <a:lumMod val="50000"/>
                    <a:lumOff val="50000"/>
                  </a:schemeClr>
                </a:solidFill>
                <a:latin typeface="华文楷体"/>
                <a:ea typeface="华文楷体"/>
                <a:cs typeface="华文楷体"/>
              </a:rPr>
              <a:t>搜狐</a:t>
            </a:r>
            <a:r>
              <a:rPr lang="en-US" altLang="zh-CN" sz="1300" dirty="0">
                <a:solidFill>
                  <a:schemeClr val="tx1">
                    <a:lumMod val="50000"/>
                    <a:lumOff val="50000"/>
                  </a:schemeClr>
                </a:solidFill>
                <a:latin typeface="华文楷体"/>
                <a:ea typeface="华文楷体"/>
                <a:cs typeface="华文楷体"/>
              </a:rPr>
              <a:t>IT</a:t>
            </a:r>
            <a:endParaRPr lang="zh-CN" altLang="en-US" sz="1300" dirty="0">
              <a:solidFill>
                <a:schemeClr val="tx1">
                  <a:lumMod val="50000"/>
                  <a:lumOff val="50000"/>
                </a:schemeClr>
              </a:solidFill>
              <a:latin typeface="华文楷体"/>
              <a:ea typeface="华文楷体"/>
              <a:cs typeface="华文楷体"/>
            </a:endParaRPr>
          </a:p>
        </p:txBody>
      </p:sp>
      <p:sp>
        <p:nvSpPr>
          <p:cNvPr id="11" name="矩形 10"/>
          <p:cNvSpPr/>
          <p:nvPr/>
        </p:nvSpPr>
        <p:spPr>
          <a:xfrm>
            <a:off x="459962" y="4628991"/>
            <a:ext cx="3751998" cy="1285993"/>
          </a:xfrm>
          <a:prstGeom prst="rect">
            <a:avLst/>
          </a:prstGeom>
        </p:spPr>
        <p:txBody>
          <a:bodyPr wrap="square">
            <a:spAutoFit/>
          </a:bodyPr>
          <a:lstStyle/>
          <a:p>
            <a:pPr>
              <a:lnSpc>
                <a:spcPct val="120000"/>
              </a:lnSpc>
            </a:pPr>
            <a:r>
              <a:rPr lang="zh-CN" altLang="en-US" sz="1300" dirty="0" smtClean="0">
                <a:solidFill>
                  <a:srgbClr val="7F7F7F"/>
                </a:solidFill>
                <a:latin typeface="微软雅黑"/>
                <a:ea typeface="微软雅黑"/>
                <a:cs typeface="微软雅黑"/>
              </a:rPr>
              <a:t>工业品当然很有价值</a:t>
            </a:r>
            <a:r>
              <a:rPr lang="zh-CN" altLang="en-US" sz="1300" dirty="0">
                <a:solidFill>
                  <a:srgbClr val="7F7F7F"/>
                </a:solidFill>
                <a:latin typeface="微软雅黑"/>
                <a:ea typeface="微软雅黑"/>
                <a:cs typeface="微软雅黑"/>
              </a:rPr>
              <a:t>，前提是：客户分散、产品分散、原有渠道存在不便利的特点，那么工业品的</a:t>
            </a:r>
            <a:r>
              <a:rPr lang="en-US" altLang="zh-CN" sz="1300" dirty="0">
                <a:solidFill>
                  <a:srgbClr val="7F7F7F"/>
                </a:solidFill>
                <a:latin typeface="微软雅黑"/>
                <a:ea typeface="微软雅黑"/>
                <a:cs typeface="微软雅黑"/>
              </a:rPr>
              <a:t>B2C</a:t>
            </a:r>
            <a:r>
              <a:rPr lang="zh-CN" altLang="en-US" sz="1300" dirty="0">
                <a:solidFill>
                  <a:srgbClr val="7F7F7F"/>
                </a:solidFill>
                <a:latin typeface="微软雅黑"/>
                <a:ea typeface="微软雅黑"/>
                <a:cs typeface="微软雅黑"/>
              </a:rPr>
              <a:t>就很有价值，所以看好科通芯城，关键是模式如何搭</a:t>
            </a:r>
            <a:r>
              <a:rPr lang="zh-CN" altLang="en-US" sz="1300" dirty="0" smtClean="0">
                <a:solidFill>
                  <a:srgbClr val="7F7F7F"/>
                </a:solidFill>
                <a:latin typeface="微软雅黑"/>
                <a:ea typeface="微软雅黑"/>
                <a:cs typeface="微软雅黑"/>
              </a:rPr>
              <a:t>建。</a:t>
            </a:r>
            <a:endParaRPr lang="en-US" altLang="zh-CN" sz="1300" dirty="0" smtClean="0">
              <a:solidFill>
                <a:srgbClr val="7F7F7F"/>
              </a:solidFill>
              <a:latin typeface="微软雅黑"/>
              <a:ea typeface="微软雅黑"/>
              <a:cs typeface="微软雅黑"/>
            </a:endParaRPr>
          </a:p>
          <a:p>
            <a:pPr>
              <a:lnSpc>
                <a:spcPct val="120000"/>
              </a:lnSpc>
            </a:pPr>
            <a:r>
              <a:rPr lang="en-US" altLang="zh-CN" sz="1300" dirty="0" smtClean="0">
                <a:solidFill>
                  <a:srgbClr val="7F7F7F"/>
                </a:solidFill>
                <a:latin typeface="微软雅黑"/>
                <a:ea typeface="微软雅黑"/>
                <a:cs typeface="微软雅黑"/>
              </a:rPr>
              <a:t>---</a:t>
            </a:r>
            <a:r>
              <a:rPr lang="en-US" altLang="zh-CN" sz="1300" dirty="0">
                <a:solidFill>
                  <a:schemeClr val="tx1">
                    <a:lumMod val="50000"/>
                    <a:lumOff val="50000"/>
                  </a:schemeClr>
                </a:solidFill>
                <a:latin typeface="华文楷体"/>
                <a:ea typeface="华文楷体"/>
                <a:cs typeface="华文楷体"/>
              </a:rPr>
              <a:t>@</a:t>
            </a:r>
            <a:r>
              <a:rPr lang="zh-CN" altLang="en-US" sz="1300" dirty="0">
                <a:solidFill>
                  <a:schemeClr val="tx1">
                    <a:lumMod val="50000"/>
                    <a:lumOff val="50000"/>
                  </a:schemeClr>
                </a:solidFill>
                <a:latin typeface="华文楷体"/>
                <a:ea typeface="华文楷体"/>
                <a:cs typeface="华文楷体"/>
              </a:rPr>
              <a:t>电子商务观察员鲁振旺</a:t>
            </a:r>
          </a:p>
        </p:txBody>
      </p:sp>
      <p:sp>
        <p:nvSpPr>
          <p:cNvPr id="12" name="矩形 11"/>
          <p:cNvSpPr/>
          <p:nvPr/>
        </p:nvSpPr>
        <p:spPr>
          <a:xfrm>
            <a:off x="347158" y="222548"/>
            <a:ext cx="2784682" cy="584776"/>
          </a:xfrm>
          <a:prstGeom prst="rect">
            <a:avLst/>
          </a:prstGeom>
        </p:spPr>
        <p:txBody>
          <a:bodyPr wrap="square">
            <a:spAutoFit/>
          </a:bodyPr>
          <a:lstStyle/>
          <a:p>
            <a:r>
              <a:rPr lang="zh-CN" altLang="en-US" sz="3200" b="1" dirty="0" smtClean="0">
                <a:solidFill>
                  <a:schemeClr val="bg1"/>
                </a:solidFill>
                <a:latin typeface="黑体"/>
                <a:ea typeface="黑体"/>
                <a:cs typeface="黑体"/>
              </a:rPr>
              <a:t>媒体近期评论</a:t>
            </a:r>
            <a:endParaRPr lang="zh-CN" altLang="en-US" sz="2400" dirty="0">
              <a:solidFill>
                <a:schemeClr val="tx1">
                  <a:lumMod val="75000"/>
                  <a:lumOff val="25000"/>
                </a:schemeClr>
              </a:solidFill>
              <a:latin typeface="黑体"/>
              <a:ea typeface="黑体"/>
              <a:cs typeface="黑体"/>
            </a:endParaRPr>
          </a:p>
        </p:txBody>
      </p:sp>
    </p:spTree>
    <p:extLst>
      <p:ext uri="{BB962C8B-B14F-4D97-AF65-F5344CB8AC3E}">
        <p14:creationId xmlns:p14="http://schemas.microsoft.com/office/powerpoint/2010/main" val="10405138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685800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 name="矩形 9"/>
          <p:cNvSpPr/>
          <p:nvPr/>
        </p:nvSpPr>
        <p:spPr>
          <a:xfrm>
            <a:off x="0" y="3068960"/>
            <a:ext cx="9193212" cy="1728192"/>
          </a:xfrm>
          <a:prstGeom prst="rect">
            <a:avLst/>
          </a:prstGeom>
          <a:solidFill>
            <a:srgbClr val="03A1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b="1" dirty="0" smtClean="0">
              <a:latin typeface="黑体" pitchFamily="2" charset="-122"/>
              <a:ea typeface="黑体" pitchFamily="2" charset="-122"/>
            </a:endParaRPr>
          </a:p>
        </p:txBody>
      </p:sp>
      <p:sp>
        <p:nvSpPr>
          <p:cNvPr id="16" name="文本框 10"/>
          <p:cNvSpPr txBox="1"/>
          <p:nvPr/>
        </p:nvSpPr>
        <p:spPr>
          <a:xfrm>
            <a:off x="1705831" y="3356992"/>
            <a:ext cx="6768752" cy="461665"/>
          </a:xfrm>
          <a:prstGeom prst="rect">
            <a:avLst/>
          </a:prstGeom>
          <a:noFill/>
        </p:spPr>
        <p:txBody>
          <a:bodyPr wrap="square" rtlCol="0">
            <a:spAutoFit/>
          </a:bodyPr>
          <a:lstStyle/>
          <a:p>
            <a:r>
              <a:rPr kumimoji="1" lang="zh-CN" altLang="en-US" sz="2400" dirty="0" smtClean="0">
                <a:solidFill>
                  <a:schemeClr val="bg1"/>
                </a:solidFill>
                <a:latin typeface="微软雅黑" panose="020B0503020204020204" pitchFamily="34" charset="-122"/>
                <a:ea typeface="微软雅黑" panose="020B0503020204020204" pitchFamily="34" charset="-122"/>
              </a:rPr>
              <a:t>将互联网模式引入</a:t>
            </a:r>
            <a:r>
              <a:rPr kumimoji="1" lang="en-US" altLang="zh-CN" sz="2400" dirty="0" smtClean="0">
                <a:solidFill>
                  <a:schemeClr val="bg1"/>
                </a:solidFill>
                <a:latin typeface="微软雅黑" panose="020B0503020204020204" pitchFamily="34" charset="-122"/>
                <a:ea typeface="微软雅黑" panose="020B0503020204020204" pitchFamily="34" charset="-122"/>
              </a:rPr>
              <a:t>IC</a:t>
            </a:r>
            <a:r>
              <a:rPr kumimoji="1" lang="zh-CN" altLang="en-US" sz="2400" dirty="0" smtClean="0">
                <a:solidFill>
                  <a:schemeClr val="bg1"/>
                </a:solidFill>
                <a:latin typeface="微软雅黑" panose="020B0503020204020204" pitchFamily="34" charset="-122"/>
                <a:ea typeface="微软雅黑" panose="020B0503020204020204" pitchFamily="34" charset="-122"/>
              </a:rPr>
              <a:t>元器件产业</a:t>
            </a:r>
            <a:endParaRPr kumimoji="1"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7" name="文本框 10"/>
          <p:cNvSpPr txBox="1"/>
          <p:nvPr/>
        </p:nvSpPr>
        <p:spPr>
          <a:xfrm>
            <a:off x="1704380" y="4003025"/>
            <a:ext cx="6768752" cy="830997"/>
          </a:xfrm>
          <a:prstGeom prst="rect">
            <a:avLst/>
          </a:prstGeom>
          <a:noFill/>
        </p:spPr>
        <p:txBody>
          <a:bodyPr wrap="square" rtlCol="0">
            <a:spAutoFit/>
          </a:bodyPr>
          <a:lstStyle/>
          <a:p>
            <a:r>
              <a:rPr kumimoji="1" lang="zh-CN" altLang="en-US" sz="2400" dirty="0" smtClean="0">
                <a:solidFill>
                  <a:schemeClr val="bg1"/>
                </a:solidFill>
                <a:latin typeface="微软雅黑" panose="020B0503020204020204" pitchFamily="34" charset="-122"/>
                <a:ea typeface="微软雅黑" panose="020B0503020204020204" pitchFamily="34" charset="-122"/>
              </a:rPr>
              <a:t>在电商行业创造新的</a:t>
            </a:r>
            <a:r>
              <a:rPr kumimoji="1" lang="en-US" altLang="zh-CN" sz="2400" dirty="0" smtClean="0">
                <a:solidFill>
                  <a:schemeClr val="bg1"/>
                </a:solidFill>
                <a:latin typeface="微软雅黑" panose="020B0503020204020204" pitchFamily="34" charset="-122"/>
                <a:ea typeface="微软雅黑" panose="020B0503020204020204" pitchFamily="34" charset="-122"/>
              </a:rPr>
              <a:t>IC</a:t>
            </a:r>
            <a:r>
              <a:rPr kumimoji="1" lang="zh-CN" altLang="en-US" sz="2400" dirty="0" smtClean="0">
                <a:solidFill>
                  <a:schemeClr val="bg1"/>
                </a:solidFill>
                <a:latin typeface="微软雅黑" panose="020B0503020204020204" pitchFamily="34" charset="-122"/>
                <a:ea typeface="微软雅黑" panose="020B0503020204020204" pitchFamily="34" charset="-122"/>
              </a:rPr>
              <a:t>元器件方案型电商领域</a:t>
            </a:r>
            <a:endParaRPr kumimoji="1" lang="zh-CN" altLang="en-US" sz="2400" dirty="0">
              <a:solidFill>
                <a:schemeClr val="bg1"/>
              </a:solidFill>
              <a:latin typeface="微软雅黑" panose="020B0503020204020204" pitchFamily="34" charset="-122"/>
              <a:ea typeface="微软雅黑" panose="020B0503020204020204" pitchFamily="34" charset="-122"/>
            </a:endParaRPr>
          </a:p>
        </p:txBody>
      </p:sp>
      <p:pic>
        <p:nvPicPr>
          <p:cNvPr id="2" name="Picture 2"/>
          <p:cNvPicPr>
            <a:picLocks noChangeAspect="1" noChangeArrowheads="1"/>
          </p:cNvPicPr>
          <p:nvPr/>
        </p:nvPicPr>
        <p:blipFill>
          <a:blip r:embed="rId2"/>
          <a:srcRect/>
          <a:stretch>
            <a:fillRect/>
          </a:stretch>
        </p:blipFill>
        <p:spPr bwMode="auto">
          <a:xfrm>
            <a:off x="2915816" y="1700808"/>
            <a:ext cx="3003246" cy="8310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own Arrow Callout 78"/>
          <p:cNvSpPr/>
          <p:nvPr/>
        </p:nvSpPr>
        <p:spPr>
          <a:xfrm>
            <a:off x="2600678" y="2711899"/>
            <a:ext cx="4064327" cy="1662641"/>
          </a:xfrm>
          <a:prstGeom prst="downArrowCallout">
            <a:avLst>
              <a:gd name="adj1" fmla="val 17870"/>
              <a:gd name="adj2" fmla="val 18889"/>
              <a:gd name="adj3" fmla="val 12918"/>
              <a:gd name="adj4" fmla="val 79744"/>
            </a:avLst>
          </a:prstGeom>
          <a:noFill/>
          <a:ln w="28575" cap="flat" cmpd="sng" algn="ctr">
            <a:solidFill>
              <a:srgbClr val="FF66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73"/>
          <p:cNvSpPr/>
          <p:nvPr/>
        </p:nvSpPr>
        <p:spPr>
          <a:xfrm>
            <a:off x="957287" y="1122950"/>
            <a:ext cx="7109337" cy="1657978"/>
          </a:xfrm>
          <a:prstGeom prst="rect">
            <a:avLst/>
          </a:prstGeom>
          <a:solidFill>
            <a:srgbClr val="FFFFFF"/>
          </a:solidFill>
          <a:ln w="28575" cap="flat" cmpd="sng" algn="ctr">
            <a:solidFill>
              <a:srgbClr val="FF66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solidFill>
                  <a:schemeClr val="bg1"/>
                </a:solidFill>
              </a:rPr>
              <a:t>80%</a:t>
            </a:r>
          </a:p>
          <a:p>
            <a:pPr algn="ctr"/>
            <a:r>
              <a:rPr lang="en-US" dirty="0" smtClean="0">
                <a:solidFill>
                  <a:schemeClr val="bg1"/>
                </a:solidFill>
              </a:rPr>
              <a:t>Standard Components</a:t>
            </a:r>
            <a:endParaRPr lang="en-US" dirty="0">
              <a:solidFill>
                <a:schemeClr val="bg1"/>
              </a:solidFill>
            </a:endParaRPr>
          </a:p>
        </p:txBody>
      </p:sp>
      <p:sp>
        <p:nvSpPr>
          <p:cNvPr id="6" name="Rectangle 74"/>
          <p:cNvSpPr/>
          <p:nvPr/>
        </p:nvSpPr>
        <p:spPr>
          <a:xfrm>
            <a:off x="993263" y="4835788"/>
            <a:ext cx="7109337" cy="1559369"/>
          </a:xfrm>
          <a:prstGeom prst="rect">
            <a:avLst/>
          </a:prstGeom>
          <a:solidFill>
            <a:srgbClr val="FFFFFF"/>
          </a:solidFill>
          <a:ln w="28575" cap="flat" cmpd="sng" algn="ctr">
            <a:solidFill>
              <a:srgbClr val="FF66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solidFill>
                  <a:schemeClr val="bg1"/>
                </a:solidFill>
              </a:rPr>
              <a:t>80%</a:t>
            </a:r>
          </a:p>
          <a:p>
            <a:pPr algn="ctr"/>
            <a:r>
              <a:rPr lang="en-US" dirty="0" smtClean="0">
                <a:solidFill>
                  <a:schemeClr val="bg1"/>
                </a:solidFill>
              </a:rPr>
              <a:t>Standard Components</a:t>
            </a:r>
            <a:endParaRPr lang="en-US" dirty="0">
              <a:solidFill>
                <a:schemeClr val="bg1"/>
              </a:solidFill>
            </a:endParaRPr>
          </a:p>
        </p:txBody>
      </p:sp>
      <p:pic>
        <p:nvPicPr>
          <p:cNvPr id="7" name="Picture 5" descr="SCH.jpg"/>
          <p:cNvPicPr>
            <a:picLocks noChangeAspect="1"/>
          </p:cNvPicPr>
          <p:nvPr/>
        </p:nvPicPr>
        <p:blipFill>
          <a:blip r:embed="rId2"/>
          <a:stretch>
            <a:fillRect/>
          </a:stretch>
        </p:blipFill>
        <p:spPr>
          <a:xfrm>
            <a:off x="3275856" y="1899715"/>
            <a:ext cx="516778" cy="514539"/>
          </a:xfrm>
          <a:prstGeom prst="rect">
            <a:avLst/>
          </a:prstGeom>
        </p:spPr>
      </p:pic>
      <p:pic>
        <p:nvPicPr>
          <p:cNvPr id="8" name="Picture 7" descr="software-cd-1.png"/>
          <p:cNvPicPr>
            <a:picLocks noChangeAspect="1"/>
          </p:cNvPicPr>
          <p:nvPr/>
        </p:nvPicPr>
        <p:blipFill>
          <a:blip r:embed="rId3"/>
          <a:stretch>
            <a:fillRect/>
          </a:stretch>
        </p:blipFill>
        <p:spPr>
          <a:xfrm>
            <a:off x="4176582" y="1912415"/>
            <a:ext cx="594078" cy="594078"/>
          </a:xfrm>
          <a:prstGeom prst="rect">
            <a:avLst/>
          </a:prstGeom>
        </p:spPr>
      </p:pic>
      <p:pic>
        <p:nvPicPr>
          <p:cNvPr id="9" name="Picture 11" descr="Motor.jpeg"/>
          <p:cNvPicPr>
            <a:picLocks noChangeAspect="1"/>
          </p:cNvPicPr>
          <p:nvPr/>
        </p:nvPicPr>
        <p:blipFill>
          <a:blip r:embed="rId4"/>
          <a:stretch>
            <a:fillRect/>
          </a:stretch>
        </p:blipFill>
        <p:spPr>
          <a:xfrm>
            <a:off x="5223817" y="1949810"/>
            <a:ext cx="428303" cy="518583"/>
          </a:xfrm>
          <a:prstGeom prst="rect">
            <a:avLst/>
          </a:prstGeom>
        </p:spPr>
      </p:pic>
      <p:pic>
        <p:nvPicPr>
          <p:cNvPr id="10" name="Picture 12" descr="bianpin3.gif"/>
          <p:cNvPicPr>
            <a:picLocks noChangeAspect="1"/>
          </p:cNvPicPr>
          <p:nvPr/>
        </p:nvPicPr>
        <p:blipFill>
          <a:blip r:embed="rId5"/>
          <a:stretch>
            <a:fillRect/>
          </a:stretch>
        </p:blipFill>
        <p:spPr>
          <a:xfrm>
            <a:off x="6156139" y="1901126"/>
            <a:ext cx="576101" cy="579967"/>
          </a:xfrm>
          <a:prstGeom prst="rect">
            <a:avLst/>
          </a:prstGeom>
        </p:spPr>
      </p:pic>
      <p:pic>
        <p:nvPicPr>
          <p:cNvPr id="11" name="Picture 14" descr="card1.jpg"/>
          <p:cNvPicPr>
            <a:picLocks noChangeAspect="1"/>
          </p:cNvPicPr>
          <p:nvPr/>
        </p:nvPicPr>
        <p:blipFill>
          <a:blip r:embed="rId6"/>
          <a:stretch>
            <a:fillRect/>
          </a:stretch>
        </p:blipFill>
        <p:spPr>
          <a:xfrm>
            <a:off x="7094687" y="1873610"/>
            <a:ext cx="643467" cy="643467"/>
          </a:xfrm>
          <a:prstGeom prst="rect">
            <a:avLst/>
          </a:prstGeom>
        </p:spPr>
      </p:pic>
      <p:pic>
        <p:nvPicPr>
          <p:cNvPr id="12" name="Picture 15" descr="car2.jpeg"/>
          <p:cNvPicPr>
            <a:picLocks noChangeAspect="1"/>
          </p:cNvPicPr>
          <p:nvPr/>
        </p:nvPicPr>
        <p:blipFill>
          <a:blip r:embed="rId7"/>
          <a:stretch>
            <a:fillRect/>
          </a:stretch>
        </p:blipFill>
        <p:spPr>
          <a:xfrm>
            <a:off x="1130064" y="5783547"/>
            <a:ext cx="1021025" cy="476271"/>
          </a:xfrm>
          <a:prstGeom prst="rect">
            <a:avLst/>
          </a:prstGeom>
        </p:spPr>
      </p:pic>
      <p:pic>
        <p:nvPicPr>
          <p:cNvPr id="13" name="Picture 16" descr="smartmeter.jpg"/>
          <p:cNvPicPr>
            <a:picLocks noChangeAspect="1"/>
          </p:cNvPicPr>
          <p:nvPr/>
        </p:nvPicPr>
        <p:blipFill>
          <a:blip r:embed="rId8"/>
          <a:stretch>
            <a:fillRect/>
          </a:stretch>
        </p:blipFill>
        <p:spPr>
          <a:xfrm>
            <a:off x="2379841" y="5735621"/>
            <a:ext cx="341793" cy="429683"/>
          </a:xfrm>
          <a:prstGeom prst="rect">
            <a:avLst/>
          </a:prstGeom>
        </p:spPr>
      </p:pic>
      <p:pic>
        <p:nvPicPr>
          <p:cNvPr id="15" name="Picture 18" descr="smartphone.jpeg"/>
          <p:cNvPicPr>
            <a:picLocks noChangeAspect="1"/>
          </p:cNvPicPr>
          <p:nvPr/>
        </p:nvPicPr>
        <p:blipFill>
          <a:blip r:embed="rId9"/>
          <a:stretch>
            <a:fillRect/>
          </a:stretch>
        </p:blipFill>
        <p:spPr>
          <a:xfrm flipH="1">
            <a:off x="5084783" y="5721371"/>
            <a:ext cx="319433" cy="565150"/>
          </a:xfrm>
          <a:prstGeom prst="rect">
            <a:avLst/>
          </a:prstGeom>
        </p:spPr>
      </p:pic>
      <p:pic>
        <p:nvPicPr>
          <p:cNvPr id="16" name="Picture 20" descr="camera.jpg"/>
          <p:cNvPicPr>
            <a:picLocks noChangeAspect="1"/>
          </p:cNvPicPr>
          <p:nvPr/>
        </p:nvPicPr>
        <p:blipFill>
          <a:blip r:embed="rId10"/>
          <a:stretch>
            <a:fillRect/>
          </a:stretch>
        </p:blipFill>
        <p:spPr>
          <a:xfrm>
            <a:off x="5940152" y="5793379"/>
            <a:ext cx="646290" cy="484717"/>
          </a:xfrm>
          <a:prstGeom prst="rect">
            <a:avLst/>
          </a:prstGeom>
        </p:spPr>
      </p:pic>
      <p:pic>
        <p:nvPicPr>
          <p:cNvPr id="17" name="Picture 21" descr="FS6.jpg"/>
          <p:cNvPicPr>
            <a:picLocks noChangeAspect="1"/>
          </p:cNvPicPr>
          <p:nvPr/>
        </p:nvPicPr>
        <p:blipFill>
          <a:blip r:embed="rId11"/>
          <a:stretch>
            <a:fillRect/>
          </a:stretch>
        </p:blipFill>
        <p:spPr>
          <a:xfrm>
            <a:off x="1263296" y="1950515"/>
            <a:ext cx="614784" cy="505354"/>
          </a:xfrm>
          <a:prstGeom prst="rect">
            <a:avLst/>
          </a:prstGeom>
        </p:spPr>
      </p:pic>
      <p:pic>
        <p:nvPicPr>
          <p:cNvPr id="18" name="Picture 22" descr="Resistor-Capacitor.jpg"/>
          <p:cNvPicPr>
            <a:picLocks noChangeAspect="1"/>
          </p:cNvPicPr>
          <p:nvPr/>
        </p:nvPicPr>
        <p:blipFill>
          <a:blip r:embed="rId12"/>
          <a:stretch>
            <a:fillRect/>
          </a:stretch>
        </p:blipFill>
        <p:spPr>
          <a:xfrm>
            <a:off x="2301538" y="1962510"/>
            <a:ext cx="659987" cy="477831"/>
          </a:xfrm>
          <a:prstGeom prst="rect">
            <a:avLst/>
          </a:prstGeom>
        </p:spPr>
      </p:pic>
      <p:pic>
        <p:nvPicPr>
          <p:cNvPr id="19" name="Picture 25" descr="product_network-small.jpg"/>
          <p:cNvPicPr>
            <a:picLocks noChangeAspect="1"/>
          </p:cNvPicPr>
          <p:nvPr/>
        </p:nvPicPr>
        <p:blipFill>
          <a:blip r:embed="rId13"/>
          <a:stretch>
            <a:fillRect/>
          </a:stretch>
        </p:blipFill>
        <p:spPr>
          <a:xfrm>
            <a:off x="7122397" y="5721371"/>
            <a:ext cx="764083" cy="565150"/>
          </a:xfrm>
          <a:prstGeom prst="rect">
            <a:avLst/>
          </a:prstGeom>
        </p:spPr>
      </p:pic>
      <p:pic>
        <p:nvPicPr>
          <p:cNvPr id="20" name="Picture 27" descr="medical.jpeg"/>
          <p:cNvPicPr>
            <a:picLocks noChangeAspect="1"/>
          </p:cNvPicPr>
          <p:nvPr/>
        </p:nvPicPr>
        <p:blipFill>
          <a:blip r:embed="rId14"/>
          <a:stretch>
            <a:fillRect/>
          </a:stretch>
        </p:blipFill>
        <p:spPr>
          <a:xfrm>
            <a:off x="3067136" y="5752595"/>
            <a:ext cx="728926" cy="484717"/>
          </a:xfrm>
          <a:prstGeom prst="rect">
            <a:avLst/>
          </a:prstGeom>
        </p:spPr>
      </p:pic>
      <p:sp>
        <p:nvSpPr>
          <p:cNvPr id="21" name="TextBox 28"/>
          <p:cNvSpPr txBox="1"/>
          <p:nvPr/>
        </p:nvSpPr>
        <p:spPr>
          <a:xfrm>
            <a:off x="1110126" y="1552350"/>
            <a:ext cx="960779" cy="261610"/>
          </a:xfrm>
          <a:prstGeom prst="rect">
            <a:avLst/>
          </a:prstGeom>
          <a:noFill/>
        </p:spPr>
        <p:txBody>
          <a:bodyPr wrap="square" rtlCol="0">
            <a:spAutoFit/>
          </a:bodyPr>
          <a:lstStyle/>
          <a:p>
            <a:pPr algn="ctr"/>
            <a:r>
              <a:rPr lang="en-US" altLang="zh-CN" sz="1100" dirty="0" smtClean="0">
                <a:solidFill>
                  <a:srgbClr val="595959"/>
                </a:solidFill>
                <a:latin typeface="微软雅黑"/>
                <a:ea typeface="微软雅黑"/>
                <a:cs typeface="微软雅黑"/>
              </a:rPr>
              <a:t>IC</a:t>
            </a:r>
            <a:r>
              <a:rPr lang="zh-CN" altLang="en-US" sz="1100" dirty="0" smtClean="0">
                <a:solidFill>
                  <a:srgbClr val="595959"/>
                </a:solidFill>
                <a:latin typeface="微软雅黑"/>
                <a:ea typeface="微软雅黑"/>
                <a:cs typeface="微软雅黑"/>
              </a:rPr>
              <a:t>集成电路</a:t>
            </a:r>
            <a:endParaRPr lang="en-US" sz="1100" dirty="0">
              <a:solidFill>
                <a:srgbClr val="595959"/>
              </a:solidFill>
              <a:latin typeface="微软雅黑"/>
              <a:ea typeface="微软雅黑"/>
              <a:cs typeface="微软雅黑"/>
            </a:endParaRPr>
          </a:p>
        </p:txBody>
      </p:sp>
      <p:sp>
        <p:nvSpPr>
          <p:cNvPr id="22" name="TextBox 29"/>
          <p:cNvSpPr txBox="1"/>
          <p:nvPr/>
        </p:nvSpPr>
        <p:spPr>
          <a:xfrm>
            <a:off x="2051720" y="1557500"/>
            <a:ext cx="1064875" cy="261610"/>
          </a:xfrm>
          <a:prstGeom prst="rect">
            <a:avLst/>
          </a:prstGeom>
          <a:noFill/>
        </p:spPr>
        <p:txBody>
          <a:bodyPr wrap="square" rtlCol="0">
            <a:spAutoFit/>
          </a:bodyPr>
          <a:lstStyle/>
          <a:p>
            <a:pPr algn="ctr"/>
            <a:r>
              <a:rPr lang="zh-CN" altLang="en-US" sz="1100" dirty="0" smtClean="0">
                <a:solidFill>
                  <a:srgbClr val="595959"/>
                </a:solidFill>
                <a:latin typeface="微软雅黑"/>
                <a:ea typeface="微软雅黑"/>
                <a:cs typeface="微软雅黑"/>
              </a:rPr>
              <a:t>元器件</a:t>
            </a:r>
            <a:endParaRPr lang="en-US" sz="1100" dirty="0">
              <a:solidFill>
                <a:srgbClr val="595959"/>
              </a:solidFill>
              <a:latin typeface="微软雅黑"/>
              <a:ea typeface="微软雅黑"/>
              <a:cs typeface="微软雅黑"/>
            </a:endParaRPr>
          </a:p>
        </p:txBody>
      </p:sp>
      <p:sp>
        <p:nvSpPr>
          <p:cNvPr id="23" name="TextBox 30"/>
          <p:cNvSpPr txBox="1"/>
          <p:nvPr/>
        </p:nvSpPr>
        <p:spPr>
          <a:xfrm>
            <a:off x="3059832" y="1557500"/>
            <a:ext cx="927182" cy="261610"/>
          </a:xfrm>
          <a:prstGeom prst="rect">
            <a:avLst/>
          </a:prstGeom>
          <a:noFill/>
        </p:spPr>
        <p:txBody>
          <a:bodyPr wrap="square" rtlCol="0">
            <a:spAutoFit/>
          </a:bodyPr>
          <a:lstStyle/>
          <a:p>
            <a:pPr algn="ctr"/>
            <a:r>
              <a:rPr lang="zh-CN" altLang="en-US" sz="1100" dirty="0" smtClean="0">
                <a:solidFill>
                  <a:srgbClr val="595959"/>
                </a:solidFill>
                <a:latin typeface="微软雅黑"/>
                <a:ea typeface="微软雅黑"/>
                <a:cs typeface="微软雅黑"/>
              </a:rPr>
              <a:t>电气模块</a:t>
            </a:r>
            <a:endParaRPr lang="en-US" sz="1100" dirty="0">
              <a:solidFill>
                <a:srgbClr val="595959"/>
              </a:solidFill>
              <a:latin typeface="微软雅黑"/>
              <a:ea typeface="微软雅黑"/>
              <a:cs typeface="微软雅黑"/>
            </a:endParaRPr>
          </a:p>
        </p:txBody>
      </p:sp>
      <p:sp>
        <p:nvSpPr>
          <p:cNvPr id="24" name="TextBox 32"/>
          <p:cNvSpPr txBox="1"/>
          <p:nvPr/>
        </p:nvSpPr>
        <p:spPr>
          <a:xfrm>
            <a:off x="4049582" y="1557500"/>
            <a:ext cx="927182" cy="261610"/>
          </a:xfrm>
          <a:prstGeom prst="rect">
            <a:avLst/>
          </a:prstGeom>
          <a:noFill/>
        </p:spPr>
        <p:txBody>
          <a:bodyPr wrap="square" rtlCol="0">
            <a:spAutoFit/>
          </a:bodyPr>
          <a:lstStyle/>
          <a:p>
            <a:pPr algn="ctr"/>
            <a:r>
              <a:rPr lang="zh-CN" altLang="en-US" sz="1100" dirty="0" smtClean="0">
                <a:solidFill>
                  <a:srgbClr val="595959"/>
                </a:solidFill>
                <a:latin typeface="微软雅黑"/>
                <a:ea typeface="微软雅黑"/>
                <a:cs typeface="微软雅黑"/>
              </a:rPr>
              <a:t>嵌入式软件</a:t>
            </a:r>
            <a:endParaRPr lang="en-US" sz="1100" dirty="0">
              <a:solidFill>
                <a:srgbClr val="595959"/>
              </a:solidFill>
              <a:latin typeface="微软雅黑"/>
              <a:ea typeface="微软雅黑"/>
              <a:cs typeface="微软雅黑"/>
            </a:endParaRPr>
          </a:p>
        </p:txBody>
      </p:sp>
      <p:sp>
        <p:nvSpPr>
          <p:cNvPr id="25" name="TextBox 34"/>
          <p:cNvSpPr txBox="1"/>
          <p:nvPr/>
        </p:nvSpPr>
        <p:spPr>
          <a:xfrm>
            <a:off x="4874092" y="1557500"/>
            <a:ext cx="994052" cy="261610"/>
          </a:xfrm>
          <a:prstGeom prst="rect">
            <a:avLst/>
          </a:prstGeom>
          <a:noFill/>
        </p:spPr>
        <p:txBody>
          <a:bodyPr wrap="square" rtlCol="0">
            <a:spAutoFit/>
          </a:bodyPr>
          <a:lstStyle/>
          <a:p>
            <a:pPr algn="ctr"/>
            <a:r>
              <a:rPr lang="zh-CN" altLang="en-US" sz="1100" dirty="0" smtClean="0">
                <a:solidFill>
                  <a:srgbClr val="595959"/>
                </a:solidFill>
                <a:latin typeface="微软雅黑"/>
                <a:ea typeface="微软雅黑"/>
                <a:cs typeface="微软雅黑"/>
              </a:rPr>
              <a:t>自动化模块</a:t>
            </a:r>
            <a:endParaRPr lang="en-US" sz="1100" dirty="0">
              <a:solidFill>
                <a:srgbClr val="595959"/>
              </a:solidFill>
              <a:latin typeface="微软雅黑"/>
              <a:ea typeface="微软雅黑"/>
              <a:cs typeface="微软雅黑"/>
            </a:endParaRPr>
          </a:p>
        </p:txBody>
      </p:sp>
      <p:sp>
        <p:nvSpPr>
          <p:cNvPr id="26" name="TextBox 35"/>
          <p:cNvSpPr txBox="1"/>
          <p:nvPr/>
        </p:nvSpPr>
        <p:spPr>
          <a:xfrm>
            <a:off x="5941712" y="1557500"/>
            <a:ext cx="1078560" cy="261610"/>
          </a:xfrm>
          <a:prstGeom prst="rect">
            <a:avLst/>
          </a:prstGeom>
          <a:noFill/>
        </p:spPr>
        <p:txBody>
          <a:bodyPr wrap="square" rtlCol="0">
            <a:spAutoFit/>
          </a:bodyPr>
          <a:lstStyle/>
          <a:p>
            <a:pPr algn="ctr"/>
            <a:r>
              <a:rPr lang="zh-CN" altLang="en-US" sz="1100" dirty="0" smtClean="0">
                <a:solidFill>
                  <a:srgbClr val="595959"/>
                </a:solidFill>
                <a:latin typeface="微软雅黑"/>
                <a:ea typeface="微软雅黑"/>
                <a:cs typeface="微软雅黑"/>
              </a:rPr>
              <a:t>工控模组</a:t>
            </a:r>
            <a:endParaRPr lang="en-US" sz="1100" dirty="0">
              <a:solidFill>
                <a:srgbClr val="595959"/>
              </a:solidFill>
              <a:latin typeface="微软雅黑"/>
              <a:ea typeface="微软雅黑"/>
              <a:cs typeface="微软雅黑"/>
            </a:endParaRPr>
          </a:p>
        </p:txBody>
      </p:sp>
      <p:sp>
        <p:nvSpPr>
          <p:cNvPr id="27" name="TextBox 36"/>
          <p:cNvSpPr txBox="1"/>
          <p:nvPr/>
        </p:nvSpPr>
        <p:spPr>
          <a:xfrm>
            <a:off x="6961222" y="1557500"/>
            <a:ext cx="927182" cy="261610"/>
          </a:xfrm>
          <a:prstGeom prst="rect">
            <a:avLst/>
          </a:prstGeom>
          <a:noFill/>
        </p:spPr>
        <p:txBody>
          <a:bodyPr wrap="square" rtlCol="0">
            <a:spAutoFit/>
          </a:bodyPr>
          <a:lstStyle/>
          <a:p>
            <a:pPr algn="ctr"/>
            <a:r>
              <a:rPr lang="zh-CN" altLang="en-US" sz="1100" dirty="0" smtClean="0">
                <a:solidFill>
                  <a:srgbClr val="595959"/>
                </a:solidFill>
                <a:latin typeface="微软雅黑"/>
                <a:ea typeface="微软雅黑"/>
                <a:cs typeface="微软雅黑"/>
              </a:rPr>
              <a:t>电子模组</a:t>
            </a:r>
            <a:endParaRPr lang="en-US" sz="1100" dirty="0">
              <a:solidFill>
                <a:srgbClr val="595959"/>
              </a:solidFill>
              <a:latin typeface="微软雅黑"/>
              <a:ea typeface="微软雅黑"/>
              <a:cs typeface="微软雅黑"/>
            </a:endParaRPr>
          </a:p>
        </p:txBody>
      </p:sp>
      <p:sp>
        <p:nvSpPr>
          <p:cNvPr id="28" name="TextBox 37"/>
          <p:cNvSpPr txBox="1"/>
          <p:nvPr/>
        </p:nvSpPr>
        <p:spPr>
          <a:xfrm>
            <a:off x="1177510" y="5459761"/>
            <a:ext cx="927182" cy="261610"/>
          </a:xfrm>
          <a:prstGeom prst="rect">
            <a:avLst/>
          </a:prstGeom>
          <a:noFill/>
        </p:spPr>
        <p:txBody>
          <a:bodyPr wrap="square" rtlCol="0">
            <a:spAutoFit/>
          </a:bodyPr>
          <a:lstStyle/>
          <a:p>
            <a:r>
              <a:rPr lang="zh-CN" altLang="en-US" sz="1100" dirty="0" smtClean="0">
                <a:solidFill>
                  <a:schemeClr val="tx1">
                    <a:lumMod val="65000"/>
                    <a:lumOff val="35000"/>
                  </a:schemeClr>
                </a:solidFill>
                <a:latin typeface="微软雅黑"/>
                <a:ea typeface="微软雅黑"/>
                <a:cs typeface="微软雅黑"/>
              </a:rPr>
              <a:t>汽车电子</a:t>
            </a:r>
            <a:endParaRPr lang="en-US" sz="1100" dirty="0">
              <a:solidFill>
                <a:schemeClr val="tx1">
                  <a:lumMod val="65000"/>
                  <a:lumOff val="35000"/>
                </a:schemeClr>
              </a:solidFill>
              <a:latin typeface="微软雅黑"/>
              <a:ea typeface="微软雅黑"/>
              <a:cs typeface="微软雅黑"/>
            </a:endParaRPr>
          </a:p>
        </p:txBody>
      </p:sp>
      <p:sp>
        <p:nvSpPr>
          <p:cNvPr id="29" name="TextBox 38"/>
          <p:cNvSpPr txBox="1"/>
          <p:nvPr/>
        </p:nvSpPr>
        <p:spPr>
          <a:xfrm>
            <a:off x="2225245" y="5459761"/>
            <a:ext cx="927182" cy="261610"/>
          </a:xfrm>
          <a:prstGeom prst="rect">
            <a:avLst/>
          </a:prstGeom>
          <a:noFill/>
        </p:spPr>
        <p:txBody>
          <a:bodyPr wrap="square" rtlCol="0">
            <a:spAutoFit/>
          </a:bodyPr>
          <a:lstStyle/>
          <a:p>
            <a:r>
              <a:rPr lang="zh-CN" altLang="en-US" sz="1100" dirty="0" smtClean="0">
                <a:solidFill>
                  <a:schemeClr val="tx1">
                    <a:lumMod val="65000"/>
                    <a:lumOff val="35000"/>
                  </a:schemeClr>
                </a:solidFill>
                <a:latin typeface="微软雅黑"/>
                <a:ea typeface="微软雅黑"/>
                <a:cs typeface="微软雅黑"/>
              </a:rPr>
              <a:t>智能电表</a:t>
            </a:r>
            <a:endParaRPr lang="en-US" sz="1100" dirty="0">
              <a:solidFill>
                <a:schemeClr val="tx1">
                  <a:lumMod val="65000"/>
                  <a:lumOff val="35000"/>
                </a:schemeClr>
              </a:solidFill>
              <a:latin typeface="微软雅黑"/>
              <a:ea typeface="微软雅黑"/>
              <a:cs typeface="微软雅黑"/>
            </a:endParaRPr>
          </a:p>
        </p:txBody>
      </p:sp>
      <p:sp>
        <p:nvSpPr>
          <p:cNvPr id="30" name="TextBox 39"/>
          <p:cNvSpPr txBox="1"/>
          <p:nvPr/>
        </p:nvSpPr>
        <p:spPr>
          <a:xfrm>
            <a:off x="3021032" y="5459761"/>
            <a:ext cx="1002955" cy="261610"/>
          </a:xfrm>
          <a:prstGeom prst="rect">
            <a:avLst/>
          </a:prstGeom>
          <a:noFill/>
        </p:spPr>
        <p:txBody>
          <a:bodyPr wrap="square" rtlCol="0">
            <a:spAutoFit/>
          </a:bodyPr>
          <a:lstStyle/>
          <a:p>
            <a:r>
              <a:rPr lang="zh-CN" altLang="en-US" sz="1100" dirty="0" smtClean="0">
                <a:solidFill>
                  <a:schemeClr val="tx1">
                    <a:lumMod val="65000"/>
                    <a:lumOff val="35000"/>
                  </a:schemeClr>
                </a:solidFill>
                <a:latin typeface="微软雅黑"/>
                <a:ea typeface="微软雅黑"/>
                <a:cs typeface="微软雅黑"/>
              </a:rPr>
              <a:t>医疗设备</a:t>
            </a:r>
            <a:endParaRPr lang="en-US" sz="1100" dirty="0">
              <a:solidFill>
                <a:schemeClr val="tx1">
                  <a:lumMod val="65000"/>
                  <a:lumOff val="35000"/>
                </a:schemeClr>
              </a:solidFill>
              <a:latin typeface="微软雅黑"/>
              <a:ea typeface="微软雅黑"/>
              <a:cs typeface="微软雅黑"/>
            </a:endParaRPr>
          </a:p>
        </p:txBody>
      </p:sp>
      <p:sp>
        <p:nvSpPr>
          <p:cNvPr id="31" name="TextBox 40"/>
          <p:cNvSpPr txBox="1"/>
          <p:nvPr/>
        </p:nvSpPr>
        <p:spPr>
          <a:xfrm>
            <a:off x="3921302" y="5459761"/>
            <a:ext cx="1058803" cy="261610"/>
          </a:xfrm>
          <a:prstGeom prst="rect">
            <a:avLst/>
          </a:prstGeom>
          <a:noFill/>
        </p:spPr>
        <p:txBody>
          <a:bodyPr wrap="square" rtlCol="0">
            <a:spAutoFit/>
          </a:bodyPr>
          <a:lstStyle/>
          <a:p>
            <a:r>
              <a:rPr lang="zh-CN" altLang="en-US" sz="1100" dirty="0" smtClean="0">
                <a:solidFill>
                  <a:schemeClr val="tx1">
                    <a:lumMod val="65000"/>
                    <a:lumOff val="35000"/>
                  </a:schemeClr>
                </a:solidFill>
                <a:latin typeface="微软雅黑"/>
                <a:ea typeface="微软雅黑"/>
                <a:cs typeface="微软雅黑"/>
              </a:rPr>
              <a:t>液晶电视</a:t>
            </a:r>
            <a:endParaRPr lang="en-US" sz="1100" dirty="0">
              <a:solidFill>
                <a:schemeClr val="tx1">
                  <a:lumMod val="65000"/>
                  <a:lumOff val="35000"/>
                </a:schemeClr>
              </a:solidFill>
              <a:latin typeface="微软雅黑"/>
              <a:ea typeface="微软雅黑"/>
              <a:cs typeface="微软雅黑"/>
            </a:endParaRPr>
          </a:p>
        </p:txBody>
      </p:sp>
      <p:sp>
        <p:nvSpPr>
          <p:cNvPr id="32" name="TextBox 41"/>
          <p:cNvSpPr txBox="1"/>
          <p:nvPr/>
        </p:nvSpPr>
        <p:spPr>
          <a:xfrm>
            <a:off x="4842428" y="5455484"/>
            <a:ext cx="927182" cy="261610"/>
          </a:xfrm>
          <a:prstGeom prst="rect">
            <a:avLst/>
          </a:prstGeom>
          <a:noFill/>
        </p:spPr>
        <p:txBody>
          <a:bodyPr wrap="square" rtlCol="0">
            <a:spAutoFit/>
          </a:bodyPr>
          <a:lstStyle/>
          <a:p>
            <a:r>
              <a:rPr lang="zh-CN" altLang="en-US" sz="1100" dirty="0" smtClean="0">
                <a:solidFill>
                  <a:schemeClr val="tx1">
                    <a:lumMod val="65000"/>
                    <a:lumOff val="35000"/>
                  </a:schemeClr>
                </a:solidFill>
                <a:latin typeface="微软雅黑"/>
                <a:ea typeface="微软雅黑"/>
                <a:cs typeface="微软雅黑"/>
              </a:rPr>
              <a:t>智能手机</a:t>
            </a:r>
            <a:endParaRPr lang="en-US" sz="1100" dirty="0">
              <a:solidFill>
                <a:schemeClr val="tx1">
                  <a:lumMod val="65000"/>
                  <a:lumOff val="35000"/>
                </a:schemeClr>
              </a:solidFill>
              <a:latin typeface="微软雅黑"/>
              <a:ea typeface="微软雅黑"/>
              <a:cs typeface="微软雅黑"/>
            </a:endParaRPr>
          </a:p>
        </p:txBody>
      </p:sp>
      <p:sp>
        <p:nvSpPr>
          <p:cNvPr id="33" name="TextBox 42"/>
          <p:cNvSpPr txBox="1"/>
          <p:nvPr/>
        </p:nvSpPr>
        <p:spPr>
          <a:xfrm>
            <a:off x="5847373" y="5445224"/>
            <a:ext cx="973025" cy="261610"/>
          </a:xfrm>
          <a:prstGeom prst="rect">
            <a:avLst/>
          </a:prstGeom>
          <a:noFill/>
        </p:spPr>
        <p:txBody>
          <a:bodyPr wrap="square" rtlCol="0">
            <a:spAutoFit/>
          </a:bodyPr>
          <a:lstStyle/>
          <a:p>
            <a:r>
              <a:rPr lang="zh-CN" altLang="en-US" sz="1100" dirty="0" smtClean="0">
                <a:solidFill>
                  <a:schemeClr val="tx1">
                    <a:lumMod val="65000"/>
                    <a:lumOff val="35000"/>
                  </a:schemeClr>
                </a:solidFill>
                <a:latin typeface="微软雅黑"/>
                <a:ea typeface="微软雅黑"/>
                <a:cs typeface="微软雅黑"/>
              </a:rPr>
              <a:t>安防监控</a:t>
            </a:r>
            <a:endParaRPr lang="en-US" sz="1100" dirty="0">
              <a:solidFill>
                <a:schemeClr val="tx1">
                  <a:lumMod val="65000"/>
                  <a:lumOff val="35000"/>
                </a:schemeClr>
              </a:solidFill>
              <a:latin typeface="微软雅黑"/>
              <a:ea typeface="微软雅黑"/>
              <a:cs typeface="微软雅黑"/>
            </a:endParaRPr>
          </a:p>
        </p:txBody>
      </p:sp>
      <p:sp>
        <p:nvSpPr>
          <p:cNvPr id="34" name="TextBox 43"/>
          <p:cNvSpPr txBox="1"/>
          <p:nvPr/>
        </p:nvSpPr>
        <p:spPr>
          <a:xfrm>
            <a:off x="7101202" y="5466433"/>
            <a:ext cx="927182" cy="261610"/>
          </a:xfrm>
          <a:prstGeom prst="rect">
            <a:avLst/>
          </a:prstGeom>
          <a:noFill/>
        </p:spPr>
        <p:txBody>
          <a:bodyPr wrap="square" rtlCol="0">
            <a:spAutoFit/>
          </a:bodyPr>
          <a:lstStyle/>
          <a:p>
            <a:r>
              <a:rPr lang="zh-CN" altLang="en-US" sz="1100" dirty="0" smtClean="0">
                <a:solidFill>
                  <a:schemeClr val="tx1">
                    <a:lumMod val="65000"/>
                    <a:lumOff val="35000"/>
                  </a:schemeClr>
                </a:solidFill>
                <a:latin typeface="微软雅黑"/>
                <a:ea typeface="微软雅黑"/>
                <a:cs typeface="微软雅黑"/>
              </a:rPr>
              <a:t>网络通信</a:t>
            </a:r>
            <a:endParaRPr lang="en-US" sz="1100" dirty="0">
              <a:solidFill>
                <a:schemeClr val="tx1">
                  <a:lumMod val="65000"/>
                  <a:lumOff val="35000"/>
                </a:schemeClr>
              </a:solidFill>
              <a:latin typeface="微软雅黑"/>
              <a:ea typeface="微软雅黑"/>
              <a:cs typeface="微软雅黑"/>
            </a:endParaRPr>
          </a:p>
        </p:txBody>
      </p:sp>
      <p:sp>
        <p:nvSpPr>
          <p:cNvPr id="35" name="Rectangle 44"/>
          <p:cNvSpPr/>
          <p:nvPr/>
        </p:nvSpPr>
        <p:spPr>
          <a:xfrm>
            <a:off x="2835545" y="2924945"/>
            <a:ext cx="3597100" cy="792088"/>
          </a:xfrm>
          <a:prstGeom prst="rect">
            <a:avLst/>
          </a:prstGeom>
          <a:solidFill>
            <a:srgbClr val="336699"/>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b="1" dirty="0" smtClean="0">
                <a:solidFill>
                  <a:schemeClr val="bg1"/>
                </a:solidFill>
                <a:latin typeface="微软雅黑"/>
                <a:ea typeface="微软雅黑"/>
                <a:cs typeface="微软雅黑"/>
              </a:rPr>
              <a:t>2</a:t>
            </a:r>
            <a:r>
              <a:rPr lang="zh-CN" altLang="en-US" b="1" dirty="0" smtClean="0">
                <a:solidFill>
                  <a:schemeClr val="bg1"/>
                </a:solidFill>
                <a:latin typeface="微软雅黑"/>
                <a:ea typeface="微软雅黑"/>
                <a:cs typeface="微软雅黑"/>
              </a:rPr>
              <a:t>万亿</a:t>
            </a:r>
            <a:r>
              <a:rPr lang="en-US" altLang="zh-CN" b="1" dirty="0" smtClean="0">
                <a:solidFill>
                  <a:schemeClr val="bg1"/>
                </a:solidFill>
                <a:latin typeface="微软雅黑"/>
                <a:ea typeface="微软雅黑"/>
                <a:cs typeface="微软雅黑"/>
              </a:rPr>
              <a:t>IC</a:t>
            </a:r>
            <a:r>
              <a:rPr lang="zh-CN" altLang="en-US" b="1" dirty="0" smtClean="0">
                <a:solidFill>
                  <a:schemeClr val="bg1"/>
                </a:solidFill>
                <a:latin typeface="微软雅黑"/>
                <a:ea typeface="微软雅黑"/>
                <a:cs typeface="微软雅黑"/>
              </a:rPr>
              <a:t>元器件产品＋方案市场</a:t>
            </a:r>
            <a:endParaRPr lang="en-US" b="1" dirty="0" smtClean="0">
              <a:solidFill>
                <a:schemeClr val="bg1"/>
              </a:solidFill>
              <a:latin typeface="微软雅黑"/>
              <a:ea typeface="微软雅黑"/>
              <a:cs typeface="微软雅黑"/>
            </a:endParaRPr>
          </a:p>
        </p:txBody>
      </p:sp>
      <p:sp>
        <p:nvSpPr>
          <p:cNvPr id="39" name="TextBox 50"/>
          <p:cNvSpPr txBox="1"/>
          <p:nvPr/>
        </p:nvSpPr>
        <p:spPr>
          <a:xfrm>
            <a:off x="1906549" y="4374540"/>
            <a:ext cx="5728222" cy="369332"/>
          </a:xfrm>
          <a:prstGeom prst="rect">
            <a:avLst/>
          </a:prstGeom>
          <a:noFill/>
        </p:spPr>
        <p:txBody>
          <a:bodyPr wrap="square" rtlCol="0">
            <a:spAutoFit/>
          </a:bodyPr>
          <a:lstStyle/>
          <a:p>
            <a:pPr algn="ctr"/>
            <a:r>
              <a:rPr lang="en-US" b="1" dirty="0" smtClean="0">
                <a:solidFill>
                  <a:srgbClr val="595959"/>
                </a:solidFill>
                <a:latin typeface="微软雅黑"/>
                <a:ea typeface="微软雅黑"/>
                <a:cs typeface="微软雅黑"/>
              </a:rPr>
              <a:t>500</a:t>
            </a:r>
            <a:r>
              <a:rPr lang="zh-CN" altLang="en-US" b="1" dirty="0" smtClean="0">
                <a:solidFill>
                  <a:srgbClr val="595959"/>
                </a:solidFill>
                <a:latin typeface="微软雅黑"/>
                <a:ea typeface="微软雅黑"/>
                <a:cs typeface="微软雅黑"/>
              </a:rPr>
              <a:t>万家中国技术制造企业</a:t>
            </a:r>
            <a:endParaRPr lang="en-US" b="1" dirty="0">
              <a:solidFill>
                <a:srgbClr val="595959"/>
              </a:solidFill>
              <a:latin typeface="微软雅黑"/>
              <a:ea typeface="微软雅黑"/>
              <a:cs typeface="微软雅黑"/>
            </a:endParaRPr>
          </a:p>
        </p:txBody>
      </p:sp>
      <p:sp>
        <p:nvSpPr>
          <p:cNvPr id="46" name="Rectangle 75"/>
          <p:cNvSpPr/>
          <p:nvPr/>
        </p:nvSpPr>
        <p:spPr>
          <a:xfrm>
            <a:off x="2646176" y="2529777"/>
            <a:ext cx="4051627" cy="50805"/>
          </a:xfrm>
          <a:prstGeom prst="rect">
            <a:avLst/>
          </a:prstGeom>
          <a:solidFill>
            <a:schemeClr val="bg1"/>
          </a:solidFill>
          <a:ln w="15875" cap="flat" cmpd="sng" algn="ctr">
            <a:solidFill>
              <a:schemeClr val="bg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sp>
      <p:sp>
        <p:nvSpPr>
          <p:cNvPr id="49" name="矩形 48"/>
          <p:cNvSpPr/>
          <p:nvPr/>
        </p:nvSpPr>
        <p:spPr>
          <a:xfrm>
            <a:off x="226266" y="236989"/>
            <a:ext cx="5497862" cy="584776"/>
          </a:xfrm>
          <a:prstGeom prst="rect">
            <a:avLst/>
          </a:prstGeom>
        </p:spPr>
        <p:txBody>
          <a:bodyPr wrap="square">
            <a:spAutoFit/>
          </a:bodyPr>
          <a:lstStyle/>
          <a:p>
            <a:r>
              <a:rPr lang="zh-CN" altLang="en-US" sz="3200" b="1" dirty="0" smtClean="0">
                <a:solidFill>
                  <a:schemeClr val="bg1"/>
                </a:solidFill>
                <a:latin typeface="黑体"/>
                <a:ea typeface="黑体"/>
                <a:cs typeface="黑体"/>
              </a:rPr>
              <a:t>万亿级行业市场</a:t>
            </a:r>
            <a:endParaRPr lang="zh-CN" altLang="en-US" sz="3200" dirty="0">
              <a:solidFill>
                <a:schemeClr val="tx1">
                  <a:lumMod val="75000"/>
                  <a:lumOff val="25000"/>
                </a:schemeClr>
              </a:solidFill>
              <a:latin typeface="黑体"/>
              <a:ea typeface="黑体"/>
              <a:cs typeface="黑体"/>
            </a:endParaRPr>
          </a:p>
        </p:txBody>
      </p:sp>
      <p:pic>
        <p:nvPicPr>
          <p:cNvPr id="50" name="Picture 28" descr="Logo - Intel"/>
          <p:cNvPicPr>
            <a:picLocks noChangeAspect="1" noChangeArrowheads="1"/>
          </p:cNvPicPr>
          <p:nvPr/>
        </p:nvPicPr>
        <p:blipFill>
          <a:blip r:embed="rId15" cstate="print"/>
          <a:srcRect/>
          <a:stretch>
            <a:fillRect/>
          </a:stretch>
        </p:blipFill>
        <p:spPr bwMode="auto">
          <a:xfrm>
            <a:off x="1323661" y="1216765"/>
            <a:ext cx="728060" cy="329096"/>
          </a:xfrm>
          <a:prstGeom prst="rect">
            <a:avLst/>
          </a:prstGeom>
          <a:noFill/>
          <a:ln w="9525">
            <a:noFill/>
            <a:miter lim="800000"/>
            <a:headEnd/>
            <a:tailEnd/>
          </a:ln>
        </p:spPr>
      </p:pic>
      <p:pic>
        <p:nvPicPr>
          <p:cNvPr id="51" name="Picture 77"/>
          <p:cNvPicPr>
            <a:picLocks noChangeAspect="1"/>
          </p:cNvPicPr>
          <p:nvPr/>
        </p:nvPicPr>
        <p:blipFill>
          <a:blip r:embed="rId16" cstate="print"/>
          <a:srcRect/>
          <a:stretch>
            <a:fillRect/>
          </a:stretch>
        </p:blipFill>
        <p:spPr bwMode="auto">
          <a:xfrm>
            <a:off x="3203848" y="1234793"/>
            <a:ext cx="629296" cy="245406"/>
          </a:xfrm>
          <a:prstGeom prst="rect">
            <a:avLst/>
          </a:prstGeom>
          <a:noFill/>
          <a:ln w="9525">
            <a:noFill/>
            <a:miter lim="800000"/>
            <a:headEnd/>
            <a:tailEnd/>
          </a:ln>
        </p:spPr>
      </p:pic>
      <p:pic>
        <p:nvPicPr>
          <p:cNvPr id="52" name="Picture 5" descr="Microsoft Logo"/>
          <p:cNvPicPr preferRelativeResize="0">
            <a:picLocks noChangeAspect="1" noChangeArrowheads="1"/>
          </p:cNvPicPr>
          <p:nvPr/>
        </p:nvPicPr>
        <p:blipFill>
          <a:blip r:embed="rId17" cstate="print">
            <a:clrChange>
              <a:clrFrom>
                <a:srgbClr val="FFFFFF"/>
              </a:clrFrom>
              <a:clrTo>
                <a:srgbClr val="FFFFFF">
                  <a:alpha val="0"/>
                </a:srgbClr>
              </a:clrTo>
            </a:clrChange>
          </a:blip>
          <a:srcRect/>
          <a:stretch>
            <a:fillRect/>
          </a:stretch>
        </p:blipFill>
        <p:spPr bwMode="auto">
          <a:xfrm>
            <a:off x="4000900" y="1297463"/>
            <a:ext cx="1003148" cy="165299"/>
          </a:xfrm>
          <a:prstGeom prst="rect">
            <a:avLst/>
          </a:prstGeom>
          <a:noFill/>
          <a:ln w="9525">
            <a:noFill/>
            <a:miter lim="800000"/>
            <a:headEnd/>
            <a:tailEnd/>
          </a:ln>
        </p:spPr>
      </p:pic>
      <p:pic>
        <p:nvPicPr>
          <p:cNvPr id="53" name="Picture 37" descr="panasonic-logo-mar08"/>
          <p:cNvPicPr>
            <a:picLocks noChangeAspect="1" noChangeArrowheads="1"/>
          </p:cNvPicPr>
          <p:nvPr/>
        </p:nvPicPr>
        <p:blipFill>
          <a:blip r:embed="rId18" cstate="print"/>
          <a:srcRect/>
          <a:stretch>
            <a:fillRect/>
          </a:stretch>
        </p:blipFill>
        <p:spPr bwMode="auto">
          <a:xfrm>
            <a:off x="5033275" y="1216765"/>
            <a:ext cx="763535" cy="343605"/>
          </a:xfrm>
          <a:prstGeom prst="rect">
            <a:avLst/>
          </a:prstGeom>
          <a:noFill/>
          <a:ln w="9525">
            <a:noFill/>
            <a:miter lim="800000"/>
            <a:headEnd/>
            <a:tailEnd/>
          </a:ln>
        </p:spPr>
      </p:pic>
      <p:pic>
        <p:nvPicPr>
          <p:cNvPr id="54" name="图片 53" descr="littelfuse-logo.jpg"/>
          <p:cNvPicPr>
            <a:picLocks noChangeAspect="1"/>
          </p:cNvPicPr>
          <p:nvPr/>
        </p:nvPicPr>
        <p:blipFill>
          <a:blip r:embed="rId19" cstate="print"/>
          <a:stretch>
            <a:fillRect/>
          </a:stretch>
        </p:blipFill>
        <p:spPr>
          <a:xfrm>
            <a:off x="2123728" y="1272620"/>
            <a:ext cx="1073907" cy="205832"/>
          </a:xfrm>
          <a:prstGeom prst="rect">
            <a:avLst/>
          </a:prstGeom>
        </p:spPr>
      </p:pic>
      <p:pic>
        <p:nvPicPr>
          <p:cNvPr id="55" name="图片 54" descr="broadcom_logo.gif"/>
          <p:cNvPicPr>
            <a:picLocks noChangeAspect="1"/>
          </p:cNvPicPr>
          <p:nvPr/>
        </p:nvPicPr>
        <p:blipFill>
          <a:blip r:embed="rId20" cstate="print"/>
          <a:stretch>
            <a:fillRect/>
          </a:stretch>
        </p:blipFill>
        <p:spPr>
          <a:xfrm>
            <a:off x="7081435" y="1186992"/>
            <a:ext cx="783260" cy="340308"/>
          </a:xfrm>
          <a:prstGeom prst="rect">
            <a:avLst/>
          </a:prstGeom>
        </p:spPr>
      </p:pic>
      <p:pic>
        <p:nvPicPr>
          <p:cNvPr id="56" name="Picture 67"/>
          <p:cNvPicPr>
            <a:picLocks noChangeAspect="1"/>
          </p:cNvPicPr>
          <p:nvPr/>
        </p:nvPicPr>
        <p:blipFill>
          <a:blip r:embed="rId21" cstate="print"/>
          <a:srcRect/>
          <a:stretch>
            <a:fillRect/>
          </a:stretch>
        </p:blipFill>
        <p:spPr bwMode="auto">
          <a:xfrm>
            <a:off x="5978392" y="1216765"/>
            <a:ext cx="908505" cy="381546"/>
          </a:xfrm>
          <a:prstGeom prst="rect">
            <a:avLst/>
          </a:prstGeom>
          <a:noFill/>
          <a:ln w="9525">
            <a:noFill/>
            <a:miter lim="800000"/>
            <a:headEnd/>
            <a:tailEnd/>
          </a:ln>
        </p:spPr>
      </p:pic>
      <p:pic>
        <p:nvPicPr>
          <p:cNvPr id="57" name="Picture 35" descr="迈瑞LOGO"/>
          <p:cNvPicPr>
            <a:picLocks noChangeAspect="1" noChangeArrowheads="1"/>
          </p:cNvPicPr>
          <p:nvPr/>
        </p:nvPicPr>
        <p:blipFill>
          <a:blip r:embed="rId22" cstate="print"/>
          <a:srcRect/>
          <a:stretch>
            <a:fillRect/>
          </a:stretch>
        </p:blipFill>
        <p:spPr bwMode="auto">
          <a:xfrm>
            <a:off x="3059832" y="5111565"/>
            <a:ext cx="712510" cy="217093"/>
          </a:xfrm>
          <a:prstGeom prst="rect">
            <a:avLst/>
          </a:prstGeom>
          <a:noFill/>
          <a:ln w="9525">
            <a:noFill/>
            <a:miter lim="800000"/>
            <a:headEnd/>
            <a:tailEnd/>
          </a:ln>
        </p:spPr>
      </p:pic>
      <p:pic>
        <p:nvPicPr>
          <p:cNvPr id="58" name="Picture 26" descr="Huawei_2_PBContent"/>
          <p:cNvPicPr>
            <a:picLocks noChangeAspect="1" noChangeArrowheads="1"/>
          </p:cNvPicPr>
          <p:nvPr/>
        </p:nvPicPr>
        <p:blipFill>
          <a:blip r:embed="rId23" cstate="print"/>
          <a:srcRect/>
          <a:stretch>
            <a:fillRect/>
          </a:stretch>
        </p:blipFill>
        <p:spPr bwMode="gray">
          <a:xfrm>
            <a:off x="7235325" y="4990257"/>
            <a:ext cx="444563" cy="395531"/>
          </a:xfrm>
          <a:prstGeom prst="rect">
            <a:avLst/>
          </a:prstGeom>
          <a:noFill/>
          <a:ln w="9525">
            <a:noFill/>
            <a:miter lim="800000"/>
            <a:headEnd/>
            <a:tailEnd/>
          </a:ln>
        </p:spPr>
      </p:pic>
      <p:pic>
        <p:nvPicPr>
          <p:cNvPr id="59" name="Picture 25" descr="lenovo_logo"/>
          <p:cNvPicPr>
            <a:picLocks noChangeAspect="1" noChangeArrowheads="1"/>
          </p:cNvPicPr>
          <p:nvPr/>
        </p:nvPicPr>
        <p:blipFill>
          <a:blip r:embed="rId24" cstate="print"/>
          <a:srcRect/>
          <a:stretch>
            <a:fillRect/>
          </a:stretch>
        </p:blipFill>
        <p:spPr bwMode="auto">
          <a:xfrm>
            <a:off x="4781051" y="5044254"/>
            <a:ext cx="944879" cy="336960"/>
          </a:xfrm>
          <a:prstGeom prst="rect">
            <a:avLst/>
          </a:prstGeom>
          <a:noFill/>
          <a:ln w="9525">
            <a:noFill/>
            <a:miter lim="800000"/>
            <a:headEnd/>
            <a:tailEnd/>
          </a:ln>
        </p:spPr>
      </p:pic>
      <p:pic>
        <p:nvPicPr>
          <p:cNvPr id="60" name="Picture 22" descr="kelu"/>
          <p:cNvPicPr>
            <a:picLocks noChangeAspect="1" noChangeArrowheads="1"/>
          </p:cNvPicPr>
          <p:nvPr/>
        </p:nvPicPr>
        <p:blipFill>
          <a:blip r:embed="rId25" cstate="print"/>
          <a:srcRect/>
          <a:stretch>
            <a:fillRect/>
          </a:stretch>
        </p:blipFill>
        <p:spPr bwMode="auto">
          <a:xfrm>
            <a:off x="2209974" y="5083004"/>
            <a:ext cx="706436" cy="270286"/>
          </a:xfrm>
          <a:prstGeom prst="rect">
            <a:avLst/>
          </a:prstGeom>
          <a:noFill/>
          <a:ln w="9525">
            <a:noFill/>
            <a:miter lim="800000"/>
            <a:headEnd/>
            <a:tailEnd/>
          </a:ln>
        </p:spPr>
      </p:pic>
      <p:sp>
        <p:nvSpPr>
          <p:cNvPr id="61" name="Rectangle 74"/>
          <p:cNvSpPr/>
          <p:nvPr/>
        </p:nvSpPr>
        <p:spPr>
          <a:xfrm>
            <a:off x="2605888" y="2680708"/>
            <a:ext cx="4059117" cy="121358"/>
          </a:xfrm>
          <a:prstGeom prst="rect">
            <a:avLst/>
          </a:prstGeom>
          <a:solidFill>
            <a:schemeClr val="bg1"/>
          </a:solidFill>
          <a:ln w="2857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dirty="0" smtClean="0">
              <a:solidFill>
                <a:schemeClr val="bg1"/>
              </a:solidFill>
            </a:endParaRPr>
          </a:p>
        </p:txBody>
      </p:sp>
      <p:pic>
        <p:nvPicPr>
          <p:cNvPr id="2" name="图片 1" descr="BYD.jpg"/>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252195" y="4984165"/>
            <a:ext cx="681996" cy="482268"/>
          </a:xfrm>
          <a:prstGeom prst="rect">
            <a:avLst/>
          </a:prstGeom>
        </p:spPr>
      </p:pic>
      <p:pic>
        <p:nvPicPr>
          <p:cNvPr id="3" name="图片 2" descr="Haikang.jpg"/>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47373" y="4991547"/>
            <a:ext cx="968501" cy="403542"/>
          </a:xfrm>
          <a:prstGeom prst="rect">
            <a:avLst/>
          </a:prstGeom>
        </p:spPr>
      </p:pic>
      <p:pic>
        <p:nvPicPr>
          <p:cNvPr id="38" name="图片 37" descr="LCD.jpg"/>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3921302" y="5710315"/>
            <a:ext cx="758269" cy="526997"/>
          </a:xfrm>
          <a:prstGeom prst="rect">
            <a:avLst/>
          </a:prstGeom>
        </p:spPr>
      </p:pic>
      <p:pic>
        <p:nvPicPr>
          <p:cNvPr id="62" name="Picture 39" descr="TCL-logo"/>
          <p:cNvPicPr>
            <a:picLocks noChangeAspect="1" noChangeArrowheads="1"/>
          </p:cNvPicPr>
          <p:nvPr/>
        </p:nvPicPr>
        <p:blipFill>
          <a:blip r:embed="rId29" cstate="print"/>
          <a:srcRect/>
          <a:stretch>
            <a:fillRect/>
          </a:stretch>
        </p:blipFill>
        <p:spPr bwMode="auto">
          <a:xfrm>
            <a:off x="3887045" y="5044254"/>
            <a:ext cx="823468" cy="350835"/>
          </a:xfrm>
          <a:prstGeom prst="rect">
            <a:avLst/>
          </a:prstGeom>
          <a:noFill/>
          <a:ln w="9525">
            <a:noFill/>
            <a:miter lim="800000"/>
            <a:headEnd/>
            <a:tailEnd/>
          </a:ln>
        </p:spPr>
      </p:pic>
      <p:sp>
        <p:nvSpPr>
          <p:cNvPr id="63" name="文本框 62"/>
          <p:cNvSpPr txBox="1"/>
          <p:nvPr/>
        </p:nvSpPr>
        <p:spPr>
          <a:xfrm>
            <a:off x="1133222" y="3202397"/>
            <a:ext cx="1422554" cy="602216"/>
          </a:xfrm>
          <a:prstGeom prst="rect">
            <a:avLst/>
          </a:prstGeom>
          <a:noFill/>
        </p:spPr>
        <p:txBody>
          <a:bodyPr wrap="square" rtlCol="0">
            <a:spAutoFit/>
          </a:bodyPr>
          <a:lstStyle/>
          <a:p>
            <a:pPr>
              <a:lnSpc>
                <a:spcPct val="120000"/>
              </a:lnSpc>
            </a:pPr>
            <a:r>
              <a:rPr kumimoji="1"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sym typeface="Wingdings"/>
              </a:rPr>
              <a:t>中国是全球电子产品制造中心</a:t>
            </a:r>
            <a:endParaRPr kumimoji="1"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cs typeface="黑体"/>
            </a:endParaRPr>
          </a:p>
        </p:txBody>
      </p:sp>
      <p:sp>
        <p:nvSpPr>
          <p:cNvPr id="64" name="文本框 63"/>
          <p:cNvSpPr txBox="1"/>
          <p:nvPr/>
        </p:nvSpPr>
        <p:spPr>
          <a:xfrm>
            <a:off x="6704480" y="3212976"/>
            <a:ext cx="1611936" cy="602216"/>
          </a:xfrm>
          <a:prstGeom prst="rect">
            <a:avLst/>
          </a:prstGeom>
          <a:noFill/>
        </p:spPr>
        <p:txBody>
          <a:bodyPr wrap="square" rtlCol="0">
            <a:spAutoFit/>
          </a:bodyPr>
          <a:lstStyle/>
          <a:p>
            <a:pPr>
              <a:lnSpc>
                <a:spcPct val="120000"/>
              </a:lnSpc>
            </a:pPr>
            <a:r>
              <a:rPr kumimoji="1"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sym typeface="Wingdings"/>
              </a:rPr>
              <a:t>中国是全球</a:t>
            </a:r>
            <a:r>
              <a:rPr kumimoji="1"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sym typeface="Wingdings"/>
              </a:rPr>
              <a:t>IC</a:t>
            </a:r>
            <a:r>
              <a:rPr kumimoji="1"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sym typeface="Wingdings"/>
              </a:rPr>
              <a:t>元器件最大采购市场</a:t>
            </a:r>
            <a:endParaRPr kumimoji="1"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cs typeface="黑体"/>
            </a:endParaRPr>
          </a:p>
        </p:txBody>
      </p:sp>
    </p:spTree>
    <p:extLst>
      <p:ext uri="{BB962C8B-B14F-4D97-AF65-F5344CB8AC3E}">
        <p14:creationId xmlns:p14="http://schemas.microsoft.com/office/powerpoint/2010/main" val="611207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339228" y="282712"/>
            <a:ext cx="4376670" cy="584775"/>
          </a:xfrm>
          <a:prstGeom prst="rect">
            <a:avLst/>
          </a:prstGeom>
        </p:spPr>
        <p:txBody>
          <a:bodyPr wrap="square">
            <a:spAutoFit/>
          </a:bodyPr>
          <a:lstStyle/>
          <a:p>
            <a:r>
              <a:rPr lang="en-US" altLang="zh-CN" sz="3200" b="1" dirty="0" smtClean="0">
                <a:solidFill>
                  <a:schemeClr val="bg1"/>
                </a:solidFill>
                <a:latin typeface="+mj-lt"/>
                <a:ea typeface="黑体"/>
                <a:cs typeface="黑体"/>
              </a:rPr>
              <a:t>IC</a:t>
            </a:r>
            <a:r>
              <a:rPr lang="zh-CN" altLang="en-US" sz="3200" b="1" dirty="0" smtClean="0">
                <a:solidFill>
                  <a:schemeClr val="bg1"/>
                </a:solidFill>
                <a:latin typeface="黑体"/>
                <a:ea typeface="黑体"/>
                <a:cs typeface="黑体"/>
              </a:rPr>
              <a:t>元器件产业格局</a:t>
            </a:r>
            <a:endParaRPr lang="zh-CN" altLang="en-US" sz="3200" dirty="0">
              <a:solidFill>
                <a:schemeClr val="tx1">
                  <a:lumMod val="75000"/>
                  <a:lumOff val="25000"/>
                </a:schemeClr>
              </a:solidFill>
              <a:latin typeface="黑体"/>
              <a:ea typeface="黑体"/>
              <a:cs typeface="黑体"/>
            </a:endParaRPr>
          </a:p>
        </p:txBody>
      </p:sp>
      <p:graphicFrame>
        <p:nvGraphicFramePr>
          <p:cNvPr id="2" name="图表 1"/>
          <p:cNvGraphicFramePr/>
          <p:nvPr>
            <p:extLst>
              <p:ext uri="{D42A27DB-BD31-4B8C-83A1-F6EECF244321}">
                <p14:modId xmlns:p14="http://schemas.microsoft.com/office/powerpoint/2010/main" val="3220923079"/>
              </p:ext>
            </p:extLst>
          </p:nvPr>
        </p:nvGraphicFramePr>
        <p:xfrm>
          <a:off x="4882728" y="462727"/>
          <a:ext cx="2520280" cy="2144980"/>
        </p:xfrm>
        <a:graphic>
          <a:graphicData uri="http://schemas.openxmlformats.org/drawingml/2006/chart">
            <c:chart xmlns:c="http://schemas.openxmlformats.org/drawingml/2006/chart" xmlns:r="http://schemas.openxmlformats.org/officeDocument/2006/relationships" r:id="rId2"/>
          </a:graphicData>
        </a:graphic>
      </p:graphicFrame>
      <p:sp>
        <p:nvSpPr>
          <p:cNvPr id="29" name="延迟 16"/>
          <p:cNvSpPr/>
          <p:nvPr/>
        </p:nvSpPr>
        <p:spPr>
          <a:xfrm>
            <a:off x="1907704" y="1460358"/>
            <a:ext cx="1770148" cy="584776"/>
          </a:xfrm>
          <a:prstGeom prst="flowChartDelay">
            <a:avLst/>
          </a:prstGeom>
          <a:solidFill>
            <a:schemeClr val="accent5">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100,000</a:t>
            </a:r>
            <a:r>
              <a:rPr kumimoji="1"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cs typeface="黑体"/>
              </a:rPr>
              <a:t>家</a:t>
            </a:r>
            <a:endParaRPr kumimoji="1" lang="zh-CN" altLang="en-US" b="1" dirty="0">
              <a:solidFill>
                <a:schemeClr val="tx1">
                  <a:lumMod val="65000"/>
                  <a:lumOff val="35000"/>
                </a:schemeClr>
              </a:solidFill>
              <a:latin typeface="微软雅黑" panose="020B0503020204020204" pitchFamily="34" charset="-122"/>
              <a:ea typeface="微软雅黑" panose="020B0503020204020204" pitchFamily="34" charset="-122"/>
              <a:cs typeface="黑体"/>
            </a:endParaRPr>
          </a:p>
        </p:txBody>
      </p:sp>
      <p:sp>
        <p:nvSpPr>
          <p:cNvPr id="30" name="文本框 29"/>
          <p:cNvSpPr txBox="1"/>
          <p:nvPr/>
        </p:nvSpPr>
        <p:spPr>
          <a:xfrm>
            <a:off x="107504" y="1507226"/>
            <a:ext cx="1849512" cy="707886"/>
          </a:xfrm>
          <a:prstGeom prst="rect">
            <a:avLst/>
          </a:prstGeom>
          <a:noFill/>
        </p:spPr>
        <p:txBody>
          <a:bodyPr wrap="square" rtlCol="0">
            <a:spAutoFit/>
          </a:bodyPr>
          <a:lstStyle/>
          <a:p>
            <a:pPr algn="ctr"/>
            <a:r>
              <a:rPr kumimoji="1"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rPr>
              <a:t>品牌</a:t>
            </a:r>
            <a:endParaRPr kumimoji="1" lang="en-US" altLang="zh-CN" sz="2000" b="1"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endParaRPr>
          </a:p>
          <a:p>
            <a:pPr algn="ctr"/>
            <a:r>
              <a:rPr kumimoji="1" lang="en-US" altLang="zh-CN" sz="2000" b="1"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rPr>
              <a:t>IC</a:t>
            </a:r>
            <a:r>
              <a:rPr kumimoji="1"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rPr>
              <a:t>厂商</a:t>
            </a:r>
            <a:endParaRPr kumimoji="1"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黑体"/>
            </a:endParaRPr>
          </a:p>
        </p:txBody>
      </p:sp>
      <p:sp>
        <p:nvSpPr>
          <p:cNvPr id="31" name="延迟 18"/>
          <p:cNvSpPr/>
          <p:nvPr/>
        </p:nvSpPr>
        <p:spPr>
          <a:xfrm>
            <a:off x="1937248" y="2659987"/>
            <a:ext cx="1770148" cy="584776"/>
          </a:xfrm>
          <a:prstGeom prst="flowChartDelay">
            <a:avLst/>
          </a:prstGeom>
          <a:solidFill>
            <a:schemeClr val="accent5">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100,000</a:t>
            </a:r>
            <a:r>
              <a:rPr kumimoji="1"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家</a:t>
            </a:r>
            <a:r>
              <a:rPr kumimoji="1"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 </a:t>
            </a:r>
            <a:endParaRPr kumimoji="1"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331005" y="2740858"/>
            <a:ext cx="1512168" cy="400110"/>
          </a:xfrm>
          <a:prstGeom prst="rect">
            <a:avLst/>
          </a:prstGeom>
          <a:noFill/>
        </p:spPr>
        <p:txBody>
          <a:bodyPr wrap="square" rtlCol="0">
            <a:spAutoFit/>
          </a:bodyPr>
          <a:lstStyle/>
          <a:p>
            <a:pPr algn="ctr"/>
            <a:r>
              <a:rPr kumimoji="1"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rPr>
              <a:t>渠道商</a:t>
            </a:r>
            <a:endParaRPr kumimoji="1"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黑体"/>
            </a:endParaRPr>
          </a:p>
        </p:txBody>
      </p:sp>
      <p:sp>
        <p:nvSpPr>
          <p:cNvPr id="33" name="文本框 32"/>
          <p:cNvSpPr txBox="1"/>
          <p:nvPr/>
        </p:nvSpPr>
        <p:spPr>
          <a:xfrm>
            <a:off x="201092" y="4007659"/>
            <a:ext cx="1836204" cy="707886"/>
          </a:xfrm>
          <a:prstGeom prst="rect">
            <a:avLst/>
          </a:prstGeom>
          <a:noFill/>
        </p:spPr>
        <p:txBody>
          <a:bodyPr wrap="square" rtlCol="0">
            <a:spAutoFit/>
          </a:bodyPr>
          <a:lstStyle/>
          <a:p>
            <a:pPr algn="ctr"/>
            <a:r>
              <a:rPr kumimoji="1"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rPr>
              <a:t>制造企业</a:t>
            </a:r>
            <a:endParaRPr kumimoji="1" lang="en-US" altLang="zh-CN" sz="2000" b="1"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endParaRPr>
          </a:p>
          <a:p>
            <a:pPr algn="ctr"/>
            <a:r>
              <a:rPr kumimoji="1"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rPr>
              <a:t>买家</a:t>
            </a:r>
            <a:endParaRPr kumimoji="1" lang="en-US" altLang="zh-CN" sz="2000" b="1"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endParaRPr>
          </a:p>
        </p:txBody>
      </p:sp>
      <p:cxnSp>
        <p:nvCxnSpPr>
          <p:cNvPr id="36" name="直接连接符 14"/>
          <p:cNvCxnSpPr/>
          <p:nvPr/>
        </p:nvCxnSpPr>
        <p:spPr>
          <a:xfrm>
            <a:off x="448965" y="2348880"/>
            <a:ext cx="8585862" cy="0"/>
          </a:xfrm>
          <a:prstGeom prst="line">
            <a:avLst/>
          </a:prstGeom>
          <a:ln w="12700">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cxnSp>
      <p:cxnSp>
        <p:nvCxnSpPr>
          <p:cNvPr id="37" name="直接连接符 14"/>
          <p:cNvCxnSpPr/>
          <p:nvPr/>
        </p:nvCxnSpPr>
        <p:spPr>
          <a:xfrm>
            <a:off x="356359" y="3461212"/>
            <a:ext cx="8585862" cy="0"/>
          </a:xfrm>
          <a:prstGeom prst="line">
            <a:avLst/>
          </a:prstGeom>
          <a:ln w="12700">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cxnSp>
      <p:sp>
        <p:nvSpPr>
          <p:cNvPr id="38" name="矩形 37"/>
          <p:cNvSpPr/>
          <p:nvPr/>
        </p:nvSpPr>
        <p:spPr>
          <a:xfrm>
            <a:off x="2267744" y="5733256"/>
            <a:ext cx="6524878" cy="8559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9" name="文本框 38"/>
          <p:cNvSpPr txBox="1"/>
          <p:nvPr/>
        </p:nvSpPr>
        <p:spPr>
          <a:xfrm>
            <a:off x="2427756" y="5777447"/>
            <a:ext cx="6374354" cy="747897"/>
          </a:xfrm>
          <a:prstGeom prst="rect">
            <a:avLst/>
          </a:prstGeom>
          <a:noFill/>
        </p:spPr>
        <p:txBody>
          <a:bodyPr wrap="square" rtlCol="0">
            <a:spAutoFit/>
          </a:bodyPr>
          <a:lstStyle/>
          <a:p>
            <a:pPr>
              <a:lnSpc>
                <a:spcPct val="120000"/>
              </a:lnSpc>
            </a:pPr>
            <a:r>
              <a:rPr kumimoji="1" lang="zh-CN" altLang="en-US" b="1" dirty="0" smtClean="0">
                <a:solidFill>
                  <a:srgbClr val="FF6600"/>
                </a:solidFill>
                <a:latin typeface="微软雅黑" panose="020B0503020204020204" pitchFamily="34" charset="-122"/>
                <a:ea typeface="微软雅黑" panose="020B0503020204020204" pitchFamily="34" charset="-122"/>
                <a:cs typeface="Wingdings"/>
                <a:sym typeface="Wingdings"/>
              </a:rPr>
              <a:t></a:t>
            </a:r>
            <a:r>
              <a:rPr kumimoji="1" lang="zh-CN" altLang="en-US"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sym typeface="Wingdings"/>
              </a:rPr>
              <a:t>五年内，大中型企业</a:t>
            </a:r>
            <a:r>
              <a:rPr kumimoji="1" lang="en-US" altLang="zh-CN"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sym typeface="Wingdings"/>
              </a:rPr>
              <a:t>3</a:t>
            </a:r>
            <a:r>
              <a:rPr kumimoji="1" lang="zh-CN" altLang="en-US"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sym typeface="Wingdings"/>
              </a:rPr>
              <a:t>％及中小企业</a:t>
            </a:r>
            <a:r>
              <a:rPr kumimoji="1" lang="en-US" altLang="zh-CN"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sym typeface="Wingdings"/>
              </a:rPr>
              <a:t>20%</a:t>
            </a:r>
            <a:r>
              <a:rPr kumimoji="1" lang="zh-CN" altLang="en-US"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sym typeface="Wingdings"/>
              </a:rPr>
              <a:t>的订单将转到线上，形成</a:t>
            </a:r>
            <a:r>
              <a:rPr kumimoji="1" lang="en-US" altLang="zh-CN"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sym typeface="Wingdings"/>
              </a:rPr>
              <a:t>1500</a:t>
            </a:r>
            <a:r>
              <a:rPr kumimoji="1" lang="zh-CN" altLang="en-US"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sym typeface="Wingdings"/>
              </a:rPr>
              <a:t>亿元的</a:t>
            </a:r>
            <a:r>
              <a:rPr kumimoji="1" lang="en-US" altLang="zh-CN"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sym typeface="Wingdings"/>
              </a:rPr>
              <a:t>IC</a:t>
            </a:r>
            <a:r>
              <a:rPr kumimoji="1" lang="zh-CN" altLang="en-US"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sym typeface="Wingdings"/>
              </a:rPr>
              <a:t>元器件在线市场</a:t>
            </a:r>
            <a:endParaRPr kumimoji="1" lang="zh-CN" altLang="en-US" b="1" dirty="0">
              <a:solidFill>
                <a:schemeClr val="tx1">
                  <a:lumMod val="50000"/>
                  <a:lumOff val="50000"/>
                </a:schemeClr>
              </a:solidFill>
              <a:latin typeface="微软雅黑" panose="020B0503020204020204" pitchFamily="34" charset="-122"/>
              <a:ea typeface="微软雅黑" panose="020B0503020204020204" pitchFamily="34" charset="-122"/>
              <a:cs typeface="黑体"/>
            </a:endParaRPr>
          </a:p>
        </p:txBody>
      </p:sp>
      <p:sp>
        <p:nvSpPr>
          <p:cNvPr id="41" name="矩形 40"/>
          <p:cNvSpPr/>
          <p:nvPr/>
        </p:nvSpPr>
        <p:spPr>
          <a:xfrm>
            <a:off x="450664" y="5733257"/>
            <a:ext cx="1861840" cy="855908"/>
          </a:xfrm>
          <a:prstGeom prst="rect">
            <a:avLst/>
          </a:prstGeom>
          <a:solidFill>
            <a:srgbClr val="03A1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2400" b="1" dirty="0" smtClean="0">
                <a:latin typeface="微软雅黑" panose="020B0503020204020204" pitchFamily="34" charset="-122"/>
                <a:ea typeface="微软雅黑" panose="020B0503020204020204" pitchFamily="34" charset="-122"/>
              </a:rPr>
              <a:t>20%</a:t>
            </a:r>
          </a:p>
        </p:txBody>
      </p:sp>
      <p:sp>
        <p:nvSpPr>
          <p:cNvPr id="43" name="延迟 18"/>
          <p:cNvSpPr/>
          <p:nvPr/>
        </p:nvSpPr>
        <p:spPr>
          <a:xfrm>
            <a:off x="1940361" y="3924344"/>
            <a:ext cx="1767543" cy="584776"/>
          </a:xfrm>
          <a:prstGeom prst="flowChartDelay">
            <a:avLst/>
          </a:prstGeom>
          <a:solidFill>
            <a:schemeClr val="accent5">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5,000,000</a:t>
            </a:r>
            <a:r>
              <a:rPr kumimoji="1"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家</a:t>
            </a:r>
            <a:r>
              <a:rPr kumimoji="1"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 </a:t>
            </a:r>
            <a:endParaRPr kumimoji="1"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4355976" y="2497625"/>
            <a:ext cx="4174622" cy="424732"/>
          </a:xfrm>
          <a:prstGeom prst="rect">
            <a:avLst/>
          </a:prstGeom>
          <a:noFill/>
        </p:spPr>
        <p:txBody>
          <a:bodyPr wrap="square" rtlCol="0">
            <a:spAutoFit/>
          </a:bodyPr>
          <a:lstStyle>
            <a:defPPr>
              <a:defRPr lang="zh-CN"/>
            </a:defPPr>
            <a:lvl1pPr marL="342900" indent="-342900">
              <a:lnSpc>
                <a:spcPct val="120000"/>
              </a:lnSpc>
              <a:buClr>
                <a:schemeClr val="tx2">
                  <a:lumMod val="60000"/>
                  <a:lumOff val="40000"/>
                </a:schemeClr>
              </a:buClr>
              <a:buFont typeface="Wingdings" panose="05000000000000000000" pitchFamily="2" charset="2"/>
              <a:buChar char="l"/>
              <a:defRPr kumimoji="1" sz="2000">
                <a:solidFill>
                  <a:schemeClr val="tx1">
                    <a:lumMod val="50000"/>
                    <a:lumOff val="50000"/>
                  </a:schemeClr>
                </a:solidFill>
                <a:latin typeface="微软雅黑" panose="020B0503020204020204" pitchFamily="34" charset="-122"/>
                <a:ea typeface="微软雅黑" panose="020B0503020204020204" pitchFamily="34" charset="-122"/>
                <a:cs typeface="黑体"/>
              </a:defRPr>
            </a:lvl1pPr>
          </a:lstStyle>
          <a:p>
            <a:r>
              <a:rPr lang="zh-CN" altLang="en-US" sz="1800" dirty="0" smtClean="0">
                <a:sym typeface="Wingdings"/>
              </a:rPr>
              <a:t>中国</a:t>
            </a:r>
            <a:r>
              <a:rPr lang="zh-CN" altLang="en-US" sz="1800" dirty="0">
                <a:sym typeface="Wingdings"/>
              </a:rPr>
              <a:t>特色的“华强北”现象</a:t>
            </a:r>
            <a:endParaRPr lang="zh-CN" altLang="en-US" sz="1800" dirty="0"/>
          </a:p>
        </p:txBody>
      </p:sp>
      <p:sp>
        <p:nvSpPr>
          <p:cNvPr id="53" name="文本框 52"/>
          <p:cNvSpPr txBox="1"/>
          <p:nvPr/>
        </p:nvSpPr>
        <p:spPr>
          <a:xfrm>
            <a:off x="4357587" y="2860252"/>
            <a:ext cx="4174622" cy="424732"/>
          </a:xfrm>
          <a:prstGeom prst="rect">
            <a:avLst/>
          </a:prstGeom>
          <a:noFill/>
        </p:spPr>
        <p:txBody>
          <a:bodyPr wrap="square" rtlCol="0">
            <a:spAutoFit/>
          </a:bodyPr>
          <a:lstStyle>
            <a:defPPr>
              <a:defRPr lang="zh-CN"/>
            </a:defPPr>
            <a:lvl1pPr marL="342900" indent="-342900">
              <a:lnSpc>
                <a:spcPct val="120000"/>
              </a:lnSpc>
              <a:buClr>
                <a:schemeClr val="tx2">
                  <a:lumMod val="60000"/>
                  <a:lumOff val="40000"/>
                </a:schemeClr>
              </a:buClr>
              <a:buFont typeface="Wingdings" panose="05000000000000000000" pitchFamily="2" charset="2"/>
              <a:buChar char="l"/>
              <a:defRPr kumimoji="1" sz="2000">
                <a:solidFill>
                  <a:schemeClr val="tx1">
                    <a:lumMod val="50000"/>
                    <a:lumOff val="50000"/>
                  </a:schemeClr>
                </a:solidFill>
                <a:latin typeface="微软雅黑" panose="020B0503020204020204" pitchFamily="34" charset="-122"/>
                <a:ea typeface="微软雅黑" panose="020B0503020204020204" pitchFamily="34" charset="-122"/>
                <a:cs typeface="黑体"/>
              </a:defRPr>
            </a:lvl1pPr>
          </a:lstStyle>
          <a:p>
            <a:r>
              <a:rPr lang="zh-CN" altLang="en-US" sz="1800" dirty="0" smtClean="0">
                <a:sym typeface="Wingdings"/>
              </a:rPr>
              <a:t>除几大国际巨头外，渠道非常分散</a:t>
            </a:r>
            <a:endParaRPr lang="zh-CN" altLang="en-US" sz="1800" dirty="0"/>
          </a:p>
        </p:txBody>
      </p:sp>
      <p:graphicFrame>
        <p:nvGraphicFramePr>
          <p:cNvPr id="5" name="图表 4"/>
          <p:cNvGraphicFramePr/>
          <p:nvPr>
            <p:extLst>
              <p:ext uri="{D42A27DB-BD31-4B8C-83A1-F6EECF244321}">
                <p14:modId xmlns:p14="http://schemas.microsoft.com/office/powerpoint/2010/main" val="3695637692"/>
              </p:ext>
            </p:extLst>
          </p:nvPr>
        </p:nvGraphicFramePr>
        <p:xfrm>
          <a:off x="4788024" y="980728"/>
          <a:ext cx="3096345" cy="1444889"/>
        </p:xfrm>
        <a:graphic>
          <a:graphicData uri="http://schemas.openxmlformats.org/drawingml/2006/chart">
            <c:chart xmlns:c="http://schemas.openxmlformats.org/drawingml/2006/chart" xmlns:r="http://schemas.openxmlformats.org/officeDocument/2006/relationships" r:id="rId3"/>
          </a:graphicData>
        </a:graphic>
      </p:graphicFrame>
      <p:sp>
        <p:nvSpPr>
          <p:cNvPr id="28" name="文本框 27"/>
          <p:cNvSpPr txBox="1"/>
          <p:nvPr/>
        </p:nvSpPr>
        <p:spPr>
          <a:xfrm>
            <a:off x="5580113" y="1700809"/>
            <a:ext cx="720080" cy="369332"/>
          </a:xfrm>
          <a:prstGeom prst="rect">
            <a:avLst/>
          </a:prstGeom>
          <a:noFill/>
        </p:spPr>
        <p:txBody>
          <a:bodyPr wrap="square" rtlCol="0">
            <a:spAutoFit/>
          </a:bodyPr>
          <a:lstStyle/>
          <a:p>
            <a:r>
              <a:rPr kumimoji="1" lang="en-US" altLang="zh-CN" dirty="0">
                <a:solidFill>
                  <a:srgbClr val="0D0D0D"/>
                </a:solidFill>
              </a:rPr>
              <a:t>8</a:t>
            </a:r>
            <a:r>
              <a:rPr kumimoji="1" lang="en-US" altLang="zh-CN" dirty="0" smtClean="0">
                <a:solidFill>
                  <a:srgbClr val="0D0D0D"/>
                </a:solidFill>
              </a:rPr>
              <a:t>0</a:t>
            </a:r>
            <a:r>
              <a:rPr kumimoji="1" lang="zh-CN" altLang="en-US" dirty="0" smtClean="0">
                <a:solidFill>
                  <a:srgbClr val="0D0D0D"/>
                </a:solidFill>
              </a:rPr>
              <a:t>％</a:t>
            </a:r>
            <a:endParaRPr kumimoji="1" lang="zh-CN" altLang="en-US" dirty="0">
              <a:solidFill>
                <a:srgbClr val="0D0D0D"/>
              </a:solidFill>
            </a:endParaRPr>
          </a:p>
        </p:txBody>
      </p:sp>
      <p:sp>
        <p:nvSpPr>
          <p:cNvPr id="34" name="文本框 33"/>
          <p:cNvSpPr txBox="1"/>
          <p:nvPr/>
        </p:nvSpPr>
        <p:spPr>
          <a:xfrm>
            <a:off x="5364089" y="1218239"/>
            <a:ext cx="720080" cy="338554"/>
          </a:xfrm>
          <a:prstGeom prst="rect">
            <a:avLst/>
          </a:prstGeom>
          <a:noFill/>
        </p:spPr>
        <p:txBody>
          <a:bodyPr wrap="square" rtlCol="0">
            <a:spAutoFit/>
          </a:bodyPr>
          <a:lstStyle/>
          <a:p>
            <a:r>
              <a:rPr kumimoji="1" lang="en-US" altLang="zh-CN" sz="1600" dirty="0">
                <a:solidFill>
                  <a:srgbClr val="0D0D0D"/>
                </a:solidFill>
              </a:rPr>
              <a:t>2</a:t>
            </a:r>
            <a:r>
              <a:rPr kumimoji="1" lang="en-US" altLang="zh-CN" sz="1600" dirty="0" smtClean="0">
                <a:solidFill>
                  <a:srgbClr val="0D0D0D"/>
                </a:solidFill>
              </a:rPr>
              <a:t>0</a:t>
            </a:r>
            <a:r>
              <a:rPr kumimoji="1" lang="zh-CN" altLang="en-US" sz="1600" dirty="0" smtClean="0">
                <a:solidFill>
                  <a:srgbClr val="0D0D0D"/>
                </a:solidFill>
              </a:rPr>
              <a:t>％</a:t>
            </a:r>
            <a:endParaRPr kumimoji="1" lang="zh-CN" altLang="en-US" sz="1600" dirty="0">
              <a:solidFill>
                <a:srgbClr val="0D0D0D"/>
              </a:solidFill>
            </a:endParaRPr>
          </a:p>
        </p:txBody>
      </p:sp>
      <p:sp>
        <p:nvSpPr>
          <p:cNvPr id="35" name="圆角矩形 34"/>
          <p:cNvSpPr/>
          <p:nvPr/>
        </p:nvSpPr>
        <p:spPr>
          <a:xfrm>
            <a:off x="3894270" y="4581128"/>
            <a:ext cx="2425111" cy="384811"/>
          </a:xfrm>
          <a:prstGeom prst="roundRect">
            <a:avLst/>
          </a:prstGeom>
          <a:solidFill>
            <a:schemeClr val="accent5">
              <a:lumMod val="60000"/>
              <a:lumOff val="40000"/>
            </a:schemeClr>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b="1" dirty="0" smtClean="0">
                <a:solidFill>
                  <a:srgbClr val="595959"/>
                </a:solidFill>
                <a:latin typeface="黑体"/>
                <a:ea typeface="黑体"/>
                <a:cs typeface="黑体"/>
              </a:rPr>
              <a:t>大中型企业</a:t>
            </a:r>
            <a:r>
              <a:rPr kumimoji="1" lang="en-US" altLang="zh-CN" sz="1600" b="1" dirty="0" smtClean="0">
                <a:solidFill>
                  <a:srgbClr val="595959"/>
                </a:solidFill>
                <a:latin typeface="黑体"/>
                <a:ea typeface="黑体"/>
                <a:cs typeface="黑体"/>
              </a:rPr>
              <a:t>(70%)</a:t>
            </a:r>
            <a:endParaRPr kumimoji="1" lang="zh-CN" altLang="en-US" sz="1600" b="1" dirty="0">
              <a:solidFill>
                <a:srgbClr val="595959"/>
              </a:solidFill>
              <a:latin typeface="黑体"/>
              <a:ea typeface="黑体"/>
              <a:cs typeface="黑体"/>
            </a:endParaRPr>
          </a:p>
        </p:txBody>
      </p:sp>
      <p:sp>
        <p:nvSpPr>
          <p:cNvPr id="42" name="圆角矩形 41"/>
          <p:cNvSpPr/>
          <p:nvPr/>
        </p:nvSpPr>
        <p:spPr>
          <a:xfrm>
            <a:off x="6562337" y="4581128"/>
            <a:ext cx="2212197" cy="393909"/>
          </a:xfrm>
          <a:prstGeom prst="roundRect">
            <a:avLst/>
          </a:prstGeom>
          <a:solidFill>
            <a:schemeClr val="accent1">
              <a:lumMod val="60000"/>
              <a:lumOff val="40000"/>
            </a:schemeClr>
          </a:solidFill>
          <a:ln>
            <a:solidFill>
              <a:srgbClr val="BFBFB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b="1" dirty="0" smtClean="0">
                <a:solidFill>
                  <a:schemeClr val="tx1">
                    <a:lumMod val="65000"/>
                    <a:lumOff val="35000"/>
                  </a:schemeClr>
                </a:solidFill>
                <a:latin typeface="黑体"/>
                <a:ea typeface="黑体"/>
                <a:cs typeface="黑体"/>
              </a:rPr>
              <a:t>中小企业（</a:t>
            </a:r>
            <a:r>
              <a:rPr kumimoji="1" lang="en-US" altLang="zh-CN" sz="1600" b="1" dirty="0" smtClean="0">
                <a:solidFill>
                  <a:schemeClr val="tx1">
                    <a:lumMod val="65000"/>
                    <a:lumOff val="35000"/>
                  </a:schemeClr>
                </a:solidFill>
                <a:latin typeface="黑体"/>
                <a:ea typeface="黑体"/>
                <a:cs typeface="黑体"/>
              </a:rPr>
              <a:t>30</a:t>
            </a:r>
            <a:r>
              <a:rPr kumimoji="1" lang="zh-CN" altLang="en-US" sz="1600" b="1" dirty="0" smtClean="0">
                <a:solidFill>
                  <a:schemeClr val="tx1">
                    <a:lumMod val="65000"/>
                    <a:lumOff val="35000"/>
                  </a:schemeClr>
                </a:solidFill>
                <a:latin typeface="黑体"/>
                <a:ea typeface="黑体"/>
                <a:cs typeface="黑体"/>
              </a:rPr>
              <a:t>％）</a:t>
            </a:r>
            <a:endParaRPr kumimoji="1" lang="zh-CN" altLang="en-US" sz="1600" b="1" dirty="0">
              <a:solidFill>
                <a:schemeClr val="tx1">
                  <a:lumMod val="65000"/>
                  <a:lumOff val="35000"/>
                </a:schemeClr>
              </a:solidFill>
              <a:latin typeface="黑体"/>
              <a:ea typeface="黑体"/>
              <a:cs typeface="黑体"/>
            </a:endParaRPr>
          </a:p>
        </p:txBody>
      </p:sp>
      <p:sp>
        <p:nvSpPr>
          <p:cNvPr id="45" name="圆角矩形 44"/>
          <p:cNvSpPr/>
          <p:nvPr/>
        </p:nvSpPr>
        <p:spPr>
          <a:xfrm>
            <a:off x="4387198" y="3531043"/>
            <a:ext cx="1552954" cy="257997"/>
          </a:xfrm>
          <a:prstGeom prst="round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b="1" dirty="0" smtClean="0">
                <a:solidFill>
                  <a:schemeClr val="tx1">
                    <a:lumMod val="50000"/>
                    <a:lumOff val="50000"/>
                  </a:schemeClr>
                </a:solidFill>
                <a:latin typeface="黑体"/>
                <a:ea typeface="黑体"/>
                <a:cs typeface="黑体"/>
              </a:rPr>
              <a:t>品牌商</a:t>
            </a:r>
            <a:endParaRPr kumimoji="1" lang="zh-CN" altLang="en-US" sz="1600" b="1" dirty="0">
              <a:solidFill>
                <a:schemeClr val="tx1">
                  <a:lumMod val="50000"/>
                  <a:lumOff val="50000"/>
                </a:schemeClr>
              </a:solidFill>
              <a:latin typeface="黑体"/>
              <a:ea typeface="黑体"/>
              <a:cs typeface="黑体"/>
            </a:endParaRPr>
          </a:p>
        </p:txBody>
      </p:sp>
      <p:sp>
        <p:nvSpPr>
          <p:cNvPr id="46" name="圆角矩形 45"/>
          <p:cNvSpPr/>
          <p:nvPr/>
        </p:nvSpPr>
        <p:spPr>
          <a:xfrm>
            <a:off x="4889176" y="4013566"/>
            <a:ext cx="1273101" cy="351538"/>
          </a:xfrm>
          <a:prstGeom prst="round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b="1" dirty="0" smtClean="0">
                <a:solidFill>
                  <a:schemeClr val="tx1">
                    <a:lumMod val="50000"/>
                    <a:lumOff val="50000"/>
                  </a:schemeClr>
                </a:solidFill>
                <a:latin typeface="黑体"/>
                <a:ea typeface="黑体"/>
                <a:cs typeface="黑体"/>
              </a:rPr>
              <a:t>规模代理商</a:t>
            </a:r>
            <a:endParaRPr kumimoji="1" lang="zh-CN" altLang="en-US" sz="1600" b="1" dirty="0">
              <a:solidFill>
                <a:schemeClr val="tx1">
                  <a:lumMod val="50000"/>
                  <a:lumOff val="50000"/>
                </a:schemeClr>
              </a:solidFill>
              <a:latin typeface="黑体"/>
              <a:ea typeface="黑体"/>
              <a:cs typeface="黑体"/>
            </a:endParaRPr>
          </a:p>
        </p:txBody>
      </p:sp>
      <p:cxnSp>
        <p:nvCxnSpPr>
          <p:cNvPr id="47" name="直线连接符 46"/>
          <p:cNvCxnSpPr/>
          <p:nvPr/>
        </p:nvCxnSpPr>
        <p:spPr>
          <a:xfrm>
            <a:off x="4644008" y="3784761"/>
            <a:ext cx="0" cy="796367"/>
          </a:xfrm>
          <a:prstGeom prst="line">
            <a:avLst/>
          </a:prstGeom>
          <a:ln w="190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49" name="圆角矩形 48"/>
          <p:cNvSpPr/>
          <p:nvPr/>
        </p:nvSpPr>
        <p:spPr>
          <a:xfrm>
            <a:off x="6613154" y="3698815"/>
            <a:ext cx="1246284" cy="395368"/>
          </a:xfrm>
          <a:prstGeom prst="round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b="1" dirty="0" smtClean="0">
                <a:solidFill>
                  <a:schemeClr val="tx1">
                    <a:lumMod val="50000"/>
                    <a:lumOff val="50000"/>
                  </a:schemeClr>
                </a:solidFill>
                <a:latin typeface="黑体"/>
                <a:ea typeface="黑体"/>
                <a:cs typeface="黑体"/>
              </a:rPr>
              <a:t>零散渠道商</a:t>
            </a:r>
            <a:endParaRPr kumimoji="1" lang="zh-CN" altLang="en-US" sz="1600" b="1" dirty="0">
              <a:solidFill>
                <a:schemeClr val="tx1">
                  <a:lumMod val="50000"/>
                  <a:lumOff val="50000"/>
                </a:schemeClr>
              </a:solidFill>
              <a:latin typeface="黑体"/>
              <a:ea typeface="黑体"/>
              <a:cs typeface="黑体"/>
            </a:endParaRPr>
          </a:p>
        </p:txBody>
      </p:sp>
      <p:sp>
        <p:nvSpPr>
          <p:cNvPr id="51" name="圆角矩形 50"/>
          <p:cNvSpPr/>
          <p:nvPr/>
        </p:nvSpPr>
        <p:spPr>
          <a:xfrm>
            <a:off x="8031003" y="3704637"/>
            <a:ext cx="858857" cy="395368"/>
          </a:xfrm>
          <a:prstGeom prst="round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b="1" dirty="0" smtClean="0">
                <a:solidFill>
                  <a:schemeClr val="tx1">
                    <a:lumMod val="50000"/>
                    <a:lumOff val="50000"/>
                  </a:schemeClr>
                </a:solidFill>
                <a:latin typeface="黑体"/>
                <a:ea typeface="黑体"/>
                <a:cs typeface="黑体"/>
              </a:rPr>
              <a:t>门店</a:t>
            </a:r>
            <a:endParaRPr kumimoji="1" lang="zh-CN" altLang="en-US" sz="1600" b="1" dirty="0">
              <a:solidFill>
                <a:schemeClr val="tx1">
                  <a:lumMod val="50000"/>
                  <a:lumOff val="50000"/>
                </a:schemeClr>
              </a:solidFill>
              <a:latin typeface="黑体"/>
              <a:ea typeface="黑体"/>
              <a:cs typeface="黑体"/>
            </a:endParaRPr>
          </a:p>
        </p:txBody>
      </p:sp>
      <p:cxnSp>
        <p:nvCxnSpPr>
          <p:cNvPr id="56" name="直线连接符 55"/>
          <p:cNvCxnSpPr/>
          <p:nvPr/>
        </p:nvCxnSpPr>
        <p:spPr>
          <a:xfrm>
            <a:off x="5580113" y="3789040"/>
            <a:ext cx="0" cy="218619"/>
          </a:xfrm>
          <a:prstGeom prst="line">
            <a:avLst/>
          </a:prstGeom>
          <a:ln w="190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57" name="直线连接符 56"/>
          <p:cNvCxnSpPr/>
          <p:nvPr/>
        </p:nvCxnSpPr>
        <p:spPr>
          <a:xfrm>
            <a:off x="7236296" y="4100005"/>
            <a:ext cx="0" cy="481123"/>
          </a:xfrm>
          <a:prstGeom prst="line">
            <a:avLst/>
          </a:prstGeom>
          <a:ln w="190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58" name="直线连接符 57"/>
          <p:cNvCxnSpPr/>
          <p:nvPr/>
        </p:nvCxnSpPr>
        <p:spPr>
          <a:xfrm>
            <a:off x="8460432" y="4100005"/>
            <a:ext cx="0" cy="481123"/>
          </a:xfrm>
          <a:prstGeom prst="line">
            <a:avLst/>
          </a:prstGeom>
          <a:ln w="190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直线连接符 43"/>
          <p:cNvCxnSpPr/>
          <p:nvPr/>
        </p:nvCxnSpPr>
        <p:spPr>
          <a:xfrm>
            <a:off x="5580113" y="4365104"/>
            <a:ext cx="0" cy="216024"/>
          </a:xfrm>
          <a:prstGeom prst="line">
            <a:avLst/>
          </a:prstGeom>
          <a:ln w="190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48" name="圆角矩形 47"/>
          <p:cNvSpPr/>
          <p:nvPr/>
        </p:nvSpPr>
        <p:spPr>
          <a:xfrm>
            <a:off x="6014781" y="4507370"/>
            <a:ext cx="2875079" cy="577814"/>
          </a:xfrm>
          <a:prstGeom prst="roundRect">
            <a:avLst/>
          </a:prstGeom>
          <a:noFill/>
          <a:ln w="28575" cmpd="sng">
            <a:solidFill>
              <a:srgbClr val="FF66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600" b="1" dirty="0">
              <a:solidFill>
                <a:schemeClr val="tx1">
                  <a:lumMod val="50000"/>
                  <a:lumOff val="50000"/>
                </a:schemeClr>
              </a:solidFill>
              <a:latin typeface="黑体"/>
              <a:ea typeface="黑体"/>
              <a:cs typeface="黑体"/>
            </a:endParaRPr>
          </a:p>
        </p:txBody>
      </p:sp>
      <p:sp>
        <p:nvSpPr>
          <p:cNvPr id="52" name="文本框 51"/>
          <p:cNvSpPr txBox="1"/>
          <p:nvPr/>
        </p:nvSpPr>
        <p:spPr>
          <a:xfrm>
            <a:off x="2209922" y="5129871"/>
            <a:ext cx="2177276" cy="338554"/>
          </a:xfrm>
          <a:prstGeom prst="rect">
            <a:avLst/>
          </a:prstGeom>
          <a:noFill/>
        </p:spPr>
        <p:txBody>
          <a:bodyPr wrap="square" rtlCol="0">
            <a:spAutoFit/>
          </a:bodyPr>
          <a:lstStyle/>
          <a:p>
            <a:pPr algn="ctr"/>
            <a:r>
              <a:rPr kumimoji="1" lang="en-US" altLang="zh-CN" sz="1600" b="1" i="1" dirty="0" err="1" smtClean="0">
                <a:solidFill>
                  <a:schemeClr val="accent1">
                    <a:lumMod val="75000"/>
                  </a:schemeClr>
                </a:solidFill>
                <a:latin typeface="微软雅黑" panose="020B0503020204020204" pitchFamily="34" charset="-122"/>
                <a:ea typeface="微软雅黑" panose="020B0503020204020204" pitchFamily="34" charset="-122"/>
                <a:cs typeface="黑体"/>
              </a:rPr>
              <a:t>Cogobuy</a:t>
            </a:r>
            <a:r>
              <a:rPr kumimoji="1" lang="zh-CN" altLang="en-US" sz="1600" b="1" i="1" dirty="0" smtClean="0">
                <a:solidFill>
                  <a:schemeClr val="accent1">
                    <a:lumMod val="75000"/>
                  </a:schemeClr>
                </a:solidFill>
                <a:latin typeface="微软雅黑" panose="020B0503020204020204" pitchFamily="34" charset="-122"/>
                <a:ea typeface="微软雅黑" panose="020B0503020204020204" pitchFamily="34" charset="-122"/>
                <a:cs typeface="黑体"/>
              </a:rPr>
              <a:t>目标市场</a:t>
            </a:r>
            <a:endParaRPr kumimoji="1" lang="zh-CN" altLang="en-US" sz="1600" b="1" i="1" dirty="0">
              <a:solidFill>
                <a:schemeClr val="accent1">
                  <a:lumMod val="75000"/>
                </a:schemeClr>
              </a:solidFill>
              <a:latin typeface="微软雅黑" panose="020B0503020204020204" pitchFamily="34" charset="-122"/>
              <a:ea typeface="微软雅黑" panose="020B0503020204020204" pitchFamily="34" charset="-122"/>
              <a:cs typeface="黑体"/>
            </a:endParaRPr>
          </a:p>
        </p:txBody>
      </p:sp>
      <p:cxnSp>
        <p:nvCxnSpPr>
          <p:cNvPr id="54" name="直接连接符 14"/>
          <p:cNvCxnSpPr/>
          <p:nvPr/>
        </p:nvCxnSpPr>
        <p:spPr>
          <a:xfrm>
            <a:off x="2195736" y="5468425"/>
            <a:ext cx="4414384" cy="13854"/>
          </a:xfrm>
          <a:prstGeom prst="line">
            <a:avLst/>
          </a:prstGeom>
          <a:ln w="19050" cmpd="sng">
            <a:solidFill>
              <a:srgbClr val="FC5E17"/>
            </a:solidFill>
            <a:prstDash val="solid"/>
          </a:ln>
        </p:spPr>
        <p:style>
          <a:lnRef idx="1">
            <a:schemeClr val="dk1"/>
          </a:lnRef>
          <a:fillRef idx="0">
            <a:schemeClr val="dk1"/>
          </a:fillRef>
          <a:effectRef idx="0">
            <a:schemeClr val="dk1"/>
          </a:effectRef>
          <a:fontRef idx="minor">
            <a:schemeClr val="tx1"/>
          </a:fontRef>
        </p:style>
      </p:cxnSp>
      <p:cxnSp>
        <p:nvCxnSpPr>
          <p:cNvPr id="55" name="直线连接符 54"/>
          <p:cNvCxnSpPr/>
          <p:nvPr/>
        </p:nvCxnSpPr>
        <p:spPr>
          <a:xfrm>
            <a:off x="6613154" y="5085184"/>
            <a:ext cx="0" cy="397095"/>
          </a:xfrm>
          <a:prstGeom prst="line">
            <a:avLst/>
          </a:prstGeom>
          <a:ln w="19050" cmpd="sng">
            <a:solidFill>
              <a:srgbClr val="FF6600"/>
            </a:solidFill>
            <a:headEnd type="triangle"/>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40817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柱形 9"/>
          <p:cNvSpPr/>
          <p:nvPr/>
        </p:nvSpPr>
        <p:spPr>
          <a:xfrm>
            <a:off x="3548435" y="3074375"/>
            <a:ext cx="1131776" cy="564430"/>
          </a:xfrm>
          <a:prstGeom prst="can">
            <a:avLst>
              <a:gd name="adj" fmla="val 36460"/>
            </a:avLst>
          </a:prstGeom>
          <a:solidFill>
            <a:schemeClr val="accent1">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dirty="0">
                <a:solidFill>
                  <a:schemeClr val="tx1">
                    <a:lumMod val="75000"/>
                    <a:lumOff val="25000"/>
                  </a:schemeClr>
                </a:solidFill>
                <a:latin typeface="微软雅黑"/>
                <a:ea typeface="微软雅黑"/>
                <a:cs typeface="微软雅黑"/>
              </a:rPr>
              <a:t>数据库</a:t>
            </a:r>
            <a:endParaRPr lang="en-US" altLang="zh-CN" sz="1300" dirty="0">
              <a:solidFill>
                <a:schemeClr val="tx1">
                  <a:lumMod val="75000"/>
                  <a:lumOff val="25000"/>
                </a:schemeClr>
              </a:solidFill>
              <a:latin typeface="微软雅黑"/>
              <a:ea typeface="微软雅黑"/>
              <a:cs typeface="微软雅黑"/>
            </a:endParaRPr>
          </a:p>
        </p:txBody>
      </p:sp>
      <p:sp>
        <p:nvSpPr>
          <p:cNvPr id="6" name="椭圆 5"/>
          <p:cNvSpPr/>
          <p:nvPr/>
        </p:nvSpPr>
        <p:spPr>
          <a:xfrm rot="20674913">
            <a:off x="1884750" y="2691356"/>
            <a:ext cx="4077895" cy="1462719"/>
          </a:xfrm>
          <a:prstGeom prst="ellipse">
            <a:avLst/>
          </a:prstGeom>
          <a:noFill/>
          <a:ln w="127000">
            <a:solidFill>
              <a:srgbClr val="F9A7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立方体 6"/>
          <p:cNvSpPr/>
          <p:nvPr/>
        </p:nvSpPr>
        <p:spPr>
          <a:xfrm>
            <a:off x="2305702" y="2802984"/>
            <a:ext cx="960777" cy="553606"/>
          </a:xfrm>
          <a:prstGeom prst="cube">
            <a:avLst>
              <a:gd name="adj" fmla="val 26632"/>
            </a:avLst>
          </a:prstGeom>
          <a:solidFill>
            <a:schemeClr val="accent1">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00" dirty="0">
                <a:solidFill>
                  <a:schemeClr val="tx1">
                    <a:lumMod val="75000"/>
                    <a:lumOff val="25000"/>
                  </a:schemeClr>
                </a:solidFill>
                <a:latin typeface="微软雅黑"/>
                <a:ea typeface="微软雅黑"/>
                <a:cs typeface="微软雅黑"/>
              </a:rPr>
              <a:t>ERP</a:t>
            </a:r>
            <a:endParaRPr lang="zh-CN" altLang="en-US" sz="1300" dirty="0">
              <a:solidFill>
                <a:schemeClr val="tx1">
                  <a:lumMod val="75000"/>
                  <a:lumOff val="25000"/>
                </a:schemeClr>
              </a:solidFill>
              <a:latin typeface="微软雅黑"/>
              <a:ea typeface="微软雅黑"/>
              <a:cs typeface="微软雅黑"/>
            </a:endParaRPr>
          </a:p>
        </p:txBody>
      </p:sp>
      <p:sp>
        <p:nvSpPr>
          <p:cNvPr id="8" name="立方体 7"/>
          <p:cNvSpPr/>
          <p:nvPr/>
        </p:nvSpPr>
        <p:spPr>
          <a:xfrm>
            <a:off x="4762206" y="2316697"/>
            <a:ext cx="968734" cy="489350"/>
          </a:xfrm>
          <a:prstGeom prst="cube">
            <a:avLst>
              <a:gd name="adj" fmla="val 26298"/>
            </a:avLst>
          </a:prstGeom>
          <a:solidFill>
            <a:schemeClr val="accent1">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00" dirty="0">
                <a:solidFill>
                  <a:schemeClr val="tx1">
                    <a:lumMod val="75000"/>
                    <a:lumOff val="25000"/>
                  </a:schemeClr>
                </a:solidFill>
                <a:latin typeface="微软雅黑"/>
                <a:ea typeface="微软雅黑"/>
                <a:cs typeface="微软雅黑"/>
              </a:rPr>
              <a:t>CRM</a:t>
            </a:r>
            <a:endParaRPr lang="zh-CN" altLang="en-US" sz="1300" dirty="0">
              <a:solidFill>
                <a:schemeClr val="tx1">
                  <a:lumMod val="75000"/>
                  <a:lumOff val="25000"/>
                </a:schemeClr>
              </a:solidFill>
              <a:latin typeface="微软雅黑"/>
              <a:ea typeface="微软雅黑"/>
              <a:cs typeface="微软雅黑"/>
            </a:endParaRPr>
          </a:p>
        </p:txBody>
      </p:sp>
      <p:sp>
        <p:nvSpPr>
          <p:cNvPr id="11" name="流程图: 多文档 21"/>
          <p:cNvSpPr/>
          <p:nvPr/>
        </p:nvSpPr>
        <p:spPr>
          <a:xfrm>
            <a:off x="3466062" y="1574264"/>
            <a:ext cx="1296144" cy="678476"/>
          </a:xfrm>
          <a:prstGeom prst="flowChartMultidocument">
            <a:avLst/>
          </a:prstGeom>
          <a:solidFill>
            <a:schemeClr val="accent1">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dirty="0">
                <a:solidFill>
                  <a:schemeClr val="tx1">
                    <a:lumMod val="75000"/>
                    <a:lumOff val="25000"/>
                  </a:schemeClr>
                </a:solidFill>
                <a:latin typeface="微软雅黑"/>
                <a:ea typeface="微软雅黑"/>
                <a:cs typeface="微软雅黑"/>
              </a:rPr>
              <a:t>数据分析</a:t>
            </a:r>
          </a:p>
        </p:txBody>
      </p:sp>
      <p:sp>
        <p:nvSpPr>
          <p:cNvPr id="17" name="虚尾箭头 16"/>
          <p:cNvSpPr/>
          <p:nvPr/>
        </p:nvSpPr>
        <p:spPr>
          <a:xfrm rot="16200000">
            <a:off x="3779233" y="2367836"/>
            <a:ext cx="725428" cy="428058"/>
          </a:xfrm>
          <a:prstGeom prst="stripedRightArrow">
            <a:avLst>
              <a:gd name="adj1" fmla="val 33986"/>
              <a:gd name="adj2" fmla="val 50000"/>
            </a:avLst>
          </a:prstGeom>
          <a:solidFill>
            <a:srgbClr val="95B3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0" name="立方体 19"/>
          <p:cNvSpPr/>
          <p:nvPr/>
        </p:nvSpPr>
        <p:spPr>
          <a:xfrm>
            <a:off x="2544628" y="3835687"/>
            <a:ext cx="1188047" cy="663147"/>
          </a:xfrm>
          <a:prstGeom prst="cube">
            <a:avLst>
              <a:gd name="adj" fmla="val 22612"/>
            </a:avLst>
          </a:prstGeom>
          <a:solidFill>
            <a:schemeClr val="accent1">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00" dirty="0">
                <a:solidFill>
                  <a:schemeClr val="tx1">
                    <a:lumMod val="75000"/>
                    <a:lumOff val="25000"/>
                  </a:schemeClr>
                </a:solidFill>
                <a:latin typeface="微软雅黑"/>
                <a:ea typeface="微软雅黑"/>
                <a:cs typeface="微软雅黑"/>
              </a:rPr>
              <a:t>WMS</a:t>
            </a:r>
          </a:p>
          <a:p>
            <a:pPr algn="ctr"/>
            <a:r>
              <a:rPr lang="zh-CN" altLang="en-US" sz="1300" dirty="0">
                <a:solidFill>
                  <a:schemeClr val="tx1">
                    <a:lumMod val="75000"/>
                    <a:lumOff val="25000"/>
                  </a:schemeClr>
                </a:solidFill>
                <a:latin typeface="微软雅黑"/>
                <a:ea typeface="微软雅黑"/>
                <a:cs typeface="微软雅黑"/>
              </a:rPr>
              <a:t>仓储物流</a:t>
            </a:r>
          </a:p>
        </p:txBody>
      </p:sp>
      <p:pic>
        <p:nvPicPr>
          <p:cNvPr id="21" name="图片 20" descr="屏幕快照 2013-01-21 上午11.16.3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7857" y="1499653"/>
            <a:ext cx="1704670" cy="1568094"/>
          </a:xfrm>
          <a:prstGeom prst="rect">
            <a:avLst/>
          </a:prstGeom>
        </p:spPr>
      </p:pic>
      <p:sp>
        <p:nvSpPr>
          <p:cNvPr id="22" name="矩形 21"/>
          <p:cNvSpPr/>
          <p:nvPr/>
        </p:nvSpPr>
        <p:spPr>
          <a:xfrm>
            <a:off x="6516215" y="1406824"/>
            <a:ext cx="1944217" cy="1710591"/>
          </a:xfrm>
          <a:prstGeom prst="rect">
            <a:avLst/>
          </a:prstGeom>
          <a:noFill/>
          <a:ln w="12700" cmpd="sng">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79512" y="989826"/>
            <a:ext cx="1962772" cy="441146"/>
          </a:xfrm>
          <a:prstGeom prst="rect">
            <a:avLst/>
          </a:prstGeom>
          <a:noFill/>
          <a:ln>
            <a:noFill/>
          </a:ln>
        </p:spPr>
        <p:txBody>
          <a:bodyPr wrap="square" rtlCol="0">
            <a:spAutoFit/>
          </a:bodyPr>
          <a:lstStyle>
            <a:defPPr>
              <a:defRPr lang="zh-CN"/>
            </a:defPPr>
            <a:lvl1pPr algn="ctr">
              <a:defRPr sz="2000">
                <a:solidFill>
                  <a:schemeClr val="bg1"/>
                </a:solidFill>
                <a:latin typeface="微软雅黑" panose="020B0503020204020204" pitchFamily="34" charset="-122"/>
                <a:ea typeface="微软雅黑" panose="020B0503020204020204" pitchFamily="34" charset="-122"/>
              </a:defRPr>
            </a:lvl1pPr>
          </a:lstStyle>
          <a:p>
            <a:pPr algn="l">
              <a:lnSpc>
                <a:spcPct val="150000"/>
              </a:lnSpc>
            </a:pPr>
            <a:r>
              <a:rPr lang="zh-CN" altLang="en-US" sz="1600" dirty="0" smtClean="0">
                <a:solidFill>
                  <a:schemeClr val="tx1">
                    <a:lumMod val="65000"/>
                    <a:lumOff val="35000"/>
                  </a:schemeClr>
                </a:solidFill>
              </a:rPr>
              <a:t>品牌</a:t>
            </a:r>
            <a:r>
              <a:rPr lang="en-US" altLang="zh-CN" sz="1600" dirty="0" smtClean="0">
                <a:solidFill>
                  <a:schemeClr val="tx1">
                    <a:lumMod val="65000"/>
                    <a:lumOff val="35000"/>
                  </a:schemeClr>
                </a:solidFill>
              </a:rPr>
              <a:t>IC</a:t>
            </a:r>
            <a:r>
              <a:rPr lang="zh-CN" altLang="en-US" sz="1600" dirty="0" smtClean="0">
                <a:solidFill>
                  <a:schemeClr val="tx1">
                    <a:lumMod val="65000"/>
                    <a:lumOff val="35000"/>
                  </a:schemeClr>
                </a:solidFill>
              </a:rPr>
              <a:t>供应商</a:t>
            </a:r>
            <a:endParaRPr lang="en-US" altLang="zh-CN" sz="1600" dirty="0" smtClean="0">
              <a:solidFill>
                <a:schemeClr val="tx1">
                  <a:lumMod val="65000"/>
                  <a:lumOff val="35000"/>
                </a:schemeClr>
              </a:solidFill>
            </a:endParaRPr>
          </a:p>
        </p:txBody>
      </p:sp>
      <p:sp>
        <p:nvSpPr>
          <p:cNvPr id="24" name="文本框 23"/>
          <p:cNvSpPr txBox="1"/>
          <p:nvPr/>
        </p:nvSpPr>
        <p:spPr>
          <a:xfrm>
            <a:off x="6732239" y="980728"/>
            <a:ext cx="1944217" cy="441146"/>
          </a:xfrm>
          <a:prstGeom prst="rect">
            <a:avLst/>
          </a:prstGeom>
          <a:noFill/>
          <a:ln>
            <a:noFill/>
          </a:ln>
        </p:spPr>
        <p:txBody>
          <a:bodyPr wrap="square" rtlCol="0">
            <a:spAutoFit/>
          </a:bodyPr>
          <a:lstStyle>
            <a:defPPr>
              <a:defRPr lang="zh-CN"/>
            </a:defPPr>
            <a:lvl1pPr algn="ctr">
              <a:defRPr sz="2000">
                <a:solidFill>
                  <a:schemeClr val="bg1"/>
                </a:solidFill>
                <a:latin typeface="微软雅黑" panose="020B0503020204020204" pitchFamily="34" charset="-122"/>
                <a:ea typeface="微软雅黑" panose="020B0503020204020204" pitchFamily="34" charset="-122"/>
              </a:defRPr>
            </a:lvl1pPr>
          </a:lstStyle>
          <a:p>
            <a:pPr algn="l">
              <a:lnSpc>
                <a:spcPct val="150000"/>
              </a:lnSpc>
            </a:pPr>
            <a:r>
              <a:rPr lang="zh-CN" altLang="en-US" sz="1600" dirty="0" smtClean="0">
                <a:solidFill>
                  <a:schemeClr val="tx1">
                    <a:lumMod val="65000"/>
                    <a:lumOff val="35000"/>
                  </a:schemeClr>
                </a:solidFill>
              </a:rPr>
              <a:t>中小制造企业</a:t>
            </a:r>
            <a:endParaRPr lang="en-US" altLang="zh-CN" sz="1600" dirty="0" smtClean="0">
              <a:solidFill>
                <a:schemeClr val="tx1">
                  <a:lumMod val="65000"/>
                  <a:lumOff val="35000"/>
                </a:schemeClr>
              </a:solidFill>
            </a:endParaRPr>
          </a:p>
        </p:txBody>
      </p:sp>
      <p:sp>
        <p:nvSpPr>
          <p:cNvPr id="25" name="文本框 24"/>
          <p:cNvSpPr txBox="1"/>
          <p:nvPr/>
        </p:nvSpPr>
        <p:spPr>
          <a:xfrm>
            <a:off x="3508224" y="980728"/>
            <a:ext cx="1630460" cy="441146"/>
          </a:xfrm>
          <a:prstGeom prst="rect">
            <a:avLst/>
          </a:prstGeom>
          <a:noFill/>
          <a:ln>
            <a:noFill/>
          </a:ln>
        </p:spPr>
        <p:txBody>
          <a:bodyPr wrap="square" rtlCol="0">
            <a:spAutoFit/>
          </a:bodyPr>
          <a:lstStyle>
            <a:defPPr>
              <a:defRPr lang="zh-CN"/>
            </a:defPPr>
            <a:lvl1pPr algn="ctr">
              <a:defRPr sz="2000">
                <a:solidFill>
                  <a:schemeClr val="bg1"/>
                </a:solidFill>
                <a:latin typeface="微软雅黑" panose="020B0503020204020204" pitchFamily="34" charset="-122"/>
                <a:ea typeface="微软雅黑" panose="020B0503020204020204" pitchFamily="34" charset="-122"/>
              </a:defRPr>
            </a:lvl1pPr>
          </a:lstStyle>
          <a:p>
            <a:pPr algn="l">
              <a:lnSpc>
                <a:spcPct val="150000"/>
              </a:lnSpc>
            </a:pPr>
            <a:r>
              <a:rPr lang="en-US" altLang="zh-CN" sz="1600" dirty="0" err="1" smtClean="0">
                <a:solidFill>
                  <a:schemeClr val="tx1">
                    <a:lumMod val="65000"/>
                    <a:lumOff val="35000"/>
                  </a:schemeClr>
                </a:solidFill>
              </a:rPr>
              <a:t>Cogobuy</a:t>
            </a:r>
            <a:endParaRPr lang="en-US" altLang="zh-CN" sz="1600" dirty="0" smtClean="0">
              <a:solidFill>
                <a:schemeClr val="tx1">
                  <a:lumMod val="65000"/>
                  <a:lumOff val="35000"/>
                </a:schemeClr>
              </a:solidFill>
            </a:endParaRPr>
          </a:p>
        </p:txBody>
      </p:sp>
      <p:sp>
        <p:nvSpPr>
          <p:cNvPr id="26" name="虚尾箭头 25"/>
          <p:cNvSpPr/>
          <p:nvPr/>
        </p:nvSpPr>
        <p:spPr>
          <a:xfrm>
            <a:off x="5313976" y="2949722"/>
            <a:ext cx="1130232" cy="271245"/>
          </a:xfrm>
          <a:prstGeom prst="stripedRightArrow">
            <a:avLst>
              <a:gd name="adj1" fmla="val 38365"/>
              <a:gd name="adj2" fmla="val 5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a:p>
        </p:txBody>
      </p:sp>
      <p:cxnSp>
        <p:nvCxnSpPr>
          <p:cNvPr id="27" name="直接连接符 16"/>
          <p:cNvCxnSpPr/>
          <p:nvPr/>
        </p:nvCxnSpPr>
        <p:spPr>
          <a:xfrm>
            <a:off x="611560" y="1499653"/>
            <a:ext cx="0" cy="3170178"/>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sp>
        <p:nvSpPr>
          <p:cNvPr id="29" name="左右箭头 28"/>
          <p:cNvSpPr/>
          <p:nvPr/>
        </p:nvSpPr>
        <p:spPr>
          <a:xfrm>
            <a:off x="755576" y="3056331"/>
            <a:ext cx="1281141" cy="223624"/>
          </a:xfrm>
          <a:prstGeom prst="leftRightArrow">
            <a:avLst/>
          </a:prstGeom>
          <a:solidFill>
            <a:srgbClr val="95B3D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0" name="文本框 29"/>
          <p:cNvSpPr txBox="1"/>
          <p:nvPr/>
        </p:nvSpPr>
        <p:spPr>
          <a:xfrm>
            <a:off x="899592" y="2724006"/>
            <a:ext cx="936104" cy="397545"/>
          </a:xfrm>
          <a:prstGeom prst="rect">
            <a:avLst/>
          </a:prstGeom>
          <a:noFill/>
          <a:ln>
            <a:noFill/>
          </a:ln>
        </p:spPr>
        <p:txBody>
          <a:bodyPr wrap="square" rtlCol="0">
            <a:spAutoFit/>
          </a:bodyPr>
          <a:lstStyle>
            <a:defPPr>
              <a:defRPr lang="zh-CN"/>
            </a:defPPr>
            <a:lvl1pPr algn="ctr">
              <a:defRPr sz="2000">
                <a:solidFill>
                  <a:schemeClr val="bg1"/>
                </a:solidFill>
                <a:latin typeface="微软雅黑" panose="020B0503020204020204" pitchFamily="34" charset="-122"/>
                <a:ea typeface="微软雅黑" panose="020B0503020204020204" pitchFamily="34" charset="-122"/>
              </a:defRPr>
            </a:lvl1pPr>
          </a:lstStyle>
          <a:p>
            <a:pPr algn="l">
              <a:lnSpc>
                <a:spcPct val="150000"/>
              </a:lnSpc>
            </a:pPr>
            <a:r>
              <a:rPr lang="en-US" altLang="zh-CN" sz="1400" dirty="0" smtClean="0">
                <a:solidFill>
                  <a:schemeClr val="tx1">
                    <a:lumMod val="65000"/>
                    <a:lumOff val="35000"/>
                  </a:schemeClr>
                </a:solidFill>
              </a:rPr>
              <a:t>EDI</a:t>
            </a:r>
            <a:r>
              <a:rPr lang="zh-CN" altLang="en-US" sz="1400" dirty="0" smtClean="0">
                <a:solidFill>
                  <a:schemeClr val="tx1">
                    <a:lumMod val="65000"/>
                    <a:lumOff val="35000"/>
                  </a:schemeClr>
                </a:solidFill>
              </a:rPr>
              <a:t>接口</a:t>
            </a:r>
            <a:endParaRPr lang="en-US" altLang="zh-CN" sz="1400" dirty="0" smtClean="0">
              <a:solidFill>
                <a:schemeClr val="tx1">
                  <a:lumMod val="65000"/>
                  <a:lumOff val="35000"/>
                </a:schemeClr>
              </a:solidFill>
            </a:endParaRPr>
          </a:p>
        </p:txBody>
      </p:sp>
      <p:sp>
        <p:nvSpPr>
          <p:cNvPr id="31" name="矩形 30"/>
          <p:cNvSpPr/>
          <p:nvPr/>
        </p:nvSpPr>
        <p:spPr>
          <a:xfrm>
            <a:off x="1783942" y="1430972"/>
            <a:ext cx="4444242" cy="3238859"/>
          </a:xfrm>
          <a:prstGeom prst="rect">
            <a:avLst/>
          </a:prstGeom>
          <a:noFill/>
          <a:ln w="1905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立方体 31"/>
          <p:cNvSpPr/>
          <p:nvPr/>
        </p:nvSpPr>
        <p:spPr>
          <a:xfrm>
            <a:off x="4430715" y="3670508"/>
            <a:ext cx="1188047" cy="663147"/>
          </a:xfrm>
          <a:prstGeom prst="cube">
            <a:avLst>
              <a:gd name="adj" fmla="val 22612"/>
            </a:avLst>
          </a:prstGeom>
          <a:solidFill>
            <a:schemeClr val="accent1">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dirty="0" smtClean="0">
                <a:solidFill>
                  <a:schemeClr val="tx1">
                    <a:lumMod val="75000"/>
                    <a:lumOff val="25000"/>
                  </a:schemeClr>
                </a:solidFill>
                <a:latin typeface="微软雅黑"/>
                <a:ea typeface="微软雅黑"/>
                <a:cs typeface="微软雅黑"/>
              </a:rPr>
              <a:t>在线支付管理系统</a:t>
            </a:r>
            <a:endParaRPr lang="zh-CN" altLang="en-US" sz="1300" dirty="0">
              <a:solidFill>
                <a:schemeClr val="tx1">
                  <a:lumMod val="75000"/>
                  <a:lumOff val="25000"/>
                </a:schemeClr>
              </a:solidFill>
              <a:latin typeface="微软雅黑"/>
              <a:ea typeface="微软雅黑"/>
              <a:cs typeface="微软雅黑"/>
            </a:endParaRPr>
          </a:p>
        </p:txBody>
      </p:sp>
      <p:sp>
        <p:nvSpPr>
          <p:cNvPr id="34" name="文本框 33"/>
          <p:cNvSpPr txBox="1"/>
          <p:nvPr/>
        </p:nvSpPr>
        <p:spPr>
          <a:xfrm>
            <a:off x="1841441" y="1514057"/>
            <a:ext cx="1425037" cy="907941"/>
          </a:xfrm>
          <a:prstGeom prst="rect">
            <a:avLst/>
          </a:prstGeom>
          <a:noFill/>
          <a:ln>
            <a:noFill/>
          </a:ln>
        </p:spPr>
        <p:txBody>
          <a:bodyPr wrap="square" rtlCol="0">
            <a:spAutoFit/>
          </a:bodyPr>
          <a:lstStyle>
            <a:defPPr>
              <a:defRPr lang="zh-CN"/>
            </a:defPPr>
            <a:lvl1pPr algn="ctr">
              <a:defRPr sz="2000">
                <a:solidFill>
                  <a:schemeClr val="bg1"/>
                </a:solidFill>
                <a:latin typeface="微软雅黑" panose="020B0503020204020204" pitchFamily="34" charset="-122"/>
                <a:ea typeface="微软雅黑" panose="020B0503020204020204" pitchFamily="34" charset="-122"/>
              </a:defRPr>
            </a:lvl1pPr>
          </a:lstStyle>
          <a:p>
            <a:pPr algn="l">
              <a:lnSpc>
                <a:spcPct val="150000"/>
              </a:lnSpc>
            </a:pPr>
            <a:r>
              <a:rPr kumimoji="1" lang="zh-CN" altLang="en-US" sz="1200" b="1" dirty="0">
                <a:solidFill>
                  <a:srgbClr val="FF6600"/>
                </a:solidFill>
                <a:latin typeface="Wingdings"/>
                <a:ea typeface="Wingdings"/>
                <a:cs typeface="Wingdings"/>
                <a:sym typeface="Wingdings"/>
              </a:rPr>
              <a:t></a:t>
            </a:r>
            <a:r>
              <a:rPr lang="en-US" altLang="zh-CN" sz="1200" dirty="0" err="1" smtClean="0">
                <a:solidFill>
                  <a:schemeClr val="tx1">
                    <a:lumMod val="65000"/>
                    <a:lumOff val="35000"/>
                  </a:schemeClr>
                </a:solidFill>
              </a:rPr>
              <a:t>Cogobuy</a:t>
            </a:r>
            <a:r>
              <a:rPr lang="zh-CN" altLang="en-US" sz="1200" dirty="0" smtClean="0">
                <a:solidFill>
                  <a:schemeClr val="tx1">
                    <a:lumMod val="65000"/>
                    <a:lumOff val="35000"/>
                  </a:schemeClr>
                </a:solidFill>
              </a:rPr>
              <a:t>是基于各种数据的挖掘、管理和交易系统</a:t>
            </a:r>
            <a:endParaRPr lang="en-US" altLang="zh-CN" sz="1200" dirty="0" smtClean="0">
              <a:solidFill>
                <a:schemeClr val="tx1">
                  <a:lumMod val="65000"/>
                  <a:lumOff val="35000"/>
                </a:schemeClr>
              </a:solidFill>
            </a:endParaRPr>
          </a:p>
        </p:txBody>
      </p:sp>
      <p:grpSp>
        <p:nvGrpSpPr>
          <p:cNvPr id="59" name="组 58"/>
          <p:cNvGrpSpPr/>
          <p:nvPr/>
        </p:nvGrpSpPr>
        <p:grpSpPr>
          <a:xfrm>
            <a:off x="3548434" y="5259048"/>
            <a:ext cx="1455614" cy="1367715"/>
            <a:chOff x="3548434" y="5217765"/>
            <a:chExt cx="1455614" cy="1367715"/>
          </a:xfrm>
        </p:grpSpPr>
        <p:sp>
          <p:nvSpPr>
            <p:cNvPr id="40" name="Oval 57"/>
            <p:cNvSpPr/>
            <p:nvPr/>
          </p:nvSpPr>
          <p:spPr>
            <a:xfrm>
              <a:off x="3548434" y="5217765"/>
              <a:ext cx="1368000" cy="1367715"/>
            </a:xfrm>
            <a:prstGeom prst="ellipse">
              <a:avLst/>
            </a:prstGeom>
            <a:solidFill>
              <a:srgbClr val="336699"/>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400" b="1" dirty="0">
                <a:solidFill>
                  <a:schemeClr val="bg1"/>
                </a:solidFill>
              </a:endParaRPr>
            </a:p>
          </p:txBody>
        </p:sp>
        <p:sp>
          <p:nvSpPr>
            <p:cNvPr id="42" name="Rectangle 79"/>
            <p:cNvSpPr/>
            <p:nvPr/>
          </p:nvSpPr>
          <p:spPr>
            <a:xfrm>
              <a:off x="3548434" y="5229200"/>
              <a:ext cx="1455614" cy="126644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smtClean="0">
                  <a:solidFill>
                    <a:schemeClr val="bg1"/>
                  </a:solidFill>
                  <a:latin typeface="Arial"/>
                  <a:cs typeface="Arial"/>
                </a:rPr>
                <a:t>Cogo</a:t>
              </a:r>
              <a:r>
                <a:rPr lang="en-US" altLang="zh-CN" b="1" dirty="0" err="1" smtClean="0">
                  <a:solidFill>
                    <a:schemeClr val="bg1"/>
                  </a:solidFill>
                  <a:latin typeface="Arial"/>
                  <a:cs typeface="Arial"/>
                </a:rPr>
                <a:t>buy</a:t>
              </a:r>
              <a:endParaRPr lang="en-US" altLang="zh-CN" b="1" dirty="0" smtClean="0">
                <a:solidFill>
                  <a:schemeClr val="bg1"/>
                </a:solidFill>
                <a:latin typeface="Arial"/>
                <a:cs typeface="Arial"/>
              </a:endParaRPr>
            </a:p>
            <a:p>
              <a:pPr algn="ctr"/>
              <a:r>
                <a:rPr lang="en-US" altLang="zh-CN" b="1" dirty="0" smtClean="0">
                  <a:solidFill>
                    <a:schemeClr val="bg1"/>
                  </a:solidFill>
                  <a:latin typeface="Arial"/>
                  <a:cs typeface="Arial"/>
                </a:rPr>
                <a:t>.com</a:t>
              </a:r>
            </a:p>
          </p:txBody>
        </p:sp>
      </p:grpSp>
      <p:grpSp>
        <p:nvGrpSpPr>
          <p:cNvPr id="58" name="组 57"/>
          <p:cNvGrpSpPr/>
          <p:nvPr/>
        </p:nvGrpSpPr>
        <p:grpSpPr>
          <a:xfrm>
            <a:off x="6444208" y="5114880"/>
            <a:ext cx="1607618" cy="1554480"/>
            <a:chOff x="6588224" y="5096133"/>
            <a:chExt cx="1607618" cy="1554480"/>
          </a:xfrm>
        </p:grpSpPr>
        <p:sp>
          <p:nvSpPr>
            <p:cNvPr id="44" name="Oval 58"/>
            <p:cNvSpPr/>
            <p:nvPr/>
          </p:nvSpPr>
          <p:spPr>
            <a:xfrm>
              <a:off x="6669866" y="5179756"/>
              <a:ext cx="1368000" cy="1368000"/>
            </a:xfrm>
            <a:prstGeom prst="ellipse">
              <a:avLst/>
            </a:prstGeom>
            <a:solidFill>
              <a:srgbClr val="669933"/>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600" b="1" dirty="0">
                <a:solidFill>
                  <a:srgbClr val="FFFFFF"/>
                </a:solidFill>
              </a:endParaRPr>
            </a:p>
          </p:txBody>
        </p:sp>
        <p:sp>
          <p:nvSpPr>
            <p:cNvPr id="43" name="Rectangle 79"/>
            <p:cNvSpPr/>
            <p:nvPr/>
          </p:nvSpPr>
          <p:spPr>
            <a:xfrm>
              <a:off x="6588224" y="5096133"/>
              <a:ext cx="1607618" cy="155448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b="1" dirty="0" smtClean="0">
                  <a:solidFill>
                    <a:schemeClr val="bg1"/>
                  </a:solidFill>
                  <a:latin typeface="微软雅黑"/>
                  <a:ea typeface="微软雅黑"/>
                  <a:cs typeface="微软雅黑"/>
                </a:rPr>
                <a:t>中小制造</a:t>
              </a:r>
              <a:endParaRPr lang="en-US" altLang="zh-CN" b="1" dirty="0" smtClean="0">
                <a:solidFill>
                  <a:schemeClr val="bg1"/>
                </a:solidFill>
                <a:latin typeface="微软雅黑"/>
                <a:ea typeface="微软雅黑"/>
                <a:cs typeface="微软雅黑"/>
              </a:endParaRPr>
            </a:p>
            <a:p>
              <a:pPr algn="ctr"/>
              <a:r>
                <a:rPr lang="zh-CN" altLang="en-US" b="1" dirty="0" smtClean="0">
                  <a:solidFill>
                    <a:schemeClr val="bg1"/>
                  </a:solidFill>
                  <a:latin typeface="微软雅黑"/>
                  <a:ea typeface="微软雅黑"/>
                  <a:cs typeface="微软雅黑"/>
                </a:rPr>
                <a:t>企业买家</a:t>
              </a:r>
              <a:endParaRPr lang="en-US" altLang="zh-CN" b="1" dirty="0" smtClean="0">
                <a:solidFill>
                  <a:schemeClr val="bg1"/>
                </a:solidFill>
                <a:latin typeface="微软雅黑"/>
                <a:ea typeface="微软雅黑"/>
                <a:cs typeface="微软雅黑"/>
              </a:endParaRPr>
            </a:p>
          </p:txBody>
        </p:sp>
      </p:grpSp>
      <p:grpSp>
        <p:nvGrpSpPr>
          <p:cNvPr id="60" name="组 59"/>
          <p:cNvGrpSpPr/>
          <p:nvPr/>
        </p:nvGrpSpPr>
        <p:grpSpPr>
          <a:xfrm>
            <a:off x="827736" y="5259048"/>
            <a:ext cx="1368000" cy="1368000"/>
            <a:chOff x="755576" y="5217765"/>
            <a:chExt cx="1368000" cy="1368000"/>
          </a:xfrm>
        </p:grpSpPr>
        <p:sp>
          <p:nvSpPr>
            <p:cNvPr id="41" name="Oval 58"/>
            <p:cNvSpPr/>
            <p:nvPr/>
          </p:nvSpPr>
          <p:spPr>
            <a:xfrm>
              <a:off x="755576" y="5217765"/>
              <a:ext cx="1368000" cy="1368000"/>
            </a:xfrm>
            <a:prstGeom prst="ellipse">
              <a:avLst/>
            </a:prstGeom>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600" b="1" dirty="0">
                <a:solidFill>
                  <a:srgbClr val="FFFFFF"/>
                </a:solidFill>
              </a:endParaRPr>
            </a:p>
          </p:txBody>
        </p:sp>
        <p:sp>
          <p:nvSpPr>
            <p:cNvPr id="45" name="Rectangle 79"/>
            <p:cNvSpPr/>
            <p:nvPr/>
          </p:nvSpPr>
          <p:spPr>
            <a:xfrm>
              <a:off x="827584" y="5267428"/>
              <a:ext cx="1225642" cy="125791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b="1" dirty="0" smtClean="0">
                  <a:solidFill>
                    <a:schemeClr val="bg1"/>
                  </a:solidFill>
                  <a:latin typeface="微软雅黑"/>
                  <a:ea typeface="微软雅黑"/>
                  <a:cs typeface="微软雅黑"/>
                </a:rPr>
                <a:t>品牌</a:t>
              </a:r>
              <a:r>
                <a:rPr lang="en-US" altLang="zh-CN" b="1" dirty="0" smtClean="0">
                  <a:solidFill>
                    <a:schemeClr val="bg1"/>
                  </a:solidFill>
                  <a:latin typeface="微软雅黑"/>
                  <a:ea typeface="微软雅黑"/>
                  <a:cs typeface="微软雅黑"/>
                </a:rPr>
                <a:t>IC</a:t>
              </a:r>
            </a:p>
            <a:p>
              <a:pPr algn="ctr"/>
              <a:r>
                <a:rPr lang="zh-CN" altLang="en-US" b="1" dirty="0" smtClean="0">
                  <a:solidFill>
                    <a:schemeClr val="bg1"/>
                  </a:solidFill>
                  <a:latin typeface="微软雅黑"/>
                  <a:ea typeface="微软雅黑"/>
                  <a:cs typeface="微软雅黑"/>
                </a:rPr>
                <a:t>供应商</a:t>
              </a:r>
              <a:endParaRPr lang="en-US" altLang="zh-CN" b="1" dirty="0" smtClean="0">
                <a:solidFill>
                  <a:schemeClr val="bg1"/>
                </a:solidFill>
                <a:latin typeface="微软雅黑"/>
                <a:ea typeface="微软雅黑"/>
                <a:cs typeface="微软雅黑"/>
              </a:endParaRPr>
            </a:p>
          </p:txBody>
        </p:sp>
      </p:grpSp>
      <p:sp>
        <p:nvSpPr>
          <p:cNvPr id="46" name="虚尾箭头 45"/>
          <p:cNvSpPr/>
          <p:nvPr/>
        </p:nvSpPr>
        <p:spPr>
          <a:xfrm>
            <a:off x="5068769" y="5713480"/>
            <a:ext cx="1206819" cy="209259"/>
          </a:xfrm>
          <a:prstGeom prst="stripedRightArrow">
            <a:avLst>
              <a:gd name="adj1" fmla="val 49333"/>
              <a:gd name="adj2"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7" name="文本框 46"/>
          <p:cNvSpPr txBox="1"/>
          <p:nvPr/>
        </p:nvSpPr>
        <p:spPr>
          <a:xfrm>
            <a:off x="5313462" y="5348222"/>
            <a:ext cx="720080" cy="441146"/>
          </a:xfrm>
          <a:prstGeom prst="rect">
            <a:avLst/>
          </a:prstGeom>
          <a:noFill/>
          <a:ln>
            <a:noFill/>
          </a:ln>
        </p:spPr>
        <p:txBody>
          <a:bodyPr wrap="square" rtlCol="0">
            <a:spAutoFit/>
          </a:bodyPr>
          <a:lstStyle>
            <a:defPPr>
              <a:defRPr lang="zh-CN"/>
            </a:defPPr>
            <a:lvl1pPr algn="ctr">
              <a:defRPr sz="2000">
                <a:solidFill>
                  <a:schemeClr val="bg1"/>
                </a:solidFill>
                <a:latin typeface="微软雅黑" panose="020B0503020204020204" pitchFamily="34" charset="-122"/>
                <a:ea typeface="微软雅黑" panose="020B0503020204020204" pitchFamily="34" charset="-122"/>
              </a:defRPr>
            </a:lvl1pPr>
          </a:lstStyle>
          <a:p>
            <a:pPr algn="l">
              <a:lnSpc>
                <a:spcPct val="150000"/>
              </a:lnSpc>
            </a:pPr>
            <a:r>
              <a:rPr lang="zh-CN" altLang="en-US" sz="1600" dirty="0" smtClean="0">
                <a:solidFill>
                  <a:schemeClr val="tx1">
                    <a:lumMod val="65000"/>
                    <a:lumOff val="35000"/>
                  </a:schemeClr>
                </a:solidFill>
              </a:rPr>
              <a:t>发</a:t>
            </a:r>
            <a:r>
              <a:rPr lang="en-US" altLang="zh-CN" sz="1600" dirty="0" smtClean="0">
                <a:solidFill>
                  <a:schemeClr val="tx1">
                    <a:lumMod val="65000"/>
                    <a:lumOff val="35000"/>
                  </a:schemeClr>
                </a:solidFill>
              </a:rPr>
              <a:t> </a:t>
            </a:r>
            <a:r>
              <a:rPr lang="zh-CN" altLang="en-US" sz="1600" dirty="0" smtClean="0">
                <a:solidFill>
                  <a:schemeClr val="tx1">
                    <a:lumMod val="65000"/>
                    <a:lumOff val="35000"/>
                  </a:schemeClr>
                </a:solidFill>
              </a:rPr>
              <a:t>货</a:t>
            </a:r>
            <a:r>
              <a:rPr lang="en-US" altLang="zh-CN" sz="1600" dirty="0" smtClean="0">
                <a:solidFill>
                  <a:schemeClr val="tx1">
                    <a:lumMod val="65000"/>
                    <a:lumOff val="35000"/>
                  </a:schemeClr>
                </a:solidFill>
              </a:rPr>
              <a:t> </a:t>
            </a:r>
          </a:p>
        </p:txBody>
      </p:sp>
      <p:sp>
        <p:nvSpPr>
          <p:cNvPr id="50" name="文本框 49"/>
          <p:cNvSpPr txBox="1"/>
          <p:nvPr/>
        </p:nvSpPr>
        <p:spPr>
          <a:xfrm>
            <a:off x="2483768" y="5344342"/>
            <a:ext cx="720080" cy="441146"/>
          </a:xfrm>
          <a:prstGeom prst="rect">
            <a:avLst/>
          </a:prstGeom>
          <a:noFill/>
          <a:ln>
            <a:noFill/>
          </a:ln>
        </p:spPr>
        <p:txBody>
          <a:bodyPr wrap="square" rtlCol="0">
            <a:spAutoFit/>
          </a:bodyPr>
          <a:lstStyle>
            <a:defPPr>
              <a:defRPr lang="zh-CN"/>
            </a:defPPr>
            <a:lvl1pPr algn="ctr">
              <a:defRPr sz="2000">
                <a:solidFill>
                  <a:schemeClr val="bg1"/>
                </a:solidFill>
                <a:latin typeface="微软雅黑" panose="020B0503020204020204" pitchFamily="34" charset="-122"/>
                <a:ea typeface="微软雅黑" panose="020B0503020204020204" pitchFamily="34" charset="-122"/>
              </a:defRPr>
            </a:lvl1pPr>
          </a:lstStyle>
          <a:p>
            <a:pPr algn="l">
              <a:lnSpc>
                <a:spcPct val="150000"/>
              </a:lnSpc>
            </a:pPr>
            <a:r>
              <a:rPr lang="zh-CN" altLang="en-US" sz="1600" dirty="0" smtClean="0">
                <a:solidFill>
                  <a:schemeClr val="tx1">
                    <a:lumMod val="65000"/>
                    <a:lumOff val="35000"/>
                  </a:schemeClr>
                </a:solidFill>
              </a:rPr>
              <a:t>发</a:t>
            </a:r>
            <a:r>
              <a:rPr lang="en-US" altLang="zh-CN" sz="1600" dirty="0" smtClean="0">
                <a:solidFill>
                  <a:schemeClr val="tx1">
                    <a:lumMod val="65000"/>
                    <a:lumOff val="35000"/>
                  </a:schemeClr>
                </a:solidFill>
              </a:rPr>
              <a:t> </a:t>
            </a:r>
            <a:r>
              <a:rPr lang="zh-CN" altLang="en-US" sz="1600" dirty="0" smtClean="0">
                <a:solidFill>
                  <a:schemeClr val="tx1">
                    <a:lumMod val="65000"/>
                    <a:lumOff val="35000"/>
                  </a:schemeClr>
                </a:solidFill>
              </a:rPr>
              <a:t>货</a:t>
            </a:r>
            <a:r>
              <a:rPr lang="en-US" altLang="zh-CN" sz="1600" dirty="0" smtClean="0">
                <a:solidFill>
                  <a:schemeClr val="tx1">
                    <a:lumMod val="65000"/>
                    <a:lumOff val="35000"/>
                  </a:schemeClr>
                </a:solidFill>
              </a:rPr>
              <a:t> </a:t>
            </a:r>
          </a:p>
        </p:txBody>
      </p:sp>
      <p:sp>
        <p:nvSpPr>
          <p:cNvPr id="51" name="文本框 50"/>
          <p:cNvSpPr txBox="1"/>
          <p:nvPr/>
        </p:nvSpPr>
        <p:spPr>
          <a:xfrm>
            <a:off x="5313976" y="6095418"/>
            <a:ext cx="720080" cy="441146"/>
          </a:xfrm>
          <a:prstGeom prst="rect">
            <a:avLst/>
          </a:prstGeom>
          <a:noFill/>
          <a:ln>
            <a:noFill/>
          </a:ln>
        </p:spPr>
        <p:txBody>
          <a:bodyPr wrap="square" rtlCol="0">
            <a:spAutoFit/>
          </a:bodyPr>
          <a:lstStyle>
            <a:defPPr>
              <a:defRPr lang="zh-CN"/>
            </a:defPPr>
            <a:lvl1pPr algn="ctr">
              <a:defRPr sz="2000">
                <a:solidFill>
                  <a:schemeClr val="bg1"/>
                </a:solidFill>
                <a:latin typeface="微软雅黑" panose="020B0503020204020204" pitchFamily="34" charset="-122"/>
                <a:ea typeface="微软雅黑" panose="020B0503020204020204" pitchFamily="34" charset="-122"/>
              </a:defRPr>
            </a:lvl1pPr>
          </a:lstStyle>
          <a:p>
            <a:pPr algn="l">
              <a:lnSpc>
                <a:spcPct val="150000"/>
              </a:lnSpc>
            </a:pPr>
            <a:r>
              <a:rPr lang="zh-CN" altLang="en-US" sz="1600" dirty="0" smtClean="0">
                <a:solidFill>
                  <a:schemeClr val="tx1">
                    <a:lumMod val="65000"/>
                    <a:lumOff val="35000"/>
                  </a:schemeClr>
                </a:solidFill>
              </a:rPr>
              <a:t>付</a:t>
            </a:r>
            <a:r>
              <a:rPr lang="en-US" altLang="zh-CN" sz="1600" dirty="0" smtClean="0">
                <a:solidFill>
                  <a:schemeClr val="tx1">
                    <a:lumMod val="65000"/>
                    <a:lumOff val="35000"/>
                  </a:schemeClr>
                </a:solidFill>
              </a:rPr>
              <a:t> </a:t>
            </a:r>
            <a:r>
              <a:rPr lang="zh-CN" altLang="en-US" sz="1600" dirty="0" smtClean="0">
                <a:solidFill>
                  <a:schemeClr val="tx1">
                    <a:lumMod val="65000"/>
                    <a:lumOff val="35000"/>
                  </a:schemeClr>
                </a:solidFill>
              </a:rPr>
              <a:t>款</a:t>
            </a:r>
            <a:r>
              <a:rPr lang="en-US" altLang="zh-CN" sz="1600" dirty="0" smtClean="0">
                <a:solidFill>
                  <a:schemeClr val="tx1">
                    <a:lumMod val="65000"/>
                    <a:lumOff val="35000"/>
                  </a:schemeClr>
                </a:solidFill>
              </a:rPr>
              <a:t>  </a:t>
            </a:r>
          </a:p>
        </p:txBody>
      </p:sp>
      <p:sp>
        <p:nvSpPr>
          <p:cNvPr id="52" name="文本框 51"/>
          <p:cNvSpPr txBox="1"/>
          <p:nvPr/>
        </p:nvSpPr>
        <p:spPr>
          <a:xfrm>
            <a:off x="2509586" y="6092634"/>
            <a:ext cx="720080" cy="441146"/>
          </a:xfrm>
          <a:prstGeom prst="rect">
            <a:avLst/>
          </a:prstGeom>
          <a:noFill/>
          <a:ln>
            <a:noFill/>
          </a:ln>
        </p:spPr>
        <p:txBody>
          <a:bodyPr wrap="square" rtlCol="0">
            <a:spAutoFit/>
          </a:bodyPr>
          <a:lstStyle>
            <a:defPPr>
              <a:defRPr lang="zh-CN"/>
            </a:defPPr>
            <a:lvl1pPr algn="ctr">
              <a:defRPr sz="2000">
                <a:solidFill>
                  <a:schemeClr val="bg1"/>
                </a:solidFill>
                <a:latin typeface="微软雅黑" panose="020B0503020204020204" pitchFamily="34" charset="-122"/>
                <a:ea typeface="微软雅黑" panose="020B0503020204020204" pitchFamily="34" charset="-122"/>
              </a:defRPr>
            </a:lvl1pPr>
          </a:lstStyle>
          <a:p>
            <a:pPr algn="l">
              <a:lnSpc>
                <a:spcPct val="150000"/>
              </a:lnSpc>
            </a:pPr>
            <a:r>
              <a:rPr lang="zh-CN" altLang="en-US" sz="1600" dirty="0" smtClean="0">
                <a:solidFill>
                  <a:schemeClr val="tx1">
                    <a:lumMod val="65000"/>
                    <a:lumOff val="35000"/>
                  </a:schemeClr>
                </a:solidFill>
              </a:rPr>
              <a:t>付</a:t>
            </a:r>
            <a:r>
              <a:rPr lang="en-US" altLang="zh-CN" sz="1600" dirty="0" smtClean="0">
                <a:solidFill>
                  <a:schemeClr val="tx1">
                    <a:lumMod val="65000"/>
                    <a:lumOff val="35000"/>
                  </a:schemeClr>
                </a:solidFill>
              </a:rPr>
              <a:t> </a:t>
            </a:r>
            <a:r>
              <a:rPr lang="zh-CN" altLang="en-US" sz="1600" dirty="0" smtClean="0">
                <a:solidFill>
                  <a:schemeClr val="tx1">
                    <a:lumMod val="65000"/>
                    <a:lumOff val="35000"/>
                  </a:schemeClr>
                </a:solidFill>
              </a:rPr>
              <a:t>款</a:t>
            </a:r>
            <a:r>
              <a:rPr lang="en-US" altLang="zh-CN" sz="1600" dirty="0" smtClean="0">
                <a:solidFill>
                  <a:schemeClr val="tx1">
                    <a:lumMod val="65000"/>
                    <a:lumOff val="35000"/>
                  </a:schemeClr>
                </a:solidFill>
              </a:rPr>
              <a:t>  </a:t>
            </a:r>
          </a:p>
        </p:txBody>
      </p:sp>
      <p:sp>
        <p:nvSpPr>
          <p:cNvPr id="53" name="虚尾箭头 52"/>
          <p:cNvSpPr/>
          <p:nvPr/>
        </p:nvSpPr>
        <p:spPr>
          <a:xfrm>
            <a:off x="2305702" y="5700195"/>
            <a:ext cx="1114170" cy="204844"/>
          </a:xfrm>
          <a:prstGeom prst="stripedRightArrow">
            <a:avLst>
              <a:gd name="adj1" fmla="val 49333"/>
              <a:gd name="adj2"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4" name="虚尾箭头 53"/>
          <p:cNvSpPr/>
          <p:nvPr/>
        </p:nvSpPr>
        <p:spPr>
          <a:xfrm rot="10800000">
            <a:off x="5068770" y="6090880"/>
            <a:ext cx="1206818" cy="231412"/>
          </a:xfrm>
          <a:prstGeom prst="stripedRightArrow">
            <a:avLst>
              <a:gd name="adj1" fmla="val 49333"/>
              <a:gd name="adj2"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5" name="虚尾箭头 54"/>
          <p:cNvSpPr/>
          <p:nvPr/>
        </p:nvSpPr>
        <p:spPr>
          <a:xfrm rot="10800000">
            <a:off x="2293562" y="6090880"/>
            <a:ext cx="1126310" cy="210094"/>
          </a:xfrm>
          <a:prstGeom prst="stripedRightArrow">
            <a:avLst>
              <a:gd name="adj1" fmla="val 49333"/>
              <a:gd name="adj2"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1" name="矩形 60"/>
          <p:cNvSpPr/>
          <p:nvPr/>
        </p:nvSpPr>
        <p:spPr>
          <a:xfrm>
            <a:off x="524322" y="4869160"/>
            <a:ext cx="8008118" cy="1872208"/>
          </a:xfrm>
          <a:prstGeom prst="rect">
            <a:avLst/>
          </a:prstGeom>
          <a:noFill/>
          <a:ln w="19050" cmpd="sng">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lumMod val="85000"/>
                  </a:schemeClr>
                </a:solidFill>
              </a:ln>
            </a:endParaRPr>
          </a:p>
        </p:txBody>
      </p:sp>
      <p:sp>
        <p:nvSpPr>
          <p:cNvPr id="62" name="文本框 61"/>
          <p:cNvSpPr txBox="1"/>
          <p:nvPr/>
        </p:nvSpPr>
        <p:spPr>
          <a:xfrm>
            <a:off x="539704" y="4792517"/>
            <a:ext cx="2520128" cy="441146"/>
          </a:xfrm>
          <a:prstGeom prst="rect">
            <a:avLst/>
          </a:prstGeom>
          <a:noFill/>
          <a:ln>
            <a:noFill/>
          </a:ln>
        </p:spPr>
        <p:txBody>
          <a:bodyPr wrap="square" rtlCol="0">
            <a:spAutoFit/>
          </a:bodyPr>
          <a:lstStyle>
            <a:defPPr>
              <a:defRPr lang="zh-CN"/>
            </a:defPPr>
            <a:lvl1pPr algn="ctr">
              <a:defRPr sz="2000">
                <a:solidFill>
                  <a:schemeClr val="bg1"/>
                </a:solidFill>
                <a:latin typeface="微软雅黑" panose="020B0503020204020204" pitchFamily="34" charset="-122"/>
                <a:ea typeface="微软雅黑" panose="020B0503020204020204" pitchFamily="34" charset="-122"/>
              </a:defRPr>
            </a:lvl1pPr>
          </a:lstStyle>
          <a:p>
            <a:pPr algn="l">
              <a:lnSpc>
                <a:spcPct val="150000"/>
              </a:lnSpc>
            </a:pPr>
            <a:r>
              <a:rPr lang="zh-CN" altLang="en-US" sz="1600" u="sng" dirty="0" smtClean="0">
                <a:solidFill>
                  <a:schemeClr val="tx1">
                    <a:lumMod val="65000"/>
                    <a:lumOff val="35000"/>
                  </a:schemeClr>
                </a:solidFill>
                <a:latin typeface="华文楷体"/>
                <a:ea typeface="华文楷体"/>
                <a:cs typeface="华文楷体"/>
              </a:rPr>
              <a:t>自营电商模式：自采自销</a:t>
            </a:r>
            <a:r>
              <a:rPr lang="en-US" altLang="zh-CN" sz="1600" u="sng" dirty="0" smtClean="0">
                <a:solidFill>
                  <a:schemeClr val="tx1">
                    <a:lumMod val="65000"/>
                    <a:lumOff val="35000"/>
                  </a:schemeClr>
                </a:solidFill>
                <a:latin typeface="华文楷体"/>
                <a:ea typeface="华文楷体"/>
                <a:cs typeface="华文楷体"/>
              </a:rPr>
              <a:t> </a:t>
            </a:r>
          </a:p>
        </p:txBody>
      </p:sp>
      <p:sp>
        <p:nvSpPr>
          <p:cNvPr id="64" name="矩形 63"/>
          <p:cNvSpPr/>
          <p:nvPr/>
        </p:nvSpPr>
        <p:spPr>
          <a:xfrm>
            <a:off x="464628" y="290171"/>
            <a:ext cx="4683435" cy="584775"/>
          </a:xfrm>
          <a:prstGeom prst="rect">
            <a:avLst/>
          </a:prstGeom>
        </p:spPr>
        <p:txBody>
          <a:bodyPr wrap="square">
            <a:spAutoFit/>
          </a:bodyPr>
          <a:lstStyle/>
          <a:p>
            <a:r>
              <a:rPr lang="zh-CN" altLang="en-US" sz="3200" b="1" dirty="0" smtClean="0">
                <a:solidFill>
                  <a:schemeClr val="bg1"/>
                </a:solidFill>
                <a:latin typeface="黑体"/>
                <a:ea typeface="黑体"/>
                <a:cs typeface="黑体"/>
              </a:rPr>
              <a:t>自营电商业务系统</a:t>
            </a:r>
            <a:endParaRPr lang="zh-CN" altLang="en-US" sz="3200" b="1" dirty="0">
              <a:solidFill>
                <a:schemeClr val="bg1"/>
              </a:solidFill>
              <a:latin typeface="黑体"/>
              <a:ea typeface="黑体"/>
              <a:cs typeface="黑体"/>
            </a:endParaRPr>
          </a:p>
        </p:txBody>
      </p:sp>
      <p:pic>
        <p:nvPicPr>
          <p:cNvPr id="66" name="图片 65" descr="屏幕快照 2013-01-21 下午12.59.1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7857" y="3174024"/>
            <a:ext cx="1801712" cy="1469669"/>
          </a:xfrm>
          <a:prstGeom prst="rect">
            <a:avLst/>
          </a:prstGeom>
        </p:spPr>
      </p:pic>
      <p:sp>
        <p:nvSpPr>
          <p:cNvPr id="67" name="矩形 66"/>
          <p:cNvSpPr/>
          <p:nvPr/>
        </p:nvSpPr>
        <p:spPr>
          <a:xfrm>
            <a:off x="6525850" y="3174024"/>
            <a:ext cx="1944217" cy="1495807"/>
          </a:xfrm>
          <a:prstGeom prst="rect">
            <a:avLst/>
          </a:prstGeom>
          <a:noFill/>
          <a:ln w="12700" cmpd="sng">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77363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755576" y="1652033"/>
            <a:ext cx="2592288" cy="768855"/>
          </a:xfrm>
          <a:prstGeom prst="homePlate">
            <a:avLst/>
          </a:prstGeom>
          <a:solidFill>
            <a:schemeClr val="accent5">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2000" b="1" dirty="0" smtClean="0">
                <a:solidFill>
                  <a:schemeClr val="bg1"/>
                </a:solidFill>
                <a:latin typeface="微软雅黑" panose="020B0503020204020204" pitchFamily="34" charset="-122"/>
                <a:ea typeface="微软雅黑" panose="020B0503020204020204" pitchFamily="34" charset="-122"/>
                <a:cs typeface="黑体"/>
              </a:rPr>
              <a:t>客单价高</a:t>
            </a:r>
            <a:endParaRPr kumimoji="1" lang="zh-CN" altLang="en-US" sz="2000" b="1" dirty="0">
              <a:solidFill>
                <a:schemeClr val="bg1"/>
              </a:solidFill>
              <a:latin typeface="微软雅黑" panose="020B0503020204020204" pitchFamily="34" charset="-122"/>
              <a:ea typeface="微软雅黑" panose="020B0503020204020204" pitchFamily="34" charset="-122"/>
              <a:cs typeface="黑体"/>
            </a:endParaRPr>
          </a:p>
        </p:txBody>
      </p:sp>
      <p:sp>
        <p:nvSpPr>
          <p:cNvPr id="5" name="五边形 4"/>
          <p:cNvSpPr/>
          <p:nvPr/>
        </p:nvSpPr>
        <p:spPr>
          <a:xfrm>
            <a:off x="768276" y="3279332"/>
            <a:ext cx="2568128" cy="870061"/>
          </a:xfrm>
          <a:prstGeom prst="homePlate">
            <a:avLst/>
          </a:prstGeom>
          <a:solidFill>
            <a:schemeClr val="accent5">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2000" b="1" dirty="0">
                <a:solidFill>
                  <a:schemeClr val="bg1"/>
                </a:solidFill>
                <a:latin typeface="微软雅黑" panose="020B0503020204020204" pitchFamily="34" charset="-122"/>
                <a:ea typeface="微软雅黑" panose="020B0503020204020204" pitchFamily="34" charset="-122"/>
                <a:cs typeface="黑体"/>
              </a:rPr>
              <a:t>用户忠诚度高</a:t>
            </a:r>
          </a:p>
        </p:txBody>
      </p:sp>
      <p:sp>
        <p:nvSpPr>
          <p:cNvPr id="6" name="五边形 5"/>
          <p:cNvSpPr/>
          <p:nvPr/>
        </p:nvSpPr>
        <p:spPr>
          <a:xfrm>
            <a:off x="787004" y="4902260"/>
            <a:ext cx="2568128" cy="903004"/>
          </a:xfrm>
          <a:prstGeom prst="homePlate">
            <a:avLst/>
          </a:prstGeom>
          <a:solidFill>
            <a:schemeClr val="accent5">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2000" b="1" dirty="0">
                <a:solidFill>
                  <a:schemeClr val="bg1"/>
                </a:solidFill>
                <a:latin typeface="微软雅黑" panose="020B0503020204020204" pitchFamily="34" charset="-122"/>
                <a:ea typeface="微软雅黑" panose="020B0503020204020204" pitchFamily="34" charset="-122"/>
                <a:cs typeface="黑体"/>
              </a:rPr>
              <a:t>重复下单率高</a:t>
            </a:r>
          </a:p>
        </p:txBody>
      </p:sp>
      <p:sp>
        <p:nvSpPr>
          <p:cNvPr id="7" name="文本框 6"/>
          <p:cNvSpPr txBox="1"/>
          <p:nvPr/>
        </p:nvSpPr>
        <p:spPr>
          <a:xfrm>
            <a:off x="3635896" y="2924944"/>
            <a:ext cx="5040560" cy="369332"/>
          </a:xfrm>
          <a:prstGeom prst="rect">
            <a:avLst/>
          </a:prstGeom>
          <a:noFill/>
        </p:spPr>
        <p:txBody>
          <a:bodyPr wrap="square" rtlCol="0">
            <a:spAutoFit/>
          </a:bodyPr>
          <a:lstStyle/>
          <a:p>
            <a:r>
              <a:rPr kumimoji="1" lang="zh-CN" altLang="en-US" b="1" dirty="0" smtClean="0">
                <a:solidFill>
                  <a:srgbClr val="FF6600"/>
                </a:solidFill>
                <a:latin typeface="微软雅黑" panose="020B0503020204020204" pitchFamily="34" charset="-122"/>
                <a:ea typeface="微软雅黑" panose="020B0503020204020204" pitchFamily="34" charset="-122"/>
                <a:cs typeface="Wingdings"/>
                <a:sym typeface="Wingdings"/>
              </a:rPr>
              <a:t></a:t>
            </a:r>
            <a:r>
              <a:rPr kumimoji="1" lang="zh-CN" altLang="en-US"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rPr>
              <a:t>用户关注点：品质、交货、价格</a:t>
            </a:r>
            <a:endParaRPr kumimoji="1"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黑体"/>
            </a:endParaRPr>
          </a:p>
        </p:txBody>
      </p:sp>
      <p:sp>
        <p:nvSpPr>
          <p:cNvPr id="8" name="文本框 7"/>
          <p:cNvSpPr txBox="1"/>
          <p:nvPr/>
        </p:nvSpPr>
        <p:spPr>
          <a:xfrm>
            <a:off x="3624932" y="4840922"/>
            <a:ext cx="3899396" cy="369332"/>
          </a:xfrm>
          <a:prstGeom prst="rect">
            <a:avLst/>
          </a:prstGeom>
          <a:noFill/>
        </p:spPr>
        <p:txBody>
          <a:bodyPr wrap="square" rtlCol="0">
            <a:spAutoFit/>
          </a:bodyPr>
          <a:lstStyle/>
          <a:p>
            <a:r>
              <a:rPr kumimoji="1" lang="zh-CN" altLang="en-US" b="1" dirty="0" smtClean="0">
                <a:solidFill>
                  <a:srgbClr val="FF6600"/>
                </a:solidFill>
                <a:latin typeface="微软雅黑" panose="020B0503020204020204" pitchFamily="34" charset="-122"/>
                <a:ea typeface="微软雅黑" panose="020B0503020204020204" pitchFamily="34" charset="-122"/>
                <a:cs typeface="Wingdings"/>
                <a:sym typeface="Wingdings"/>
              </a:rPr>
              <a:t></a:t>
            </a:r>
            <a:r>
              <a:rPr kumimoji="1" lang="zh-CN" altLang="en-US"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rPr>
              <a:t>生产性采购，重复采购频率高</a:t>
            </a:r>
            <a:endParaRPr kumimoji="1"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黑体"/>
            </a:endParaRPr>
          </a:p>
        </p:txBody>
      </p:sp>
      <p:sp>
        <p:nvSpPr>
          <p:cNvPr id="9" name="矩形 8"/>
          <p:cNvSpPr/>
          <p:nvPr/>
        </p:nvSpPr>
        <p:spPr>
          <a:xfrm>
            <a:off x="467544" y="312672"/>
            <a:ext cx="4464496" cy="553998"/>
          </a:xfrm>
          <a:prstGeom prst="rect">
            <a:avLst/>
          </a:prstGeom>
        </p:spPr>
        <p:txBody>
          <a:bodyPr wrap="square">
            <a:spAutoFit/>
          </a:bodyPr>
          <a:lstStyle/>
          <a:p>
            <a:r>
              <a:rPr lang="zh-CN" altLang="en-US" sz="3000" b="1" dirty="0" smtClean="0">
                <a:solidFill>
                  <a:schemeClr val="bg1"/>
                </a:solidFill>
                <a:latin typeface="黑体"/>
                <a:ea typeface="黑体"/>
                <a:cs typeface="黑体"/>
              </a:rPr>
              <a:t>中小企业线上交易特点</a:t>
            </a:r>
            <a:endParaRPr lang="zh-CN" altLang="en-US" sz="2400" dirty="0">
              <a:solidFill>
                <a:schemeClr val="tx1">
                  <a:lumMod val="75000"/>
                  <a:lumOff val="25000"/>
                </a:schemeClr>
              </a:solidFill>
              <a:latin typeface="黑体"/>
              <a:ea typeface="黑体"/>
              <a:cs typeface="黑体"/>
            </a:endParaRPr>
          </a:p>
        </p:txBody>
      </p:sp>
      <p:sp>
        <p:nvSpPr>
          <p:cNvPr id="10" name="文本框 9"/>
          <p:cNvSpPr txBox="1"/>
          <p:nvPr/>
        </p:nvSpPr>
        <p:spPr>
          <a:xfrm>
            <a:off x="3634160" y="3429000"/>
            <a:ext cx="5040560" cy="369332"/>
          </a:xfrm>
          <a:prstGeom prst="rect">
            <a:avLst/>
          </a:prstGeom>
          <a:noFill/>
        </p:spPr>
        <p:txBody>
          <a:bodyPr wrap="square" rtlCol="0">
            <a:spAutoFit/>
          </a:bodyPr>
          <a:lstStyle/>
          <a:p>
            <a:r>
              <a:rPr kumimoji="1" lang="zh-CN" altLang="en-US" b="1" dirty="0" smtClean="0">
                <a:solidFill>
                  <a:srgbClr val="FF6600"/>
                </a:solidFill>
                <a:latin typeface="微软雅黑" panose="020B0503020204020204" pitchFamily="34" charset="-122"/>
                <a:ea typeface="微软雅黑" panose="020B0503020204020204" pitchFamily="34" charset="-122"/>
                <a:cs typeface="Wingdings"/>
                <a:sym typeface="Wingdings"/>
              </a:rPr>
              <a:t></a:t>
            </a:r>
            <a:r>
              <a:rPr kumimoji="1" lang="zh-CN" altLang="en-US"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rPr>
              <a:t>用户稳定率达到</a:t>
            </a:r>
            <a:r>
              <a:rPr kumimoji="1" lang="en-US" altLang="zh-CN"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rPr>
              <a:t>90</a:t>
            </a:r>
            <a:r>
              <a:rPr kumimoji="1" lang="zh-CN" altLang="en-US"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rPr>
              <a:t>％</a:t>
            </a:r>
            <a:endParaRPr kumimoji="1"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黑体"/>
            </a:endParaRPr>
          </a:p>
        </p:txBody>
      </p:sp>
      <p:sp>
        <p:nvSpPr>
          <p:cNvPr id="11" name="文本框 10"/>
          <p:cNvSpPr txBox="1"/>
          <p:nvPr/>
        </p:nvSpPr>
        <p:spPr>
          <a:xfrm>
            <a:off x="3624932" y="2051556"/>
            <a:ext cx="3899396" cy="369332"/>
          </a:xfrm>
          <a:prstGeom prst="rect">
            <a:avLst/>
          </a:prstGeom>
          <a:noFill/>
        </p:spPr>
        <p:txBody>
          <a:bodyPr wrap="square" rtlCol="0">
            <a:spAutoFit/>
          </a:bodyPr>
          <a:lstStyle/>
          <a:p>
            <a:r>
              <a:rPr kumimoji="1" lang="zh-CN" altLang="en-US" b="1" dirty="0" smtClean="0">
                <a:solidFill>
                  <a:srgbClr val="FF6600"/>
                </a:solidFill>
                <a:latin typeface="微软雅黑" panose="020B0503020204020204" pitchFamily="34" charset="-122"/>
                <a:ea typeface="微软雅黑" panose="020B0503020204020204" pitchFamily="34" charset="-122"/>
                <a:cs typeface="Wingdings"/>
                <a:sym typeface="Wingdings"/>
              </a:rPr>
              <a:t></a:t>
            </a:r>
            <a:r>
              <a:rPr kumimoji="1" lang="zh-CN" altLang="en-US"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rPr>
              <a:t>客单价可达个人网购的</a:t>
            </a:r>
            <a:r>
              <a:rPr kumimoji="1" lang="en-US" altLang="zh-CN"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rPr>
              <a:t>100</a:t>
            </a:r>
            <a:r>
              <a:rPr kumimoji="1" lang="zh-CN" altLang="en-US"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rPr>
              <a:t>倍</a:t>
            </a:r>
            <a:endParaRPr kumimoji="1"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黑体"/>
            </a:endParaRPr>
          </a:p>
        </p:txBody>
      </p:sp>
      <p:sp>
        <p:nvSpPr>
          <p:cNvPr id="12" name="文本框 11"/>
          <p:cNvSpPr txBox="1"/>
          <p:nvPr/>
        </p:nvSpPr>
        <p:spPr>
          <a:xfrm>
            <a:off x="3635896" y="5435932"/>
            <a:ext cx="3456384" cy="369332"/>
          </a:xfrm>
          <a:prstGeom prst="rect">
            <a:avLst/>
          </a:prstGeom>
          <a:noFill/>
        </p:spPr>
        <p:txBody>
          <a:bodyPr wrap="square" rtlCol="0">
            <a:spAutoFit/>
          </a:bodyPr>
          <a:lstStyle/>
          <a:p>
            <a:r>
              <a:rPr kumimoji="1" lang="zh-CN" altLang="en-US" b="1" dirty="0" smtClean="0">
                <a:solidFill>
                  <a:srgbClr val="FF6600"/>
                </a:solidFill>
                <a:latin typeface="微软雅黑" panose="020B0503020204020204" pitchFamily="34" charset="-122"/>
                <a:ea typeface="微软雅黑" panose="020B0503020204020204" pitchFamily="34" charset="-122"/>
                <a:cs typeface="Wingdings"/>
                <a:sym typeface="Wingdings"/>
              </a:rPr>
              <a:t></a:t>
            </a:r>
            <a:r>
              <a:rPr kumimoji="1" lang="zh-CN" altLang="en-US"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rPr>
              <a:t>每年平均下单次数大于</a:t>
            </a:r>
            <a:r>
              <a:rPr kumimoji="1" lang="en-US" altLang="zh-CN"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rPr>
              <a:t>5</a:t>
            </a:r>
            <a:r>
              <a:rPr kumimoji="1" lang="zh-CN" altLang="en-US"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rPr>
              <a:t>次</a:t>
            </a:r>
            <a:endParaRPr kumimoji="1"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黑体"/>
            </a:endParaRPr>
          </a:p>
        </p:txBody>
      </p:sp>
      <p:cxnSp>
        <p:nvCxnSpPr>
          <p:cNvPr id="13" name="直接连接符 14"/>
          <p:cNvCxnSpPr/>
          <p:nvPr/>
        </p:nvCxnSpPr>
        <p:spPr>
          <a:xfrm>
            <a:off x="306016" y="2761982"/>
            <a:ext cx="8585862" cy="0"/>
          </a:xfrm>
          <a:prstGeom prst="line">
            <a:avLst/>
          </a:prstGeom>
          <a:ln w="12700">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cxnSp>
      <p:cxnSp>
        <p:nvCxnSpPr>
          <p:cNvPr id="14" name="直接连接符 14"/>
          <p:cNvCxnSpPr/>
          <p:nvPr/>
        </p:nvCxnSpPr>
        <p:spPr>
          <a:xfrm>
            <a:off x="338920" y="4581128"/>
            <a:ext cx="8585862" cy="0"/>
          </a:xfrm>
          <a:prstGeom prst="line">
            <a:avLst/>
          </a:prstGeom>
          <a:ln w="12700">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cxnSp>
      <p:sp>
        <p:nvSpPr>
          <p:cNvPr id="17" name="文本框 16"/>
          <p:cNvSpPr txBox="1"/>
          <p:nvPr/>
        </p:nvSpPr>
        <p:spPr>
          <a:xfrm>
            <a:off x="3624932" y="3868364"/>
            <a:ext cx="5464568" cy="424732"/>
          </a:xfrm>
          <a:prstGeom prst="rect">
            <a:avLst/>
          </a:prstGeom>
          <a:noFill/>
        </p:spPr>
        <p:txBody>
          <a:bodyPr wrap="square" rtlCol="0">
            <a:spAutoFit/>
          </a:bodyPr>
          <a:lstStyle/>
          <a:p>
            <a:pPr>
              <a:lnSpc>
                <a:spcPct val="120000"/>
              </a:lnSpc>
            </a:pPr>
            <a:r>
              <a:rPr kumimoji="1" lang="zh-CN" altLang="en-US" b="1" dirty="0" smtClean="0">
                <a:solidFill>
                  <a:srgbClr val="FF6600"/>
                </a:solidFill>
                <a:latin typeface="微软雅黑" panose="020B0503020204020204" pitchFamily="34" charset="-122"/>
                <a:ea typeface="微软雅黑" panose="020B0503020204020204" pitchFamily="34" charset="-122"/>
                <a:cs typeface="Wingdings"/>
                <a:sym typeface="Wingdings"/>
              </a:rPr>
              <a:t></a:t>
            </a:r>
            <a:r>
              <a:rPr kumimoji="1" lang="zh-CN" altLang="en-US"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rPr>
              <a:t>方案型电商高服务属性，用户粘性大、门槛高</a:t>
            </a:r>
            <a:endParaRPr kumimoji="1" lang="zh-CN" altLang="en-US" b="1" dirty="0">
              <a:solidFill>
                <a:schemeClr val="tx1">
                  <a:lumMod val="50000"/>
                  <a:lumOff val="50000"/>
                </a:schemeClr>
              </a:solidFill>
              <a:latin typeface="微软雅黑" panose="020B0503020204020204" pitchFamily="34" charset="-122"/>
              <a:ea typeface="微软雅黑" panose="020B0503020204020204" pitchFamily="34" charset="-122"/>
              <a:cs typeface="黑体"/>
            </a:endParaRPr>
          </a:p>
        </p:txBody>
      </p:sp>
      <p:sp>
        <p:nvSpPr>
          <p:cNvPr id="21" name="文本框 20"/>
          <p:cNvSpPr txBox="1"/>
          <p:nvPr/>
        </p:nvSpPr>
        <p:spPr>
          <a:xfrm>
            <a:off x="3638800" y="1467367"/>
            <a:ext cx="5051524" cy="369332"/>
          </a:xfrm>
          <a:prstGeom prst="rect">
            <a:avLst/>
          </a:prstGeom>
          <a:noFill/>
        </p:spPr>
        <p:txBody>
          <a:bodyPr wrap="square" rtlCol="0">
            <a:spAutoFit/>
          </a:bodyPr>
          <a:lstStyle/>
          <a:p>
            <a:r>
              <a:rPr kumimoji="1" lang="zh-CN" altLang="en-US" b="1" dirty="0" smtClean="0">
                <a:solidFill>
                  <a:srgbClr val="FF6600"/>
                </a:solidFill>
                <a:latin typeface="微软雅黑" panose="020B0503020204020204" pitchFamily="34" charset="-122"/>
                <a:ea typeface="微软雅黑" panose="020B0503020204020204" pitchFamily="34" charset="-122"/>
                <a:cs typeface="Wingdings"/>
                <a:sym typeface="Wingdings"/>
              </a:rPr>
              <a:t></a:t>
            </a:r>
            <a:r>
              <a:rPr kumimoji="1" lang="zh-CN" altLang="en-US"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rPr>
              <a:t>工业品类交易金额大</a:t>
            </a:r>
            <a:endParaRPr kumimoji="1"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黑体"/>
            </a:endParaRPr>
          </a:p>
        </p:txBody>
      </p:sp>
    </p:spTree>
    <p:extLst>
      <p:ext uri="{BB962C8B-B14F-4D97-AF65-F5344CB8AC3E}">
        <p14:creationId xmlns:p14="http://schemas.microsoft.com/office/powerpoint/2010/main" val="16068356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347158" y="222548"/>
            <a:ext cx="5837742" cy="646331"/>
          </a:xfrm>
          <a:prstGeom prst="rect">
            <a:avLst/>
          </a:prstGeom>
        </p:spPr>
        <p:txBody>
          <a:bodyPr wrap="square">
            <a:spAutoFit/>
          </a:bodyPr>
          <a:lstStyle/>
          <a:p>
            <a:r>
              <a:rPr lang="zh-CN" altLang="en-US" sz="3600" b="1" dirty="0" smtClean="0">
                <a:solidFill>
                  <a:schemeClr val="bg1"/>
                </a:solidFill>
                <a:latin typeface="黑体"/>
                <a:ea typeface="黑体"/>
                <a:cs typeface="黑体"/>
              </a:rPr>
              <a:t>竞争优势：</a:t>
            </a:r>
            <a:r>
              <a:rPr lang="zh-CN" altLang="en-US" sz="2400" dirty="0" smtClean="0">
                <a:solidFill>
                  <a:schemeClr val="tx1">
                    <a:lumMod val="75000"/>
                    <a:lumOff val="25000"/>
                  </a:schemeClr>
                </a:solidFill>
                <a:latin typeface="黑体"/>
                <a:ea typeface="黑体"/>
                <a:cs typeface="黑体"/>
              </a:rPr>
              <a:t>利用资源平台创新</a:t>
            </a:r>
            <a:endParaRPr lang="zh-CN" altLang="en-US" sz="2400" dirty="0">
              <a:solidFill>
                <a:schemeClr val="tx1">
                  <a:lumMod val="75000"/>
                  <a:lumOff val="25000"/>
                </a:schemeClr>
              </a:solidFill>
              <a:latin typeface="黑体"/>
              <a:ea typeface="黑体"/>
              <a:cs typeface="黑体"/>
            </a:endParaRPr>
          </a:p>
        </p:txBody>
      </p:sp>
      <p:sp>
        <p:nvSpPr>
          <p:cNvPr id="91" name="文本框 90"/>
          <p:cNvSpPr txBox="1"/>
          <p:nvPr/>
        </p:nvSpPr>
        <p:spPr>
          <a:xfrm>
            <a:off x="3394634" y="1955226"/>
            <a:ext cx="5569854" cy="424732"/>
          </a:xfrm>
          <a:prstGeom prst="rect">
            <a:avLst/>
          </a:prstGeom>
          <a:noFill/>
        </p:spPr>
        <p:txBody>
          <a:bodyPr wrap="square" rtlCol="0">
            <a:spAutoFit/>
          </a:bodyPr>
          <a:lstStyle/>
          <a:p>
            <a:pPr>
              <a:lnSpc>
                <a:spcPct val="120000"/>
              </a:lnSpc>
            </a:pPr>
            <a:r>
              <a:rPr kumimoji="1" lang="zh-CN" altLang="en-US" b="1" dirty="0" smtClean="0">
                <a:solidFill>
                  <a:srgbClr val="FF6600"/>
                </a:solidFill>
                <a:latin typeface="微软雅黑" panose="020B0503020204020204" pitchFamily="34" charset="-122"/>
                <a:ea typeface="微软雅黑" panose="020B0503020204020204" pitchFamily="34" charset="-122"/>
                <a:cs typeface="Wingdings"/>
                <a:sym typeface="Wingdings"/>
              </a:rPr>
              <a:t></a:t>
            </a:r>
            <a:r>
              <a:rPr kumimoji="1" lang="zh-CN" altLang="en-US"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rPr>
              <a:t>完备的物流、服务、行业应用、供应链平台</a:t>
            </a:r>
            <a:endParaRPr kumimoji="1"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黑体"/>
            </a:endParaRPr>
          </a:p>
        </p:txBody>
      </p:sp>
      <p:sp>
        <p:nvSpPr>
          <p:cNvPr id="2" name="五边形 1"/>
          <p:cNvSpPr/>
          <p:nvPr/>
        </p:nvSpPr>
        <p:spPr>
          <a:xfrm>
            <a:off x="977140" y="1280746"/>
            <a:ext cx="2304256" cy="991809"/>
          </a:xfrm>
          <a:prstGeom prst="homePlate">
            <a:avLst>
              <a:gd name="adj" fmla="val 24647"/>
            </a:avLst>
          </a:prstGeom>
          <a:solidFill>
            <a:schemeClr val="accent5">
              <a:lumMod val="60000"/>
              <a:lumOff val="40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30000"/>
              </a:lnSpc>
            </a:pPr>
            <a:r>
              <a:rPr kumimoji="1"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cs typeface="黑体"/>
              </a:rPr>
              <a:t>丰富的</a:t>
            </a:r>
            <a:endParaRPr kumimoji="1" lang="en-US"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cs typeface="黑体"/>
            </a:endParaRPr>
          </a:p>
          <a:p>
            <a:pPr algn="ctr">
              <a:lnSpc>
                <a:spcPct val="130000"/>
              </a:lnSpc>
            </a:pPr>
            <a:r>
              <a:rPr kumimoji="1"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cs typeface="黑体"/>
              </a:rPr>
              <a:t>线下资源</a:t>
            </a:r>
            <a:endParaRPr kumimoji="1" lang="en-US"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cs typeface="黑体"/>
            </a:endParaRPr>
          </a:p>
        </p:txBody>
      </p:sp>
      <p:sp>
        <p:nvSpPr>
          <p:cNvPr id="102" name="文本框 101"/>
          <p:cNvSpPr txBox="1"/>
          <p:nvPr/>
        </p:nvSpPr>
        <p:spPr>
          <a:xfrm>
            <a:off x="3406064" y="1220283"/>
            <a:ext cx="5051706" cy="757130"/>
          </a:xfrm>
          <a:prstGeom prst="rect">
            <a:avLst/>
          </a:prstGeom>
          <a:noFill/>
        </p:spPr>
        <p:txBody>
          <a:bodyPr wrap="square" rtlCol="0">
            <a:spAutoFit/>
          </a:bodyPr>
          <a:lstStyle/>
          <a:p>
            <a:pPr>
              <a:lnSpc>
                <a:spcPct val="120000"/>
              </a:lnSpc>
            </a:pPr>
            <a:r>
              <a:rPr kumimoji="1" lang="zh-CN" altLang="en-US" b="1" dirty="0" smtClean="0">
                <a:solidFill>
                  <a:srgbClr val="FF6600"/>
                </a:solidFill>
                <a:latin typeface="微软雅黑" panose="020B0503020204020204" pitchFamily="34" charset="-122"/>
                <a:ea typeface="微软雅黑" panose="020B0503020204020204" pitchFamily="34" charset="-122"/>
                <a:cs typeface="Wingdings"/>
                <a:sym typeface="Wingdings"/>
              </a:rPr>
              <a:t></a:t>
            </a:r>
            <a:r>
              <a:rPr kumimoji="1" lang="zh-CN" altLang="en-US"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sym typeface="Wingdings"/>
              </a:rPr>
              <a:t>拥有</a:t>
            </a:r>
            <a:r>
              <a:rPr kumimoji="1" lang="en-US" altLang="zh-CN"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rPr>
              <a:t>400</a:t>
            </a:r>
            <a:r>
              <a:rPr kumimoji="1" lang="zh-CN" altLang="en-US"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rPr>
              <a:t>＋品牌厂商</a:t>
            </a:r>
            <a:r>
              <a:rPr kumimoji="1"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黑体"/>
              </a:rPr>
              <a:t>、</a:t>
            </a:r>
            <a:r>
              <a:rPr kumimoji="1" lang="en-US" altLang="zh-CN"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rPr>
              <a:t>10,000</a:t>
            </a:r>
            <a:r>
              <a:rPr kumimoji="1" lang="zh-CN" altLang="en-US"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rPr>
              <a:t>条产品线资源，包括</a:t>
            </a:r>
            <a:r>
              <a:rPr kumimoji="1" lang="en-US" altLang="zh-CN"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rPr>
              <a:t>20</a:t>
            </a:r>
            <a:r>
              <a:rPr kumimoji="1"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黑体"/>
              </a:rPr>
              <a:t>＋</a:t>
            </a:r>
            <a:r>
              <a:rPr kumimoji="1" lang="zh-CN" altLang="en-US"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rPr>
              <a:t>国际顶级品牌</a:t>
            </a:r>
            <a:endParaRPr kumimoji="1"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黑体"/>
            </a:endParaRPr>
          </a:p>
        </p:txBody>
      </p:sp>
      <p:sp>
        <p:nvSpPr>
          <p:cNvPr id="105" name="五边形 104"/>
          <p:cNvSpPr/>
          <p:nvPr/>
        </p:nvSpPr>
        <p:spPr>
          <a:xfrm>
            <a:off x="977760" y="2623236"/>
            <a:ext cx="2304256" cy="997473"/>
          </a:xfrm>
          <a:prstGeom prst="homePlate">
            <a:avLst>
              <a:gd name="adj" fmla="val 24647"/>
            </a:avLst>
          </a:prstGeom>
          <a:solidFill>
            <a:schemeClr val="accent6">
              <a:lumMod val="60000"/>
              <a:lumOff val="40000"/>
            </a:scheme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30000"/>
              </a:lnSpc>
            </a:pPr>
            <a:r>
              <a:rPr kumimoji="1" lang="zh-CN" altLang="en-US" sz="2000" b="1" dirty="0" smtClean="0">
                <a:solidFill>
                  <a:srgbClr val="595959"/>
                </a:solidFill>
                <a:latin typeface="微软雅黑" panose="020B0503020204020204" pitchFamily="34" charset="-122"/>
                <a:ea typeface="微软雅黑" panose="020B0503020204020204" pitchFamily="34" charset="-122"/>
                <a:cs typeface="黑体"/>
              </a:rPr>
              <a:t>创新的</a:t>
            </a:r>
            <a:endParaRPr kumimoji="1" lang="en-US" altLang="zh-CN" sz="2000" b="1" dirty="0" smtClean="0">
              <a:solidFill>
                <a:srgbClr val="595959"/>
              </a:solidFill>
              <a:latin typeface="微软雅黑" panose="020B0503020204020204" pitchFamily="34" charset="-122"/>
              <a:ea typeface="微软雅黑" panose="020B0503020204020204" pitchFamily="34" charset="-122"/>
              <a:cs typeface="黑体"/>
            </a:endParaRPr>
          </a:p>
          <a:p>
            <a:pPr algn="ctr">
              <a:lnSpc>
                <a:spcPct val="130000"/>
              </a:lnSpc>
            </a:pPr>
            <a:r>
              <a:rPr kumimoji="1" lang="zh-CN" altLang="en-US" sz="2000" b="1" dirty="0" smtClean="0">
                <a:solidFill>
                  <a:srgbClr val="595959"/>
                </a:solidFill>
                <a:latin typeface="微软雅黑" panose="020B0503020204020204" pitchFamily="34" charset="-122"/>
                <a:ea typeface="微软雅黑" panose="020B0503020204020204" pitchFamily="34" charset="-122"/>
                <a:cs typeface="黑体"/>
              </a:rPr>
              <a:t>商业模式</a:t>
            </a:r>
            <a:endParaRPr kumimoji="1" lang="zh-CN" altLang="en-US" sz="2000" b="1" dirty="0">
              <a:solidFill>
                <a:srgbClr val="595959"/>
              </a:solidFill>
              <a:latin typeface="微软雅黑" panose="020B0503020204020204" pitchFamily="34" charset="-122"/>
              <a:ea typeface="微软雅黑" panose="020B0503020204020204" pitchFamily="34" charset="-122"/>
              <a:cs typeface="黑体"/>
            </a:endParaRPr>
          </a:p>
        </p:txBody>
      </p:sp>
      <p:sp>
        <p:nvSpPr>
          <p:cNvPr id="107" name="文本框 106"/>
          <p:cNvSpPr txBox="1"/>
          <p:nvPr/>
        </p:nvSpPr>
        <p:spPr>
          <a:xfrm>
            <a:off x="3406064" y="2564904"/>
            <a:ext cx="4841992" cy="396134"/>
          </a:xfrm>
          <a:prstGeom prst="rect">
            <a:avLst/>
          </a:prstGeom>
          <a:noFill/>
        </p:spPr>
        <p:txBody>
          <a:bodyPr wrap="square" rtlCol="0">
            <a:spAutoFit/>
          </a:bodyPr>
          <a:lstStyle/>
          <a:p>
            <a:pPr>
              <a:lnSpc>
                <a:spcPct val="120000"/>
              </a:lnSpc>
            </a:pPr>
            <a:r>
              <a:rPr kumimoji="1" lang="zh-CN" altLang="en-US" b="1" dirty="0" smtClean="0">
                <a:solidFill>
                  <a:srgbClr val="FF6600"/>
                </a:solidFill>
                <a:latin typeface="微软雅黑" panose="020B0503020204020204" pitchFamily="34" charset="-122"/>
                <a:ea typeface="微软雅黑" panose="020B0503020204020204" pitchFamily="34" charset="-122"/>
                <a:cs typeface="Wingdings"/>
                <a:sym typeface="Wingdings"/>
              </a:rPr>
              <a:t></a:t>
            </a:r>
            <a:r>
              <a:rPr kumimoji="1" lang="zh-CN" altLang="en-US"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rPr>
              <a:t>行业首家自营电商模式</a:t>
            </a:r>
            <a:endParaRPr kumimoji="1"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黑体"/>
            </a:endParaRPr>
          </a:p>
        </p:txBody>
      </p:sp>
      <p:sp>
        <p:nvSpPr>
          <p:cNvPr id="108" name="文本框 107"/>
          <p:cNvSpPr txBox="1"/>
          <p:nvPr/>
        </p:nvSpPr>
        <p:spPr>
          <a:xfrm>
            <a:off x="3397862" y="2971136"/>
            <a:ext cx="4411836" cy="424732"/>
          </a:xfrm>
          <a:prstGeom prst="rect">
            <a:avLst/>
          </a:prstGeom>
          <a:noFill/>
        </p:spPr>
        <p:txBody>
          <a:bodyPr wrap="square" rtlCol="0">
            <a:spAutoFit/>
          </a:bodyPr>
          <a:lstStyle/>
          <a:p>
            <a:pPr>
              <a:lnSpc>
                <a:spcPct val="120000"/>
              </a:lnSpc>
            </a:pPr>
            <a:r>
              <a:rPr kumimoji="1" lang="zh-CN" altLang="en-US" dirty="0" smtClean="0">
                <a:solidFill>
                  <a:schemeClr val="accent6">
                    <a:lumMod val="75000"/>
                  </a:schemeClr>
                </a:solidFill>
                <a:latin typeface="微软雅黑" panose="020B0503020204020204" pitchFamily="34" charset="-122"/>
                <a:ea typeface="微软雅黑" panose="020B0503020204020204" pitchFamily="34" charset="-122"/>
                <a:cs typeface="Wingdings"/>
                <a:sym typeface="Wingdings"/>
              </a:rPr>
              <a:t></a:t>
            </a:r>
            <a:r>
              <a:rPr kumimoji="1" lang="en-US" altLang="zh-CN" dirty="0" smtClean="0">
                <a:solidFill>
                  <a:schemeClr val="bg1">
                    <a:lumMod val="50000"/>
                  </a:schemeClr>
                </a:solidFill>
                <a:latin typeface="微软雅黑" panose="020B0503020204020204" pitchFamily="34" charset="-122"/>
                <a:ea typeface="微软雅黑" panose="020B0503020204020204" pitchFamily="34" charset="-122"/>
                <a:cs typeface="Wingdings"/>
                <a:sym typeface="Wingdings"/>
              </a:rPr>
              <a:t>IC</a:t>
            </a:r>
            <a:r>
              <a:rPr kumimoji="1" lang="zh-CN" altLang="en-US" dirty="0">
                <a:solidFill>
                  <a:schemeClr val="bg1">
                    <a:lumMod val="50000"/>
                  </a:schemeClr>
                </a:solidFill>
                <a:latin typeface="微软雅黑" panose="020B0503020204020204" pitchFamily="34" charset="-122"/>
                <a:ea typeface="微软雅黑" panose="020B0503020204020204" pitchFamily="34" charset="-122"/>
                <a:cs typeface="Wingdings"/>
                <a:sym typeface="Wingdings"/>
              </a:rPr>
              <a:t>元器件</a:t>
            </a:r>
            <a:r>
              <a:rPr kumimoji="1" lang="zh-CN" altLang="en-US" dirty="0" smtClean="0">
                <a:solidFill>
                  <a:schemeClr val="bg1">
                    <a:lumMod val="50000"/>
                  </a:schemeClr>
                </a:solidFill>
                <a:latin typeface="微软雅黑" panose="020B0503020204020204" pitchFamily="34" charset="-122"/>
                <a:ea typeface="微软雅黑" panose="020B0503020204020204" pitchFamily="34" charset="-122"/>
                <a:cs typeface="Wingdings"/>
                <a:sym typeface="Wingdings"/>
              </a:rPr>
              <a:t>中小企业首选合作伙伴</a:t>
            </a:r>
            <a:endParaRPr kumimoji="1" lang="zh-CN" altLang="en-US" dirty="0">
              <a:solidFill>
                <a:schemeClr val="bg1">
                  <a:lumMod val="50000"/>
                </a:schemeClr>
              </a:solidFill>
              <a:latin typeface="微软雅黑" panose="020B0503020204020204" pitchFamily="34" charset="-122"/>
              <a:ea typeface="微软雅黑" panose="020B0503020204020204" pitchFamily="34" charset="-122"/>
              <a:cs typeface="黑体"/>
            </a:endParaRPr>
          </a:p>
        </p:txBody>
      </p:sp>
      <p:cxnSp>
        <p:nvCxnSpPr>
          <p:cNvPr id="12" name="直接连接符 14"/>
          <p:cNvCxnSpPr/>
          <p:nvPr/>
        </p:nvCxnSpPr>
        <p:spPr>
          <a:xfrm>
            <a:off x="631584" y="2492896"/>
            <a:ext cx="7906396" cy="0"/>
          </a:xfrm>
          <a:prstGeom prst="line">
            <a:avLst/>
          </a:prstGeom>
          <a:ln w="12700">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cxnSp>
      <p:sp>
        <p:nvSpPr>
          <p:cNvPr id="24" name="文本框 23"/>
          <p:cNvSpPr txBox="1"/>
          <p:nvPr/>
        </p:nvSpPr>
        <p:spPr>
          <a:xfrm>
            <a:off x="3406064" y="3412267"/>
            <a:ext cx="4411836" cy="424732"/>
          </a:xfrm>
          <a:prstGeom prst="rect">
            <a:avLst/>
          </a:prstGeom>
          <a:noFill/>
        </p:spPr>
        <p:txBody>
          <a:bodyPr wrap="square" rtlCol="0">
            <a:spAutoFit/>
          </a:bodyPr>
          <a:lstStyle/>
          <a:p>
            <a:pPr>
              <a:lnSpc>
                <a:spcPct val="120000"/>
              </a:lnSpc>
            </a:pPr>
            <a:r>
              <a:rPr kumimoji="1" lang="zh-CN" altLang="en-US" dirty="0" smtClean="0">
                <a:solidFill>
                  <a:schemeClr val="accent6">
                    <a:lumMod val="75000"/>
                  </a:schemeClr>
                </a:solidFill>
                <a:latin typeface="微软雅黑" panose="020B0503020204020204" pitchFamily="34" charset="-122"/>
                <a:ea typeface="微软雅黑" panose="020B0503020204020204" pitchFamily="34" charset="-122"/>
                <a:cs typeface="Wingdings"/>
                <a:sym typeface="Wingdings"/>
              </a:rPr>
              <a:t></a:t>
            </a:r>
            <a:r>
              <a:rPr kumimoji="1" lang="zh-CN" altLang="en-US" dirty="0" smtClean="0">
                <a:solidFill>
                  <a:schemeClr val="bg1">
                    <a:lumMod val="50000"/>
                  </a:schemeClr>
                </a:solidFill>
                <a:latin typeface="微软雅黑" panose="020B0503020204020204" pitchFamily="34" charset="-122"/>
                <a:ea typeface="微软雅黑" panose="020B0503020204020204" pitchFamily="34" charset="-122"/>
                <a:cs typeface="Wingdings"/>
                <a:sym typeface="Wingdings"/>
              </a:rPr>
              <a:t>通过移动互联网影响、服务客户</a:t>
            </a:r>
            <a:endParaRPr kumimoji="1" lang="zh-CN" altLang="en-US" dirty="0">
              <a:solidFill>
                <a:schemeClr val="bg1">
                  <a:lumMod val="50000"/>
                </a:schemeClr>
              </a:solidFill>
              <a:latin typeface="微软雅黑" panose="020B0503020204020204" pitchFamily="34" charset="-122"/>
              <a:ea typeface="微软雅黑" panose="020B0503020204020204" pitchFamily="34" charset="-122"/>
              <a:cs typeface="黑体"/>
            </a:endParaRPr>
          </a:p>
        </p:txBody>
      </p:sp>
      <p:sp>
        <p:nvSpPr>
          <p:cNvPr id="17" name="矩形 16"/>
          <p:cNvSpPr/>
          <p:nvPr/>
        </p:nvSpPr>
        <p:spPr>
          <a:xfrm>
            <a:off x="971600" y="4987024"/>
            <a:ext cx="1296144" cy="1152128"/>
          </a:xfrm>
          <a:prstGeom prst="rect">
            <a:avLst/>
          </a:prstGeom>
          <a:noFill/>
          <a:ln w="28575" cmpd="sng">
            <a:solidFill>
              <a:schemeClr val="accent6">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solidFill>
                  <a:schemeClr val="tx1">
                    <a:lumMod val="65000"/>
                    <a:lumOff val="35000"/>
                  </a:schemeClr>
                </a:solidFill>
                <a:latin typeface="微软雅黑"/>
                <a:ea typeface="微软雅黑"/>
                <a:cs typeface="微软雅黑"/>
              </a:rPr>
              <a:t>品牌厂商</a:t>
            </a:r>
            <a:endParaRPr kumimoji="1" lang="zh-CN" altLang="en-US" dirty="0">
              <a:solidFill>
                <a:schemeClr val="tx1">
                  <a:lumMod val="65000"/>
                  <a:lumOff val="35000"/>
                </a:schemeClr>
              </a:solidFill>
              <a:latin typeface="微软雅黑"/>
              <a:ea typeface="微软雅黑"/>
              <a:cs typeface="微软雅黑"/>
            </a:endParaRPr>
          </a:p>
        </p:txBody>
      </p:sp>
      <p:sp>
        <p:nvSpPr>
          <p:cNvPr id="18" name="矩形 17"/>
          <p:cNvSpPr/>
          <p:nvPr/>
        </p:nvSpPr>
        <p:spPr>
          <a:xfrm>
            <a:off x="3851920" y="4996316"/>
            <a:ext cx="1368152" cy="1142835"/>
          </a:xfrm>
          <a:prstGeom prst="rect">
            <a:avLst/>
          </a:prstGeom>
          <a:noFill/>
          <a:ln w="28575" cmpd="sng">
            <a:solidFill>
              <a:schemeClr val="accent6">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a:solidFill>
                  <a:schemeClr val="tx1">
                    <a:lumMod val="65000"/>
                    <a:lumOff val="35000"/>
                  </a:schemeClr>
                </a:solidFill>
                <a:latin typeface="微软雅黑"/>
                <a:ea typeface="微软雅黑"/>
                <a:cs typeface="微软雅黑"/>
              </a:rPr>
              <a:t>Cogobuy</a:t>
            </a:r>
            <a:endParaRPr kumimoji="1" lang="zh-CN" altLang="en-US" dirty="0">
              <a:solidFill>
                <a:schemeClr val="tx1">
                  <a:lumMod val="65000"/>
                  <a:lumOff val="35000"/>
                </a:schemeClr>
              </a:solidFill>
              <a:latin typeface="微软雅黑"/>
              <a:ea typeface="微软雅黑"/>
              <a:cs typeface="微软雅黑"/>
            </a:endParaRPr>
          </a:p>
        </p:txBody>
      </p:sp>
      <p:sp>
        <p:nvSpPr>
          <p:cNvPr id="19" name="矩形 18"/>
          <p:cNvSpPr/>
          <p:nvPr/>
        </p:nvSpPr>
        <p:spPr>
          <a:xfrm>
            <a:off x="6876256" y="5022544"/>
            <a:ext cx="1296144" cy="1116608"/>
          </a:xfrm>
          <a:prstGeom prst="rect">
            <a:avLst/>
          </a:prstGeom>
          <a:noFill/>
          <a:ln w="28575" cmpd="sng">
            <a:solidFill>
              <a:schemeClr val="accent6">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solidFill>
                  <a:schemeClr val="tx1">
                    <a:lumMod val="65000"/>
                    <a:lumOff val="35000"/>
                  </a:schemeClr>
                </a:solidFill>
                <a:latin typeface="微软雅黑"/>
                <a:ea typeface="微软雅黑"/>
                <a:cs typeface="微软雅黑"/>
              </a:rPr>
              <a:t>中小</a:t>
            </a:r>
            <a:endParaRPr kumimoji="1" lang="en-US" altLang="zh-CN" dirty="0">
              <a:solidFill>
                <a:schemeClr val="tx1">
                  <a:lumMod val="65000"/>
                  <a:lumOff val="35000"/>
                </a:schemeClr>
              </a:solidFill>
              <a:latin typeface="微软雅黑"/>
              <a:ea typeface="微软雅黑"/>
              <a:cs typeface="微软雅黑"/>
            </a:endParaRPr>
          </a:p>
          <a:p>
            <a:pPr algn="ctr"/>
            <a:r>
              <a:rPr kumimoji="1" lang="zh-CN" altLang="en-US" dirty="0">
                <a:solidFill>
                  <a:schemeClr val="tx1">
                    <a:lumMod val="65000"/>
                    <a:lumOff val="35000"/>
                  </a:schemeClr>
                </a:solidFill>
                <a:latin typeface="微软雅黑"/>
                <a:ea typeface="微软雅黑"/>
                <a:cs typeface="微软雅黑"/>
              </a:rPr>
              <a:t>制造企业</a:t>
            </a:r>
          </a:p>
        </p:txBody>
      </p:sp>
      <p:sp>
        <p:nvSpPr>
          <p:cNvPr id="23" name="文本框 22"/>
          <p:cNvSpPr txBox="1"/>
          <p:nvPr/>
        </p:nvSpPr>
        <p:spPr>
          <a:xfrm>
            <a:off x="2627784" y="5635096"/>
            <a:ext cx="1224136" cy="602216"/>
          </a:xfrm>
          <a:prstGeom prst="rect">
            <a:avLst/>
          </a:prstGeom>
          <a:noFill/>
        </p:spPr>
        <p:txBody>
          <a:bodyPr wrap="square" rtlCol="0">
            <a:spAutoFit/>
          </a:bodyPr>
          <a:lstStyle/>
          <a:p>
            <a:pPr>
              <a:lnSpc>
                <a:spcPct val="120000"/>
              </a:lnSpc>
            </a:pPr>
            <a:r>
              <a:rPr kumimoji="1"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rPr>
              <a:t>新产品、新方案的推广</a:t>
            </a:r>
            <a:endParaRPr kumimoji="1"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黑体"/>
            </a:endParaRPr>
          </a:p>
        </p:txBody>
      </p:sp>
      <p:sp>
        <p:nvSpPr>
          <p:cNvPr id="9" name="左右箭头 8"/>
          <p:cNvSpPr/>
          <p:nvPr/>
        </p:nvSpPr>
        <p:spPr>
          <a:xfrm>
            <a:off x="5225090" y="5371496"/>
            <a:ext cx="1651165" cy="360040"/>
          </a:xfrm>
          <a:prstGeom prst="lef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8" name="文本框 27"/>
          <p:cNvSpPr txBox="1"/>
          <p:nvPr/>
        </p:nvSpPr>
        <p:spPr>
          <a:xfrm>
            <a:off x="2555776" y="4826563"/>
            <a:ext cx="1224136" cy="602216"/>
          </a:xfrm>
          <a:prstGeom prst="rect">
            <a:avLst/>
          </a:prstGeom>
          <a:noFill/>
        </p:spPr>
        <p:txBody>
          <a:bodyPr wrap="square" rtlCol="0">
            <a:spAutoFit/>
          </a:bodyPr>
          <a:lstStyle/>
          <a:p>
            <a:pPr>
              <a:lnSpc>
                <a:spcPct val="120000"/>
              </a:lnSpc>
            </a:pPr>
            <a:r>
              <a:rPr kumimoji="1"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rPr>
              <a:t>更低的市场和服务成本</a:t>
            </a:r>
            <a:endParaRPr kumimoji="1"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黑体"/>
            </a:endParaRPr>
          </a:p>
        </p:txBody>
      </p:sp>
      <p:sp>
        <p:nvSpPr>
          <p:cNvPr id="29" name="左右箭头 28"/>
          <p:cNvSpPr/>
          <p:nvPr/>
        </p:nvSpPr>
        <p:spPr>
          <a:xfrm>
            <a:off x="2267744" y="5374944"/>
            <a:ext cx="1584176" cy="360040"/>
          </a:xfrm>
          <a:prstGeom prst="lef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0" name="文本框 29"/>
          <p:cNvSpPr txBox="1"/>
          <p:nvPr/>
        </p:nvSpPr>
        <p:spPr>
          <a:xfrm>
            <a:off x="5364088" y="5635096"/>
            <a:ext cx="1440160" cy="602216"/>
          </a:xfrm>
          <a:prstGeom prst="rect">
            <a:avLst/>
          </a:prstGeom>
          <a:noFill/>
        </p:spPr>
        <p:txBody>
          <a:bodyPr wrap="square" rtlCol="0">
            <a:spAutoFit/>
          </a:bodyPr>
          <a:lstStyle/>
          <a:p>
            <a:pPr>
              <a:lnSpc>
                <a:spcPct val="120000"/>
              </a:lnSpc>
            </a:pPr>
            <a:r>
              <a:rPr kumimoji="1"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rPr>
              <a:t>技术方案和</a:t>
            </a:r>
            <a:r>
              <a:rPr kumimoji="1"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rPr>
              <a:t>IC</a:t>
            </a:r>
            <a:r>
              <a:rPr kumimoji="1"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rPr>
              <a:t>元器件合作伙伴</a:t>
            </a:r>
            <a:endParaRPr kumimoji="1"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黑体"/>
            </a:endParaRPr>
          </a:p>
        </p:txBody>
      </p:sp>
      <p:sp>
        <p:nvSpPr>
          <p:cNvPr id="31" name="文本框 30"/>
          <p:cNvSpPr txBox="1"/>
          <p:nvPr/>
        </p:nvSpPr>
        <p:spPr>
          <a:xfrm>
            <a:off x="5483488" y="4835451"/>
            <a:ext cx="1224136" cy="602216"/>
          </a:xfrm>
          <a:prstGeom prst="rect">
            <a:avLst/>
          </a:prstGeom>
          <a:noFill/>
        </p:spPr>
        <p:txBody>
          <a:bodyPr wrap="square" rtlCol="0">
            <a:spAutoFit/>
          </a:bodyPr>
          <a:lstStyle/>
          <a:p>
            <a:pPr>
              <a:lnSpc>
                <a:spcPct val="120000"/>
              </a:lnSpc>
            </a:pPr>
            <a:r>
              <a:rPr kumimoji="1"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rPr>
              <a:t>技术和产品信息的整合</a:t>
            </a:r>
            <a:endParaRPr kumimoji="1"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黑体"/>
            </a:endParaRPr>
          </a:p>
        </p:txBody>
      </p:sp>
      <p:sp>
        <p:nvSpPr>
          <p:cNvPr id="32" name="矩形 31"/>
          <p:cNvSpPr/>
          <p:nvPr/>
        </p:nvSpPr>
        <p:spPr>
          <a:xfrm>
            <a:off x="971600" y="4122928"/>
            <a:ext cx="7200800" cy="57606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zh-CN" altLang="en-US" sz="2000" b="1" dirty="0" smtClean="0">
                <a:latin typeface="微软雅黑" panose="020B0503020204020204" pitchFamily="34" charset="-122"/>
                <a:ea typeface="微软雅黑" panose="020B0503020204020204" pitchFamily="34" charset="-122"/>
              </a:rPr>
              <a:t>在线服务重构产业链价值</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67675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7544" y="1182742"/>
            <a:ext cx="2664296" cy="411711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67544" y="1196752"/>
            <a:ext cx="2664296" cy="400110"/>
          </a:xfrm>
          <a:prstGeom prst="rect">
            <a:avLst/>
          </a:prstGeom>
          <a:solidFill>
            <a:schemeClr val="tx2">
              <a:lumMod val="60000"/>
              <a:lumOff val="40000"/>
            </a:schemeClr>
          </a:solidFill>
          <a:ln>
            <a:noFill/>
          </a:ln>
        </p:spPr>
        <p:txBody>
          <a:bodyPr wrap="square" rtlCol="0">
            <a:spAutoFit/>
          </a:bodyPr>
          <a:lstStyle/>
          <a:p>
            <a:pPr algn="ctr"/>
            <a:r>
              <a:rPr lang="en-US" altLang="zh-CN" sz="2000" dirty="0" smtClean="0">
                <a:solidFill>
                  <a:schemeClr val="bg1"/>
                </a:solidFill>
                <a:latin typeface="微软雅黑" panose="020B0503020204020204" pitchFamily="34" charset="-122"/>
                <a:ea typeface="微软雅黑" panose="020B0503020204020204" pitchFamily="34" charset="-122"/>
              </a:rPr>
              <a:t>B2B</a:t>
            </a:r>
            <a:r>
              <a:rPr lang="zh-CN" altLang="en-US" sz="2000" dirty="0" smtClean="0">
                <a:solidFill>
                  <a:schemeClr val="bg1"/>
                </a:solidFill>
                <a:latin typeface="微软雅黑" panose="020B0503020204020204" pitchFamily="34" charset="-122"/>
                <a:ea typeface="微软雅黑" panose="020B0503020204020204" pitchFamily="34" charset="-122"/>
              </a:rPr>
              <a:t>网站</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347865" y="1195084"/>
            <a:ext cx="2664296" cy="400110"/>
          </a:xfrm>
          <a:prstGeom prst="rect">
            <a:avLst/>
          </a:prstGeom>
          <a:solidFill>
            <a:schemeClr val="tx2">
              <a:lumMod val="60000"/>
              <a:lumOff val="40000"/>
            </a:schemeClr>
          </a:solidFill>
          <a:ln>
            <a:noFill/>
          </a:ln>
        </p:spPr>
        <p:txBody>
          <a:bodyPr wrap="square" rtlCol="0">
            <a:spAutoFit/>
          </a:bodyPr>
          <a:lstStyle>
            <a:defPPr>
              <a:defRPr lang="zh-CN"/>
            </a:defPPr>
            <a:lvl1pPr algn="ctr">
              <a:defRPr sz="2000">
                <a:solidFill>
                  <a:schemeClr val="bg1"/>
                </a:solidFill>
                <a:latin typeface="微软雅黑" panose="020B0503020204020204" pitchFamily="34" charset="-122"/>
                <a:ea typeface="微软雅黑" panose="020B0503020204020204" pitchFamily="34" charset="-122"/>
              </a:defRPr>
            </a:lvl1pPr>
          </a:lstStyle>
          <a:p>
            <a:r>
              <a:rPr lang="zh-CN" altLang="en-US" dirty="0"/>
              <a:t>分销商旗下电商</a:t>
            </a:r>
          </a:p>
        </p:txBody>
      </p:sp>
      <p:sp>
        <p:nvSpPr>
          <p:cNvPr id="6" name="文本框 5"/>
          <p:cNvSpPr txBox="1"/>
          <p:nvPr/>
        </p:nvSpPr>
        <p:spPr>
          <a:xfrm>
            <a:off x="6232905" y="1228690"/>
            <a:ext cx="2664296" cy="400110"/>
          </a:xfrm>
          <a:prstGeom prst="rect">
            <a:avLst/>
          </a:prstGeom>
          <a:solidFill>
            <a:schemeClr val="tx2">
              <a:lumMod val="60000"/>
              <a:lumOff val="40000"/>
            </a:schemeClr>
          </a:solidFill>
          <a:ln>
            <a:noFill/>
          </a:ln>
        </p:spPr>
        <p:txBody>
          <a:bodyPr wrap="square" rtlCol="0">
            <a:spAutoFit/>
          </a:bodyPr>
          <a:lstStyle>
            <a:defPPr>
              <a:defRPr lang="zh-CN"/>
            </a:defPPr>
            <a:lvl1pPr algn="ctr">
              <a:defRPr sz="2000">
                <a:solidFill>
                  <a:schemeClr val="bg1"/>
                </a:solidFill>
                <a:latin typeface="微软雅黑" panose="020B0503020204020204" pitchFamily="34" charset="-122"/>
                <a:ea typeface="微软雅黑" panose="020B0503020204020204" pitchFamily="34" charset="-122"/>
              </a:defRPr>
            </a:lvl1pPr>
          </a:lstStyle>
          <a:p>
            <a:r>
              <a:rPr lang="zh-CN" altLang="en-US" dirty="0"/>
              <a:t>目录分销商</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7006" y="2995841"/>
            <a:ext cx="1018500" cy="461720"/>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1920" y="1793589"/>
            <a:ext cx="1489386" cy="470332"/>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69" y="1998165"/>
            <a:ext cx="1054874" cy="436122"/>
          </a:xfrm>
          <a:prstGeom prst="rect">
            <a:avLst/>
          </a:prstGeom>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16372" y="2571713"/>
            <a:ext cx="1488350" cy="359032"/>
          </a:xfrm>
          <a:prstGeom prst="rect">
            <a:avLst/>
          </a:prstGeom>
        </p:spPr>
      </p:pic>
      <p:pic>
        <p:nvPicPr>
          <p:cNvPr id="12" name="图片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5984" y="2434287"/>
            <a:ext cx="1629278" cy="316942"/>
          </a:xfrm>
          <a:prstGeom prst="rect">
            <a:avLst/>
          </a:prstGeom>
        </p:spPr>
      </p:pic>
      <p:pic>
        <p:nvPicPr>
          <p:cNvPr id="13" name="图片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3608" y="3009510"/>
            <a:ext cx="1355409" cy="337097"/>
          </a:xfrm>
          <a:prstGeom prst="rect">
            <a:avLst/>
          </a:prstGeom>
        </p:spPr>
      </p:pic>
      <p:pic>
        <p:nvPicPr>
          <p:cNvPr id="14" name="图片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11174" y="2599325"/>
            <a:ext cx="1455924" cy="562133"/>
          </a:xfrm>
          <a:prstGeom prst="rect">
            <a:avLst/>
          </a:prstGeom>
        </p:spPr>
      </p:pic>
      <p:pic>
        <p:nvPicPr>
          <p:cNvPr id="15" name="图片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21190" y="3407082"/>
            <a:ext cx="1378136" cy="424042"/>
          </a:xfrm>
          <a:prstGeom prst="rect">
            <a:avLst/>
          </a:prstGeom>
        </p:spPr>
      </p:pic>
      <p:sp>
        <p:nvSpPr>
          <p:cNvPr id="16" name="矩形 15"/>
          <p:cNvSpPr/>
          <p:nvPr/>
        </p:nvSpPr>
        <p:spPr>
          <a:xfrm>
            <a:off x="3347864" y="1181035"/>
            <a:ext cx="2664296" cy="411882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7" name="矩形 16"/>
          <p:cNvSpPr/>
          <p:nvPr/>
        </p:nvSpPr>
        <p:spPr>
          <a:xfrm>
            <a:off x="6232905" y="1202986"/>
            <a:ext cx="2664296" cy="40968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08415" y="4284192"/>
            <a:ext cx="2256254" cy="1015663"/>
          </a:xfrm>
          <a:prstGeom prst="rect">
            <a:avLst/>
          </a:prstGeom>
          <a:noFill/>
          <a:ln>
            <a:noFill/>
          </a:ln>
        </p:spPr>
        <p:txBody>
          <a:bodyPr wrap="square" rtlCol="0">
            <a:spAutoFit/>
          </a:bodyPr>
          <a:lstStyle>
            <a:defPPr>
              <a:defRPr lang="zh-CN"/>
            </a:defPPr>
            <a:lvl1pPr algn="ctr">
              <a:defRPr sz="2000">
                <a:solidFill>
                  <a:schemeClr val="bg1"/>
                </a:solidFill>
                <a:latin typeface="微软雅黑" panose="020B0503020204020204" pitchFamily="34" charset="-122"/>
                <a:ea typeface="微软雅黑" panose="020B0503020204020204" pitchFamily="34" charset="-122"/>
              </a:defRPr>
            </a:lvl1pPr>
          </a:lstStyle>
          <a:p>
            <a:pPr algn="l">
              <a:lnSpc>
                <a:spcPct val="150000"/>
              </a:lnSpc>
            </a:pPr>
            <a:r>
              <a:rPr kumimoji="1" lang="zh-CN" altLang="en-US" b="1" dirty="0">
                <a:solidFill>
                  <a:srgbClr val="FF6600"/>
                </a:solidFill>
                <a:latin typeface="Wingdings"/>
                <a:ea typeface="Wingdings"/>
                <a:cs typeface="Wingdings"/>
                <a:sym typeface="Wingdings"/>
              </a:rPr>
              <a:t></a:t>
            </a:r>
            <a:r>
              <a:rPr lang="zh-CN" altLang="en-US" dirty="0" smtClean="0">
                <a:solidFill>
                  <a:schemeClr val="tx1">
                    <a:lumMod val="65000"/>
                    <a:lumOff val="35000"/>
                  </a:schemeClr>
                </a:solidFill>
              </a:rPr>
              <a:t>以黄页信息为主</a:t>
            </a:r>
            <a:endParaRPr lang="en-US" altLang="zh-CN" dirty="0" smtClean="0">
              <a:solidFill>
                <a:schemeClr val="tx1">
                  <a:lumMod val="65000"/>
                  <a:lumOff val="35000"/>
                </a:schemeClr>
              </a:solidFill>
            </a:endParaRPr>
          </a:p>
          <a:p>
            <a:pPr algn="l">
              <a:lnSpc>
                <a:spcPct val="150000"/>
              </a:lnSpc>
            </a:pPr>
            <a:r>
              <a:rPr kumimoji="1" lang="zh-CN" altLang="en-US" b="1" dirty="0">
                <a:solidFill>
                  <a:srgbClr val="FF6600"/>
                </a:solidFill>
                <a:latin typeface="Wingdings"/>
                <a:ea typeface="Wingdings"/>
                <a:cs typeface="Wingdings"/>
                <a:sym typeface="Wingdings"/>
              </a:rPr>
              <a:t></a:t>
            </a:r>
            <a:r>
              <a:rPr lang="zh-CN" altLang="en-US" dirty="0" smtClean="0">
                <a:solidFill>
                  <a:schemeClr val="tx1">
                    <a:lumMod val="65000"/>
                    <a:lumOff val="35000"/>
                  </a:schemeClr>
                </a:solidFill>
              </a:rPr>
              <a:t>无行业资源</a:t>
            </a:r>
            <a:endParaRPr lang="zh-CN" altLang="en-US" dirty="0">
              <a:solidFill>
                <a:schemeClr val="tx1">
                  <a:lumMod val="65000"/>
                  <a:lumOff val="35000"/>
                </a:schemeClr>
              </a:solidFill>
            </a:endParaRPr>
          </a:p>
        </p:txBody>
      </p:sp>
      <p:sp>
        <p:nvSpPr>
          <p:cNvPr id="19" name="文本框 18"/>
          <p:cNvSpPr txBox="1"/>
          <p:nvPr/>
        </p:nvSpPr>
        <p:spPr>
          <a:xfrm>
            <a:off x="3476201" y="4284192"/>
            <a:ext cx="2490773" cy="961289"/>
          </a:xfrm>
          <a:prstGeom prst="rect">
            <a:avLst/>
          </a:prstGeom>
          <a:noFill/>
          <a:ln>
            <a:noFill/>
          </a:ln>
        </p:spPr>
        <p:txBody>
          <a:bodyPr wrap="square" rtlCol="0">
            <a:spAutoFit/>
          </a:bodyPr>
          <a:lstStyle>
            <a:defPPr>
              <a:defRPr lang="zh-CN"/>
            </a:defPPr>
            <a:lvl1pPr algn="ctr">
              <a:defRPr sz="2000">
                <a:solidFill>
                  <a:schemeClr val="bg1"/>
                </a:solidFill>
                <a:latin typeface="微软雅黑" panose="020B0503020204020204" pitchFamily="34" charset="-122"/>
                <a:ea typeface="微软雅黑" panose="020B0503020204020204" pitchFamily="34" charset="-122"/>
              </a:defRPr>
            </a:lvl1pPr>
          </a:lstStyle>
          <a:p>
            <a:pPr algn="l">
              <a:lnSpc>
                <a:spcPct val="150000"/>
              </a:lnSpc>
            </a:pPr>
            <a:r>
              <a:rPr kumimoji="1" lang="zh-CN" altLang="en-US" b="1" dirty="0" smtClean="0">
                <a:solidFill>
                  <a:srgbClr val="FF6600"/>
                </a:solidFill>
                <a:latin typeface="Wingdings"/>
                <a:ea typeface="Wingdings"/>
                <a:cs typeface="Wingdings"/>
                <a:sym typeface="Wingdings"/>
              </a:rPr>
              <a:t></a:t>
            </a:r>
            <a:r>
              <a:rPr lang="zh-CN" altLang="en-US" dirty="0" smtClean="0">
                <a:solidFill>
                  <a:schemeClr val="tx1">
                    <a:lumMod val="65000"/>
                    <a:lumOff val="35000"/>
                  </a:schemeClr>
                </a:solidFill>
              </a:rPr>
              <a:t>不懂中国互联网</a:t>
            </a:r>
            <a:endParaRPr lang="en-US" altLang="zh-CN" dirty="0" smtClean="0">
              <a:solidFill>
                <a:schemeClr val="tx1">
                  <a:lumMod val="65000"/>
                  <a:lumOff val="35000"/>
                </a:schemeClr>
              </a:solidFill>
            </a:endParaRPr>
          </a:p>
          <a:p>
            <a:pPr algn="l">
              <a:lnSpc>
                <a:spcPct val="150000"/>
              </a:lnSpc>
            </a:pPr>
            <a:r>
              <a:rPr kumimoji="1" lang="zh-CN" altLang="en-US" b="1" dirty="0" smtClean="0">
                <a:solidFill>
                  <a:srgbClr val="FF6600"/>
                </a:solidFill>
                <a:latin typeface="Wingdings"/>
                <a:ea typeface="Wingdings"/>
                <a:cs typeface="Wingdings"/>
                <a:sym typeface="Wingdings"/>
              </a:rPr>
              <a:t></a:t>
            </a:r>
            <a:r>
              <a:rPr lang="zh-CN" altLang="en-US" dirty="0" smtClean="0">
                <a:solidFill>
                  <a:schemeClr val="tx1">
                    <a:lumMod val="65000"/>
                    <a:lumOff val="35000"/>
                  </a:schemeClr>
                </a:solidFill>
              </a:rPr>
              <a:t>无新媒体营销能力</a:t>
            </a:r>
            <a:endParaRPr lang="zh-CN" altLang="en-US" dirty="0">
              <a:solidFill>
                <a:schemeClr val="tx1">
                  <a:lumMod val="65000"/>
                  <a:lumOff val="35000"/>
                </a:schemeClr>
              </a:solidFill>
            </a:endParaRPr>
          </a:p>
        </p:txBody>
      </p:sp>
      <p:sp>
        <p:nvSpPr>
          <p:cNvPr id="20" name="文本框 19"/>
          <p:cNvSpPr txBox="1"/>
          <p:nvPr/>
        </p:nvSpPr>
        <p:spPr>
          <a:xfrm>
            <a:off x="6427943" y="4281111"/>
            <a:ext cx="2256254" cy="1015663"/>
          </a:xfrm>
          <a:prstGeom prst="rect">
            <a:avLst/>
          </a:prstGeom>
          <a:noFill/>
          <a:ln>
            <a:noFill/>
          </a:ln>
        </p:spPr>
        <p:txBody>
          <a:bodyPr wrap="square" rtlCol="0">
            <a:spAutoFit/>
          </a:bodyPr>
          <a:lstStyle>
            <a:defPPr>
              <a:defRPr lang="zh-CN"/>
            </a:defPPr>
            <a:lvl1pPr algn="ctr">
              <a:defRPr sz="2000">
                <a:solidFill>
                  <a:schemeClr val="bg1"/>
                </a:solidFill>
                <a:latin typeface="微软雅黑" panose="020B0503020204020204" pitchFamily="34" charset="-122"/>
                <a:ea typeface="微软雅黑" panose="020B0503020204020204" pitchFamily="34" charset="-122"/>
              </a:defRPr>
            </a:lvl1pPr>
          </a:lstStyle>
          <a:p>
            <a:pPr algn="l">
              <a:lnSpc>
                <a:spcPct val="150000"/>
              </a:lnSpc>
            </a:pPr>
            <a:r>
              <a:rPr kumimoji="1" lang="zh-CN" altLang="en-US" b="1" dirty="0" smtClean="0">
                <a:solidFill>
                  <a:srgbClr val="FF6600"/>
                </a:solidFill>
                <a:latin typeface="Wingdings"/>
                <a:ea typeface="Wingdings"/>
                <a:cs typeface="Wingdings"/>
                <a:sym typeface="Wingdings"/>
              </a:rPr>
              <a:t></a:t>
            </a:r>
            <a:r>
              <a:rPr lang="zh-CN" altLang="en-US" dirty="0" smtClean="0">
                <a:solidFill>
                  <a:schemeClr val="tx1">
                    <a:lumMod val="65000"/>
                    <a:lumOff val="35000"/>
                  </a:schemeClr>
                </a:solidFill>
              </a:rPr>
              <a:t>小批量</a:t>
            </a:r>
            <a:r>
              <a:rPr lang="zh-CN" altLang="en-US" dirty="0">
                <a:solidFill>
                  <a:schemeClr val="tx1">
                    <a:lumMod val="65000"/>
                    <a:lumOff val="35000"/>
                  </a:schemeClr>
                </a:solidFill>
              </a:rPr>
              <a:t>市场</a:t>
            </a:r>
            <a:r>
              <a:rPr lang="zh-CN" altLang="en-US" dirty="0" smtClean="0">
                <a:solidFill>
                  <a:schemeClr val="tx1">
                    <a:lumMod val="65000"/>
                    <a:lumOff val="35000"/>
                  </a:schemeClr>
                </a:solidFill>
              </a:rPr>
              <a:t>为主</a:t>
            </a:r>
            <a:endParaRPr lang="en-US" altLang="zh-CN" dirty="0" smtClean="0">
              <a:solidFill>
                <a:schemeClr val="tx1">
                  <a:lumMod val="65000"/>
                  <a:lumOff val="35000"/>
                </a:schemeClr>
              </a:solidFill>
            </a:endParaRPr>
          </a:p>
          <a:p>
            <a:pPr algn="l">
              <a:lnSpc>
                <a:spcPct val="150000"/>
              </a:lnSpc>
            </a:pPr>
            <a:r>
              <a:rPr kumimoji="1" lang="zh-CN" altLang="en-US" b="1" dirty="0" smtClean="0">
                <a:solidFill>
                  <a:srgbClr val="FF6600"/>
                </a:solidFill>
                <a:latin typeface="Wingdings"/>
                <a:ea typeface="Wingdings"/>
                <a:cs typeface="Wingdings"/>
                <a:sym typeface="Wingdings"/>
              </a:rPr>
              <a:t></a:t>
            </a:r>
            <a:r>
              <a:rPr lang="zh-CN" altLang="en-US" dirty="0" smtClean="0">
                <a:solidFill>
                  <a:schemeClr val="tx1">
                    <a:lumMod val="65000"/>
                    <a:lumOff val="35000"/>
                  </a:schemeClr>
                </a:solidFill>
              </a:rPr>
              <a:t>不具备服务能力</a:t>
            </a:r>
            <a:endParaRPr lang="zh-CN" altLang="en-US" dirty="0">
              <a:solidFill>
                <a:schemeClr val="tx1">
                  <a:lumMod val="65000"/>
                  <a:lumOff val="35000"/>
                </a:schemeClr>
              </a:solidFill>
            </a:endParaRPr>
          </a:p>
        </p:txBody>
      </p:sp>
      <p:cxnSp>
        <p:nvCxnSpPr>
          <p:cNvPr id="21" name="直接连接符 14"/>
          <p:cNvCxnSpPr/>
          <p:nvPr/>
        </p:nvCxnSpPr>
        <p:spPr>
          <a:xfrm>
            <a:off x="760138" y="4221088"/>
            <a:ext cx="2056764" cy="0"/>
          </a:xfrm>
          <a:prstGeom prst="line">
            <a:avLst/>
          </a:prstGeom>
          <a:ln w="12700">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cxnSp>
      <p:cxnSp>
        <p:nvCxnSpPr>
          <p:cNvPr id="22" name="直接连接符 14"/>
          <p:cNvCxnSpPr/>
          <p:nvPr/>
        </p:nvCxnSpPr>
        <p:spPr>
          <a:xfrm>
            <a:off x="3693206" y="4221088"/>
            <a:ext cx="2056764" cy="0"/>
          </a:xfrm>
          <a:prstGeom prst="line">
            <a:avLst/>
          </a:prstGeom>
          <a:ln w="12700">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cxnSp>
      <p:cxnSp>
        <p:nvCxnSpPr>
          <p:cNvPr id="23" name="直接连接符 14"/>
          <p:cNvCxnSpPr/>
          <p:nvPr/>
        </p:nvCxnSpPr>
        <p:spPr>
          <a:xfrm>
            <a:off x="6588224" y="4221088"/>
            <a:ext cx="2056764" cy="0"/>
          </a:xfrm>
          <a:prstGeom prst="line">
            <a:avLst/>
          </a:prstGeom>
          <a:ln w="12700">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cxnSp>
      <p:sp>
        <p:nvSpPr>
          <p:cNvPr id="24" name="矩形 23"/>
          <p:cNvSpPr/>
          <p:nvPr/>
        </p:nvSpPr>
        <p:spPr>
          <a:xfrm>
            <a:off x="277696" y="5544000"/>
            <a:ext cx="8650314" cy="105335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2400" dirty="0" smtClean="0">
                <a:latin typeface="微软雅黑" panose="020B0503020204020204" pitchFamily="34" charset="-122"/>
                <a:ea typeface="微软雅黑" panose="020B0503020204020204" pitchFamily="34" charset="-122"/>
              </a:rPr>
              <a:t>行业资源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服务能力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新媒体营销，</a:t>
            </a:r>
            <a:endParaRPr lang="en-US" altLang="zh-CN" sz="2400" dirty="0" smtClean="0">
              <a:latin typeface="微软雅黑" panose="020B0503020204020204" pitchFamily="34" charset="-122"/>
              <a:ea typeface="微软雅黑" panose="020B0503020204020204" pitchFamily="34" charset="-122"/>
            </a:endParaRPr>
          </a:p>
          <a:p>
            <a:pPr algn="ctr">
              <a:lnSpc>
                <a:spcPct val="130000"/>
              </a:lnSpc>
            </a:pPr>
            <a:r>
              <a:rPr lang="zh-CN" altLang="en-US" sz="2400" dirty="0" smtClean="0">
                <a:latin typeface="微软雅黑" panose="020B0503020204020204" pitchFamily="34" charset="-122"/>
                <a:ea typeface="微软雅黑" panose="020B0503020204020204" pitchFamily="34" charset="-122"/>
              </a:rPr>
              <a:t>构成了</a:t>
            </a:r>
            <a:r>
              <a:rPr lang="en-US" altLang="zh-CN" sz="2400" dirty="0" err="1" smtClean="0">
                <a:latin typeface="微软雅黑" panose="020B0503020204020204" pitchFamily="34" charset="-122"/>
                <a:ea typeface="微软雅黑" panose="020B0503020204020204" pitchFamily="34" charset="-122"/>
              </a:rPr>
              <a:t>Cogobuy</a:t>
            </a:r>
            <a:r>
              <a:rPr lang="zh-CN" altLang="en-US" sz="2400" dirty="0" smtClean="0">
                <a:latin typeface="微软雅黑" panose="020B0503020204020204" pitchFamily="34" charset="-122"/>
                <a:ea typeface="微软雅黑" panose="020B0503020204020204" pitchFamily="34" charset="-122"/>
              </a:rPr>
              <a:t>的综合竞争力</a:t>
            </a:r>
            <a:endParaRPr lang="zh-CN" altLang="en-US" sz="2400" dirty="0">
              <a:latin typeface="微软雅黑" panose="020B0503020204020204" pitchFamily="34" charset="-122"/>
              <a:ea typeface="微软雅黑" panose="020B0503020204020204" pitchFamily="34" charset="-122"/>
            </a:endParaRPr>
          </a:p>
        </p:txBody>
      </p:sp>
      <p:sp>
        <p:nvSpPr>
          <p:cNvPr id="25" name="矩形 24"/>
          <p:cNvSpPr/>
          <p:nvPr/>
        </p:nvSpPr>
        <p:spPr>
          <a:xfrm>
            <a:off x="347158" y="222548"/>
            <a:ext cx="3461450" cy="646331"/>
          </a:xfrm>
          <a:prstGeom prst="rect">
            <a:avLst/>
          </a:prstGeom>
        </p:spPr>
        <p:txBody>
          <a:bodyPr wrap="square">
            <a:spAutoFit/>
          </a:bodyPr>
          <a:lstStyle/>
          <a:p>
            <a:r>
              <a:rPr lang="zh-CN" altLang="en-US" sz="3600" b="1" dirty="0" smtClean="0">
                <a:solidFill>
                  <a:schemeClr val="bg1"/>
                </a:solidFill>
                <a:latin typeface="黑体"/>
                <a:ea typeface="黑体"/>
                <a:cs typeface="黑体"/>
              </a:rPr>
              <a:t>竞争对手分析</a:t>
            </a:r>
            <a:endParaRPr lang="zh-CN" altLang="en-US" sz="2400" dirty="0">
              <a:solidFill>
                <a:schemeClr val="tx1">
                  <a:lumMod val="75000"/>
                  <a:lumOff val="25000"/>
                </a:schemeClr>
              </a:solidFill>
              <a:latin typeface="黑体"/>
              <a:ea typeface="黑体"/>
              <a:cs typeface="黑体"/>
            </a:endParaRPr>
          </a:p>
        </p:txBody>
      </p:sp>
      <p:pic>
        <p:nvPicPr>
          <p:cNvPr id="26" name="图片 25" descr="Alibaba.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1472" y="1879025"/>
            <a:ext cx="964677" cy="384896"/>
          </a:xfrm>
          <a:prstGeom prst="rect">
            <a:avLst/>
          </a:prstGeom>
        </p:spPr>
      </p:pic>
      <p:pic>
        <p:nvPicPr>
          <p:cNvPr id="27" name="图片 26" descr="ECCN.gi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06829" y="1851255"/>
            <a:ext cx="834673" cy="382069"/>
          </a:xfrm>
          <a:prstGeom prst="rect">
            <a:avLst/>
          </a:prstGeom>
        </p:spPr>
      </p:pic>
      <p:pic>
        <p:nvPicPr>
          <p:cNvPr id="29" name="图片 28" descr="屏幕快照 2013-01-17 上午10.16.41.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88601" y="2970600"/>
            <a:ext cx="1110594" cy="475087"/>
          </a:xfrm>
          <a:prstGeom prst="rect">
            <a:avLst/>
          </a:prstGeom>
        </p:spPr>
      </p:pic>
      <p:pic>
        <p:nvPicPr>
          <p:cNvPr id="30" name="图片 29" descr="屏幕快照 2013-01-17 上午10.29.41.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05759" y="3540972"/>
            <a:ext cx="1769503" cy="485925"/>
          </a:xfrm>
          <a:prstGeom prst="rect">
            <a:avLst/>
          </a:prstGeom>
        </p:spPr>
      </p:pic>
      <p:pic>
        <p:nvPicPr>
          <p:cNvPr id="31" name="图片 30" descr="LOGO_03.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716372" y="3602078"/>
            <a:ext cx="1744457" cy="458091"/>
          </a:xfrm>
          <a:prstGeom prst="rect">
            <a:avLst/>
          </a:prstGeom>
        </p:spPr>
      </p:pic>
    </p:spTree>
    <p:extLst>
      <p:ext uri="{BB962C8B-B14F-4D97-AF65-F5344CB8AC3E}">
        <p14:creationId xmlns:p14="http://schemas.microsoft.com/office/powerpoint/2010/main" val="824930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4997" y="4076135"/>
            <a:ext cx="1337974" cy="1772816"/>
          </a:xfrm>
          <a:prstGeom prst="rect">
            <a:avLst/>
          </a:prstGeom>
        </p:spPr>
      </p:pic>
      <p:sp>
        <p:nvSpPr>
          <p:cNvPr id="4" name="文本框 3"/>
          <p:cNvSpPr txBox="1"/>
          <p:nvPr/>
        </p:nvSpPr>
        <p:spPr>
          <a:xfrm>
            <a:off x="5273695" y="4149080"/>
            <a:ext cx="1818585" cy="1561453"/>
          </a:xfrm>
          <a:prstGeom prst="rect">
            <a:avLst/>
          </a:prstGeom>
          <a:noFill/>
        </p:spPr>
        <p:txBody>
          <a:bodyPr wrap="square" rtlCol="0">
            <a:spAutoFit/>
          </a:bodyPr>
          <a:lstStyle/>
          <a:p>
            <a:pPr>
              <a:lnSpc>
                <a:spcPct val="120000"/>
              </a:lnSpc>
            </a:pPr>
            <a:r>
              <a:rPr kumimoji="1" lang="zh-CN" altLang="en-US" sz="1600" i="1" dirty="0">
                <a:solidFill>
                  <a:schemeClr val="tx1">
                    <a:lumMod val="65000"/>
                    <a:lumOff val="35000"/>
                  </a:schemeClr>
                </a:solidFill>
                <a:latin typeface="华文楷体"/>
                <a:ea typeface="华文楷体"/>
                <a:cs typeface="华文楷体"/>
              </a:rPr>
              <a:t>案例</a:t>
            </a:r>
            <a:r>
              <a:rPr kumimoji="1" lang="zh-CN" altLang="zh-CN" sz="1600" i="1" dirty="0">
                <a:solidFill>
                  <a:schemeClr val="tx1">
                    <a:lumMod val="65000"/>
                    <a:lumOff val="35000"/>
                  </a:schemeClr>
                </a:solidFill>
                <a:latin typeface="华文楷体"/>
                <a:ea typeface="华文楷体"/>
                <a:cs typeface="华文楷体"/>
              </a:rPr>
              <a:t>：</a:t>
            </a:r>
            <a:r>
              <a:rPr kumimoji="1"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rPr>
              <a:t>通过微信群建立</a:t>
            </a:r>
            <a:r>
              <a:rPr kumimoji="1"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rPr>
              <a:t>Atmel </a:t>
            </a:r>
            <a:r>
              <a:rPr kumimoji="1"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rPr>
              <a:t>单片机工程师沟通社区，精准推送新产品信息，收集用户反馈。</a:t>
            </a:r>
            <a:endParaRPr kumimoji="1"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黑体"/>
            </a:endParaRPr>
          </a:p>
        </p:txBody>
      </p:sp>
      <p:cxnSp>
        <p:nvCxnSpPr>
          <p:cNvPr id="5" name="直接连接符 14"/>
          <p:cNvCxnSpPr/>
          <p:nvPr/>
        </p:nvCxnSpPr>
        <p:spPr>
          <a:xfrm flipV="1">
            <a:off x="5076056" y="4104456"/>
            <a:ext cx="0" cy="1772815"/>
          </a:xfrm>
          <a:prstGeom prst="line">
            <a:avLst/>
          </a:prstGeom>
          <a:ln w="12700">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cxn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6711" y="4296197"/>
            <a:ext cx="2205179" cy="1389335"/>
          </a:xfrm>
          <a:prstGeom prst="rect">
            <a:avLst/>
          </a:prstGeom>
        </p:spPr>
      </p:pic>
      <p:sp>
        <p:nvSpPr>
          <p:cNvPr id="7" name="文本框 6"/>
          <p:cNvSpPr txBox="1"/>
          <p:nvPr/>
        </p:nvSpPr>
        <p:spPr>
          <a:xfrm>
            <a:off x="321759" y="4136228"/>
            <a:ext cx="2212228" cy="1561453"/>
          </a:xfrm>
          <a:prstGeom prst="rect">
            <a:avLst/>
          </a:prstGeom>
          <a:noFill/>
        </p:spPr>
        <p:txBody>
          <a:bodyPr wrap="square" rtlCol="0">
            <a:spAutoFit/>
          </a:bodyPr>
          <a:lstStyle/>
          <a:p>
            <a:pPr>
              <a:lnSpc>
                <a:spcPct val="120000"/>
              </a:lnSpc>
            </a:pPr>
            <a:r>
              <a:rPr kumimoji="1" lang="zh-CN" altLang="en-US" sz="1600" i="1" dirty="0" smtClean="0">
                <a:solidFill>
                  <a:schemeClr val="tx1">
                    <a:lumMod val="65000"/>
                    <a:lumOff val="35000"/>
                  </a:schemeClr>
                </a:solidFill>
                <a:latin typeface="华文楷体"/>
                <a:ea typeface="华文楷体"/>
                <a:cs typeface="华文楷体"/>
              </a:rPr>
              <a:t>案例</a:t>
            </a:r>
            <a:r>
              <a:rPr kumimoji="1" lang="zh-CN" altLang="zh-CN" sz="1600" i="1" dirty="0">
                <a:solidFill>
                  <a:schemeClr val="tx1">
                    <a:lumMod val="65000"/>
                    <a:lumOff val="35000"/>
                  </a:schemeClr>
                </a:solidFill>
                <a:latin typeface="华文楷体"/>
                <a:ea typeface="华文楷体"/>
                <a:cs typeface="华文楷体"/>
              </a:rPr>
              <a:t>：</a:t>
            </a:r>
            <a:r>
              <a:rPr kumimoji="1"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rPr>
              <a:t>与国内最具人气的科技视频自媒体</a:t>
            </a:r>
            <a:r>
              <a:rPr kumimoji="1" lang="en-US" altLang="zh-CN" sz="1600" dirty="0" err="1">
                <a:solidFill>
                  <a:schemeClr val="tx1">
                    <a:lumMod val="50000"/>
                    <a:lumOff val="50000"/>
                  </a:schemeClr>
                </a:solidFill>
                <a:latin typeface="微软雅黑" panose="020B0503020204020204" pitchFamily="34" charset="-122"/>
                <a:ea typeface="微软雅黑" panose="020B0503020204020204" pitchFamily="34" charset="-122"/>
                <a:cs typeface="黑体"/>
              </a:rPr>
              <a:t>Z</a:t>
            </a:r>
            <a:r>
              <a:rPr kumimoji="1" lang="en-US" altLang="zh-CN" sz="1600" dirty="0" err="1" smtClean="0">
                <a:solidFill>
                  <a:schemeClr val="tx1">
                    <a:lumMod val="50000"/>
                    <a:lumOff val="50000"/>
                  </a:schemeClr>
                </a:solidFill>
                <a:latin typeface="微软雅黑" panose="020B0503020204020204" pitchFamily="34" charset="-122"/>
                <a:ea typeface="微软雅黑" panose="020B0503020204020204" pitchFamily="34" charset="-122"/>
                <a:cs typeface="黑体"/>
              </a:rPr>
              <a:t>ealer</a:t>
            </a:r>
            <a:r>
              <a:rPr kumimoji="1"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rPr>
              <a:t>合作，在</a:t>
            </a:r>
            <a:r>
              <a:rPr kumimoji="1"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rPr>
              <a:t>40</a:t>
            </a:r>
            <a:r>
              <a:rPr kumimoji="1"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cs typeface="黑体"/>
              </a:rPr>
              <a:t>万点击量的科技视频中嵌入触控芯片的介绍</a:t>
            </a:r>
            <a:endParaRPr kumimoji="1"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黑体"/>
            </a:endParaRPr>
          </a:p>
        </p:txBody>
      </p:sp>
      <p:sp>
        <p:nvSpPr>
          <p:cNvPr id="8" name="矩形 7"/>
          <p:cNvSpPr/>
          <p:nvPr/>
        </p:nvSpPr>
        <p:spPr>
          <a:xfrm>
            <a:off x="313787" y="5949280"/>
            <a:ext cx="8650314" cy="57606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altLang="zh-CN" sz="2000" b="1" dirty="0" err="1" smtClean="0">
                <a:latin typeface="微软雅黑" panose="020B0503020204020204" pitchFamily="34" charset="-122"/>
                <a:ea typeface="微软雅黑" panose="020B0503020204020204" pitchFamily="34" charset="-122"/>
              </a:rPr>
              <a:t>Cogobuy</a:t>
            </a:r>
            <a:r>
              <a:rPr lang="zh-CN" altLang="en-US" sz="2000" b="1" dirty="0" smtClean="0">
                <a:latin typeface="微软雅黑" panose="020B0503020204020204" pitchFamily="34" charset="-122"/>
                <a:ea typeface="微软雅黑" panose="020B0503020204020204" pitchFamily="34" charset="-122"/>
              </a:rPr>
              <a:t>是</a:t>
            </a:r>
            <a:r>
              <a:rPr lang="en-US" altLang="zh-CN" sz="2000" b="1" dirty="0" smtClean="0">
                <a:latin typeface="微软雅黑" panose="020B0503020204020204" pitchFamily="34" charset="-122"/>
                <a:ea typeface="微软雅黑" panose="020B0503020204020204" pitchFamily="34" charset="-122"/>
              </a:rPr>
              <a:t>IC</a:t>
            </a:r>
            <a:r>
              <a:rPr lang="zh-CN" altLang="en-US" sz="2000" b="1" dirty="0" smtClean="0">
                <a:latin typeface="微软雅黑" panose="020B0503020204020204" pitchFamily="34" charset="-122"/>
                <a:ea typeface="微软雅黑" panose="020B0503020204020204" pitchFamily="34" charset="-122"/>
              </a:rPr>
              <a:t>元器件行业最懂新媒体营销的公司</a:t>
            </a:r>
            <a:endParaRPr lang="zh-CN" altLang="en-US" sz="2000" b="1" dirty="0">
              <a:latin typeface="微软雅黑" panose="020B0503020204020204" pitchFamily="34" charset="-122"/>
              <a:ea typeface="微软雅黑" panose="020B0503020204020204" pitchFamily="34" charset="-122"/>
            </a:endParaRPr>
          </a:p>
        </p:txBody>
      </p:sp>
      <p:sp>
        <p:nvSpPr>
          <p:cNvPr id="9" name="矩形 8"/>
          <p:cNvSpPr/>
          <p:nvPr/>
        </p:nvSpPr>
        <p:spPr>
          <a:xfrm>
            <a:off x="347158" y="222548"/>
            <a:ext cx="5837742" cy="584776"/>
          </a:xfrm>
          <a:prstGeom prst="rect">
            <a:avLst/>
          </a:prstGeom>
        </p:spPr>
        <p:txBody>
          <a:bodyPr wrap="square">
            <a:spAutoFit/>
          </a:bodyPr>
          <a:lstStyle/>
          <a:p>
            <a:r>
              <a:rPr lang="zh-CN" altLang="en-US" sz="3200" b="1" dirty="0" smtClean="0">
                <a:solidFill>
                  <a:schemeClr val="bg1"/>
                </a:solidFill>
                <a:latin typeface="黑体"/>
                <a:ea typeface="黑体"/>
                <a:cs typeface="黑体"/>
              </a:rPr>
              <a:t>新媒体营销：</a:t>
            </a:r>
            <a:r>
              <a:rPr lang="zh-CN" altLang="en-US" sz="2400" dirty="0" smtClean="0">
                <a:solidFill>
                  <a:schemeClr val="tx1">
                    <a:lumMod val="75000"/>
                    <a:lumOff val="25000"/>
                  </a:schemeClr>
                </a:solidFill>
                <a:latin typeface="黑体"/>
                <a:ea typeface="黑体"/>
                <a:cs typeface="黑体"/>
              </a:rPr>
              <a:t>精准定向影响客户</a:t>
            </a:r>
            <a:endParaRPr lang="zh-CN" altLang="en-US" sz="2400" dirty="0">
              <a:solidFill>
                <a:schemeClr val="tx1">
                  <a:lumMod val="75000"/>
                  <a:lumOff val="25000"/>
                </a:schemeClr>
              </a:solidFill>
              <a:latin typeface="黑体"/>
              <a:ea typeface="黑体"/>
              <a:cs typeface="黑体"/>
            </a:endParaRPr>
          </a:p>
        </p:txBody>
      </p:sp>
      <p:grpSp>
        <p:nvGrpSpPr>
          <p:cNvPr id="27" name="组 26"/>
          <p:cNvGrpSpPr/>
          <p:nvPr/>
        </p:nvGrpSpPr>
        <p:grpSpPr>
          <a:xfrm>
            <a:off x="2675362" y="1213513"/>
            <a:ext cx="4349389" cy="1037575"/>
            <a:chOff x="2195736" y="1106488"/>
            <a:chExt cx="4349389" cy="1037575"/>
          </a:xfrm>
        </p:grpSpPr>
        <p:sp>
          <p:nvSpPr>
            <p:cNvPr id="10" name="矩形 9"/>
            <p:cNvSpPr/>
            <p:nvPr/>
          </p:nvSpPr>
          <p:spPr>
            <a:xfrm>
              <a:off x="2736346" y="1189956"/>
              <a:ext cx="1802056" cy="355080"/>
            </a:xfrm>
            <a:prstGeom prst="rect">
              <a:avLst/>
            </a:prstGeom>
            <a:no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chemeClr val="tx1">
                      <a:lumMod val="65000"/>
                      <a:lumOff val="35000"/>
                    </a:schemeClr>
                  </a:solidFill>
                  <a:latin typeface="微软雅黑"/>
                  <a:ea typeface="微软雅黑"/>
                  <a:cs typeface="微软雅黑"/>
                </a:rPr>
                <a:t>专业纸媒</a:t>
              </a:r>
              <a:r>
                <a:rPr kumimoji="1" lang="zh-CN" altLang="en-US" sz="1200" dirty="0" smtClean="0">
                  <a:solidFill>
                    <a:schemeClr val="tx1">
                      <a:lumMod val="65000"/>
                      <a:lumOff val="35000"/>
                    </a:schemeClr>
                  </a:solidFill>
                  <a:latin typeface="微软雅黑"/>
                  <a:ea typeface="微软雅黑"/>
                  <a:cs typeface="微软雅黑"/>
                </a:rPr>
                <a:t>（</a:t>
              </a:r>
              <a:r>
                <a:rPr kumimoji="1" lang="en-US" altLang="zh-CN" sz="1200" dirty="0" smtClean="0">
                  <a:solidFill>
                    <a:schemeClr val="tx1">
                      <a:lumMod val="65000"/>
                      <a:lumOff val="35000"/>
                    </a:schemeClr>
                  </a:solidFill>
                  <a:latin typeface="微软雅黑"/>
                  <a:ea typeface="微软雅黑"/>
                  <a:cs typeface="微软雅黑"/>
                </a:rPr>
                <a:t>200</a:t>
              </a:r>
              <a:r>
                <a:rPr kumimoji="1" lang="zh-CN" altLang="en-US" sz="1200" dirty="0" smtClean="0">
                  <a:solidFill>
                    <a:schemeClr val="tx1">
                      <a:lumMod val="65000"/>
                      <a:lumOff val="35000"/>
                    </a:schemeClr>
                  </a:solidFill>
                  <a:latin typeface="微软雅黑"/>
                  <a:ea typeface="微软雅黑"/>
                  <a:cs typeface="微软雅黑"/>
                </a:rPr>
                <a:t>）</a:t>
              </a:r>
              <a:endParaRPr kumimoji="1" lang="zh-CN" altLang="en-US" sz="1200" dirty="0">
                <a:solidFill>
                  <a:schemeClr val="tx1">
                    <a:lumMod val="65000"/>
                    <a:lumOff val="35000"/>
                  </a:schemeClr>
                </a:solidFill>
                <a:latin typeface="微软雅黑"/>
                <a:ea typeface="微软雅黑"/>
                <a:cs typeface="微软雅黑"/>
              </a:endParaRPr>
            </a:p>
          </p:txBody>
        </p:sp>
        <p:sp>
          <p:nvSpPr>
            <p:cNvPr id="11" name="矩形 10"/>
            <p:cNvSpPr/>
            <p:nvPr/>
          </p:nvSpPr>
          <p:spPr>
            <a:xfrm>
              <a:off x="4656388" y="1187869"/>
              <a:ext cx="1802056" cy="369876"/>
            </a:xfrm>
            <a:prstGeom prst="rect">
              <a:avLst/>
            </a:prstGeom>
            <a:no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chemeClr val="tx1">
                      <a:lumMod val="65000"/>
                      <a:lumOff val="35000"/>
                    </a:schemeClr>
                  </a:solidFill>
                  <a:latin typeface="微软雅黑"/>
                  <a:ea typeface="微软雅黑"/>
                  <a:cs typeface="微软雅黑"/>
                </a:rPr>
                <a:t>工程师</a:t>
              </a:r>
              <a:r>
                <a:rPr kumimoji="1" lang="en-US" altLang="zh-CN" sz="1400" dirty="0" smtClean="0">
                  <a:solidFill>
                    <a:schemeClr val="tx1">
                      <a:lumMod val="65000"/>
                      <a:lumOff val="35000"/>
                    </a:schemeClr>
                  </a:solidFill>
                  <a:latin typeface="微软雅黑"/>
                  <a:ea typeface="微软雅黑"/>
                  <a:cs typeface="微软雅黑"/>
                </a:rPr>
                <a:t>BBS</a:t>
              </a:r>
              <a:r>
                <a:rPr kumimoji="1" lang="zh-CN" altLang="zh-CN" sz="1200" dirty="0" smtClean="0">
                  <a:solidFill>
                    <a:schemeClr val="tx1">
                      <a:lumMod val="65000"/>
                      <a:lumOff val="35000"/>
                    </a:schemeClr>
                  </a:solidFill>
                  <a:latin typeface="微软雅黑"/>
                  <a:ea typeface="微软雅黑"/>
                  <a:cs typeface="微软雅黑"/>
                </a:rPr>
                <a:t>（</a:t>
              </a:r>
              <a:r>
                <a:rPr kumimoji="1" lang="en-US" altLang="zh-CN" sz="1200" dirty="0" smtClean="0">
                  <a:solidFill>
                    <a:schemeClr val="tx1">
                      <a:lumMod val="65000"/>
                      <a:lumOff val="35000"/>
                    </a:schemeClr>
                  </a:solidFill>
                  <a:latin typeface="微软雅黑"/>
                  <a:ea typeface="微软雅黑"/>
                  <a:cs typeface="微软雅黑"/>
                </a:rPr>
                <a:t>1500</a:t>
              </a:r>
              <a:r>
                <a:rPr kumimoji="1" lang="zh-CN" altLang="en-US" sz="1200" dirty="0" smtClean="0">
                  <a:solidFill>
                    <a:schemeClr val="tx1">
                      <a:lumMod val="65000"/>
                      <a:lumOff val="35000"/>
                    </a:schemeClr>
                  </a:solidFill>
                  <a:latin typeface="微软雅黑"/>
                  <a:ea typeface="微软雅黑"/>
                  <a:cs typeface="微软雅黑"/>
                </a:rPr>
                <a:t>）</a:t>
              </a:r>
              <a:endParaRPr kumimoji="1" lang="zh-CN" altLang="en-US" sz="1200" dirty="0">
                <a:solidFill>
                  <a:schemeClr val="tx1">
                    <a:lumMod val="65000"/>
                    <a:lumOff val="35000"/>
                  </a:schemeClr>
                </a:solidFill>
                <a:latin typeface="微软雅黑"/>
                <a:ea typeface="微软雅黑"/>
                <a:cs typeface="微软雅黑"/>
              </a:endParaRPr>
            </a:p>
          </p:txBody>
        </p:sp>
        <p:sp>
          <p:nvSpPr>
            <p:cNvPr id="12" name="矩形 11"/>
            <p:cNvSpPr/>
            <p:nvPr/>
          </p:nvSpPr>
          <p:spPr>
            <a:xfrm>
              <a:off x="2736347" y="1660798"/>
              <a:ext cx="1802056" cy="415498"/>
            </a:xfrm>
            <a:prstGeom prst="rect">
              <a:avLst/>
            </a:prstGeom>
            <a:no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chemeClr val="tx1">
                      <a:lumMod val="65000"/>
                      <a:lumOff val="35000"/>
                    </a:schemeClr>
                  </a:solidFill>
                  <a:latin typeface="微软雅黑"/>
                  <a:ea typeface="微软雅黑"/>
                  <a:cs typeface="微软雅黑"/>
                </a:rPr>
                <a:t>行业信息门户</a:t>
              </a:r>
              <a:r>
                <a:rPr kumimoji="1" lang="zh-CN" altLang="zh-CN" sz="1200" dirty="0" smtClean="0">
                  <a:solidFill>
                    <a:schemeClr val="tx1">
                      <a:lumMod val="65000"/>
                      <a:lumOff val="35000"/>
                    </a:schemeClr>
                  </a:solidFill>
                  <a:latin typeface="微软雅黑"/>
                  <a:ea typeface="微软雅黑"/>
                  <a:cs typeface="微软雅黑"/>
                </a:rPr>
                <a:t>（</a:t>
              </a:r>
              <a:r>
                <a:rPr kumimoji="1" lang="en-US" altLang="zh-CN" sz="1200" dirty="0" smtClean="0">
                  <a:solidFill>
                    <a:schemeClr val="tx1">
                      <a:lumMod val="65000"/>
                      <a:lumOff val="35000"/>
                    </a:schemeClr>
                  </a:solidFill>
                  <a:latin typeface="微软雅黑"/>
                  <a:ea typeface="微软雅黑"/>
                  <a:cs typeface="微软雅黑"/>
                </a:rPr>
                <a:t>50</a:t>
              </a:r>
              <a:r>
                <a:rPr kumimoji="1" lang="zh-CN" altLang="en-US" sz="1200" dirty="0" smtClean="0">
                  <a:solidFill>
                    <a:schemeClr val="tx1">
                      <a:lumMod val="65000"/>
                      <a:lumOff val="35000"/>
                    </a:schemeClr>
                  </a:solidFill>
                  <a:latin typeface="微软雅黑"/>
                  <a:ea typeface="微软雅黑"/>
                  <a:cs typeface="微软雅黑"/>
                </a:rPr>
                <a:t>）</a:t>
              </a:r>
              <a:endParaRPr kumimoji="1" lang="zh-CN" altLang="en-US" sz="1200" dirty="0">
                <a:solidFill>
                  <a:schemeClr val="tx1">
                    <a:lumMod val="65000"/>
                    <a:lumOff val="35000"/>
                  </a:schemeClr>
                </a:solidFill>
                <a:latin typeface="微软雅黑"/>
                <a:ea typeface="微软雅黑"/>
                <a:cs typeface="微软雅黑"/>
              </a:endParaRPr>
            </a:p>
          </p:txBody>
        </p:sp>
        <p:sp>
          <p:nvSpPr>
            <p:cNvPr id="18" name="矩形 17"/>
            <p:cNvSpPr/>
            <p:nvPr/>
          </p:nvSpPr>
          <p:spPr>
            <a:xfrm>
              <a:off x="4664206" y="1665386"/>
              <a:ext cx="1811020" cy="410910"/>
            </a:xfrm>
            <a:prstGeom prst="rect">
              <a:avLst/>
            </a:prstGeom>
            <a:no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chemeClr val="tx1">
                      <a:lumMod val="65000"/>
                      <a:lumOff val="35000"/>
                    </a:schemeClr>
                  </a:solidFill>
                  <a:latin typeface="微软雅黑"/>
                  <a:ea typeface="微软雅黑"/>
                  <a:cs typeface="微软雅黑"/>
                </a:rPr>
                <a:t>行业展会</a:t>
              </a:r>
              <a:endParaRPr kumimoji="1" lang="zh-CN" altLang="en-US" sz="1400" dirty="0">
                <a:solidFill>
                  <a:schemeClr val="tx1">
                    <a:lumMod val="65000"/>
                    <a:lumOff val="35000"/>
                  </a:schemeClr>
                </a:solidFill>
                <a:latin typeface="微软雅黑"/>
                <a:ea typeface="微软雅黑"/>
                <a:cs typeface="微软雅黑"/>
              </a:endParaRPr>
            </a:p>
          </p:txBody>
        </p:sp>
        <p:sp>
          <p:nvSpPr>
            <p:cNvPr id="19" name="矩形 18"/>
            <p:cNvSpPr/>
            <p:nvPr/>
          </p:nvSpPr>
          <p:spPr>
            <a:xfrm>
              <a:off x="2195736" y="1106488"/>
              <a:ext cx="4349389" cy="1037575"/>
            </a:xfrm>
            <a:prstGeom prst="rect">
              <a:avLst/>
            </a:prstGeom>
            <a:noFill/>
            <a:ln>
              <a:solidFill>
                <a:srgbClr val="558E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sz="1400" dirty="0" smtClean="0">
                <a:solidFill>
                  <a:schemeClr val="tx1">
                    <a:lumMod val="65000"/>
                    <a:lumOff val="35000"/>
                  </a:schemeClr>
                </a:solidFill>
                <a:latin typeface="微软雅黑"/>
                <a:ea typeface="微软雅黑"/>
                <a:cs typeface="微软雅黑"/>
              </a:endParaRPr>
            </a:p>
          </p:txBody>
        </p:sp>
        <p:sp>
          <p:nvSpPr>
            <p:cNvPr id="21" name="矩形 20"/>
            <p:cNvSpPr/>
            <p:nvPr/>
          </p:nvSpPr>
          <p:spPr>
            <a:xfrm>
              <a:off x="2195736" y="1189956"/>
              <a:ext cx="531647" cy="954107"/>
            </a:xfrm>
            <a:prstGeom prst="rect">
              <a:avLst/>
            </a:prstGeom>
          </p:spPr>
          <p:txBody>
            <a:bodyPr wrap="square">
              <a:spAutoFit/>
            </a:bodyPr>
            <a:lstStyle/>
            <a:p>
              <a:pPr lvl="0" algn="ctr"/>
              <a:r>
                <a:rPr kumimoji="1" lang="zh-CN" altLang="en-US" sz="1400" dirty="0">
                  <a:solidFill>
                    <a:prstClr val="black">
                      <a:lumMod val="65000"/>
                      <a:lumOff val="35000"/>
                    </a:prstClr>
                  </a:solidFill>
                  <a:latin typeface="微软雅黑"/>
                  <a:ea typeface="微软雅黑"/>
                  <a:cs typeface="微软雅黑"/>
                </a:rPr>
                <a:t>传</a:t>
              </a:r>
              <a:endParaRPr kumimoji="1" lang="en-US" altLang="zh-CN" sz="1400" dirty="0">
                <a:solidFill>
                  <a:prstClr val="black">
                    <a:lumMod val="65000"/>
                    <a:lumOff val="35000"/>
                  </a:prstClr>
                </a:solidFill>
                <a:latin typeface="微软雅黑"/>
                <a:ea typeface="微软雅黑"/>
                <a:cs typeface="微软雅黑"/>
              </a:endParaRPr>
            </a:p>
            <a:p>
              <a:pPr lvl="0" algn="ctr"/>
              <a:r>
                <a:rPr kumimoji="1" lang="zh-CN" altLang="en-US" sz="1400" dirty="0">
                  <a:solidFill>
                    <a:prstClr val="black">
                      <a:lumMod val="65000"/>
                      <a:lumOff val="35000"/>
                    </a:prstClr>
                  </a:solidFill>
                  <a:latin typeface="微软雅黑"/>
                  <a:ea typeface="微软雅黑"/>
                  <a:cs typeface="微软雅黑"/>
                </a:rPr>
                <a:t>统</a:t>
              </a:r>
              <a:endParaRPr kumimoji="1" lang="en-US" altLang="zh-CN" sz="1400" dirty="0">
                <a:solidFill>
                  <a:prstClr val="black">
                    <a:lumMod val="65000"/>
                    <a:lumOff val="35000"/>
                  </a:prstClr>
                </a:solidFill>
                <a:latin typeface="微软雅黑"/>
                <a:ea typeface="微软雅黑"/>
                <a:cs typeface="微软雅黑"/>
              </a:endParaRPr>
            </a:p>
            <a:p>
              <a:pPr lvl="0" algn="ctr"/>
              <a:r>
                <a:rPr kumimoji="1" lang="zh-CN" altLang="en-US" sz="1400" dirty="0">
                  <a:solidFill>
                    <a:prstClr val="black">
                      <a:lumMod val="65000"/>
                      <a:lumOff val="35000"/>
                    </a:prstClr>
                  </a:solidFill>
                  <a:latin typeface="微软雅黑"/>
                  <a:ea typeface="微软雅黑"/>
                  <a:cs typeface="微软雅黑"/>
                </a:rPr>
                <a:t>媒</a:t>
              </a:r>
              <a:endParaRPr kumimoji="1" lang="en-US" altLang="zh-CN" sz="1400" dirty="0">
                <a:solidFill>
                  <a:prstClr val="black">
                    <a:lumMod val="65000"/>
                    <a:lumOff val="35000"/>
                  </a:prstClr>
                </a:solidFill>
                <a:latin typeface="微软雅黑"/>
                <a:ea typeface="微软雅黑"/>
                <a:cs typeface="微软雅黑"/>
              </a:endParaRPr>
            </a:p>
            <a:p>
              <a:pPr lvl="0" algn="ctr"/>
              <a:r>
                <a:rPr kumimoji="1" lang="zh-CN" altLang="en-US" sz="1400" dirty="0">
                  <a:solidFill>
                    <a:prstClr val="black">
                      <a:lumMod val="65000"/>
                      <a:lumOff val="35000"/>
                    </a:prstClr>
                  </a:solidFill>
                  <a:latin typeface="微软雅黑"/>
                  <a:ea typeface="微软雅黑"/>
                  <a:cs typeface="微软雅黑"/>
                </a:rPr>
                <a:t>体</a:t>
              </a:r>
            </a:p>
          </p:txBody>
        </p:sp>
      </p:grpSp>
      <p:grpSp>
        <p:nvGrpSpPr>
          <p:cNvPr id="28" name="组 27"/>
          <p:cNvGrpSpPr/>
          <p:nvPr/>
        </p:nvGrpSpPr>
        <p:grpSpPr>
          <a:xfrm>
            <a:off x="2675361" y="2543312"/>
            <a:ext cx="4349389" cy="1101712"/>
            <a:chOff x="2675361" y="2451888"/>
            <a:chExt cx="4349389" cy="1101712"/>
          </a:xfrm>
        </p:grpSpPr>
        <p:sp>
          <p:nvSpPr>
            <p:cNvPr id="20" name="矩形 19"/>
            <p:cNvSpPr/>
            <p:nvPr/>
          </p:nvSpPr>
          <p:spPr>
            <a:xfrm>
              <a:off x="2675361" y="2451888"/>
              <a:ext cx="4349389" cy="1101712"/>
            </a:xfrm>
            <a:prstGeom prst="rect">
              <a:avLst/>
            </a:prstGeom>
            <a:solidFill>
              <a:schemeClr val="bg1">
                <a:lumMod val="85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sz="1400" dirty="0" smtClean="0">
                <a:solidFill>
                  <a:schemeClr val="tx1">
                    <a:lumMod val="65000"/>
                    <a:lumOff val="35000"/>
                  </a:schemeClr>
                </a:solidFill>
                <a:latin typeface="微软雅黑"/>
                <a:ea typeface="微软雅黑"/>
                <a:cs typeface="微软雅黑"/>
              </a:endParaRPr>
            </a:p>
          </p:txBody>
        </p:sp>
        <p:sp>
          <p:nvSpPr>
            <p:cNvPr id="13" name="矩形 12"/>
            <p:cNvSpPr/>
            <p:nvPr/>
          </p:nvSpPr>
          <p:spPr>
            <a:xfrm>
              <a:off x="3323434" y="2533731"/>
              <a:ext cx="1032542" cy="360040"/>
            </a:xfrm>
            <a:prstGeom prst="rect">
              <a:avLst/>
            </a:prstGeom>
            <a:solidFill>
              <a:schemeClr val="bg1"/>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chemeClr val="tx1">
                      <a:lumMod val="65000"/>
                      <a:lumOff val="35000"/>
                    </a:schemeClr>
                  </a:solidFill>
                  <a:latin typeface="微软雅黑"/>
                  <a:ea typeface="微软雅黑"/>
                  <a:cs typeface="微软雅黑"/>
                </a:rPr>
                <a:t>微博</a:t>
              </a:r>
              <a:endParaRPr kumimoji="1" lang="zh-CN" altLang="en-US" sz="1400" dirty="0">
                <a:solidFill>
                  <a:schemeClr val="tx1">
                    <a:lumMod val="65000"/>
                    <a:lumOff val="35000"/>
                  </a:schemeClr>
                </a:solidFill>
                <a:latin typeface="微软雅黑"/>
                <a:ea typeface="微软雅黑"/>
                <a:cs typeface="微软雅黑"/>
              </a:endParaRPr>
            </a:p>
          </p:txBody>
        </p:sp>
        <p:sp>
          <p:nvSpPr>
            <p:cNvPr id="14" name="矩形 13"/>
            <p:cNvSpPr/>
            <p:nvPr/>
          </p:nvSpPr>
          <p:spPr>
            <a:xfrm>
              <a:off x="4500460" y="2548564"/>
              <a:ext cx="1035135" cy="337215"/>
            </a:xfrm>
            <a:prstGeom prst="rect">
              <a:avLst/>
            </a:prstGeom>
            <a:solidFill>
              <a:schemeClr val="bg1"/>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a:solidFill>
                    <a:schemeClr val="tx1">
                      <a:lumMod val="65000"/>
                      <a:lumOff val="35000"/>
                    </a:schemeClr>
                  </a:solidFill>
                  <a:latin typeface="微软雅黑"/>
                  <a:ea typeface="微软雅黑"/>
                  <a:cs typeface="微软雅黑"/>
                </a:rPr>
                <a:t>微信</a:t>
              </a:r>
            </a:p>
          </p:txBody>
        </p:sp>
        <p:sp>
          <p:nvSpPr>
            <p:cNvPr id="15" name="矩形 14"/>
            <p:cNvSpPr/>
            <p:nvPr/>
          </p:nvSpPr>
          <p:spPr>
            <a:xfrm>
              <a:off x="3323434" y="3027062"/>
              <a:ext cx="1694594" cy="376265"/>
            </a:xfrm>
            <a:prstGeom prst="rect">
              <a:avLst/>
            </a:prstGeom>
            <a:solidFill>
              <a:schemeClr val="bg1"/>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a:solidFill>
                    <a:schemeClr val="tx1">
                      <a:lumMod val="65000"/>
                      <a:lumOff val="35000"/>
                    </a:schemeClr>
                  </a:solidFill>
                  <a:latin typeface="微软雅黑"/>
                  <a:ea typeface="微软雅黑"/>
                  <a:cs typeface="微软雅黑"/>
                </a:rPr>
                <a:t>科技博客</a:t>
              </a:r>
            </a:p>
          </p:txBody>
        </p:sp>
        <p:sp>
          <p:nvSpPr>
            <p:cNvPr id="16" name="矩形 15"/>
            <p:cNvSpPr/>
            <p:nvPr/>
          </p:nvSpPr>
          <p:spPr>
            <a:xfrm>
              <a:off x="5724127" y="2552495"/>
              <a:ext cx="1089427" cy="360040"/>
            </a:xfrm>
            <a:prstGeom prst="rect">
              <a:avLst/>
            </a:prstGeom>
            <a:solidFill>
              <a:schemeClr val="bg1"/>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a:solidFill>
                    <a:schemeClr val="tx1">
                      <a:lumMod val="65000"/>
                      <a:lumOff val="35000"/>
                    </a:schemeClr>
                  </a:solidFill>
                  <a:latin typeface="微软雅黑"/>
                  <a:ea typeface="微软雅黑"/>
                  <a:cs typeface="微软雅黑"/>
                </a:rPr>
                <a:t>QQ</a:t>
              </a:r>
              <a:r>
                <a:rPr kumimoji="1" lang="zh-CN" altLang="en-US" sz="1400" dirty="0">
                  <a:solidFill>
                    <a:schemeClr val="tx1">
                      <a:lumMod val="65000"/>
                      <a:lumOff val="35000"/>
                    </a:schemeClr>
                  </a:solidFill>
                  <a:latin typeface="微软雅黑"/>
                  <a:ea typeface="微软雅黑"/>
                  <a:cs typeface="微软雅黑"/>
                </a:rPr>
                <a:t>群</a:t>
              </a:r>
            </a:p>
          </p:txBody>
        </p:sp>
        <p:sp>
          <p:nvSpPr>
            <p:cNvPr id="17" name="矩形 16"/>
            <p:cNvSpPr/>
            <p:nvPr/>
          </p:nvSpPr>
          <p:spPr>
            <a:xfrm>
              <a:off x="5284862" y="3032280"/>
              <a:ext cx="1644000" cy="360040"/>
            </a:xfrm>
            <a:prstGeom prst="rect">
              <a:avLst/>
            </a:prstGeom>
            <a:solidFill>
              <a:schemeClr val="bg1"/>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a:solidFill>
                    <a:schemeClr val="tx1">
                      <a:lumMod val="65000"/>
                      <a:lumOff val="35000"/>
                    </a:schemeClr>
                  </a:solidFill>
                  <a:latin typeface="微软雅黑"/>
                  <a:ea typeface="微软雅黑"/>
                  <a:cs typeface="微软雅黑"/>
                </a:rPr>
                <a:t>视频自媒体</a:t>
              </a:r>
            </a:p>
          </p:txBody>
        </p:sp>
        <p:sp>
          <p:nvSpPr>
            <p:cNvPr id="22" name="矩形 21"/>
            <p:cNvSpPr/>
            <p:nvPr/>
          </p:nvSpPr>
          <p:spPr>
            <a:xfrm>
              <a:off x="2733162" y="2609725"/>
              <a:ext cx="490612" cy="738664"/>
            </a:xfrm>
            <a:prstGeom prst="rect">
              <a:avLst/>
            </a:prstGeom>
          </p:spPr>
          <p:txBody>
            <a:bodyPr wrap="square">
              <a:spAutoFit/>
            </a:bodyPr>
            <a:lstStyle/>
            <a:p>
              <a:pPr lvl="0" algn="ctr"/>
              <a:r>
                <a:rPr kumimoji="1" lang="zh-CN" altLang="en-US" sz="1400" dirty="0">
                  <a:solidFill>
                    <a:prstClr val="black">
                      <a:lumMod val="65000"/>
                      <a:lumOff val="35000"/>
                    </a:prstClr>
                  </a:solidFill>
                  <a:latin typeface="微软雅黑"/>
                  <a:ea typeface="微软雅黑"/>
                  <a:cs typeface="微软雅黑"/>
                </a:rPr>
                <a:t>新</a:t>
              </a:r>
              <a:endParaRPr kumimoji="1" lang="en-US" altLang="zh-CN" sz="1400" dirty="0">
                <a:solidFill>
                  <a:prstClr val="black">
                    <a:lumMod val="65000"/>
                    <a:lumOff val="35000"/>
                  </a:prstClr>
                </a:solidFill>
                <a:latin typeface="微软雅黑"/>
                <a:ea typeface="微软雅黑"/>
                <a:cs typeface="微软雅黑"/>
              </a:endParaRPr>
            </a:p>
            <a:p>
              <a:pPr lvl="0" algn="ctr"/>
              <a:r>
                <a:rPr kumimoji="1" lang="zh-CN" altLang="en-US" sz="1400" dirty="0">
                  <a:solidFill>
                    <a:prstClr val="black">
                      <a:lumMod val="65000"/>
                      <a:lumOff val="35000"/>
                    </a:prstClr>
                  </a:solidFill>
                  <a:latin typeface="微软雅黑"/>
                  <a:ea typeface="微软雅黑"/>
                  <a:cs typeface="微软雅黑"/>
                </a:rPr>
                <a:t>媒</a:t>
              </a:r>
              <a:endParaRPr kumimoji="1" lang="en-US" altLang="zh-CN" sz="1400" dirty="0">
                <a:solidFill>
                  <a:prstClr val="black">
                    <a:lumMod val="65000"/>
                    <a:lumOff val="35000"/>
                  </a:prstClr>
                </a:solidFill>
                <a:latin typeface="微软雅黑"/>
                <a:ea typeface="微软雅黑"/>
                <a:cs typeface="微软雅黑"/>
              </a:endParaRPr>
            </a:p>
            <a:p>
              <a:pPr lvl="0" algn="ctr"/>
              <a:r>
                <a:rPr kumimoji="1" lang="zh-CN" altLang="en-US" sz="1400" dirty="0">
                  <a:solidFill>
                    <a:prstClr val="black">
                      <a:lumMod val="65000"/>
                      <a:lumOff val="35000"/>
                    </a:prstClr>
                  </a:solidFill>
                  <a:latin typeface="微软雅黑"/>
                  <a:ea typeface="微软雅黑"/>
                  <a:cs typeface="微软雅黑"/>
                </a:rPr>
                <a:t>体</a:t>
              </a:r>
            </a:p>
          </p:txBody>
        </p:sp>
      </p:grpSp>
      <p:sp>
        <p:nvSpPr>
          <p:cNvPr id="24" name="右箭头 23"/>
          <p:cNvSpPr/>
          <p:nvPr/>
        </p:nvSpPr>
        <p:spPr>
          <a:xfrm>
            <a:off x="2606710" y="2215813"/>
            <a:ext cx="4598287" cy="289963"/>
          </a:xfrm>
          <a:prstGeom prst="rightArrow">
            <a:avLst/>
          </a:prstGeom>
          <a:solidFill>
            <a:schemeClr val="tx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 name="多文档 1"/>
          <p:cNvSpPr/>
          <p:nvPr/>
        </p:nvSpPr>
        <p:spPr>
          <a:xfrm>
            <a:off x="395536" y="1556792"/>
            <a:ext cx="2088232" cy="1825790"/>
          </a:xfrm>
          <a:prstGeom prst="flowChartMultidocument">
            <a:avLst/>
          </a:prstGeom>
          <a:solidFill>
            <a:schemeClr val="accent1">
              <a:lumMod val="75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20000"/>
              </a:lnSpc>
            </a:pPr>
            <a:r>
              <a:rPr kumimoji="1" lang="zh-CN" altLang="en-US" dirty="0" smtClean="0">
                <a:latin typeface="微软雅黑"/>
                <a:ea typeface="微软雅黑"/>
                <a:cs typeface="微软雅黑"/>
              </a:rPr>
              <a:t>产品</a:t>
            </a:r>
            <a:r>
              <a:rPr kumimoji="1" lang="en-US" altLang="zh-CN" dirty="0" smtClean="0">
                <a:latin typeface="微软雅黑"/>
                <a:ea typeface="微软雅黑"/>
                <a:cs typeface="微软雅黑"/>
              </a:rPr>
              <a:t>/</a:t>
            </a:r>
            <a:r>
              <a:rPr kumimoji="1" lang="zh-CN" altLang="en-US" dirty="0" smtClean="0">
                <a:latin typeface="微软雅黑"/>
                <a:ea typeface="微软雅黑"/>
                <a:cs typeface="微软雅黑"/>
              </a:rPr>
              <a:t>技术</a:t>
            </a:r>
            <a:r>
              <a:rPr kumimoji="1" lang="en-US" altLang="zh-CN" dirty="0" smtClean="0">
                <a:latin typeface="微软雅黑"/>
                <a:ea typeface="微软雅黑"/>
                <a:cs typeface="微软雅黑"/>
              </a:rPr>
              <a:t>/</a:t>
            </a:r>
            <a:r>
              <a:rPr kumimoji="1" lang="zh-CN" altLang="en-US" dirty="0" smtClean="0">
                <a:latin typeface="微软雅黑"/>
                <a:ea typeface="微软雅黑"/>
                <a:cs typeface="微软雅黑"/>
              </a:rPr>
              <a:t>方案信息内容整合</a:t>
            </a:r>
            <a:endParaRPr kumimoji="1" lang="zh-CN" altLang="en-US" dirty="0">
              <a:latin typeface="微软雅黑"/>
              <a:ea typeface="微软雅黑"/>
              <a:cs typeface="微软雅黑"/>
            </a:endParaRPr>
          </a:p>
        </p:txBody>
      </p:sp>
      <p:sp>
        <p:nvSpPr>
          <p:cNvPr id="30" name="Oval 57"/>
          <p:cNvSpPr/>
          <p:nvPr/>
        </p:nvSpPr>
        <p:spPr>
          <a:xfrm>
            <a:off x="7308304" y="1628800"/>
            <a:ext cx="1494657" cy="1498885"/>
          </a:xfrm>
          <a:prstGeom prst="ellipse">
            <a:avLst/>
          </a:prstGeom>
          <a:solidFill>
            <a:srgbClr val="336699"/>
          </a:solidFill>
          <a:ln/>
          <a:effectLst>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10000"/>
              </a:lnSpc>
            </a:pPr>
            <a:r>
              <a:rPr lang="en-US" dirty="0" smtClean="0">
                <a:solidFill>
                  <a:schemeClr val="bg1"/>
                </a:solidFill>
                <a:latin typeface="微软雅黑"/>
                <a:ea typeface="微软雅黑"/>
                <a:cs typeface="微软雅黑"/>
              </a:rPr>
              <a:t>2000</a:t>
            </a:r>
            <a:r>
              <a:rPr lang="zh-CN" altLang="en-US" dirty="0" smtClean="0">
                <a:solidFill>
                  <a:schemeClr val="bg1"/>
                </a:solidFill>
                <a:latin typeface="微软雅黑"/>
                <a:ea typeface="微软雅黑"/>
                <a:cs typeface="微软雅黑"/>
              </a:rPr>
              <a:t>万</a:t>
            </a:r>
            <a:endParaRPr lang="en-US" altLang="zh-CN" dirty="0" smtClean="0">
              <a:solidFill>
                <a:schemeClr val="bg1"/>
              </a:solidFill>
              <a:latin typeface="微软雅黑"/>
              <a:ea typeface="微软雅黑"/>
              <a:cs typeface="微软雅黑"/>
            </a:endParaRPr>
          </a:p>
          <a:p>
            <a:pPr algn="ctr">
              <a:lnSpc>
                <a:spcPct val="110000"/>
              </a:lnSpc>
            </a:pPr>
            <a:r>
              <a:rPr lang="zh-CN" altLang="en-US" dirty="0" smtClean="0">
                <a:solidFill>
                  <a:schemeClr val="bg1"/>
                </a:solidFill>
                <a:latin typeface="微软雅黑"/>
                <a:ea typeface="微软雅黑"/>
                <a:cs typeface="微软雅黑"/>
              </a:rPr>
              <a:t>工程师</a:t>
            </a:r>
            <a:endParaRPr lang="en-US" altLang="zh-CN" dirty="0" smtClean="0">
              <a:solidFill>
                <a:schemeClr val="bg1"/>
              </a:solidFill>
              <a:latin typeface="微软雅黑"/>
              <a:ea typeface="微软雅黑"/>
              <a:cs typeface="微软雅黑"/>
            </a:endParaRPr>
          </a:p>
          <a:p>
            <a:pPr algn="ctr">
              <a:lnSpc>
                <a:spcPct val="110000"/>
              </a:lnSpc>
            </a:pPr>
            <a:r>
              <a:rPr lang="zh-CN" altLang="en-US" dirty="0" smtClean="0">
                <a:solidFill>
                  <a:schemeClr val="bg1"/>
                </a:solidFill>
                <a:latin typeface="微软雅黑"/>
                <a:ea typeface="微软雅黑"/>
                <a:cs typeface="微软雅黑"/>
              </a:rPr>
              <a:t>群体</a:t>
            </a:r>
            <a:endParaRPr lang="en-US" dirty="0">
              <a:solidFill>
                <a:schemeClr val="bg1"/>
              </a:solidFill>
              <a:latin typeface="微软雅黑"/>
              <a:ea typeface="微软雅黑"/>
              <a:cs typeface="微软雅黑"/>
            </a:endParaRPr>
          </a:p>
        </p:txBody>
      </p:sp>
    </p:spTree>
    <p:extLst>
      <p:ext uri="{BB962C8B-B14F-4D97-AF65-F5344CB8AC3E}">
        <p14:creationId xmlns:p14="http://schemas.microsoft.com/office/powerpoint/2010/main" val="38637022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7158" y="251937"/>
            <a:ext cx="5837742" cy="584775"/>
          </a:xfrm>
          <a:prstGeom prst="rect">
            <a:avLst/>
          </a:prstGeom>
        </p:spPr>
        <p:txBody>
          <a:bodyPr wrap="square">
            <a:spAutoFit/>
          </a:bodyPr>
          <a:lstStyle/>
          <a:p>
            <a:r>
              <a:rPr lang="en-US" altLang="zh-CN" sz="3200" b="1" dirty="0" smtClean="0">
                <a:solidFill>
                  <a:schemeClr val="bg1"/>
                </a:solidFill>
                <a:latin typeface="+mj-lt"/>
                <a:ea typeface="黑体"/>
                <a:cs typeface="黑体"/>
              </a:rPr>
              <a:t>COGO3.0</a:t>
            </a:r>
            <a:r>
              <a:rPr lang="zh-CN" altLang="en-US" sz="3200" b="1" dirty="0" smtClean="0">
                <a:solidFill>
                  <a:schemeClr val="bg1"/>
                </a:solidFill>
                <a:latin typeface="+mj-lt"/>
                <a:ea typeface="黑体"/>
                <a:cs typeface="黑体"/>
              </a:rPr>
              <a:t>：</a:t>
            </a:r>
            <a:r>
              <a:rPr lang="zh-CN" altLang="en-US" sz="2400" dirty="0" smtClean="0">
                <a:solidFill>
                  <a:schemeClr val="tx1">
                    <a:lumMod val="75000"/>
                    <a:lumOff val="25000"/>
                  </a:schemeClr>
                </a:solidFill>
                <a:latin typeface="黑体"/>
                <a:ea typeface="黑体"/>
                <a:cs typeface="黑体"/>
              </a:rPr>
              <a:t>颠覆式创新</a:t>
            </a:r>
            <a:endParaRPr lang="zh-CN" altLang="en-US" sz="2400" dirty="0">
              <a:solidFill>
                <a:schemeClr val="tx1">
                  <a:lumMod val="75000"/>
                  <a:lumOff val="25000"/>
                </a:schemeClr>
              </a:solidFill>
              <a:latin typeface="黑体"/>
              <a:ea typeface="黑体"/>
              <a:cs typeface="黑体"/>
            </a:endParaRPr>
          </a:p>
        </p:txBody>
      </p:sp>
      <p:sp>
        <p:nvSpPr>
          <p:cNvPr id="4" name="文本框 3"/>
          <p:cNvSpPr txBox="1"/>
          <p:nvPr/>
        </p:nvSpPr>
        <p:spPr>
          <a:xfrm>
            <a:off x="843481" y="6146140"/>
            <a:ext cx="1860393" cy="523220"/>
          </a:xfrm>
          <a:prstGeom prst="rect">
            <a:avLst/>
          </a:prstGeom>
          <a:noFill/>
        </p:spPr>
        <p:txBody>
          <a:bodyPr wrap="square" rtlCol="0">
            <a:spAutoFit/>
          </a:bodyPr>
          <a:lstStyle/>
          <a:p>
            <a:r>
              <a:rPr lang="en-US" altLang="zh-CN" sz="2800" b="1" dirty="0" smtClean="0">
                <a:solidFill>
                  <a:srgbClr val="0070C0"/>
                </a:solidFill>
              </a:rPr>
              <a:t>COGO1.0</a:t>
            </a:r>
            <a:endParaRPr lang="zh-CN" altLang="en-US" sz="2800" b="1" dirty="0">
              <a:solidFill>
                <a:srgbClr val="0070C0"/>
              </a:solidFill>
            </a:endParaRPr>
          </a:p>
        </p:txBody>
      </p:sp>
      <p:sp>
        <p:nvSpPr>
          <p:cNvPr id="5" name="文本框 4"/>
          <p:cNvSpPr txBox="1"/>
          <p:nvPr/>
        </p:nvSpPr>
        <p:spPr>
          <a:xfrm>
            <a:off x="3269412" y="5305918"/>
            <a:ext cx="1860393" cy="523220"/>
          </a:xfrm>
          <a:prstGeom prst="rect">
            <a:avLst/>
          </a:prstGeom>
          <a:noFill/>
        </p:spPr>
        <p:txBody>
          <a:bodyPr wrap="square" rtlCol="0">
            <a:spAutoFit/>
          </a:bodyPr>
          <a:lstStyle/>
          <a:p>
            <a:r>
              <a:rPr lang="en-US" altLang="zh-CN" sz="2800" b="1" dirty="0" smtClean="0">
                <a:solidFill>
                  <a:srgbClr val="0070C0"/>
                </a:solidFill>
              </a:rPr>
              <a:t>COGO2.0</a:t>
            </a:r>
            <a:endParaRPr lang="zh-CN" altLang="en-US" sz="2800" b="1" dirty="0">
              <a:solidFill>
                <a:srgbClr val="0070C0"/>
              </a:solidFill>
            </a:endParaRPr>
          </a:p>
        </p:txBody>
      </p:sp>
      <p:sp>
        <p:nvSpPr>
          <p:cNvPr id="6" name="文本框 5"/>
          <p:cNvSpPr txBox="1"/>
          <p:nvPr/>
        </p:nvSpPr>
        <p:spPr>
          <a:xfrm>
            <a:off x="6169801" y="4750874"/>
            <a:ext cx="1860393" cy="523220"/>
          </a:xfrm>
          <a:prstGeom prst="rect">
            <a:avLst/>
          </a:prstGeom>
          <a:noFill/>
        </p:spPr>
        <p:txBody>
          <a:bodyPr wrap="square" rtlCol="0">
            <a:spAutoFit/>
          </a:bodyPr>
          <a:lstStyle/>
          <a:p>
            <a:r>
              <a:rPr lang="en-US" altLang="zh-CN" sz="2800" b="1" dirty="0" smtClean="0">
                <a:solidFill>
                  <a:srgbClr val="0070C0"/>
                </a:solidFill>
              </a:rPr>
              <a:t>COGO3.0</a:t>
            </a:r>
            <a:endParaRPr lang="zh-CN" altLang="en-US" sz="2800" b="1" dirty="0">
              <a:solidFill>
                <a:srgbClr val="0070C0"/>
              </a:solidFill>
            </a:endParaRPr>
          </a:p>
        </p:txBody>
      </p:sp>
      <p:sp>
        <p:nvSpPr>
          <p:cNvPr id="7" name="文本框 6"/>
          <p:cNvSpPr txBox="1"/>
          <p:nvPr/>
        </p:nvSpPr>
        <p:spPr>
          <a:xfrm>
            <a:off x="515367" y="4047220"/>
            <a:ext cx="2107903" cy="1892826"/>
          </a:xfrm>
          <a:prstGeom prst="rect">
            <a:avLst/>
          </a:prstGeom>
          <a:noFill/>
        </p:spPr>
        <p:txBody>
          <a:bodyPr wrap="square" rtlCol="0">
            <a:spAutoFit/>
          </a:bodyPr>
          <a:lstStyle/>
          <a:p>
            <a:pPr marL="285750" indent="-285750">
              <a:lnSpc>
                <a:spcPct val="130000"/>
              </a:lnSpc>
              <a:buClr>
                <a:schemeClr val="accent6">
                  <a:lumMod val="75000"/>
                </a:schemeClr>
              </a:buClr>
              <a:buSzPct val="70000"/>
              <a:buFont typeface="Wingdings" panose="05000000000000000000" pitchFamily="2" charset="2"/>
              <a:buChar char="l"/>
            </a:pP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创业</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30000"/>
              </a:lnSpc>
              <a:buClr>
                <a:schemeClr val="accent6">
                  <a:lumMod val="75000"/>
                </a:schemeClr>
              </a:buClr>
              <a:buSzPct val="70000"/>
              <a:buFont typeface="Wingdings" panose="05000000000000000000" pitchFamily="2" charset="2"/>
              <a:buChar char="l"/>
            </a:pP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伴随中国技术制造业迅速发展</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30000"/>
              </a:lnSpc>
              <a:buClr>
                <a:schemeClr val="accent6">
                  <a:lumMod val="75000"/>
                </a:schemeClr>
              </a:buClr>
              <a:buSzPct val="70000"/>
              <a:buFont typeface="Wingdings" panose="05000000000000000000" pitchFamily="2" charset="2"/>
              <a:buChar char="l"/>
            </a:pP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成为国内最大的</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IC</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元器件分销商</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2868861" y="2999683"/>
            <a:ext cx="2388079" cy="2252924"/>
          </a:xfrm>
          <a:prstGeom prst="rect">
            <a:avLst/>
          </a:prstGeom>
          <a:noFill/>
        </p:spPr>
        <p:txBody>
          <a:bodyPr wrap="square" rtlCol="0">
            <a:spAutoFit/>
          </a:bodyPr>
          <a:lstStyle/>
          <a:p>
            <a:pPr marL="285750" indent="-285750">
              <a:lnSpc>
                <a:spcPct val="130000"/>
              </a:lnSpc>
              <a:buClr>
                <a:schemeClr val="accent6">
                  <a:lumMod val="75000"/>
                </a:schemeClr>
              </a:buClr>
              <a:buSzPct val="70000"/>
              <a:buFont typeface="Wingdings" panose="05000000000000000000" pitchFamily="2" charset="2"/>
              <a:buChar char="l"/>
            </a:pPr>
            <a:r>
              <a:rPr lang="en-US" altLang="zh-CN" dirty="0" err="1" smtClean="0">
                <a:solidFill>
                  <a:schemeClr val="tx1">
                    <a:lumMod val="65000"/>
                    <a:lumOff val="35000"/>
                  </a:schemeClr>
                </a:solidFill>
                <a:latin typeface="微软雅黑" panose="020B0503020204020204" pitchFamily="34" charset="-122"/>
                <a:ea typeface="微软雅黑" panose="020B0503020204020204" pitchFamily="34" charset="-122"/>
              </a:rPr>
              <a:t>Nasdaq</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上市</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30000"/>
              </a:lnSpc>
              <a:buClr>
                <a:schemeClr val="accent6">
                  <a:lumMod val="75000"/>
                </a:schemeClr>
              </a:buClr>
              <a:buSzPct val="70000"/>
              <a:buFont typeface="Wingdings" panose="05000000000000000000" pitchFamily="2" charset="2"/>
              <a:buChar char="l"/>
            </a:pP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依靠品牌和实力吸引更多的国际一线品牌合作伙伴</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30000"/>
              </a:lnSpc>
              <a:buClr>
                <a:schemeClr val="accent6">
                  <a:lumMod val="75000"/>
                </a:schemeClr>
              </a:buClr>
              <a:buSzPct val="70000"/>
              <a:buFont typeface="Wingdings" panose="05000000000000000000" pitchFamily="2" charset="2"/>
              <a:buChar char="l"/>
            </a:pP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客户涵盖</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80%</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中国技术大中型企业</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502531" y="2402945"/>
            <a:ext cx="3117814" cy="2239074"/>
          </a:xfrm>
          <a:prstGeom prst="rect">
            <a:avLst/>
          </a:prstGeom>
          <a:noFill/>
        </p:spPr>
        <p:txBody>
          <a:bodyPr wrap="square" rtlCol="0">
            <a:spAutoFit/>
          </a:bodyPr>
          <a:lstStyle/>
          <a:p>
            <a:pPr marL="285750" indent="-285750">
              <a:lnSpc>
                <a:spcPct val="130000"/>
              </a:lnSpc>
              <a:buClr>
                <a:schemeClr val="accent6">
                  <a:lumMod val="75000"/>
                </a:schemeClr>
              </a:buClr>
              <a:buSzPct val="70000"/>
              <a:buFont typeface="Wingdings" panose="05000000000000000000" pitchFamily="2" charset="2"/>
              <a:buChar char="l"/>
            </a:pP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依托互联网进行战略转型</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30000"/>
              </a:lnSpc>
              <a:buClr>
                <a:schemeClr val="accent6">
                  <a:lumMod val="75000"/>
                </a:schemeClr>
              </a:buClr>
              <a:buSzPct val="70000"/>
              <a:buFont typeface="Wingdings" panose="05000000000000000000" pitchFamily="2" charset="2"/>
              <a:buChar char="l"/>
            </a:pP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面向中小企业的</a:t>
            </a:r>
            <a:r>
              <a:rPr lang="en-US" altLang="zh-CN" dirty="0" err="1" smtClean="0">
                <a:solidFill>
                  <a:schemeClr val="tx1">
                    <a:lumMod val="65000"/>
                    <a:lumOff val="35000"/>
                  </a:schemeClr>
                </a:solidFill>
                <a:latin typeface="微软雅黑" panose="020B0503020204020204" pitchFamily="34" charset="-122"/>
                <a:ea typeface="微软雅黑" panose="020B0503020204020204" pitchFamily="34" charset="-122"/>
              </a:rPr>
              <a:t>Cogobuy</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30000"/>
              </a:lnSpc>
              <a:buClr>
                <a:schemeClr val="accent6">
                  <a:lumMod val="75000"/>
                </a:schemeClr>
              </a:buClr>
              <a:buSzPct val="70000"/>
              <a:buFont typeface="Wingdings" panose="05000000000000000000" pitchFamily="2" charset="2"/>
              <a:buChar char="l"/>
            </a:pP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通过商业模式创新进行自我革命</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30000"/>
              </a:lnSpc>
              <a:buClr>
                <a:schemeClr val="accent6">
                  <a:lumMod val="75000"/>
                </a:schemeClr>
              </a:buClr>
              <a:buSzPct val="70000"/>
              <a:buFont typeface="Wingdings" panose="05000000000000000000" pitchFamily="2" charset="2"/>
              <a:buChar char="l"/>
            </a:pP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通过被证明的互联网营销模式，整合线下资源</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515367" y="6095582"/>
            <a:ext cx="2260215" cy="0"/>
          </a:xfrm>
          <a:prstGeom prst="line">
            <a:avLst/>
          </a:prstGeom>
          <a:ln>
            <a:solidFill>
              <a:schemeClr val="accent6">
                <a:lumMod val="7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3" name="直接连接符 12"/>
          <p:cNvCxnSpPr/>
          <p:nvPr/>
        </p:nvCxnSpPr>
        <p:spPr>
          <a:xfrm flipV="1">
            <a:off x="2775670" y="5274094"/>
            <a:ext cx="0" cy="821488"/>
          </a:xfrm>
          <a:prstGeom prst="line">
            <a:avLst/>
          </a:prstGeom>
          <a:ln>
            <a:solidFill>
              <a:schemeClr val="accent6">
                <a:lumMod val="7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6" name="直接连接符 15"/>
          <p:cNvCxnSpPr/>
          <p:nvPr/>
        </p:nvCxnSpPr>
        <p:spPr>
          <a:xfrm>
            <a:off x="2770423" y="5274093"/>
            <a:ext cx="2633444" cy="1"/>
          </a:xfrm>
          <a:prstGeom prst="line">
            <a:avLst/>
          </a:prstGeom>
          <a:ln>
            <a:solidFill>
              <a:schemeClr val="accent6">
                <a:lumMod val="7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8" name="直接连接符 17"/>
          <p:cNvCxnSpPr/>
          <p:nvPr/>
        </p:nvCxnSpPr>
        <p:spPr>
          <a:xfrm flipV="1">
            <a:off x="5403867" y="4697562"/>
            <a:ext cx="0" cy="576531"/>
          </a:xfrm>
          <a:prstGeom prst="line">
            <a:avLst/>
          </a:prstGeom>
          <a:ln>
            <a:solidFill>
              <a:schemeClr val="accent6">
                <a:lumMod val="7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9" name="直接连接符 18"/>
          <p:cNvCxnSpPr/>
          <p:nvPr/>
        </p:nvCxnSpPr>
        <p:spPr>
          <a:xfrm flipV="1">
            <a:off x="5403867" y="4697561"/>
            <a:ext cx="3216478" cy="1"/>
          </a:xfrm>
          <a:prstGeom prst="line">
            <a:avLst/>
          </a:prstGeom>
          <a:ln>
            <a:solidFill>
              <a:schemeClr val="accent6">
                <a:lumMod val="7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2" name="文本框 21"/>
          <p:cNvSpPr txBox="1"/>
          <p:nvPr/>
        </p:nvSpPr>
        <p:spPr>
          <a:xfrm>
            <a:off x="547959" y="2593737"/>
            <a:ext cx="1017913" cy="461665"/>
          </a:xfrm>
          <a:prstGeom prst="rect">
            <a:avLst/>
          </a:prstGeom>
          <a:noFill/>
        </p:spPr>
        <p:txBody>
          <a:bodyPr wrap="square" rtlCol="0">
            <a:spAutoFit/>
          </a:bodyPr>
          <a:lstStyle/>
          <a:p>
            <a:r>
              <a:rPr lang="en-US" altLang="zh-CN" sz="2400" b="1" dirty="0" smtClean="0">
                <a:solidFill>
                  <a:srgbClr val="0070C0"/>
                </a:solidFill>
              </a:rPr>
              <a:t>1995</a:t>
            </a:r>
            <a:endParaRPr lang="zh-CN" altLang="en-US" sz="2400" b="1" dirty="0">
              <a:solidFill>
                <a:srgbClr val="0070C0"/>
              </a:solidFill>
            </a:endParaRPr>
          </a:p>
        </p:txBody>
      </p:sp>
      <p:sp>
        <p:nvSpPr>
          <p:cNvPr id="23" name="文本框 22"/>
          <p:cNvSpPr txBox="1"/>
          <p:nvPr/>
        </p:nvSpPr>
        <p:spPr>
          <a:xfrm>
            <a:off x="3011673" y="1661121"/>
            <a:ext cx="1017914" cy="461665"/>
          </a:xfrm>
          <a:prstGeom prst="rect">
            <a:avLst/>
          </a:prstGeom>
          <a:noFill/>
        </p:spPr>
        <p:txBody>
          <a:bodyPr wrap="square" rtlCol="0">
            <a:spAutoFit/>
          </a:bodyPr>
          <a:lstStyle/>
          <a:p>
            <a:r>
              <a:rPr lang="en-US" altLang="zh-CN" sz="2400" b="1" dirty="0" smtClean="0">
                <a:solidFill>
                  <a:srgbClr val="0070C0"/>
                </a:solidFill>
              </a:rPr>
              <a:t>2005</a:t>
            </a:r>
            <a:endParaRPr lang="zh-CN" altLang="en-US" sz="2400" b="1" dirty="0">
              <a:solidFill>
                <a:srgbClr val="0070C0"/>
              </a:solidFill>
            </a:endParaRPr>
          </a:p>
        </p:txBody>
      </p:sp>
      <p:sp>
        <p:nvSpPr>
          <p:cNvPr id="24" name="文本框 23"/>
          <p:cNvSpPr txBox="1"/>
          <p:nvPr/>
        </p:nvSpPr>
        <p:spPr>
          <a:xfrm>
            <a:off x="5724127" y="1151656"/>
            <a:ext cx="1860393" cy="461665"/>
          </a:xfrm>
          <a:prstGeom prst="rect">
            <a:avLst/>
          </a:prstGeom>
          <a:noFill/>
        </p:spPr>
        <p:txBody>
          <a:bodyPr wrap="square" rtlCol="0">
            <a:spAutoFit/>
          </a:bodyPr>
          <a:lstStyle/>
          <a:p>
            <a:r>
              <a:rPr lang="en-US" altLang="zh-CN" sz="2400" b="1" dirty="0" smtClean="0">
                <a:solidFill>
                  <a:srgbClr val="0070C0"/>
                </a:solidFill>
              </a:rPr>
              <a:t>2010</a:t>
            </a:r>
            <a:endParaRPr lang="zh-CN" altLang="en-US" sz="2400" b="1" dirty="0">
              <a:solidFill>
                <a:srgbClr val="0070C0"/>
              </a:solidFill>
            </a:endParaRPr>
          </a:p>
        </p:txBody>
      </p:sp>
      <p:cxnSp>
        <p:nvCxnSpPr>
          <p:cNvPr id="25" name="直接连接符 24"/>
          <p:cNvCxnSpPr/>
          <p:nvPr/>
        </p:nvCxnSpPr>
        <p:spPr>
          <a:xfrm flipV="1">
            <a:off x="547959" y="2578259"/>
            <a:ext cx="0" cy="454529"/>
          </a:xfrm>
          <a:prstGeom prst="line">
            <a:avLst/>
          </a:prstGeom>
          <a:ln>
            <a:solidFill>
              <a:schemeClr val="bg1">
                <a:lumMod val="7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7" name="直接连接符 26"/>
          <p:cNvCxnSpPr/>
          <p:nvPr/>
        </p:nvCxnSpPr>
        <p:spPr>
          <a:xfrm flipV="1">
            <a:off x="3034711" y="1667129"/>
            <a:ext cx="0" cy="455657"/>
          </a:xfrm>
          <a:prstGeom prst="line">
            <a:avLst/>
          </a:prstGeom>
          <a:ln>
            <a:solidFill>
              <a:schemeClr val="bg1">
                <a:lumMod val="7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直接连接符 27"/>
          <p:cNvCxnSpPr/>
          <p:nvPr/>
        </p:nvCxnSpPr>
        <p:spPr>
          <a:xfrm flipV="1">
            <a:off x="5724128" y="1159396"/>
            <a:ext cx="0" cy="446790"/>
          </a:xfrm>
          <a:prstGeom prst="line">
            <a:avLst/>
          </a:prstGeom>
          <a:ln>
            <a:solidFill>
              <a:schemeClr val="bg1">
                <a:lumMod val="7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0" name="五边形 29"/>
          <p:cNvSpPr/>
          <p:nvPr/>
        </p:nvSpPr>
        <p:spPr>
          <a:xfrm>
            <a:off x="547959" y="3174162"/>
            <a:ext cx="2004771" cy="717521"/>
          </a:xfrm>
          <a:prstGeom prst="homePlate">
            <a:avLst/>
          </a:prstGeom>
          <a:solidFill>
            <a:schemeClr val="accent5">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30000"/>
              </a:lnSpc>
            </a:pPr>
            <a:r>
              <a:rPr kumimoji="1" lang="zh-CN" altLang="en-US" sz="2000" b="1" dirty="0" smtClean="0">
                <a:solidFill>
                  <a:schemeClr val="bg1"/>
                </a:solidFill>
                <a:latin typeface="微软雅黑" panose="020B0503020204020204" pitchFamily="34" charset="-122"/>
                <a:ea typeface="微软雅黑" panose="020B0503020204020204" pitchFamily="34" charset="-122"/>
                <a:cs typeface="黑体"/>
              </a:rPr>
              <a:t>商业模式建立</a:t>
            </a:r>
            <a:endParaRPr kumimoji="1" lang="zh-CN" altLang="en-US" sz="2000" b="1" dirty="0">
              <a:solidFill>
                <a:schemeClr val="bg1"/>
              </a:solidFill>
              <a:latin typeface="微软雅黑" panose="020B0503020204020204" pitchFamily="34" charset="-122"/>
              <a:ea typeface="微软雅黑" panose="020B0503020204020204" pitchFamily="34" charset="-122"/>
              <a:cs typeface="黑体"/>
            </a:endParaRPr>
          </a:p>
        </p:txBody>
      </p:sp>
      <p:sp>
        <p:nvSpPr>
          <p:cNvPr id="31" name="五边形 30"/>
          <p:cNvSpPr/>
          <p:nvPr/>
        </p:nvSpPr>
        <p:spPr>
          <a:xfrm>
            <a:off x="3011673" y="2250667"/>
            <a:ext cx="2102453" cy="715447"/>
          </a:xfrm>
          <a:prstGeom prst="homePlate">
            <a:avLst/>
          </a:prstGeom>
          <a:solidFill>
            <a:schemeClr val="accent5">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30000"/>
              </a:lnSpc>
            </a:pPr>
            <a:r>
              <a:rPr kumimoji="1" lang="zh-CN" altLang="en-US" sz="2000" b="1" dirty="0" smtClean="0">
                <a:solidFill>
                  <a:schemeClr val="bg1"/>
                </a:solidFill>
                <a:latin typeface="微软雅黑" panose="020B0503020204020204" pitchFamily="34" charset="-122"/>
                <a:ea typeface="微软雅黑" panose="020B0503020204020204" pitchFamily="34" charset="-122"/>
                <a:cs typeface="黑体"/>
              </a:rPr>
              <a:t>商业模式发展</a:t>
            </a:r>
            <a:endParaRPr kumimoji="1" lang="zh-CN" altLang="en-US" sz="2000" b="1" dirty="0">
              <a:solidFill>
                <a:schemeClr val="bg1"/>
              </a:solidFill>
              <a:latin typeface="微软雅黑" panose="020B0503020204020204" pitchFamily="34" charset="-122"/>
              <a:ea typeface="微软雅黑" panose="020B0503020204020204" pitchFamily="34" charset="-122"/>
              <a:cs typeface="黑体"/>
            </a:endParaRPr>
          </a:p>
        </p:txBody>
      </p:sp>
      <p:sp>
        <p:nvSpPr>
          <p:cNvPr id="32" name="五边形 31"/>
          <p:cNvSpPr/>
          <p:nvPr/>
        </p:nvSpPr>
        <p:spPr>
          <a:xfrm>
            <a:off x="5724127" y="1664280"/>
            <a:ext cx="2825678" cy="715447"/>
          </a:xfrm>
          <a:prstGeom prst="homePlate">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30000"/>
              </a:lnSpc>
            </a:pPr>
            <a:r>
              <a:rPr kumimoji="1" lang="zh-CN" altLang="en-US" sz="2000" b="1" dirty="0" smtClean="0">
                <a:solidFill>
                  <a:schemeClr val="bg1"/>
                </a:solidFill>
                <a:latin typeface="微软雅黑" panose="020B0503020204020204" pitchFamily="34" charset="-122"/>
                <a:ea typeface="微软雅黑" panose="020B0503020204020204" pitchFamily="34" charset="-122"/>
                <a:cs typeface="黑体"/>
              </a:rPr>
              <a:t>商业模式颠覆创新</a:t>
            </a:r>
            <a:endParaRPr kumimoji="1" lang="zh-CN" altLang="en-US" sz="2000" b="1" dirty="0">
              <a:solidFill>
                <a:schemeClr val="bg1"/>
              </a:solidFill>
              <a:latin typeface="微软雅黑" panose="020B0503020204020204" pitchFamily="34" charset="-122"/>
              <a:ea typeface="微软雅黑" panose="020B0503020204020204" pitchFamily="34" charset="-122"/>
              <a:cs typeface="黑体"/>
            </a:endParaRPr>
          </a:p>
        </p:txBody>
      </p:sp>
    </p:spTree>
    <p:extLst>
      <p:ext uri="{BB962C8B-B14F-4D97-AF65-F5344CB8AC3E}">
        <p14:creationId xmlns:p14="http://schemas.microsoft.com/office/powerpoint/2010/main" val="9448365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3464</TotalTime>
  <Words>1213</Words>
  <Application>Microsoft Office PowerPoint</Application>
  <PresentationFormat>全屏显示(4:3)</PresentationFormat>
  <Paragraphs>260</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Cogobuy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继志 朱</dc:creator>
  <cp:lastModifiedBy>apple</cp:lastModifiedBy>
  <cp:revision>344</cp:revision>
  <dcterms:created xsi:type="dcterms:W3CDTF">2012-04-17T11:57:33Z</dcterms:created>
  <dcterms:modified xsi:type="dcterms:W3CDTF">2013-03-12T07:44:45Z</dcterms:modified>
</cp:coreProperties>
</file>