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2"/>
  </p:notesMasterIdLst>
  <p:handoutMasterIdLst>
    <p:handoutMasterId r:id="rId43"/>
  </p:handoutMasterIdLst>
  <p:sldIdLst>
    <p:sldId id="259" r:id="rId2"/>
    <p:sldId id="261" r:id="rId3"/>
    <p:sldId id="288" r:id="rId4"/>
    <p:sldId id="289" r:id="rId5"/>
    <p:sldId id="291" r:id="rId6"/>
    <p:sldId id="281" r:id="rId7"/>
    <p:sldId id="292" r:id="rId8"/>
    <p:sldId id="290" r:id="rId9"/>
    <p:sldId id="293" r:id="rId10"/>
    <p:sldId id="282" r:id="rId11"/>
    <p:sldId id="294" r:id="rId12"/>
    <p:sldId id="295" r:id="rId13"/>
    <p:sldId id="296" r:id="rId14"/>
    <p:sldId id="297" r:id="rId15"/>
    <p:sldId id="298" r:id="rId16"/>
    <p:sldId id="299" r:id="rId17"/>
    <p:sldId id="300" r:id="rId18"/>
    <p:sldId id="302" r:id="rId19"/>
    <p:sldId id="301" r:id="rId20"/>
    <p:sldId id="303" r:id="rId21"/>
    <p:sldId id="283" r:id="rId22"/>
    <p:sldId id="305" r:id="rId23"/>
    <p:sldId id="306" r:id="rId24"/>
    <p:sldId id="307" r:id="rId25"/>
    <p:sldId id="308" r:id="rId26"/>
    <p:sldId id="304" r:id="rId27"/>
    <p:sldId id="284" r:id="rId28"/>
    <p:sldId id="262" r:id="rId29"/>
    <p:sldId id="287" r:id="rId30"/>
    <p:sldId id="286" r:id="rId31"/>
    <p:sldId id="267" r:id="rId32"/>
    <p:sldId id="268" r:id="rId33"/>
    <p:sldId id="269" r:id="rId34"/>
    <p:sldId id="270" r:id="rId35"/>
    <p:sldId id="272" r:id="rId36"/>
    <p:sldId id="274" r:id="rId37"/>
    <p:sldId id="275" r:id="rId38"/>
    <p:sldId id="276" r:id="rId39"/>
    <p:sldId id="277" r:id="rId40"/>
    <p:sldId id="278" r:id="rId41"/>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79CC93D-E52E-4D84-901B-11D7331DD495}">
          <p14:sldIdLst>
            <p14:sldId id="259"/>
          </p14:sldIdLst>
        </p14:section>
        <p14:section name="概述和目标" id="{ABA716BF-3A5C-4ADB-94C9-CFEF84EBA240}">
          <p14:sldIdLst>
            <p14:sldId id="261"/>
            <p14:sldId id="288"/>
            <p14:sldId id="289"/>
            <p14:sldId id="291"/>
            <p14:sldId id="281"/>
            <p14:sldId id="292"/>
            <p14:sldId id="290"/>
            <p14:sldId id="293"/>
            <p14:sldId id="282"/>
            <p14:sldId id="294"/>
            <p14:sldId id="295"/>
            <p14:sldId id="296"/>
            <p14:sldId id="297"/>
            <p14:sldId id="298"/>
            <p14:sldId id="299"/>
            <p14:sldId id="300"/>
            <p14:sldId id="302"/>
            <p14:sldId id="301"/>
            <p14:sldId id="303"/>
            <p14:sldId id="283"/>
            <p14:sldId id="305"/>
            <p14:sldId id="306"/>
            <p14:sldId id="307"/>
            <p14:sldId id="308"/>
            <p14:sldId id="304"/>
            <p14:sldId id="284"/>
            <p14:sldId id="262"/>
            <p14:sldId id="287"/>
          </p14:sldIdLst>
        </p14:section>
        <p14:section name="标题 1" id="{6D9936A3-3945-4757-BC8B-B5C252D8E036}">
          <p14:sldIdLst>
            <p14:sldId id="286"/>
            <p14:sldId id="267"/>
          </p14:sldIdLst>
        </p14:section>
        <p14:section name="视觉的示例幻灯片" id="{BAB3A466-96C9-4230-9978-795378D75699}">
          <p14:sldIdLst>
            <p14:sldId id="268"/>
            <p14:sldId id="269"/>
            <p14:sldId id="270"/>
          </p14:sldIdLst>
        </p14:section>
        <p14:section name="案例研究" id="{8C0305C9-B152-4FBA-A789-FE1976D53990}">
          <p14:sldIdLst>
            <p14:sldId id="272"/>
            <p14:sldId id="274"/>
          </p14:sldIdLst>
        </p14:section>
        <p14:section name="结论和摘要" id="{790CEF5B-569A-4C2F-BED5-750B08C0E5AD}">
          <p14:sldIdLst>
            <p14:sldId id="275"/>
            <p14:sldId id="276"/>
            <p14:sldId id="277"/>
          </p14:sldIdLst>
        </p14:section>
        <p14:section name="附录"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63" d="100"/>
          <a:sy n="63" d="100"/>
        </p:scale>
        <p:origin x="-1470" y="-11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新员工</c:v>
                </c:pt>
                <c:pt idx="1">
                  <c:v>1 年</c:v>
                </c:pt>
                <c:pt idx="2">
                  <c:v>2 年</c:v>
                </c:pt>
                <c:pt idx="3">
                  <c:v>3 年</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258731008"/>
        <c:axId val="258803200"/>
      </c:lineChart>
      <c:catAx>
        <c:axId val="258731008"/>
        <c:scaling>
          <c:orientation val="minMax"/>
        </c:scaling>
        <c:delete val="0"/>
        <c:axPos val="b"/>
        <c:majorTickMark val="out"/>
        <c:minorTickMark val="none"/>
        <c:tickLblPos val="nextTo"/>
        <c:crossAx val="258803200"/>
        <c:crosses val="autoZero"/>
        <c:auto val="1"/>
        <c:lblAlgn val="ctr"/>
        <c:lblOffset val="100"/>
        <c:noMultiLvlLbl val="0"/>
      </c:catAx>
      <c:valAx>
        <c:axId val="258803200"/>
        <c:scaling>
          <c:orientation val="minMax"/>
        </c:scaling>
        <c:delete val="1"/>
        <c:axPos val="l"/>
        <c:majorGridlines/>
        <c:numFmt formatCode="General" sourceLinked="1"/>
        <c:majorTickMark val="out"/>
        <c:minorTickMark val="none"/>
        <c:tickLblPos val="nextTo"/>
        <c:crossAx val="258731008"/>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zh-CN"/>
        </a:p>
      </dgm:t>
    </dgm:pt>
    <dgm:pt modelId="{74EE5CD8-078F-4590-BF9C-A341A294A016}">
      <dgm:prSet phldrT="[Text]" custT="1"/>
      <dgm:spPr/>
      <dgm:t>
        <a:bodyPr/>
        <a:lstStyle/>
        <a:p>
          <a:r>
            <a:rPr lang="zh-CN" sz="4400"/>
            <a:t>1</a:t>
          </a:r>
        </a:p>
      </dgm:t>
    </dgm:pt>
    <dgm:pt modelId="{BB568D76-3363-43D3-B00C-3359A643216C}" type="parTrans" cxnId="{F40F9561-0D4C-44CF-91EF-A92B1DBDE44B}">
      <dgm:prSet/>
      <dgm:spPr/>
      <dgm:t>
        <a:bodyPr/>
        <a:lstStyle/>
        <a:p>
          <a:endParaRPr lang="zh-CN" sz="3200"/>
        </a:p>
      </dgm:t>
    </dgm:pt>
    <dgm:pt modelId="{CF9FB981-E6ED-4440-AC98-4E4E2ABA2C55}" type="sibTrans" cxnId="{F40F9561-0D4C-44CF-91EF-A92B1DBDE44B}">
      <dgm:prSet/>
      <dgm:spPr/>
      <dgm:t>
        <a:bodyPr/>
        <a:lstStyle/>
        <a:p>
          <a:endParaRPr lang="zh-CN" sz="3200"/>
        </a:p>
      </dgm:t>
    </dgm:pt>
    <dgm:pt modelId="{AA046201-5C4D-445E-BF0B-5C6D2B0A1945}">
      <dgm:prSet phldrT="[Text]" custT="1"/>
      <dgm:spPr/>
      <dgm:t>
        <a:bodyPr/>
        <a:lstStyle/>
        <a:p>
          <a:r>
            <a:rPr lang="zh-CN" sz="4400"/>
            <a:t>2</a:t>
          </a:r>
        </a:p>
      </dgm:t>
    </dgm:pt>
    <dgm:pt modelId="{FE92FC33-5E0F-4302-9E80-A69E8ACDDE56}" type="parTrans" cxnId="{B8AF1086-D7BE-446F-9133-738B599E9A7D}">
      <dgm:prSet/>
      <dgm:spPr/>
      <dgm:t>
        <a:bodyPr/>
        <a:lstStyle/>
        <a:p>
          <a:endParaRPr lang="zh-CN" sz="3200"/>
        </a:p>
      </dgm:t>
    </dgm:pt>
    <dgm:pt modelId="{40767EFF-7D52-4469-ACEE-7D28E67337E2}" type="sibTrans" cxnId="{B8AF1086-D7BE-446F-9133-738B599E9A7D}">
      <dgm:prSet/>
      <dgm:spPr/>
      <dgm:t>
        <a:bodyPr/>
        <a:lstStyle/>
        <a:p>
          <a:endParaRPr lang="zh-CN" sz="3200"/>
        </a:p>
      </dgm:t>
    </dgm:pt>
    <dgm:pt modelId="{C59269D0-92A5-481C-BA64-727AFB0DD545}">
      <dgm:prSet phldrT="[Text]" custT="1"/>
      <dgm:spPr/>
      <dgm:t>
        <a:bodyPr/>
        <a:lstStyle/>
        <a:p>
          <a:r>
            <a:rPr lang="zh-CN" sz="3200">
              <a:effectLst>
                <a:outerShdw blurRad="38100" dist="38100" dir="2700000" algn="tl">
                  <a:srgbClr val="000000">
                    <a:alpha val="43137"/>
                  </a:srgbClr>
                </a:outerShdw>
              </a:effectLst>
            </a:rPr>
            <a:t>了解新环境</a:t>
          </a:r>
        </a:p>
      </dgm:t>
    </dgm:pt>
    <dgm:pt modelId="{312CC84D-092F-422A-AA24-A4619DBBB7BE}" type="parTrans" cxnId="{9071FB3B-D26B-4384-BD1A-80C12C62D02C}">
      <dgm:prSet/>
      <dgm:spPr/>
      <dgm:t>
        <a:bodyPr/>
        <a:lstStyle/>
        <a:p>
          <a:endParaRPr lang="zh-CN" sz="3200"/>
        </a:p>
      </dgm:t>
    </dgm:pt>
    <dgm:pt modelId="{266DE8E8-1339-41C4-B9A7-6148496C7FA9}" type="sibTrans" cxnId="{9071FB3B-D26B-4384-BD1A-80C12C62D02C}">
      <dgm:prSet/>
      <dgm:spPr/>
      <dgm:t>
        <a:bodyPr/>
        <a:lstStyle/>
        <a:p>
          <a:endParaRPr lang="zh-CN" sz="3200"/>
        </a:p>
      </dgm:t>
    </dgm:pt>
    <dgm:pt modelId="{D1776C8F-2B10-4075-8DF7-7F65AB725ED5}">
      <dgm:prSet phldrT="[Text]" custT="1"/>
      <dgm:spPr/>
      <dgm:t>
        <a:bodyPr/>
        <a:lstStyle/>
        <a:p>
          <a:r>
            <a:rPr lang="zh-CN" sz="4400"/>
            <a:t>3</a:t>
          </a:r>
        </a:p>
      </dgm:t>
    </dgm:pt>
    <dgm:pt modelId="{7291E740-3E17-41B3-99D3-1D67AE37CC3F}" type="parTrans" cxnId="{7077B78D-FCDC-4519-8416-DC357ACD5043}">
      <dgm:prSet/>
      <dgm:spPr/>
      <dgm:t>
        <a:bodyPr/>
        <a:lstStyle/>
        <a:p>
          <a:endParaRPr lang="zh-CN" sz="3200"/>
        </a:p>
      </dgm:t>
    </dgm:pt>
    <dgm:pt modelId="{88B75C29-8054-417D-BCE3-878A55118F6D}" type="sibTrans" cxnId="{7077B78D-FCDC-4519-8416-DC357ACD5043}">
      <dgm:prSet/>
      <dgm:spPr/>
      <dgm:t>
        <a:bodyPr/>
        <a:lstStyle/>
        <a:p>
          <a:endParaRPr lang="zh-CN" sz="3200"/>
        </a:p>
      </dgm:t>
    </dgm:pt>
    <dgm:pt modelId="{6BE4E373-0656-4EDC-821E-BE09C952B1F6}">
      <dgm:prSet phldrT="[Text]" custT="1"/>
      <dgm:spPr/>
      <dgm:t>
        <a:bodyPr/>
        <a:lstStyle/>
        <a:p>
          <a:r>
            <a:rPr lang="zh-CN" sz="3200" dirty="0">
              <a:effectLst>
                <a:outerShdw blurRad="38100" dist="38100" dir="2700000" algn="tl">
                  <a:srgbClr val="000000">
                    <a:alpha val="43137"/>
                  </a:srgbClr>
                </a:outerShdw>
              </a:effectLst>
            </a:rPr>
            <a:t>认识</a:t>
          </a:r>
          <a:r>
            <a:rPr lang="zh-CN" sz="3200" dirty="0" smtClean="0">
              <a:effectLst>
                <a:outerShdw blurRad="38100" dist="38100" dir="2700000" algn="tl">
                  <a:srgbClr val="000000">
                    <a:alpha val="43137"/>
                  </a:srgbClr>
                </a:outerShdw>
              </a:effectLst>
            </a:rPr>
            <a:t>新</a:t>
          </a:r>
          <a:r>
            <a:rPr lang="zh-CN" altLang="en-US" sz="3200" dirty="0" smtClean="0">
              <a:effectLst>
                <a:outerShdw blurRad="38100" dist="38100" dir="2700000" algn="tl">
                  <a:srgbClr val="000000">
                    <a:alpha val="43137"/>
                  </a:srgbClr>
                </a:outerShdw>
              </a:effectLst>
            </a:rPr>
            <a:t>办法</a:t>
          </a:r>
          <a:endParaRPr lang="zh-CN"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zh-CN" sz="3200"/>
        </a:p>
      </dgm:t>
    </dgm:pt>
    <dgm:pt modelId="{E17B9BF1-2948-497F-8EC7-3BF734D839DB}" type="sibTrans" cxnId="{119690D4-400B-468B-8BA0-5C9C9E2AFEAF}">
      <dgm:prSet/>
      <dgm:spPr/>
      <dgm:t>
        <a:bodyPr/>
        <a:lstStyle/>
        <a:p>
          <a:endParaRPr lang="zh-CN" sz="3200"/>
        </a:p>
      </dgm:t>
    </dgm:pt>
    <dgm:pt modelId="{1E4D3931-0DBD-4211-A24A-6AF364284B1E}">
      <dgm:prSet phldrT="[Text]" custT="1"/>
      <dgm:spPr/>
      <dgm:t>
        <a:bodyPr/>
        <a:lstStyle/>
        <a:p>
          <a:pPr marL="280988" indent="-280988"/>
          <a:r>
            <a:rPr lang="zh-CN" sz="3200" dirty="0" smtClean="0">
              <a:effectLst>
                <a:outerShdw blurRad="38100" dist="38100" dir="2700000" algn="tl">
                  <a:srgbClr val="000000">
                    <a:alpha val="43137"/>
                  </a:srgbClr>
                </a:outerShdw>
              </a:effectLst>
            </a:rPr>
            <a:t>熟悉</a:t>
          </a:r>
          <a:r>
            <a:rPr lang="en-US" altLang="zh-CN" sz="3200" dirty="0" smtClean="0">
              <a:effectLst>
                <a:outerShdw blurRad="38100" dist="38100" dir="2700000" algn="tl">
                  <a:srgbClr val="000000">
                    <a:alpha val="43137"/>
                  </a:srgbClr>
                </a:outerShdw>
              </a:effectLst>
            </a:rPr>
            <a:t>SOW</a:t>
          </a:r>
          <a:endParaRPr lang="zh-CN"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zh-CN" sz="3200"/>
        </a:p>
      </dgm:t>
    </dgm:pt>
    <dgm:pt modelId="{FC93695B-FD0E-4353-B1FD-4328F4386DEC}" type="parTrans" cxnId="{63E4D827-0083-4625-9FD6-043D8D32091E}">
      <dgm:prSet/>
      <dgm:spPr/>
      <dgm:t>
        <a:bodyPr/>
        <a:lstStyle/>
        <a:p>
          <a:endParaRPr lang="zh-CN"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zh-CN"/>
        </a:p>
      </dgm:t>
    </dgm:pt>
    <dgm:pt modelId="{C4407577-18A2-46E0-8805-2838042EB67A}" type="pres">
      <dgm:prSet presAssocID="{74EE5CD8-078F-4590-BF9C-A341A294A016}" presName="linNode" presStyleCnt="0"/>
      <dgm:spPr/>
      <dgm:t>
        <a:bodyPr/>
        <a:lstStyle/>
        <a:p>
          <a:endParaRPr lang="zh-CN"/>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zh-CN"/>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zh-CN"/>
        </a:p>
      </dgm:t>
    </dgm:pt>
    <dgm:pt modelId="{AB8574CC-D4F2-4555-AEE3-F4EE58B11D03}" type="pres">
      <dgm:prSet presAssocID="{CF9FB981-E6ED-4440-AC98-4E4E2ABA2C55}" presName="sp" presStyleCnt="0"/>
      <dgm:spPr/>
      <dgm:t>
        <a:bodyPr/>
        <a:lstStyle/>
        <a:p>
          <a:endParaRPr lang="zh-CN"/>
        </a:p>
      </dgm:t>
    </dgm:pt>
    <dgm:pt modelId="{85B8F607-FDD8-476A-ADBE-E1250824F294}" type="pres">
      <dgm:prSet presAssocID="{AA046201-5C4D-445E-BF0B-5C6D2B0A1945}" presName="linNode" presStyleCnt="0"/>
      <dgm:spPr/>
      <dgm:t>
        <a:bodyPr/>
        <a:lstStyle/>
        <a:p>
          <a:endParaRPr lang="zh-CN"/>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zh-CN"/>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zh-CN"/>
        </a:p>
      </dgm:t>
    </dgm:pt>
    <dgm:pt modelId="{5ACAA866-A8A8-4183-97B5-CEEAB1525C60}" type="pres">
      <dgm:prSet presAssocID="{40767EFF-7D52-4469-ACEE-7D28E67337E2}" presName="sp" presStyleCnt="0"/>
      <dgm:spPr/>
      <dgm:t>
        <a:bodyPr/>
        <a:lstStyle/>
        <a:p>
          <a:endParaRPr lang="zh-CN"/>
        </a:p>
      </dgm:t>
    </dgm:pt>
    <dgm:pt modelId="{477213BE-9E91-4950-8451-7F60796F47F4}" type="pres">
      <dgm:prSet presAssocID="{D1776C8F-2B10-4075-8DF7-7F65AB725ED5}" presName="linNode" presStyleCnt="0"/>
      <dgm:spPr/>
      <dgm:t>
        <a:bodyPr/>
        <a:lstStyle/>
        <a:p>
          <a:endParaRPr lang="zh-CN"/>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zh-CN"/>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zh-CN"/>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zh-CN" sz="3200" kern="1200" dirty="0" smtClean="0">
              <a:effectLst>
                <a:outerShdw blurRad="38100" dist="38100" dir="2700000" algn="tl">
                  <a:srgbClr val="000000">
                    <a:alpha val="43137"/>
                  </a:srgbClr>
                </a:outerShdw>
              </a:effectLst>
            </a:rPr>
            <a:t>熟悉</a:t>
          </a:r>
          <a:r>
            <a:rPr lang="en-US" altLang="zh-CN" sz="3200" kern="1200" dirty="0" smtClean="0">
              <a:effectLst>
                <a:outerShdw blurRad="38100" dist="38100" dir="2700000" algn="tl">
                  <a:srgbClr val="000000">
                    <a:alpha val="43137"/>
                  </a:srgbClr>
                </a:outerShdw>
              </a:effectLst>
            </a:rPr>
            <a:t>SOW</a:t>
          </a:r>
          <a:endParaRPr lang="zh-CN"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zh-CN" sz="3200" kern="1200">
              <a:effectLst>
                <a:outerShdw blurRad="38100" dist="38100" dir="2700000" algn="tl">
                  <a:srgbClr val="000000">
                    <a:alpha val="43137"/>
                  </a:srgbClr>
                </a:outerShdw>
              </a:effectLst>
            </a:rPr>
            <a:t>了解新环境</a:t>
          </a: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zh-CN" sz="3200" kern="1200" dirty="0">
              <a:effectLst>
                <a:outerShdw blurRad="38100" dist="38100" dir="2700000" algn="tl">
                  <a:srgbClr val="000000">
                    <a:alpha val="43137"/>
                  </a:srgbClr>
                </a:outerShdw>
              </a:effectLst>
            </a:rPr>
            <a:t>认识</a:t>
          </a:r>
          <a:r>
            <a:rPr lang="zh-CN" sz="3200" kern="1200" dirty="0" smtClean="0">
              <a:effectLst>
                <a:outerShdw blurRad="38100" dist="38100" dir="2700000" algn="tl">
                  <a:srgbClr val="000000">
                    <a:alpha val="43137"/>
                  </a:srgbClr>
                </a:outerShdw>
              </a:effectLst>
            </a:rPr>
            <a:t>新</a:t>
          </a:r>
          <a:r>
            <a:rPr lang="zh-CN" altLang="en-US" sz="3200" kern="1200" dirty="0" smtClean="0">
              <a:effectLst>
                <a:outerShdw blurRad="38100" dist="38100" dir="2700000" algn="tl">
                  <a:srgbClr val="000000">
                    <a:alpha val="43137"/>
                  </a:srgbClr>
                </a:outerShdw>
              </a:effectLst>
            </a:rPr>
            <a:t>办法</a:t>
          </a:r>
          <a:endParaRPr lang="zh-CN"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zh-CN"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D83FDC75-7F73-4A4A-A77C-09AADF00E0EA}" type="datetimeFigureOut">
              <a:rPr lang="en-US" altLang="zh-CN" smtClean="0"/>
              <a:pPr/>
              <a:t>3/19/2013</a:t>
            </a:fld>
            <a:endParaRPr 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459226BF-1F13-42D3-80DC-373E7ADD1EBC}" type="slidenum">
              <a:rPr lang="zh-CN" smtClean="0"/>
              <a:pPr/>
              <a:t>‹#›</a:t>
            </a:fld>
            <a:endParaRPr lang="zh-CN" dirty="0"/>
          </a:p>
        </p:txBody>
      </p:sp>
    </p:spTree>
    <p:extLst>
      <p:ext uri="{BB962C8B-B14F-4D97-AF65-F5344CB8AC3E}">
        <p14:creationId xmlns:p14="http://schemas.microsoft.com/office/powerpoint/2010/main" val="3804544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48AEF76B-3757-4A0B-AF93-28494465C1DD}" type="datetimeFigureOut">
              <a:pPr/>
              <a:t>12/17/2009</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75693FD4-8F83-4EF7-AC3F-0DC0388986B0}" type="slidenum">
              <a:pPr/>
              <a:t>‹#›</a:t>
            </a:fld>
            <a:endParaRPr lang="zh-CN"/>
          </a:p>
        </p:txBody>
      </p:sp>
    </p:spTree>
    <p:extLst>
      <p:ext uri="{BB962C8B-B14F-4D97-AF65-F5344CB8AC3E}">
        <p14:creationId xmlns:p14="http://schemas.microsoft.com/office/powerpoint/2010/main" val="423205241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在组设置中可使用此模板作为演示培训材料的起始文件。</a:t>
            </a:r>
          </a:p>
          <a:p>
            <a:endParaRPr lang="zh-CN" dirty="0" smtClean="0"/>
          </a:p>
          <a:p>
            <a:pPr lvl="0"/>
            <a:r>
              <a:rPr lang="zh-CN" sz="1200" b="1" dirty="0" smtClean="0"/>
              <a:t>节</a:t>
            </a:r>
            <a:endParaRPr lang="zh-CN" sz="1200" b="0" dirty="0" smtClean="0"/>
          </a:p>
          <a:p>
            <a:pPr lvl="0"/>
            <a:r>
              <a:rPr lang="zh-CN" sz="1200" b="0" dirty="0" smtClean="0"/>
              <a:t>右键单击幻灯片以添加节。</a:t>
            </a:r>
            <a:r>
              <a:rPr lang="zh-CN" sz="1200" b="0" baseline="0" dirty="0" smtClean="0"/>
              <a:t> 节可以帮助您组织幻灯片或促进多个作者之间的协作。</a:t>
            </a:r>
            <a:endParaRPr lang="zh-CN" sz="1200" b="0" dirty="0" smtClean="0"/>
          </a:p>
          <a:p>
            <a:pPr lvl="0"/>
            <a:endParaRPr lang="zh-CN" sz="1200" b="1" dirty="0" smtClean="0"/>
          </a:p>
          <a:p>
            <a:pPr lvl="0"/>
            <a:r>
              <a:rPr lang="zh-CN" sz="1200" b="1" dirty="0" smtClean="0"/>
              <a:t>备注</a:t>
            </a:r>
          </a:p>
          <a:p>
            <a:pPr lvl="0"/>
            <a:r>
              <a:rPr lang="zh-CN" sz="1200" dirty="0" smtClean="0"/>
              <a:t>使用“备注”节传递备注或为受众提供其他详细信息。</a:t>
            </a:r>
            <a:r>
              <a:rPr lang="zh-CN" sz="1200" baseline="0" dirty="0" smtClean="0"/>
              <a:t> 演示过程中，可在“演示文稿视图”中查看这些备注。 </a:t>
            </a:r>
          </a:p>
          <a:p>
            <a:pPr lvl="0">
              <a:buFontTx/>
              <a:buNone/>
            </a:pPr>
            <a:r>
              <a:rPr lang="zh-CN" sz="1200" dirty="0" smtClean="0"/>
              <a:t>请记住字体大小(对于可访问性、可见性、录像和联机生产都非常重要)</a:t>
            </a:r>
          </a:p>
          <a:p>
            <a:pPr lvl="0"/>
            <a:endParaRPr lang="zh-CN" sz="1200" dirty="0" smtClean="0"/>
          </a:p>
          <a:p>
            <a:pPr lvl="0">
              <a:buFontTx/>
              <a:buNone/>
            </a:pPr>
            <a:r>
              <a:rPr lang="zh-CN" sz="1200" b="1" dirty="0" smtClean="0"/>
              <a:t>协调的色彩 </a:t>
            </a:r>
          </a:p>
          <a:p>
            <a:pPr lvl="0">
              <a:buFontTx/>
              <a:buNone/>
            </a:pPr>
            <a:r>
              <a:rPr lang="zh-CN" sz="1200" dirty="0" smtClean="0"/>
              <a:t>特别注意图形、图表和文本框。</a:t>
            </a:r>
            <a:r>
              <a:rPr lang="zh-CN" sz="1200" baseline="0" dirty="0" smtClean="0"/>
              <a:t> </a:t>
            </a:r>
            <a:endParaRPr lang="zh-CN" sz="1200" dirty="0" smtClean="0"/>
          </a:p>
          <a:p>
            <a:pPr lvl="0"/>
            <a:r>
              <a:rPr lang="zh-CN" sz="1200" dirty="0" smtClean="0"/>
              <a:t>请考虑与会者将以黑白或 </a:t>
            </a:r>
            <a:r>
              <a:rPr lang="zh-CN" sz="1200" dirty="0" err="1" smtClean="0"/>
              <a:t>灰色调</a:t>
            </a:r>
            <a:r>
              <a:rPr lang="zh-CN" sz="1200" dirty="0" smtClean="0"/>
              <a:t>打印。请运行测试打印，以确保当以纯黑白和 </a:t>
            </a:r>
            <a:r>
              <a:rPr lang="zh-CN" sz="1200" dirty="0" err="1" smtClean="0"/>
              <a:t>灰色调</a:t>
            </a:r>
            <a:r>
              <a:rPr lang="zh-CN" sz="1200" dirty="0" smtClean="0"/>
              <a:t>打印时，您的颜色工作正常。</a:t>
            </a:r>
          </a:p>
          <a:p>
            <a:pPr lvl="0">
              <a:buFontTx/>
              <a:buNone/>
            </a:pPr>
            <a:endParaRPr lang="zh-CN" sz="1200" dirty="0" smtClean="0"/>
          </a:p>
          <a:p>
            <a:pPr lvl="0">
              <a:buFontTx/>
              <a:buNone/>
            </a:pPr>
            <a:r>
              <a:rPr lang="zh-CN" sz="1200" b="1" dirty="0" smtClean="0"/>
              <a:t>图形、表格和图表</a:t>
            </a:r>
          </a:p>
          <a:p>
            <a:pPr lvl="0"/>
            <a:r>
              <a:rPr lang="zh-CN" sz="1200" dirty="0" smtClean="0"/>
              <a:t>保持简单: 如果可能，请使用一致的、不分散的样式和颜色。</a:t>
            </a:r>
          </a:p>
          <a:p>
            <a:pPr lvl="0"/>
            <a:r>
              <a:rPr lang="zh-CN" sz="1200" dirty="0" smtClean="0"/>
              <a:t>标记所有图表和表格。</a:t>
            </a:r>
          </a:p>
          <a:p>
            <a:endParaRPr lang="zh-CN" dirty="0" smtClean="0"/>
          </a:p>
          <a:p>
            <a:endParaRPr lang="zh-CN" dirty="0" smtClean="0"/>
          </a:p>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zh-CN" smtClean="0"/>
              <a:pPr/>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每个主题使用一个节标题，以便清楚传达给观众。 </a:t>
            </a:r>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30</a:t>
            </a:fld>
            <a:endParaRPr 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smtClean="0"/>
              <a:t>根据需要将幻灯片添加到各个主题节，包括带有表格、图形和图像的幻灯片。 </a:t>
            </a:r>
          </a:p>
          <a:p>
            <a:r>
              <a:rPr lang="zh-CN" dirty="0" smtClean="0"/>
              <a:t>请看下一节示例</a:t>
            </a:r>
            <a:r>
              <a:rPr lang="zh-CN" baseline="0" dirty="0" smtClean="0"/>
              <a:t> </a:t>
            </a:r>
            <a:r>
              <a:rPr lang="zh-CN" dirty="0" smtClean="0"/>
              <a:t>图表、</a:t>
            </a:r>
            <a:r>
              <a:rPr lang="zh-CN" baseline="0" dirty="0" smtClean="0"/>
              <a:t> 图像和视频布局，请参阅下一部分。 </a:t>
            </a:r>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31</a:t>
            </a:fld>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smtClean="0"/>
              <a:t>简明扼要。使您的文本尽可能简洁以确保使用较大字体。</a:t>
            </a:r>
          </a:p>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32</a:t>
            </a:fld>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zh-CN" smtClean="0"/>
              <a:t>Microsoft </a:t>
            </a:r>
            <a:r>
              <a:rPr lang="zh-CN" b="1" smtClean="0"/>
              <a:t>Engineering Excellence</a:t>
            </a:r>
            <a:endParaRPr lang="zh-CN" smtClean="0"/>
          </a:p>
        </p:txBody>
      </p:sp>
      <p:sp>
        <p:nvSpPr>
          <p:cNvPr id="46083" name="Rectangle 25"/>
          <p:cNvSpPr>
            <a:spLocks noGrp="1" noChangeArrowheads="1"/>
          </p:cNvSpPr>
          <p:nvPr>
            <p:ph type="ftr" sz="quarter" idx="4"/>
          </p:nvPr>
        </p:nvSpPr>
        <p:spPr>
          <a:noFill/>
        </p:spPr>
        <p:txBody>
          <a:bodyPr/>
          <a:lstStyle/>
          <a:p>
            <a:r>
              <a:rPr lang="zh-CN" smtClean="0"/>
              <a:t>Microsoft 机密</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en-US" altLang="zh-CN" smtClean="0"/>
              <a:pPr/>
              <a:t>33</a:t>
            </a:fld>
            <a:endParaRPr lang="zh-CN"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zh-C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zh-CN" smtClean="0"/>
              <a:t>Microsoft </a:t>
            </a:r>
            <a:r>
              <a:rPr lang="zh-CN" b="1" smtClean="0"/>
              <a:t>Engineering Excellence</a:t>
            </a:r>
            <a:endParaRPr lang="zh-CN" smtClean="0"/>
          </a:p>
        </p:txBody>
      </p:sp>
      <p:sp>
        <p:nvSpPr>
          <p:cNvPr id="47107" name="Rectangle 25"/>
          <p:cNvSpPr>
            <a:spLocks noGrp="1" noChangeArrowheads="1"/>
          </p:cNvSpPr>
          <p:nvPr>
            <p:ph type="ftr" sz="quarter" idx="4"/>
          </p:nvPr>
        </p:nvSpPr>
        <p:spPr>
          <a:noFill/>
        </p:spPr>
        <p:txBody>
          <a:bodyPr/>
          <a:lstStyle/>
          <a:p>
            <a:r>
              <a:rPr lang="zh-CN" smtClean="0"/>
              <a:t>Microsoft 机密</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en-US" altLang="zh-CN" smtClean="0"/>
              <a:pPr/>
              <a:t>34</a:t>
            </a:fld>
            <a:endParaRPr lang="zh-CN"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zh-CN"/>
            </a:pPr>
            <a:r>
              <a:rPr lang="zh-CN" dirty="0" smtClean="0"/>
              <a:t> </a:t>
            </a:r>
            <a:r>
              <a:rPr lang="zh-CN" baseline="0" dirty="0" smtClean="0"/>
              <a:t> 如果有相关视频内容，如案例研究视频、产品演示或其他培训材料，请同时将其包括在演示文稿中。 </a:t>
            </a:r>
            <a:endParaRPr lang="zh-CN" dirty="0" smtClean="0"/>
          </a:p>
          <a:p>
            <a:pPr>
              <a:lnSpc>
                <a:spcPct val="80000"/>
              </a:lnSpc>
              <a:buFontTx/>
              <a:buNone/>
            </a:pPr>
            <a:endParaRPr lang="zh-CN"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dirty="0" smtClean="0"/>
              <a:t>添加案例研究或班级模拟以鼓励讨论和应用课程。</a:t>
            </a:r>
            <a:r>
              <a:rPr lang="zh-CN" baseline="0" dirty="0" smtClean="0"/>
              <a:t>   </a:t>
            </a:r>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35</a:t>
            </a:fld>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dirty="0" smtClean="0"/>
              <a:t>讨论案例研究或班级模拟的结果。</a:t>
            </a:r>
            <a:r>
              <a:rPr lang="zh-CN" baseline="0" dirty="0" smtClean="0"/>
              <a:t>  </a:t>
            </a:r>
          </a:p>
          <a:p>
            <a:r>
              <a:rPr lang="zh-CN" baseline="0" dirty="0" smtClean="0"/>
              <a:t>包括最佳做法。 </a:t>
            </a:r>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36</a:t>
            </a:fld>
            <a:endParaRPr 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smtClean="0"/>
              <a:t>通过复述课程中的要点概述演示文稿内容。</a:t>
            </a:r>
          </a:p>
          <a:p>
            <a:r>
              <a:rPr lang="zh-CN" dirty="0" smtClean="0"/>
              <a:t>当观众观看完您的演示文稿后，您希望他们记住什么?</a:t>
            </a:r>
          </a:p>
          <a:p>
            <a:endParaRPr lang="zh-CN" dirty="0" smtClean="0"/>
          </a:p>
          <a:p>
            <a:r>
              <a:rPr lang="zh-CN" dirty="0" smtClean="0"/>
              <a:t>将您的演示文稿另存为视频以方便分发(若要创建视频，请单击“文件”选项卡，然后单击“共享”。  在“文件类型”下，单击“创建视频”。)</a:t>
            </a:r>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37</a:t>
            </a:fld>
            <a:endParaRPr 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0963" name="Rectangle 25"/>
          <p:cNvSpPr>
            <a:spLocks noGrp="1" noChangeArrowheads="1"/>
          </p:cNvSpPr>
          <p:nvPr>
            <p:ph type="ftr" sz="quarter" idx="4"/>
          </p:nvPr>
        </p:nvSpPr>
        <p:spPr>
          <a:noFill/>
        </p:spPr>
        <p:txBody>
          <a:bodyPr/>
          <a:lstStyle/>
          <a:p>
            <a:r>
              <a:rPr lang="zh-CN" dirty="0" smtClean="0"/>
              <a:t>Microsoft 机密</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altLang="zh-CN" smtClean="0"/>
              <a:pPr/>
              <a:t>38</a:t>
            </a:fld>
            <a:endParaRPr lang="zh-CN"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zh-C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1987" name="Rectangle 25"/>
          <p:cNvSpPr>
            <a:spLocks noGrp="1" noChangeArrowheads="1"/>
          </p:cNvSpPr>
          <p:nvPr>
            <p:ph type="ftr" sz="quarter" idx="4"/>
          </p:nvPr>
        </p:nvSpPr>
        <p:spPr>
          <a:noFill/>
        </p:spPr>
        <p:txBody>
          <a:bodyPr/>
          <a:lstStyle/>
          <a:p>
            <a:r>
              <a:rPr lang="zh-CN" dirty="0" smtClean="0"/>
              <a:t>Microsoft 机密</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altLang="zh-CN" smtClean="0"/>
              <a:pPr/>
              <a:t>39</a:t>
            </a:fld>
            <a:endParaRPr lang="zh-CN"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dirty="0" smtClean="0"/>
              <a:t>提供演示文稿的简要概述。</a:t>
            </a:r>
            <a:r>
              <a:rPr lang="zh-CN" baseline="0" dirty="0" smtClean="0"/>
              <a:t> 介绍</a:t>
            </a:r>
            <a:r>
              <a:rPr lang="zh-CN" dirty="0" smtClean="0"/>
              <a:t>演示文稿的重点及其重要的原因。</a:t>
            </a:r>
          </a:p>
          <a:p>
            <a:pPr>
              <a:lnSpc>
                <a:spcPct val="80000"/>
              </a:lnSpc>
            </a:pPr>
            <a:r>
              <a:rPr lang="zh-CN" dirty="0" smtClean="0"/>
              <a:t>逐一介绍主要主题。</a:t>
            </a:r>
          </a:p>
          <a:p>
            <a:r>
              <a:rPr lang="zh-CN" dirty="0" smtClean="0"/>
              <a:t>为了使观众了解演示文稿，您可以在整个演示文稿过程中重复此概述幻灯片，突出显示下一个您将讨论的特定主题。</a:t>
            </a:r>
            <a:r>
              <a:rPr lang="zh-CN" baseline="0" dirty="0" smtClean="0"/>
              <a:t>   </a:t>
            </a:r>
            <a:r>
              <a:rPr lang="zh-CN" dirty="0" smtClean="0"/>
              <a:t> </a:t>
            </a:r>
          </a:p>
        </p:txBody>
      </p:sp>
      <p:sp>
        <p:nvSpPr>
          <p:cNvPr id="4" name="Slide Number Placeholder 3"/>
          <p:cNvSpPr>
            <a:spLocks noGrp="1"/>
          </p:cNvSpPr>
          <p:nvPr>
            <p:ph type="sldNum" sz="quarter" idx="10"/>
          </p:nvPr>
        </p:nvSpPr>
        <p:spPr/>
        <p:txBody>
          <a:bodyPr/>
          <a:lstStyle/>
          <a:p>
            <a:fld id="{EC6EAC7D-5A89-47C2-8ABA-56C9C2DEF7A4}" type="slidenum">
              <a:rPr lang="zh-CN" smtClean="0"/>
              <a:pPr/>
              <a:t>2</a:t>
            </a:fld>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3011" name="Rectangle 25"/>
          <p:cNvSpPr>
            <a:spLocks noGrp="1" noChangeArrowheads="1"/>
          </p:cNvSpPr>
          <p:nvPr>
            <p:ph type="ftr" sz="quarter" idx="4"/>
          </p:nvPr>
        </p:nvSpPr>
        <p:spPr>
          <a:noFill/>
        </p:spPr>
        <p:txBody>
          <a:bodyPr/>
          <a:lstStyle/>
          <a:p>
            <a:r>
              <a:rPr lang="zh-CN" dirty="0" smtClean="0"/>
              <a:t>Microsoft 机密</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altLang="zh-CN" smtClean="0"/>
              <a:pPr/>
              <a:t>40</a:t>
            </a:fld>
            <a:endParaRPr lang="zh-CN"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zh-CN" dirty="0" smtClean="0"/>
              <a:t>演示文稿是否尽可能简明扼要? 请考虑将多余的内容移到附录。</a:t>
            </a:r>
          </a:p>
          <a:p>
            <a:r>
              <a:rPr lang="zh-CN" dirty="0" smtClean="0"/>
              <a:t>将放映问题幻灯片期间想作为参考或可能对参与者未来进一步研究有帮助的内容存储在附录幻灯片。</a:t>
            </a:r>
          </a:p>
          <a:p>
            <a:pPr>
              <a:buFontTx/>
              <a:buNone/>
            </a:pPr>
            <a:endParaRPr lang="zh-CN" dirty="0" smtClean="0"/>
          </a:p>
          <a:p>
            <a:endParaRPr lang="zh-CN" dirty="0" smtClean="0"/>
          </a:p>
          <a:p>
            <a:endParaRPr lang="zh-CN" dirty="0" smtClean="0"/>
          </a:p>
          <a:p>
            <a:endParaRPr 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sz="1200" dirty="0" smtClean="0"/>
              <a:t>这是使用切换的概述幻灯片的另一个选项。</a:t>
            </a:r>
            <a:r>
              <a:rPr lang="zh-CN" sz="1200" baseline="0" dirty="0" smtClean="0"/>
              <a:t>  </a:t>
            </a:r>
            <a:endParaRPr lang="zh-CN" sz="1200" dirty="0" smtClean="0"/>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6</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sz="1200" dirty="0" smtClean="0"/>
              <a:t>这是使用切换的概述幻灯片的另一个选项。</a:t>
            </a:r>
            <a:r>
              <a:rPr lang="zh-CN" sz="1200" baseline="0" dirty="0" smtClean="0"/>
              <a:t>  </a:t>
            </a:r>
            <a:endParaRPr lang="zh-CN" sz="1200" dirty="0" smtClean="0"/>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7</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10</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21</a:t>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27</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zh-CN"/>
            </a:pPr>
            <a:r>
              <a:rPr lang="zh-CN" sz="1200" dirty="0" smtClean="0"/>
              <a:t>这是概述幻灯片的另一个选项。</a:t>
            </a:r>
            <a:r>
              <a:rPr lang="zh-CN" sz="1200" baseline="0" dirty="0" smtClean="0"/>
              <a:t>  </a:t>
            </a:r>
            <a:endParaRPr lang="zh-CN" sz="1200" dirty="0" smtClean="0"/>
          </a:p>
          <a:p>
            <a:pPr marL="228600" indent="-228600">
              <a:buFont typeface="+mj-lt"/>
              <a:buNone/>
            </a:pPr>
            <a:endParaRPr lang="zh-CN"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b="0" dirty="0" smtClean="0"/>
              <a:t>此培训完成后，受众能够做些什么?</a:t>
            </a:r>
            <a:r>
              <a:rPr lang="zh-CN" b="0" baseline="0" dirty="0" smtClean="0"/>
              <a:t>  </a:t>
            </a:r>
            <a:r>
              <a:rPr lang="zh-CN" dirty="0" smtClean="0"/>
              <a:t> 简要描述受众将通过哪些方式从此演示文稿受益。</a:t>
            </a:r>
            <a:r>
              <a:rPr lang="zh-CN" baseline="0" dirty="0" smtClean="0"/>
              <a:t> </a:t>
            </a:r>
            <a:r>
              <a:rPr lang="zh-CN" dirty="0" smtClean="0"/>
              <a:t> </a:t>
            </a:r>
            <a:r>
              <a:rPr lang="zh-CN" baseline="0" dirty="0" smtClean="0"/>
              <a:t>  </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29</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zh-CN" b="1" cap="small" baseline="0">
                <a:solidFill>
                  <a:srgbClr val="003300"/>
                </a:solidFill>
              </a:defRPr>
            </a:lvl1pPr>
          </a:lstStyle>
          <a:p>
            <a:r>
              <a:rPr kumimoji="0" lang="zh-CN"/>
              <a:t>单击此处编辑母版标题样式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CN" sz="2000" b="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pPr eaLnBrk="1" latinLnBrk="0" hangingPunct="1"/>
            <a:r>
              <a:rPr lang="zh-CN" altLang="en-US" smtClean="0"/>
              <a:t>单击此处编辑母版副标题样式</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zh-CN" sz="2000" baseline="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zh-CN" baseline="0"/>
            </a:lvl4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zh-CN" baseline="0"/>
            </a:lvl4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zh-CN"/>
          </a:p>
        </p:txBody>
      </p:sp>
      <p:sp>
        <p:nvSpPr>
          <p:cNvPr id="6" name="Footer Placeholder 4"/>
          <p:cNvSpPr>
            <a:spLocks noGrp="1"/>
          </p:cNvSpPr>
          <p:nvPr>
            <p:ph type="ftr" sz="quarter" idx="11"/>
          </p:nvPr>
        </p:nvSpPr>
        <p:spPr>
          <a:xfrm>
            <a:off x="3352800" y="6356350"/>
            <a:ext cx="2895600" cy="365125"/>
          </a:xfrm>
        </p:spPr>
        <p:txBody>
          <a:bodyPr/>
          <a:lstStyle/>
          <a:p>
            <a:endParaRPr kumimoji="0" lang="zh-CN"/>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仅显示背景">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zh-CN"/>
          </a:p>
        </p:txBody>
      </p:sp>
      <p:sp>
        <p:nvSpPr>
          <p:cNvPr id="4" name="Footer Placeholder 4"/>
          <p:cNvSpPr>
            <a:spLocks noGrp="1"/>
          </p:cNvSpPr>
          <p:nvPr>
            <p:ph type="ftr" sz="quarter" idx="11"/>
          </p:nvPr>
        </p:nvSpPr>
        <p:spPr>
          <a:xfrm>
            <a:off x="3352800" y="6356350"/>
            <a:ext cx="2895600" cy="365125"/>
          </a:xfrm>
        </p:spPr>
        <p:txBody>
          <a:bodyPr/>
          <a:lstStyle/>
          <a:p>
            <a:endParaRPr kumimoji="0" lang="zh-CN"/>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zh-CN" sz="4000" b="1" cap="small" baseline="0">
                <a:solidFill>
                  <a:srgbClr val="003300"/>
                </a:solidFill>
              </a:defRPr>
            </a:lvl1pPr>
          </a:lstStyle>
          <a:p>
            <a:r>
              <a:rPr kumimoji="0" lang="zh-CN"/>
              <a:t>单击此处编辑母版标题样式</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CN" sz="180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zh-CN"/>
            </a:lvl1pPr>
          </a:lstStyle>
          <a:p>
            <a:r>
              <a:rPr kumimoji="0" lang="zh-CN"/>
              <a:t>单击此处可编辑母版标题样式</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zh-CN" sz="3200">
                <a:latin typeface="+mn-lt"/>
              </a:defRPr>
            </a:lvl1pPr>
            <a:lvl2pPr eaLnBrk="1" latinLnBrk="0" hangingPunct="1">
              <a:defRPr kumimoji="0" lang="zh-CN" sz="2800">
                <a:latin typeface="+mn-lt"/>
              </a:defRPr>
            </a:lvl2pPr>
            <a:lvl3pPr eaLnBrk="1" latinLnBrk="0" hangingPunct="1">
              <a:defRPr kumimoji="0" lang="zh-CN" sz="2400">
                <a:latin typeface="+mn-lt"/>
              </a:defRPr>
            </a:lvl3pPr>
            <a:lvl4pPr eaLnBrk="1" latinLnBrk="0" hangingPunct="1">
              <a:defRPr kumimoji="0" lang="zh-CN" sz="2400">
                <a:latin typeface="+mn-lt"/>
              </a:defRPr>
            </a:lvl4pPr>
            <a:lvl5pPr eaLnBrk="1" latinLnBrk="0" hangingPunct="1">
              <a:defRPr kumimoji="0" lang="zh-CN" sz="2400">
                <a:latin typeface="+mn-lt"/>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a:xfrm>
            <a:off x="539552" y="6222620"/>
            <a:ext cx="2133600" cy="365125"/>
          </a:xfrm>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zh-CN"/>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smtClean="0"/>
              <a:t>单击图标添加图片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757B281C-5159-4971-8228-52B9A72E9ED2}" type="datetimeFigureOut">
              <a:pPr/>
              <a:t>12/17/2009</a:t>
            </a:fld>
            <a:endParaRPr kumimoji="0" lang="zh-CN"/>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33D6E5A2-EC83-451F-A719-9AC1370DD5CF}" type="slidenum">
              <a:pPr/>
              <a:t>‹#›</a:t>
            </a:fld>
            <a:endParaRPr kumimoji="0" lang="zh-CN"/>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
        <p:nvSpPr>
          <p:cNvPr id="9" name="矩形 8"/>
          <p:cNvSpPr/>
          <p:nvPr userDrawn="1"/>
        </p:nvSpPr>
        <p:spPr>
          <a:xfrm>
            <a:off x="685322" y="5781809"/>
            <a:ext cx="3240360" cy="523220"/>
          </a:xfrm>
          <a:prstGeom prst="rect">
            <a:avLst/>
          </a:prstGeom>
        </p:spPr>
        <p:txBody>
          <a:bodyPr wrap="square">
            <a:spAutoFit/>
          </a:bodyPr>
          <a:lstStyle/>
          <a:p>
            <a:r>
              <a:rPr lang="zh-CN" altLang="en-US" sz="2800" b="1" dirty="0" smtClean="0">
                <a:solidFill>
                  <a:srgbClr val="FF0000"/>
                </a:solidFill>
                <a:latin typeface="+mn-lt"/>
              </a:rPr>
              <a:t>欢迎微信：</a:t>
            </a:r>
            <a:r>
              <a:rPr lang="en-US" altLang="zh-CN" sz="2800" b="1" dirty="0" smtClean="0">
                <a:solidFill>
                  <a:srgbClr val="FF0000"/>
                </a:solidFill>
                <a:latin typeface="+mn-lt"/>
              </a:rPr>
              <a:t>CIIAHJL</a:t>
            </a:r>
            <a:endParaRPr lang="zh-CN" altLang="zh-CN" sz="2800" b="1" dirty="0">
              <a:solidFill>
                <a:srgbClr val="FF0000"/>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CN"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7.jpeg"/><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8.jpeg"/><Relationship Id="rId5" Type="http://schemas.openxmlformats.org/officeDocument/2006/relationships/chart" Target="../charts/chart1.xml"/><Relationship Id="rId4"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15.xml"/><Relationship Id="rId7" Type="http://schemas.openxmlformats.org/officeDocument/2006/relationships/hyperlink" Target="mailto:Dee@greatcompany.Com"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mailto:Jim@greatcompany.com" TargetMode="External"/><Relationship Id="rId5" Type="http://schemas.openxmlformats.org/officeDocument/2006/relationships/notesSlide" Target="../notesSlides/notesSlide12.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33.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notesSlide" Target="../notesSlides/notesSlide1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slideLayout" Target="../slideLayouts/slideLayout11.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3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9.jpeg"/><Relationship Id="rId5" Type="http://schemas.openxmlformats.org/officeDocument/2006/relationships/notesSlide" Target="../notesSlides/notesSlide14.xml"/><Relationship Id="rId4"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0.jpeg"/><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30.jpeg"/><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2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zh-CN" altLang="en-US" dirty="0" smtClean="0"/>
              <a:t>创新型企业</a:t>
            </a:r>
            <a:r>
              <a:rPr lang="zh-CN" altLang="en-US" dirty="0"/>
              <a:t>融资管道</a:t>
            </a:r>
            <a:endParaRPr lang="zh-CN" dirty="0"/>
          </a:p>
        </p:txBody>
      </p:sp>
      <p:sp>
        <p:nvSpPr>
          <p:cNvPr id="3" name="Subtitle 2"/>
          <p:cNvSpPr>
            <a:spLocks noGrp="1"/>
          </p:cNvSpPr>
          <p:nvPr>
            <p:ph type="subTitle" idx="1"/>
            <p:custDataLst>
              <p:tags r:id="rId3"/>
            </p:custDataLst>
          </p:nvPr>
        </p:nvSpPr>
        <p:spPr>
          <a:xfrm>
            <a:off x="3962400" y="4038600"/>
            <a:ext cx="4772528" cy="2342728"/>
          </a:xfrm>
        </p:spPr>
        <p:txBody>
          <a:bodyPr>
            <a:normAutofit/>
          </a:bodyPr>
          <a:lstStyle/>
          <a:p>
            <a:r>
              <a:rPr lang="zh-CN" altLang="en-US" sz="2400" dirty="0" smtClean="0">
                <a:latin typeface="+mn-lt"/>
              </a:rPr>
              <a:t>中国信息协会民营企业分会  邱辰</a:t>
            </a:r>
            <a:endParaRPr lang="en-US" altLang="zh-CN" sz="2400" dirty="0" smtClean="0">
              <a:latin typeface="+mn-lt"/>
            </a:endParaRPr>
          </a:p>
          <a:p>
            <a:r>
              <a:rPr lang="en-US" altLang="zh-CN" sz="2400" dirty="0" smtClean="0">
                <a:latin typeface="+mn-lt"/>
              </a:rPr>
              <a:t>March.2013@</a:t>
            </a:r>
            <a:r>
              <a:rPr lang="en-US" altLang="zh-CN" sz="2400" dirty="0" smtClean="0">
                <a:solidFill>
                  <a:srgbClr val="FF0000"/>
                </a:solidFill>
                <a:latin typeface="+mn-lt"/>
              </a:rPr>
              <a:t>3W</a:t>
            </a:r>
            <a:r>
              <a:rPr lang="en-US" altLang="zh-CN" sz="2400" dirty="0" smtClean="0">
                <a:solidFill>
                  <a:schemeClr val="accent3">
                    <a:lumMod val="60000"/>
                    <a:lumOff val="40000"/>
                  </a:schemeClr>
                </a:solidFill>
                <a:latin typeface="+mn-lt"/>
              </a:rPr>
              <a:t> </a:t>
            </a:r>
            <a:r>
              <a:rPr lang="en-US" altLang="zh-CN" sz="2400" dirty="0" smtClean="0">
                <a:solidFill>
                  <a:srgbClr val="FF0000"/>
                </a:solidFill>
                <a:latin typeface="+mn-lt"/>
              </a:rPr>
              <a:t>coffee</a:t>
            </a:r>
          </a:p>
          <a:p>
            <a:endParaRPr lang="en-US" altLang="zh-CN" sz="2400" dirty="0">
              <a:solidFill>
                <a:srgbClr val="FF0000"/>
              </a:solidFill>
              <a:latin typeface="+mn-lt"/>
            </a:endParaRPr>
          </a:p>
          <a:p>
            <a:r>
              <a:rPr lang="zh-CN" altLang="en-US" sz="3900" b="1" dirty="0" smtClean="0">
                <a:solidFill>
                  <a:srgbClr val="FF0000"/>
                </a:solidFill>
                <a:latin typeface="+mn-lt"/>
              </a:rPr>
              <a:t>欢迎微信：</a:t>
            </a:r>
            <a:r>
              <a:rPr lang="en-US" altLang="zh-CN" sz="3900" b="1" dirty="0" smtClean="0">
                <a:solidFill>
                  <a:srgbClr val="FF0000"/>
                </a:solidFill>
                <a:latin typeface="+mn-lt"/>
              </a:rPr>
              <a:t>CIIAHJL</a:t>
            </a:r>
            <a:endParaRPr lang="zh-CN" sz="3900" b="1" dirty="0">
              <a:solidFill>
                <a:srgbClr val="FF0000"/>
              </a:solidFill>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zh-CN" sz="7200"/>
              <a:t>新环境 </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87" y="1844824"/>
            <a:ext cx="8118039"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285092" y="692696"/>
            <a:ext cx="4435830"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什么是新三板</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5" name="矩形 4"/>
          <p:cNvSpPr/>
          <p:nvPr/>
        </p:nvSpPr>
        <p:spPr>
          <a:xfrm>
            <a:off x="5220072"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705577447"/>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5092" y="692696"/>
            <a:ext cx="4435830"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什么是新三板</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36" y="1844824"/>
            <a:ext cx="8207541" cy="442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220072"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218879269"/>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5092" y="692696"/>
            <a:ext cx="4435830"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什么是新三板</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37" y="1760516"/>
            <a:ext cx="7998939" cy="409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220072"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1389965349"/>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341" y="1673113"/>
            <a:ext cx="7387331" cy="4562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930828" y="692696"/>
            <a:ext cx="5144358"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为什么选新三板</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4" name="矩形 3"/>
          <p:cNvSpPr/>
          <p:nvPr/>
        </p:nvSpPr>
        <p:spPr>
          <a:xfrm>
            <a:off x="5220072"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3319796993"/>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30828" y="692696"/>
            <a:ext cx="5144358"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为什么选新三板</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752" y="1616026"/>
            <a:ext cx="5558510" cy="519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219460"/>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30828" y="692696"/>
            <a:ext cx="5144358"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为什么选新三板</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4" name="Rectangle 8"/>
          <p:cNvSpPr>
            <a:spLocks noChangeArrowheads="1"/>
          </p:cNvSpPr>
          <p:nvPr>
            <p:custDataLst>
              <p:tags r:id="rId1"/>
            </p:custDataLst>
          </p:nvPr>
        </p:nvSpPr>
        <p:spPr bwMode="auto">
          <a:xfrm>
            <a:off x="251520" y="1916831"/>
            <a:ext cx="3960440" cy="3613813"/>
          </a:xfrm>
          <a:prstGeom prst="rect">
            <a:avLst/>
          </a:prstGeom>
          <a:noFill/>
          <a:ln w="19050" algn="ctr">
            <a:solidFill>
              <a:schemeClr val="bg2"/>
            </a:solidFill>
            <a:prstDash val="lgDash"/>
            <a:miter lim="800000"/>
            <a:headEnd/>
            <a:tailEnd/>
          </a:ln>
          <a:extLst>
            <a:ext uri="{909E8E84-426E-40DD-AFC4-6F175D3DCCD1}">
              <a14:hiddenFill xmlns:a14="http://schemas.microsoft.com/office/drawing/2010/main">
                <a:solidFill>
                  <a:srgbClr val="FFFFFF"/>
                </a:solidFill>
              </a14:hiddenFill>
            </a:ext>
          </a:extLst>
        </p:spPr>
        <p:txBody>
          <a:bodyPr lIns="90000"/>
          <a:lstStyle/>
          <a:p>
            <a:pPr marL="177800" indent="-177800" algn="just" eaLnBrk="1" hangingPunct="1">
              <a:lnSpc>
                <a:spcPct val="110000"/>
              </a:lnSpc>
              <a:spcBef>
                <a:spcPct val="15000"/>
              </a:spcBef>
              <a:spcAft>
                <a:spcPct val="15000"/>
              </a:spcAft>
              <a:buClr>
                <a:srgbClr val="FF9900"/>
              </a:buClr>
              <a:buSzPct val="65000"/>
              <a:buFont typeface="Wingdings" pitchFamily="2" charset="2"/>
              <a:buChar char="u"/>
            </a:pPr>
            <a:r>
              <a:rPr lang="zh-CN" altLang="en-US" sz="2000" b="1" dirty="0">
                <a:latin typeface="微软雅黑" pitchFamily="34" charset="-122"/>
                <a:ea typeface="微软雅黑" pitchFamily="34" charset="-122"/>
              </a:rPr>
              <a:t>创立时间：</a:t>
            </a:r>
            <a:r>
              <a:rPr lang="en-US" altLang="zh-CN" sz="2000" b="1" dirty="0">
                <a:latin typeface="微软雅黑" pitchFamily="34" charset="-122"/>
                <a:ea typeface="微软雅黑" pitchFamily="34" charset="-122"/>
              </a:rPr>
              <a:t>2006</a:t>
            </a:r>
            <a:r>
              <a:rPr lang="zh-CN" altLang="en-US" sz="2000" b="1" dirty="0">
                <a:latin typeface="微软雅黑" pitchFamily="34" charset="-122"/>
                <a:ea typeface="微软雅黑" pitchFamily="34" charset="-122"/>
              </a:rPr>
              <a:t>年</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月。 </a:t>
            </a:r>
          </a:p>
          <a:p>
            <a:pPr marL="177800" indent="-177800" algn="just" eaLnBrk="1" hangingPunct="1">
              <a:lnSpc>
                <a:spcPct val="110000"/>
              </a:lnSpc>
              <a:spcBef>
                <a:spcPct val="15000"/>
              </a:spcBef>
              <a:spcAft>
                <a:spcPct val="15000"/>
              </a:spcAft>
              <a:buClr>
                <a:srgbClr val="FF9900"/>
              </a:buClr>
              <a:buSzPct val="65000"/>
              <a:buFont typeface="Wingdings" pitchFamily="2" charset="2"/>
              <a:buChar char="u"/>
            </a:pPr>
            <a:r>
              <a:rPr lang="zh-CN" altLang="en-US" sz="2000" b="1" dirty="0">
                <a:latin typeface="微软雅黑" pitchFamily="34" charset="-122"/>
                <a:ea typeface="微软雅黑" pitchFamily="34" charset="-122"/>
              </a:rPr>
              <a:t>主要服务对象：国家级高新技术产业开发区的创新型企业。</a:t>
            </a:r>
          </a:p>
          <a:p>
            <a:pPr marL="177800" indent="-177800" algn="just" eaLnBrk="1" hangingPunct="1">
              <a:lnSpc>
                <a:spcPct val="110000"/>
              </a:lnSpc>
              <a:spcBef>
                <a:spcPct val="15000"/>
              </a:spcBef>
              <a:spcAft>
                <a:spcPct val="15000"/>
              </a:spcAft>
              <a:buClr>
                <a:srgbClr val="FF9900"/>
              </a:buClr>
              <a:buSzPct val="65000"/>
              <a:buFont typeface="Wingdings" pitchFamily="2" charset="2"/>
              <a:buChar char="u"/>
            </a:pPr>
            <a:r>
              <a:rPr lang="en-US" altLang="zh-CN" sz="2000" b="1" dirty="0">
                <a:latin typeface="微软雅黑" pitchFamily="34" charset="-122"/>
                <a:ea typeface="微软雅黑" pitchFamily="34" charset="-122"/>
              </a:rPr>
              <a:t>2012</a:t>
            </a:r>
            <a:r>
              <a:rPr lang="zh-CN" altLang="en-US" sz="2000" b="1" dirty="0">
                <a:latin typeface="微软雅黑" pitchFamily="34" charset="-122"/>
                <a:ea typeface="微软雅黑" pitchFamily="34" charset="-122"/>
              </a:rPr>
              <a:t>年</a:t>
            </a:r>
            <a:r>
              <a:rPr lang="en-US" altLang="zh-CN" sz="2000" b="1" dirty="0">
                <a:latin typeface="微软雅黑" pitchFamily="34" charset="-122"/>
                <a:ea typeface="微软雅黑" pitchFamily="34" charset="-122"/>
              </a:rPr>
              <a:t>8</a:t>
            </a:r>
            <a:r>
              <a:rPr lang="zh-CN" altLang="en-US" sz="2000" b="1" dirty="0">
                <a:latin typeface="微软雅黑" pitchFamily="34" charset="-122"/>
                <a:ea typeface="微软雅黑" pitchFamily="34" charset="-122"/>
              </a:rPr>
              <a:t>月</a:t>
            </a: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日，经国务院批准，决定扩大新三板转让试点。 首批扩大试点除北京中关村科技园区外，新增上海张江高新技术产业开发区、武汉东湖新技术产业开发区、天津滨海高新区。</a:t>
            </a:r>
          </a:p>
          <a:p>
            <a:pPr marL="177800" indent="-177800" eaLnBrk="1" hangingPunct="1">
              <a:lnSpc>
                <a:spcPct val="110000"/>
              </a:lnSpc>
              <a:spcBef>
                <a:spcPct val="15000"/>
              </a:spcBef>
              <a:spcAft>
                <a:spcPct val="15000"/>
              </a:spcAft>
              <a:buClr>
                <a:schemeClr val="hlink"/>
              </a:buClr>
              <a:buSzPct val="65000"/>
              <a:buFont typeface="Wingdings" pitchFamily="2" charset="2"/>
              <a:buChar char="n"/>
            </a:pPr>
            <a:endParaRPr lang="zh-CN" altLang="en-GB" sz="1200" b="1" dirty="0">
              <a:latin typeface="微软雅黑" pitchFamily="34" charset="-122"/>
              <a:ea typeface="微软雅黑" pitchFamily="34" charset="-122"/>
            </a:endParaRPr>
          </a:p>
        </p:txBody>
      </p:sp>
      <p:grpSp>
        <p:nvGrpSpPr>
          <p:cNvPr id="5" name="Group 16"/>
          <p:cNvGrpSpPr>
            <a:grpSpLocks/>
          </p:cNvGrpSpPr>
          <p:nvPr/>
        </p:nvGrpSpPr>
        <p:grpSpPr bwMode="auto">
          <a:xfrm>
            <a:off x="4520870" y="1916831"/>
            <a:ext cx="3939561" cy="4239997"/>
            <a:chOff x="0" y="0"/>
            <a:chExt cx="2971800" cy="3200400"/>
          </a:xfrm>
        </p:grpSpPr>
        <p:sp>
          <p:nvSpPr>
            <p:cNvPr id="6" name="Rectangle 14"/>
            <p:cNvSpPr>
              <a:spLocks noChangeArrowheads="1"/>
            </p:cNvSpPr>
            <p:nvPr/>
          </p:nvSpPr>
          <p:spPr bwMode="auto">
            <a:xfrm>
              <a:off x="0" y="1066800"/>
              <a:ext cx="2971800" cy="533400"/>
            </a:xfrm>
            <a:prstGeom prst="rect">
              <a:avLst/>
            </a:prstGeom>
            <a:gradFill rotWithShape="1">
              <a:gsLst>
                <a:gs pos="0">
                  <a:srgbClr val="DDDDDD"/>
                </a:gs>
                <a:gs pos="100000">
                  <a:srgbClr val="929292"/>
                </a:gs>
              </a:gsLst>
              <a:lin ang="5400000" scaled="1"/>
            </a:gradFill>
            <a:ln w="19050">
              <a:solidFill>
                <a:schemeClr val="accent1"/>
              </a:solidFill>
              <a:miter lim="800000"/>
              <a:headEnd/>
              <a:tailEnd/>
            </a:ln>
          </p:spPr>
          <p:txBody>
            <a:bodyPr anchor="ctr"/>
            <a:lstStyle/>
            <a:p>
              <a:pPr algn="ctr" defTabSz="1076325"/>
              <a:r>
                <a:rPr lang="zh-CN" altLang="en-US" sz="3200" b="1" dirty="0">
                  <a:solidFill>
                    <a:srgbClr val="C00000"/>
                  </a:solidFill>
                  <a:latin typeface="微软雅黑" pitchFamily="34" charset="-122"/>
                  <a:ea typeface="微软雅黑" pitchFamily="34" charset="-122"/>
                </a:rPr>
                <a:t>挂牌快</a:t>
              </a:r>
              <a:r>
                <a:rPr lang="zh-CN" altLang="en-US" sz="1200" b="1" dirty="0">
                  <a:solidFill>
                    <a:schemeClr val="bg1"/>
                  </a:solidFill>
                  <a:latin typeface="微软雅黑" pitchFamily="34" charset="-122"/>
                  <a:ea typeface="微软雅黑" pitchFamily="34" charset="-122"/>
                </a:rPr>
                <a:t> </a:t>
              </a:r>
            </a:p>
          </p:txBody>
        </p:sp>
        <p:sp>
          <p:nvSpPr>
            <p:cNvPr id="7" name="Rectangle 15"/>
            <p:cNvSpPr>
              <a:spLocks noChangeArrowheads="1"/>
            </p:cNvSpPr>
            <p:nvPr/>
          </p:nvSpPr>
          <p:spPr bwMode="auto">
            <a:xfrm>
              <a:off x="0" y="1600200"/>
              <a:ext cx="2971800" cy="533400"/>
            </a:xfrm>
            <a:prstGeom prst="rect">
              <a:avLst/>
            </a:prstGeom>
            <a:gradFill rotWithShape="1">
              <a:gsLst>
                <a:gs pos="0">
                  <a:srgbClr val="DDDDDD"/>
                </a:gs>
                <a:gs pos="100000">
                  <a:srgbClr val="929292"/>
                </a:gs>
              </a:gsLst>
              <a:lin ang="5400000" scaled="1"/>
            </a:gradFill>
            <a:ln w="19050">
              <a:solidFill>
                <a:schemeClr val="accent1"/>
              </a:solidFill>
              <a:miter lim="800000"/>
              <a:headEnd/>
              <a:tailEnd/>
            </a:ln>
          </p:spPr>
          <p:txBody>
            <a:bodyPr anchor="ctr"/>
            <a:lstStyle/>
            <a:p>
              <a:pPr algn="ctr" defTabSz="1076325"/>
              <a:r>
                <a:rPr lang="zh-CN" altLang="en-US" sz="3200" b="1" dirty="0">
                  <a:solidFill>
                    <a:srgbClr val="C00000"/>
                  </a:solidFill>
                  <a:latin typeface="微软雅黑" pitchFamily="34" charset="-122"/>
                  <a:ea typeface="微软雅黑" pitchFamily="34" charset="-122"/>
                </a:rPr>
                <a:t>融资迅速 </a:t>
              </a:r>
            </a:p>
          </p:txBody>
        </p:sp>
        <p:sp>
          <p:nvSpPr>
            <p:cNvPr id="8" name="Rectangle 16"/>
            <p:cNvSpPr>
              <a:spLocks noChangeArrowheads="1"/>
            </p:cNvSpPr>
            <p:nvPr/>
          </p:nvSpPr>
          <p:spPr bwMode="auto">
            <a:xfrm>
              <a:off x="0" y="2133600"/>
              <a:ext cx="2971800" cy="533400"/>
            </a:xfrm>
            <a:prstGeom prst="rect">
              <a:avLst/>
            </a:prstGeom>
            <a:gradFill rotWithShape="1">
              <a:gsLst>
                <a:gs pos="0">
                  <a:srgbClr val="DDDDDD"/>
                </a:gs>
                <a:gs pos="100000">
                  <a:srgbClr val="929292"/>
                </a:gs>
              </a:gsLst>
              <a:lin ang="5400000" scaled="1"/>
            </a:gradFill>
            <a:ln w="19050">
              <a:solidFill>
                <a:schemeClr val="accent1"/>
              </a:solidFill>
              <a:miter lim="800000"/>
              <a:headEnd/>
              <a:tailEnd/>
            </a:ln>
          </p:spPr>
          <p:txBody>
            <a:bodyPr anchor="ctr"/>
            <a:lstStyle/>
            <a:p>
              <a:pPr algn="ctr" defTabSz="1076325"/>
              <a:r>
                <a:rPr lang="zh-CN" altLang="en-US" sz="3200" b="1" dirty="0">
                  <a:solidFill>
                    <a:srgbClr val="C00000"/>
                  </a:solidFill>
                  <a:latin typeface="微软雅黑" pitchFamily="34" charset="-122"/>
                  <a:ea typeface="微软雅黑" pitchFamily="34" charset="-122"/>
                </a:rPr>
                <a:t>加快上市 </a:t>
              </a:r>
            </a:p>
          </p:txBody>
        </p:sp>
        <p:sp>
          <p:nvSpPr>
            <p:cNvPr id="9" name="Rectangle 17"/>
            <p:cNvSpPr>
              <a:spLocks noChangeArrowheads="1"/>
            </p:cNvSpPr>
            <p:nvPr/>
          </p:nvSpPr>
          <p:spPr bwMode="auto">
            <a:xfrm>
              <a:off x="0" y="2667000"/>
              <a:ext cx="2971800" cy="533400"/>
            </a:xfrm>
            <a:prstGeom prst="rect">
              <a:avLst/>
            </a:prstGeom>
            <a:gradFill rotWithShape="1">
              <a:gsLst>
                <a:gs pos="0">
                  <a:srgbClr val="DDDDDD"/>
                </a:gs>
                <a:gs pos="100000">
                  <a:srgbClr val="929292"/>
                </a:gs>
              </a:gsLst>
              <a:lin ang="5400000" scaled="1"/>
            </a:gradFill>
            <a:ln w="19050">
              <a:solidFill>
                <a:schemeClr val="accent1"/>
              </a:solidFill>
              <a:miter lim="800000"/>
              <a:headEnd/>
              <a:tailEnd/>
            </a:ln>
          </p:spPr>
          <p:txBody>
            <a:bodyPr anchor="ctr"/>
            <a:lstStyle/>
            <a:p>
              <a:pPr algn="ctr" defTabSz="1076325"/>
              <a:r>
                <a:rPr lang="zh-CN" altLang="en-US" sz="3200" b="1" dirty="0">
                  <a:solidFill>
                    <a:srgbClr val="C00000"/>
                  </a:solidFill>
                  <a:latin typeface="微软雅黑" pitchFamily="34" charset="-122"/>
                  <a:ea typeface="微软雅黑" pitchFamily="34" charset="-122"/>
                </a:rPr>
                <a:t>财政支持 </a:t>
              </a:r>
            </a:p>
          </p:txBody>
        </p:sp>
        <p:sp>
          <p:nvSpPr>
            <p:cNvPr id="10" name="Rectangle 18"/>
            <p:cNvSpPr>
              <a:spLocks noChangeArrowheads="1"/>
            </p:cNvSpPr>
            <p:nvPr/>
          </p:nvSpPr>
          <p:spPr bwMode="auto">
            <a:xfrm>
              <a:off x="0" y="533400"/>
              <a:ext cx="2971800" cy="533400"/>
            </a:xfrm>
            <a:prstGeom prst="rect">
              <a:avLst/>
            </a:prstGeom>
            <a:gradFill rotWithShape="1">
              <a:gsLst>
                <a:gs pos="0">
                  <a:srgbClr val="DDDDDD"/>
                </a:gs>
                <a:gs pos="100000">
                  <a:srgbClr val="929292"/>
                </a:gs>
              </a:gsLst>
              <a:lin ang="5400000" scaled="1"/>
            </a:gradFill>
            <a:ln w="19050">
              <a:solidFill>
                <a:schemeClr val="accent1"/>
              </a:solidFill>
              <a:miter lim="800000"/>
              <a:headEnd/>
              <a:tailEnd/>
            </a:ln>
          </p:spPr>
          <p:txBody>
            <a:bodyPr anchor="ctr"/>
            <a:lstStyle/>
            <a:p>
              <a:pPr algn="ctr" defTabSz="1076325"/>
              <a:r>
                <a:rPr lang="zh-CN" altLang="en-US" sz="3200" b="1" dirty="0">
                  <a:solidFill>
                    <a:srgbClr val="C00000"/>
                  </a:solidFill>
                  <a:latin typeface="微软雅黑" pitchFamily="34" charset="-122"/>
                  <a:ea typeface="微软雅黑" pitchFamily="34" charset="-122"/>
                </a:rPr>
                <a:t>低成本</a:t>
              </a:r>
              <a:r>
                <a:rPr lang="zh-CN" altLang="en-US" sz="1200" b="1" dirty="0">
                  <a:solidFill>
                    <a:schemeClr val="bg1"/>
                  </a:solidFill>
                  <a:latin typeface="微软雅黑" pitchFamily="34" charset="-122"/>
                  <a:ea typeface="微软雅黑" pitchFamily="34" charset="-122"/>
                </a:rPr>
                <a:t> </a:t>
              </a:r>
            </a:p>
          </p:txBody>
        </p:sp>
        <p:grpSp>
          <p:nvGrpSpPr>
            <p:cNvPr id="11" name="Group 22"/>
            <p:cNvGrpSpPr>
              <a:grpSpLocks/>
            </p:cNvGrpSpPr>
            <p:nvPr/>
          </p:nvGrpSpPr>
          <p:grpSpPr bwMode="auto">
            <a:xfrm>
              <a:off x="-84125" y="-41401"/>
              <a:ext cx="3134156" cy="685657"/>
              <a:chOff x="0" y="0"/>
              <a:chExt cx="2938272" cy="719328"/>
            </a:xfrm>
          </p:grpSpPr>
          <p:pic>
            <p:nvPicPr>
              <p:cNvPr id="12" name="Rectangle 19"/>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2938272" cy="71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24"/>
              <p:cNvSpPr txBox="1">
                <a:spLocks noChangeArrowheads="1"/>
              </p:cNvSpPr>
              <p:nvPr/>
            </p:nvSpPr>
            <p:spPr bwMode="auto">
              <a:xfrm>
                <a:off x="78867" y="43434"/>
                <a:ext cx="2786063" cy="5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1076325">
                  <a:defRPr>
                    <a:solidFill>
                      <a:schemeClr val="tx1"/>
                    </a:solidFill>
                    <a:latin typeface="Arial" pitchFamily="34" charset="0"/>
                    <a:ea typeface="宋体" pitchFamily="2" charset="-122"/>
                  </a:defRPr>
                </a:lvl1pPr>
                <a:lvl2pPr marL="742950" indent="-285750" defTabSz="1076325">
                  <a:defRPr>
                    <a:solidFill>
                      <a:schemeClr val="tx1"/>
                    </a:solidFill>
                    <a:latin typeface="Arial" pitchFamily="34" charset="0"/>
                    <a:ea typeface="宋体" pitchFamily="2" charset="-122"/>
                  </a:defRPr>
                </a:lvl2pPr>
                <a:lvl3pPr marL="1143000" indent="-228600" defTabSz="1076325">
                  <a:defRPr>
                    <a:solidFill>
                      <a:schemeClr val="tx1"/>
                    </a:solidFill>
                    <a:latin typeface="Arial" pitchFamily="34" charset="0"/>
                    <a:ea typeface="宋体" pitchFamily="2" charset="-122"/>
                  </a:defRPr>
                </a:lvl3pPr>
                <a:lvl4pPr marL="1600200" indent="-228600" defTabSz="1076325">
                  <a:defRPr>
                    <a:solidFill>
                      <a:schemeClr val="tx1"/>
                    </a:solidFill>
                    <a:latin typeface="Arial" pitchFamily="34" charset="0"/>
                    <a:ea typeface="宋体" pitchFamily="2" charset="-122"/>
                  </a:defRPr>
                </a:lvl4pPr>
                <a:lvl5pPr marL="2057400" indent="-228600" defTabSz="1076325">
                  <a:defRPr>
                    <a:solidFill>
                      <a:schemeClr val="tx1"/>
                    </a:solidFill>
                    <a:latin typeface="Arial" pitchFamily="34" charset="0"/>
                    <a:ea typeface="宋体" pitchFamily="2" charset="-122"/>
                  </a:defRPr>
                </a:lvl5pPr>
                <a:lvl6pPr marL="2514600" indent="-228600" defTabSz="1076325"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1076325"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1076325"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1076325"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3200" dirty="0">
                    <a:solidFill>
                      <a:schemeClr val="bg1"/>
                    </a:solidFill>
                    <a:latin typeface="微软雅黑" pitchFamily="34" charset="-122"/>
                    <a:ea typeface="微软雅黑" pitchFamily="34" charset="-122"/>
                  </a:rPr>
                  <a:t>挂牌新三板的特点</a:t>
                </a:r>
              </a:p>
            </p:txBody>
          </p:sp>
        </p:grpSp>
      </p:grpSp>
      <p:sp>
        <p:nvSpPr>
          <p:cNvPr id="14" name="矩形 13"/>
          <p:cNvSpPr/>
          <p:nvPr/>
        </p:nvSpPr>
        <p:spPr>
          <a:xfrm>
            <a:off x="431540"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3787750055"/>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827584" y="2110839"/>
            <a:ext cx="3312046" cy="3455764"/>
            <a:chOff x="0" y="0"/>
            <a:chExt cx="2540" cy="1633"/>
          </a:xfrm>
        </p:grpSpPr>
        <p:sp>
          <p:nvSpPr>
            <p:cNvPr id="3" name="AutoShape 8"/>
            <p:cNvSpPr>
              <a:spLocks noChangeArrowheads="1"/>
            </p:cNvSpPr>
            <p:nvPr/>
          </p:nvSpPr>
          <p:spPr bwMode="auto">
            <a:xfrm>
              <a:off x="0" y="90"/>
              <a:ext cx="1089" cy="1497"/>
            </a:xfrm>
            <a:prstGeom prst="flowChartProcess">
              <a:avLst/>
            </a:prstGeom>
            <a:gradFill rotWithShape="1">
              <a:gsLst>
                <a:gs pos="0">
                  <a:srgbClr val="005269"/>
                </a:gs>
                <a:gs pos="50000">
                  <a:srgbClr val="0086AA"/>
                </a:gs>
                <a:gs pos="70000">
                  <a:srgbClr val="0A99BE"/>
                </a:gs>
                <a:gs pos="100000">
                  <a:srgbClr val="2ABAE3"/>
                </a:gs>
              </a:gsLst>
              <a:lin ang="0" scaled="1"/>
            </a:gradFill>
            <a:ln w="9525">
              <a:solidFill>
                <a:schemeClr val="accent1"/>
              </a:solidFill>
              <a:miter lim="800000"/>
              <a:headEnd/>
              <a:tailEnd/>
            </a:ln>
            <a:effectLst>
              <a:outerShdw dist="38100" dir="5400000" algn="ctr" rotWithShape="0">
                <a:srgbClr val="000000">
                  <a:alpha val="32999"/>
                </a:srgbClr>
              </a:outerShdw>
            </a:effectLst>
          </p:spPr>
          <p:txBody>
            <a:bodyPr wrap="none" anchor="ctr"/>
            <a:lstStyle/>
            <a:p>
              <a:pPr algn="r"/>
              <a:endParaRPr lang="zh-CN" altLang="en-US" sz="3200">
                <a:solidFill>
                  <a:schemeClr val="bg1"/>
                </a:solidFill>
                <a:latin typeface="楷体" pitchFamily="49" charset="-122"/>
                <a:ea typeface="楷体" pitchFamily="49" charset="-122"/>
              </a:endParaRPr>
            </a:p>
          </p:txBody>
        </p:sp>
        <p:sp>
          <p:nvSpPr>
            <p:cNvPr id="4" name="Text Box 10"/>
            <p:cNvSpPr txBox="1">
              <a:spLocks noChangeArrowheads="1"/>
            </p:cNvSpPr>
            <p:nvPr/>
          </p:nvSpPr>
          <p:spPr bwMode="auto">
            <a:xfrm>
              <a:off x="90" y="0"/>
              <a:ext cx="864" cy="335"/>
            </a:xfrm>
            <a:prstGeom prst="rect">
              <a:avLst/>
            </a:prstGeom>
            <a:gradFill rotWithShape="1">
              <a:gsLst>
                <a:gs pos="0">
                  <a:srgbClr val="A6A6A6"/>
                </a:gs>
                <a:gs pos="64999">
                  <a:srgbClr val="D7D7D7"/>
                </a:gs>
                <a:gs pos="100000">
                  <a:srgbClr val="E3E3E3"/>
                </a:gs>
              </a:gsLst>
              <a:lin ang="5400000"/>
            </a:gradFill>
            <a:ln w="9525">
              <a:solidFill>
                <a:schemeClr val="tx1"/>
              </a:solidFill>
              <a:miter lim="800000"/>
              <a:headEnd/>
              <a:tailEnd/>
            </a:ln>
            <a:effectLst>
              <a:outerShdw dist="38100" dir="5400000" algn="ctr" rotWithShape="0">
                <a:srgbClr val="000000">
                  <a:alpha val="32999"/>
                </a:srgbClr>
              </a:outerShdw>
            </a:effec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000" b="1" dirty="0">
                  <a:solidFill>
                    <a:srgbClr val="FF0000"/>
                  </a:solidFill>
                  <a:latin typeface="仿宋_GB2312" pitchFamily="49" charset="-122"/>
                  <a:ea typeface="仿宋_GB2312" pitchFamily="49" charset="-122"/>
                </a:rPr>
                <a:t>创新型企业</a:t>
              </a:r>
            </a:p>
          </p:txBody>
        </p:sp>
        <p:sp>
          <p:nvSpPr>
            <p:cNvPr id="5" name="Text Box 11"/>
            <p:cNvSpPr txBox="1">
              <a:spLocks noChangeArrowheads="1"/>
            </p:cNvSpPr>
            <p:nvPr/>
          </p:nvSpPr>
          <p:spPr bwMode="auto">
            <a:xfrm>
              <a:off x="131" y="656"/>
              <a:ext cx="872" cy="335"/>
            </a:xfrm>
            <a:prstGeom prst="rect">
              <a:avLst/>
            </a:prstGeom>
            <a:gradFill rotWithShape="1">
              <a:gsLst>
                <a:gs pos="0">
                  <a:srgbClr val="A6A6A6"/>
                </a:gs>
                <a:gs pos="64999">
                  <a:srgbClr val="D7D7D7"/>
                </a:gs>
                <a:gs pos="100000">
                  <a:srgbClr val="E3E3E3"/>
                </a:gs>
              </a:gsLst>
              <a:lin ang="5400000"/>
            </a:gradFill>
            <a:ln w="9525">
              <a:solidFill>
                <a:schemeClr val="tx1"/>
              </a:solidFill>
              <a:miter lim="800000"/>
              <a:headEnd/>
              <a:tailEnd/>
            </a:ln>
            <a:effectLst>
              <a:outerShdw dist="38100" dir="5400000" algn="ctr" rotWithShape="0">
                <a:srgbClr val="000000">
                  <a:alpha val="32999"/>
                </a:srgbClr>
              </a:outerShdw>
            </a:effec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000" b="1" dirty="0">
                  <a:solidFill>
                    <a:srgbClr val="FF0000"/>
                  </a:solidFill>
                  <a:latin typeface="仿宋_GB2312" pitchFamily="49" charset="-122"/>
                  <a:ea typeface="仿宋_GB2312" pitchFamily="49" charset="-122"/>
                </a:rPr>
                <a:t>资产规模较小</a:t>
              </a:r>
            </a:p>
          </p:txBody>
        </p:sp>
        <p:sp>
          <p:nvSpPr>
            <p:cNvPr id="6" name="Text Box 13"/>
            <p:cNvSpPr txBox="1">
              <a:spLocks noChangeArrowheads="1"/>
            </p:cNvSpPr>
            <p:nvPr/>
          </p:nvSpPr>
          <p:spPr bwMode="auto">
            <a:xfrm>
              <a:off x="65" y="1246"/>
              <a:ext cx="872" cy="305"/>
            </a:xfrm>
            <a:prstGeom prst="rect">
              <a:avLst/>
            </a:prstGeom>
            <a:gradFill rotWithShape="1">
              <a:gsLst>
                <a:gs pos="0">
                  <a:srgbClr val="A6A6A6"/>
                </a:gs>
                <a:gs pos="64999">
                  <a:srgbClr val="D7D7D7"/>
                </a:gs>
                <a:gs pos="100000">
                  <a:srgbClr val="E3E3E3"/>
                </a:gs>
              </a:gsLst>
              <a:lin ang="5400000"/>
            </a:gradFill>
            <a:ln w="9525">
              <a:solidFill>
                <a:schemeClr val="tx1"/>
              </a:solidFill>
              <a:miter lim="800000"/>
              <a:headEnd/>
              <a:tailEnd/>
            </a:ln>
            <a:effectLst>
              <a:outerShdw dist="38100" dir="5400000" algn="ctr" rotWithShape="0">
                <a:srgbClr val="000000">
                  <a:alpha val="32999"/>
                </a:srgbClr>
              </a:outerShdw>
            </a:effec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b="1" dirty="0">
                  <a:solidFill>
                    <a:srgbClr val="FF0000"/>
                  </a:solidFill>
                  <a:latin typeface="仿宋_GB2312" pitchFamily="49" charset="-122"/>
                  <a:ea typeface="仿宋_GB2312" pitchFamily="49" charset="-122"/>
                </a:rPr>
                <a:t>对资金需求旺盛</a:t>
              </a:r>
            </a:p>
          </p:txBody>
        </p:sp>
        <p:sp>
          <p:nvSpPr>
            <p:cNvPr id="7" name="AutoShape 14"/>
            <p:cNvSpPr>
              <a:spLocks noChangeArrowheads="1"/>
            </p:cNvSpPr>
            <p:nvPr/>
          </p:nvSpPr>
          <p:spPr bwMode="auto">
            <a:xfrm>
              <a:off x="1088" y="1088"/>
              <a:ext cx="272" cy="457"/>
            </a:xfrm>
            <a:prstGeom prst="rightArrow">
              <a:avLst>
                <a:gd name="adj1" fmla="val 50000"/>
                <a:gd name="adj2" fmla="val 25000"/>
              </a:avLst>
            </a:prstGeom>
            <a:solidFill>
              <a:srgbClr val="FF9900"/>
            </a:solidFill>
            <a:ln w="9525">
              <a:solidFill>
                <a:schemeClr val="tx1"/>
              </a:solidFill>
              <a:miter lim="800000"/>
              <a:headEnd/>
              <a:tailEnd/>
            </a:ln>
            <a:effectLst>
              <a:outerShdw dist="38100" dir="5400000" algn="ctr" rotWithShape="0">
                <a:srgbClr val="000000">
                  <a:alpha val="32999"/>
                </a:srgbClr>
              </a:outerShdw>
            </a:effectLst>
          </p:spPr>
          <p:txBody>
            <a:bodyPr wrap="none" anchor="ctr"/>
            <a:lstStyle/>
            <a:p>
              <a:pPr algn="r"/>
              <a:endParaRPr lang="zh-CN" altLang="en-US" sz="3200">
                <a:solidFill>
                  <a:schemeClr val="bg1"/>
                </a:solidFill>
                <a:latin typeface="楷体" pitchFamily="49" charset="-122"/>
                <a:ea typeface="楷体" pitchFamily="49" charset="-122"/>
              </a:endParaRPr>
            </a:p>
          </p:txBody>
        </p:sp>
        <p:sp>
          <p:nvSpPr>
            <p:cNvPr id="8" name="AutoShape 15"/>
            <p:cNvSpPr>
              <a:spLocks noChangeArrowheads="1"/>
            </p:cNvSpPr>
            <p:nvPr/>
          </p:nvSpPr>
          <p:spPr bwMode="auto">
            <a:xfrm>
              <a:off x="1088" y="238"/>
              <a:ext cx="272" cy="454"/>
            </a:xfrm>
            <a:prstGeom prst="leftArrow">
              <a:avLst>
                <a:gd name="adj1" fmla="val 50000"/>
                <a:gd name="adj2" fmla="val 25000"/>
              </a:avLst>
            </a:prstGeom>
            <a:solidFill>
              <a:srgbClr val="FF9900"/>
            </a:solidFill>
            <a:ln w="9525">
              <a:solidFill>
                <a:schemeClr val="tx1"/>
              </a:solidFill>
              <a:miter lim="800000"/>
              <a:headEnd/>
              <a:tailEnd/>
            </a:ln>
            <a:effectLst>
              <a:outerShdw dist="38100" dir="5400000" algn="ctr" rotWithShape="0">
                <a:srgbClr val="000000">
                  <a:alpha val="32999"/>
                </a:srgbClr>
              </a:outerShdw>
            </a:effectLst>
          </p:spPr>
          <p:txBody>
            <a:bodyPr wrap="none" anchor="ctr"/>
            <a:lstStyle/>
            <a:p>
              <a:pPr algn="r"/>
              <a:endParaRPr lang="zh-CN" altLang="en-US" sz="3200">
                <a:solidFill>
                  <a:schemeClr val="bg1"/>
                </a:solidFill>
                <a:latin typeface="楷体" pitchFamily="49" charset="-122"/>
                <a:ea typeface="楷体" pitchFamily="49" charset="-122"/>
              </a:endParaRPr>
            </a:p>
          </p:txBody>
        </p:sp>
        <p:sp>
          <p:nvSpPr>
            <p:cNvPr id="9" name="Rectangle 16"/>
            <p:cNvSpPr>
              <a:spLocks noChangeArrowheads="1"/>
            </p:cNvSpPr>
            <p:nvPr/>
          </p:nvSpPr>
          <p:spPr bwMode="auto">
            <a:xfrm>
              <a:off x="1360" y="90"/>
              <a:ext cx="1180" cy="1543"/>
            </a:xfrm>
            <a:prstGeom prst="rect">
              <a:avLst/>
            </a:prstGeom>
            <a:gradFill rotWithShape="1">
              <a:gsLst>
                <a:gs pos="0">
                  <a:srgbClr val="005269"/>
                </a:gs>
                <a:gs pos="50000">
                  <a:srgbClr val="0086AA"/>
                </a:gs>
                <a:gs pos="70000">
                  <a:srgbClr val="0A99BE"/>
                </a:gs>
                <a:gs pos="100000">
                  <a:srgbClr val="2ABAE3"/>
                </a:gs>
              </a:gsLst>
              <a:lin ang="5400000"/>
            </a:gradFill>
            <a:ln w="9525">
              <a:solidFill>
                <a:schemeClr val="accent1"/>
              </a:solidFill>
              <a:miter lim="800000"/>
              <a:headEnd/>
              <a:tailEnd/>
            </a:ln>
            <a:effectLst>
              <a:outerShdw dist="38100" dir="5400000" algn="ctr" rotWithShape="0">
                <a:srgbClr val="000000">
                  <a:alpha val="32999"/>
                </a:srgbClr>
              </a:outerShdw>
            </a:effectLst>
          </p:spPr>
          <p:txBody>
            <a:bodyPr wrap="none" anchor="ctr"/>
            <a:lstStyle/>
            <a:p>
              <a:pPr algn="r"/>
              <a:endParaRPr lang="zh-CN" altLang="en-US" sz="3200">
                <a:solidFill>
                  <a:schemeClr val="bg1"/>
                </a:solidFill>
                <a:latin typeface="楷体" pitchFamily="49" charset="-122"/>
                <a:ea typeface="楷体" pitchFamily="49" charset="-122"/>
              </a:endParaRPr>
            </a:p>
          </p:txBody>
        </p:sp>
        <p:sp>
          <p:nvSpPr>
            <p:cNvPr id="10" name="Text Box 17"/>
            <p:cNvSpPr txBox="1">
              <a:spLocks noChangeArrowheads="1"/>
            </p:cNvSpPr>
            <p:nvPr/>
          </p:nvSpPr>
          <p:spPr bwMode="auto">
            <a:xfrm>
              <a:off x="1495" y="0"/>
              <a:ext cx="951" cy="335"/>
            </a:xfrm>
            <a:prstGeom prst="rect">
              <a:avLst/>
            </a:prstGeom>
            <a:gradFill rotWithShape="1">
              <a:gsLst>
                <a:gs pos="0">
                  <a:srgbClr val="A6A6A6"/>
                </a:gs>
                <a:gs pos="64999">
                  <a:srgbClr val="D7D7D7"/>
                </a:gs>
                <a:gs pos="100000">
                  <a:srgbClr val="E3E3E3"/>
                </a:gs>
              </a:gsLst>
              <a:lin ang="5400000"/>
            </a:gradFill>
            <a:ln w="9525">
              <a:solidFill>
                <a:schemeClr val="tx1"/>
              </a:solidFill>
              <a:miter lim="800000"/>
              <a:headEnd/>
              <a:tailEnd/>
            </a:ln>
            <a:effectLst>
              <a:outerShdw dist="38100" dir="5400000" algn="ctr" rotWithShape="0">
                <a:srgbClr val="000000">
                  <a:alpha val="32999"/>
                </a:srgbClr>
              </a:outerShdw>
            </a:effec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000" b="1" dirty="0">
                  <a:solidFill>
                    <a:srgbClr val="FF0000"/>
                  </a:solidFill>
                  <a:latin typeface="仿宋_GB2312" pitchFamily="49" charset="-122"/>
                  <a:ea typeface="仿宋_GB2312" pitchFamily="49" charset="-122"/>
                </a:rPr>
                <a:t>报价转让系统</a:t>
              </a:r>
            </a:p>
          </p:txBody>
        </p:sp>
        <p:sp>
          <p:nvSpPr>
            <p:cNvPr id="11" name="Oval 18"/>
            <p:cNvSpPr>
              <a:spLocks noChangeArrowheads="1"/>
            </p:cNvSpPr>
            <p:nvPr/>
          </p:nvSpPr>
          <p:spPr bwMode="auto">
            <a:xfrm>
              <a:off x="1492" y="551"/>
              <a:ext cx="863" cy="363"/>
            </a:xfrm>
            <a:prstGeom prst="ellipse">
              <a:avLst/>
            </a:prstGeom>
            <a:gradFill rotWithShape="1">
              <a:gsLst>
                <a:gs pos="0">
                  <a:srgbClr val="A6A6A6"/>
                </a:gs>
                <a:gs pos="64999">
                  <a:srgbClr val="D7D7D7"/>
                </a:gs>
                <a:gs pos="100000">
                  <a:srgbClr val="E3E3E3"/>
                </a:gs>
              </a:gsLst>
              <a:lin ang="5400000"/>
            </a:gradFill>
            <a:ln w="9525">
              <a:solidFill>
                <a:schemeClr val="tx1"/>
              </a:solidFill>
              <a:round/>
              <a:headEnd/>
              <a:tailEnd/>
            </a:ln>
            <a:effectLst>
              <a:outerShdw dist="38100" dir="5400000" algn="ctr" rotWithShape="0">
                <a:srgbClr val="000000">
                  <a:alpha val="32999"/>
                </a:srgbClr>
              </a:outerShdw>
            </a:effectLst>
          </p:spPr>
          <p:txBody>
            <a:bodyPr wrap="none" anchor="ctr"/>
            <a:lstStyle/>
            <a:p>
              <a:pPr algn="ctr"/>
              <a:r>
                <a:rPr lang="zh-CN" altLang="en-US" sz="2000" b="1" dirty="0">
                  <a:solidFill>
                    <a:srgbClr val="FF0000"/>
                  </a:solidFill>
                  <a:latin typeface="仿宋_GB2312" pitchFamily="49" charset="-122"/>
                  <a:ea typeface="仿宋_GB2312" pitchFamily="49" charset="-122"/>
                </a:rPr>
                <a:t>门槛低</a:t>
              </a:r>
            </a:p>
          </p:txBody>
        </p:sp>
        <p:sp>
          <p:nvSpPr>
            <p:cNvPr id="12" name="Oval 19"/>
            <p:cNvSpPr>
              <a:spLocks noChangeArrowheads="1"/>
            </p:cNvSpPr>
            <p:nvPr/>
          </p:nvSpPr>
          <p:spPr bwMode="auto">
            <a:xfrm>
              <a:off x="1542" y="1149"/>
              <a:ext cx="863" cy="407"/>
            </a:xfrm>
            <a:prstGeom prst="ellipse">
              <a:avLst/>
            </a:prstGeom>
            <a:gradFill rotWithShape="1">
              <a:gsLst>
                <a:gs pos="0">
                  <a:srgbClr val="A6A6A6"/>
                </a:gs>
                <a:gs pos="64999">
                  <a:srgbClr val="D7D7D7"/>
                </a:gs>
                <a:gs pos="100000">
                  <a:srgbClr val="E3E3E3"/>
                </a:gs>
              </a:gsLst>
              <a:lin ang="5400000"/>
            </a:gradFill>
            <a:ln w="9525">
              <a:solidFill>
                <a:schemeClr val="tx1"/>
              </a:solidFill>
              <a:round/>
              <a:headEnd/>
              <a:tailEnd/>
            </a:ln>
            <a:effectLst>
              <a:outerShdw dist="38100" dir="5400000" algn="ctr" rotWithShape="0">
                <a:srgbClr val="000000">
                  <a:alpha val="32999"/>
                </a:srgbClr>
              </a:outerShdw>
            </a:effectLst>
          </p:spPr>
          <p:txBody>
            <a:bodyPr wrap="none" anchor="ctr"/>
            <a:lstStyle/>
            <a:p>
              <a:pPr algn="ctr"/>
              <a:r>
                <a:rPr lang="zh-CN" altLang="en-US" sz="2000" b="1" dirty="0">
                  <a:solidFill>
                    <a:srgbClr val="FF0000"/>
                  </a:solidFill>
                  <a:latin typeface="仿宋_GB2312" pitchFamily="49" charset="-122"/>
                  <a:ea typeface="仿宋_GB2312" pitchFamily="49" charset="-122"/>
                </a:rPr>
                <a:t>定向增资</a:t>
              </a:r>
            </a:p>
          </p:txBody>
        </p:sp>
      </p:grpSp>
      <p:sp>
        <p:nvSpPr>
          <p:cNvPr id="13" name="矩形 12"/>
          <p:cNvSpPr/>
          <p:nvPr/>
        </p:nvSpPr>
        <p:spPr>
          <a:xfrm>
            <a:off x="1930828" y="692696"/>
            <a:ext cx="5144358"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为什么选新三板</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grpSp>
        <p:nvGrpSpPr>
          <p:cNvPr id="14" name="Group 4"/>
          <p:cNvGrpSpPr>
            <a:grpSpLocks/>
          </p:cNvGrpSpPr>
          <p:nvPr/>
        </p:nvGrpSpPr>
        <p:grpSpPr bwMode="auto">
          <a:xfrm>
            <a:off x="4868757" y="2125411"/>
            <a:ext cx="3625956" cy="3606843"/>
            <a:chOff x="-220" y="8"/>
            <a:chExt cx="2854" cy="2650"/>
          </a:xfrm>
        </p:grpSpPr>
        <p:sp>
          <p:nvSpPr>
            <p:cNvPr id="15" name="_s1028"/>
            <p:cNvSpPr>
              <a:spLocks noChangeShapeType="1"/>
            </p:cNvSpPr>
            <p:nvPr/>
          </p:nvSpPr>
          <p:spPr bwMode="auto">
            <a:xfrm flipH="1" flipV="1">
              <a:off x="668" y="1157"/>
              <a:ext cx="324" cy="106"/>
            </a:xfrm>
            <a:prstGeom prst="line">
              <a:avLst/>
            </a:prstGeom>
            <a:noFill/>
            <a:ln w="9525" cap="flat" cmpd="sng">
              <a:solidFill>
                <a:schemeClr val="accent1"/>
              </a:solidFill>
              <a:round/>
              <a:headEnd/>
              <a:tailEnd/>
            </a:ln>
            <a:effectLst>
              <a:outerShdw dist="38100" dir="5400000" algn="ctr" rotWithShape="0">
                <a:srgbClr val="000000">
                  <a:alpha val="32999"/>
                </a:srgbClr>
              </a:outerShdw>
            </a:effectLst>
          </p:spPr>
          <p:txBody>
            <a:bodyPr lIns="0" tIns="0" rIns="0" bIns="0" anchor="ctr"/>
            <a:lstStyle/>
            <a:p>
              <a:pPr algn="r" eaLnBrk="1" hangingPunct="1">
                <a:defRPr/>
              </a:pPr>
              <a:endParaRPr lang="zh-CN" altLang="en-US" sz="1000" b="1">
                <a:solidFill>
                  <a:schemeClr val="bg1"/>
                </a:solidFill>
                <a:latin typeface="Arial" charset="0"/>
                <a:ea typeface="+mn-ea"/>
              </a:endParaRPr>
            </a:p>
          </p:txBody>
        </p:sp>
        <p:sp>
          <p:nvSpPr>
            <p:cNvPr id="16" name="_s1029"/>
            <p:cNvSpPr>
              <a:spLocks noChangeArrowheads="1"/>
            </p:cNvSpPr>
            <p:nvPr/>
          </p:nvSpPr>
          <p:spPr bwMode="auto">
            <a:xfrm>
              <a:off x="-220" y="635"/>
              <a:ext cx="1116" cy="1002"/>
            </a:xfrm>
            <a:prstGeom prst="ellipse">
              <a:avLst/>
            </a:prstGeom>
            <a:gradFill rotWithShape="1">
              <a:gsLst>
                <a:gs pos="0">
                  <a:srgbClr val="005269"/>
                </a:gs>
                <a:gs pos="50000">
                  <a:srgbClr val="0086AA"/>
                </a:gs>
                <a:gs pos="70000">
                  <a:srgbClr val="0A99BE"/>
                </a:gs>
                <a:gs pos="100000">
                  <a:srgbClr val="2ABAE3"/>
                </a:gs>
              </a:gsLst>
              <a:lin ang="5400000"/>
            </a:gradFill>
            <a:ln w="9525">
              <a:solidFill>
                <a:schemeClr val="accent1"/>
              </a:solidFill>
              <a:round/>
              <a:headEnd/>
              <a:tailEnd/>
            </a:ln>
            <a:effectLst>
              <a:outerShdw dist="38100" dir="5400000" algn="ctr" rotWithShape="0">
                <a:srgbClr val="000000">
                  <a:alpha val="32999"/>
                </a:srgbClr>
              </a:outerShdw>
            </a:effectLst>
          </p:spPr>
          <p:txBody>
            <a:bodyPr lIns="0" tIns="0" rIns="0" bIns="0" anchor="ctr"/>
            <a:lstStyle/>
            <a:p>
              <a:pPr algn="ctr" defTabSz="1076325">
                <a:lnSpc>
                  <a:spcPct val="130000"/>
                </a:lnSpc>
                <a:spcBef>
                  <a:spcPct val="50000"/>
                </a:spcBef>
                <a:buClr>
                  <a:srgbClr val="CC0000"/>
                </a:buClr>
                <a:buFont typeface="Wingdings" pitchFamily="2" charset="2"/>
                <a:buNone/>
              </a:pPr>
              <a:r>
                <a:rPr lang="zh-CN" altLang="en-US" sz="2000" b="1" dirty="0">
                  <a:solidFill>
                    <a:schemeClr val="bg1"/>
                  </a:solidFill>
                  <a:latin typeface="微软雅黑" pitchFamily="34" charset="-122"/>
                  <a:ea typeface="微软雅黑" pitchFamily="34" charset="-122"/>
                </a:rPr>
                <a:t>提高</a:t>
              </a:r>
            </a:p>
            <a:p>
              <a:pPr algn="ctr" defTabSz="1076325">
                <a:lnSpc>
                  <a:spcPct val="130000"/>
                </a:lnSpc>
                <a:spcBef>
                  <a:spcPct val="50000"/>
                </a:spcBef>
                <a:buClr>
                  <a:srgbClr val="CC0000"/>
                </a:buClr>
                <a:buFont typeface="Wingdings" pitchFamily="2" charset="2"/>
                <a:buNone/>
              </a:pPr>
              <a:r>
                <a:rPr lang="zh-CN" altLang="en-US" sz="2000" b="1" dirty="0">
                  <a:solidFill>
                    <a:schemeClr val="bg1"/>
                  </a:solidFill>
                  <a:latin typeface="微软雅黑" pitchFamily="34" charset="-122"/>
                  <a:ea typeface="微软雅黑" pitchFamily="34" charset="-122"/>
                </a:rPr>
                <a:t>知名度</a:t>
              </a:r>
            </a:p>
          </p:txBody>
        </p:sp>
        <p:sp>
          <p:nvSpPr>
            <p:cNvPr id="17" name="_s1030"/>
            <p:cNvSpPr>
              <a:spLocks noChangeShapeType="1"/>
            </p:cNvSpPr>
            <p:nvPr/>
          </p:nvSpPr>
          <p:spPr bwMode="auto">
            <a:xfrm flipH="1">
              <a:off x="916" y="1644"/>
              <a:ext cx="200" cy="276"/>
            </a:xfrm>
            <a:prstGeom prst="line">
              <a:avLst/>
            </a:prstGeom>
            <a:noFill/>
            <a:ln w="9525" cap="flat" cmpd="sng">
              <a:solidFill>
                <a:schemeClr val="accent1"/>
              </a:solidFill>
              <a:round/>
              <a:headEnd/>
              <a:tailEnd/>
            </a:ln>
            <a:effectLst>
              <a:outerShdw dist="38100" dir="5400000" algn="ctr" rotWithShape="0">
                <a:srgbClr val="000000">
                  <a:alpha val="32999"/>
                </a:srgbClr>
              </a:outerShdw>
            </a:effectLst>
          </p:spPr>
          <p:txBody>
            <a:bodyPr lIns="0" tIns="0" rIns="0" bIns="0" anchor="ctr"/>
            <a:lstStyle/>
            <a:p>
              <a:pPr algn="r" eaLnBrk="1" hangingPunct="1">
                <a:defRPr/>
              </a:pPr>
              <a:endParaRPr lang="zh-CN" altLang="en-US" sz="1000" b="1">
                <a:solidFill>
                  <a:schemeClr val="bg1"/>
                </a:solidFill>
                <a:latin typeface="Arial" charset="0"/>
                <a:ea typeface="+mn-ea"/>
              </a:endParaRPr>
            </a:p>
          </p:txBody>
        </p:sp>
        <p:sp>
          <p:nvSpPr>
            <p:cNvPr id="18" name="_s1031"/>
            <p:cNvSpPr>
              <a:spLocks noChangeArrowheads="1"/>
            </p:cNvSpPr>
            <p:nvPr/>
          </p:nvSpPr>
          <p:spPr bwMode="auto">
            <a:xfrm>
              <a:off x="104" y="1604"/>
              <a:ext cx="1127" cy="1054"/>
            </a:xfrm>
            <a:prstGeom prst="ellipse">
              <a:avLst/>
            </a:prstGeom>
            <a:gradFill rotWithShape="1">
              <a:gsLst>
                <a:gs pos="0">
                  <a:srgbClr val="005269"/>
                </a:gs>
                <a:gs pos="50000">
                  <a:srgbClr val="0086AA"/>
                </a:gs>
                <a:gs pos="70000">
                  <a:srgbClr val="0A99BE"/>
                </a:gs>
                <a:gs pos="100000">
                  <a:srgbClr val="2ABAE3"/>
                </a:gs>
              </a:gsLst>
              <a:lin ang="5400000"/>
            </a:gradFill>
            <a:ln w="9525">
              <a:solidFill>
                <a:schemeClr val="accent1"/>
              </a:solidFill>
              <a:round/>
              <a:headEnd/>
              <a:tailEnd/>
            </a:ln>
            <a:effectLst>
              <a:outerShdw dist="38100" dir="5400000" algn="ctr" rotWithShape="0">
                <a:srgbClr val="000000">
                  <a:alpha val="32999"/>
                </a:srgbClr>
              </a:outerShdw>
            </a:effectLst>
          </p:spPr>
          <p:txBody>
            <a:bodyPr lIns="0" tIns="0" rIns="0" bIns="0" anchor="ctr"/>
            <a:lstStyle/>
            <a:p>
              <a:pPr algn="ctr" defTabSz="1076325">
                <a:lnSpc>
                  <a:spcPct val="130000"/>
                </a:lnSpc>
                <a:spcBef>
                  <a:spcPct val="50000"/>
                </a:spcBef>
                <a:buClr>
                  <a:srgbClr val="CC0000"/>
                </a:buClr>
                <a:buFont typeface="Wingdings" pitchFamily="2" charset="2"/>
                <a:buNone/>
              </a:pPr>
              <a:r>
                <a:rPr lang="zh-CN" altLang="en-US" b="1" dirty="0">
                  <a:solidFill>
                    <a:schemeClr val="bg1"/>
                  </a:solidFill>
                  <a:latin typeface="微软雅黑" pitchFamily="34" charset="-122"/>
                  <a:ea typeface="微软雅黑" pitchFamily="34" charset="-122"/>
                </a:rPr>
                <a:t>形成市场价格 </a:t>
              </a:r>
            </a:p>
          </p:txBody>
        </p:sp>
        <p:sp>
          <p:nvSpPr>
            <p:cNvPr id="19" name="_s1032"/>
            <p:cNvSpPr>
              <a:spLocks noChangeShapeType="1"/>
            </p:cNvSpPr>
            <p:nvPr/>
          </p:nvSpPr>
          <p:spPr bwMode="auto">
            <a:xfrm>
              <a:off x="1518" y="1644"/>
              <a:ext cx="201" cy="276"/>
            </a:xfrm>
            <a:prstGeom prst="line">
              <a:avLst/>
            </a:prstGeom>
            <a:noFill/>
            <a:ln w="9525" cap="flat" cmpd="sng">
              <a:solidFill>
                <a:schemeClr val="accent1"/>
              </a:solidFill>
              <a:round/>
              <a:headEnd/>
              <a:tailEnd/>
            </a:ln>
            <a:effectLst>
              <a:outerShdw dist="38100" dir="5400000" algn="ctr" rotWithShape="0">
                <a:srgbClr val="000000">
                  <a:alpha val="32999"/>
                </a:srgbClr>
              </a:outerShdw>
            </a:effectLst>
          </p:spPr>
          <p:txBody>
            <a:bodyPr lIns="0" tIns="0" rIns="0" bIns="0" anchor="ctr"/>
            <a:lstStyle/>
            <a:p>
              <a:pPr algn="r" eaLnBrk="1" hangingPunct="1">
                <a:defRPr/>
              </a:pPr>
              <a:endParaRPr lang="zh-CN" altLang="en-US" sz="1000" b="1">
                <a:solidFill>
                  <a:schemeClr val="bg1"/>
                </a:solidFill>
                <a:latin typeface="Arial" charset="0"/>
                <a:ea typeface="+mn-ea"/>
              </a:endParaRPr>
            </a:p>
          </p:txBody>
        </p:sp>
        <p:sp>
          <p:nvSpPr>
            <p:cNvPr id="20" name="_s1033"/>
            <p:cNvSpPr>
              <a:spLocks noChangeArrowheads="1"/>
            </p:cNvSpPr>
            <p:nvPr/>
          </p:nvSpPr>
          <p:spPr bwMode="auto">
            <a:xfrm>
              <a:off x="1288" y="1604"/>
              <a:ext cx="1071" cy="998"/>
            </a:xfrm>
            <a:prstGeom prst="ellipse">
              <a:avLst/>
            </a:prstGeom>
            <a:gradFill rotWithShape="1">
              <a:gsLst>
                <a:gs pos="0">
                  <a:srgbClr val="005269"/>
                </a:gs>
                <a:gs pos="50000">
                  <a:srgbClr val="0086AA"/>
                </a:gs>
                <a:gs pos="70000">
                  <a:srgbClr val="0A99BE"/>
                </a:gs>
                <a:gs pos="100000">
                  <a:srgbClr val="2ABAE3"/>
                </a:gs>
              </a:gsLst>
              <a:lin ang="5400000"/>
            </a:gradFill>
            <a:ln w="9525">
              <a:solidFill>
                <a:schemeClr val="accent1"/>
              </a:solidFill>
              <a:round/>
              <a:headEnd/>
              <a:tailEnd/>
            </a:ln>
            <a:effectLst>
              <a:outerShdw dist="38100" dir="5400000" algn="ctr" rotWithShape="0">
                <a:srgbClr val="000000">
                  <a:alpha val="32999"/>
                </a:srgbClr>
              </a:outerShdw>
            </a:effectLst>
          </p:spPr>
          <p:txBody>
            <a:bodyPr lIns="0" tIns="0" rIns="0" bIns="0" anchor="ctr"/>
            <a:lstStyle/>
            <a:p>
              <a:pPr algn="r" defTabSz="1076325">
                <a:lnSpc>
                  <a:spcPct val="130000"/>
                </a:lnSpc>
                <a:spcBef>
                  <a:spcPct val="50000"/>
                </a:spcBef>
                <a:buClr>
                  <a:srgbClr val="CC0000"/>
                </a:buClr>
                <a:buFont typeface="Wingdings" pitchFamily="2" charset="2"/>
                <a:buNone/>
              </a:pPr>
              <a:r>
                <a:rPr lang="zh-CN" altLang="en-US" b="1" dirty="0">
                  <a:solidFill>
                    <a:schemeClr val="bg1"/>
                  </a:solidFill>
                  <a:latin typeface="微软雅黑" pitchFamily="34" charset="-122"/>
                  <a:ea typeface="微软雅黑" pitchFamily="34" charset="-122"/>
                </a:rPr>
                <a:t>规范法人治理结构 </a:t>
              </a:r>
            </a:p>
          </p:txBody>
        </p:sp>
        <p:sp>
          <p:nvSpPr>
            <p:cNvPr id="21" name="_s1034"/>
            <p:cNvSpPr>
              <a:spLocks noChangeShapeType="1"/>
            </p:cNvSpPr>
            <p:nvPr/>
          </p:nvSpPr>
          <p:spPr bwMode="auto">
            <a:xfrm flipV="1">
              <a:off x="1642" y="1155"/>
              <a:ext cx="325" cy="107"/>
            </a:xfrm>
            <a:prstGeom prst="line">
              <a:avLst/>
            </a:prstGeom>
            <a:noFill/>
            <a:ln w="9525" cap="flat" cmpd="sng">
              <a:solidFill>
                <a:schemeClr val="accent1"/>
              </a:solidFill>
              <a:round/>
              <a:headEnd/>
              <a:tailEnd/>
            </a:ln>
            <a:effectLst>
              <a:outerShdw dist="38100" dir="5400000" algn="ctr" rotWithShape="0">
                <a:srgbClr val="000000">
                  <a:alpha val="32999"/>
                </a:srgbClr>
              </a:outerShdw>
            </a:effectLst>
          </p:spPr>
          <p:txBody>
            <a:bodyPr lIns="0" tIns="0" rIns="0" bIns="0" anchor="ctr"/>
            <a:lstStyle/>
            <a:p>
              <a:pPr algn="r" eaLnBrk="1" hangingPunct="1">
                <a:defRPr/>
              </a:pPr>
              <a:endParaRPr lang="zh-CN" altLang="en-US" sz="1000" b="1">
                <a:solidFill>
                  <a:schemeClr val="bg1"/>
                </a:solidFill>
                <a:latin typeface="Arial" charset="0"/>
                <a:ea typeface="+mn-ea"/>
              </a:endParaRPr>
            </a:p>
          </p:txBody>
        </p:sp>
        <p:sp>
          <p:nvSpPr>
            <p:cNvPr id="22" name="_s1035"/>
            <p:cNvSpPr>
              <a:spLocks noChangeArrowheads="1"/>
            </p:cNvSpPr>
            <p:nvPr/>
          </p:nvSpPr>
          <p:spPr bwMode="auto">
            <a:xfrm>
              <a:off x="1618" y="668"/>
              <a:ext cx="1016" cy="936"/>
            </a:xfrm>
            <a:prstGeom prst="ellipse">
              <a:avLst/>
            </a:prstGeom>
            <a:gradFill rotWithShape="1">
              <a:gsLst>
                <a:gs pos="0">
                  <a:srgbClr val="005269"/>
                </a:gs>
                <a:gs pos="50000">
                  <a:srgbClr val="0086AA"/>
                </a:gs>
                <a:gs pos="70000">
                  <a:srgbClr val="0A99BE"/>
                </a:gs>
                <a:gs pos="100000">
                  <a:srgbClr val="2ABAE3"/>
                </a:gs>
              </a:gsLst>
              <a:lin ang="5400000"/>
            </a:gradFill>
            <a:ln w="9525">
              <a:solidFill>
                <a:schemeClr val="accent1"/>
              </a:solidFill>
              <a:round/>
              <a:headEnd/>
              <a:tailEnd/>
            </a:ln>
            <a:effectLst>
              <a:outerShdw dist="38100" dir="5400000" algn="ctr" rotWithShape="0">
                <a:srgbClr val="000000">
                  <a:alpha val="32999"/>
                </a:srgbClr>
              </a:outerShdw>
            </a:effectLst>
          </p:spPr>
          <p:txBody>
            <a:bodyPr lIns="0" tIns="0" rIns="0" bIns="0" anchor="ctr"/>
            <a:lstStyle/>
            <a:p>
              <a:pPr algn="ctr" defTabSz="1076325">
                <a:lnSpc>
                  <a:spcPct val="130000"/>
                </a:lnSpc>
                <a:spcBef>
                  <a:spcPct val="50000"/>
                </a:spcBef>
                <a:buClr>
                  <a:srgbClr val="CC0000"/>
                </a:buClr>
                <a:buFont typeface="Wingdings" pitchFamily="2" charset="2"/>
                <a:buNone/>
              </a:pPr>
              <a:r>
                <a:rPr lang="zh-CN" altLang="en-US" sz="2000" b="1" dirty="0">
                  <a:solidFill>
                    <a:schemeClr val="bg1"/>
                  </a:solidFill>
                  <a:latin typeface="微软雅黑" pitchFamily="34" charset="-122"/>
                  <a:ea typeface="微软雅黑" pitchFamily="34" charset="-122"/>
                </a:rPr>
                <a:t>提高融资能力 </a:t>
              </a:r>
            </a:p>
          </p:txBody>
        </p:sp>
        <p:sp>
          <p:nvSpPr>
            <p:cNvPr id="23" name="_s1036"/>
            <p:cNvSpPr>
              <a:spLocks noChangeShapeType="1"/>
            </p:cNvSpPr>
            <p:nvPr/>
          </p:nvSpPr>
          <p:spPr bwMode="auto">
            <a:xfrm flipV="1">
              <a:off x="1317" y="683"/>
              <a:ext cx="0" cy="343"/>
            </a:xfrm>
            <a:prstGeom prst="line">
              <a:avLst/>
            </a:prstGeom>
            <a:noFill/>
            <a:ln w="9525" cap="flat" cmpd="sng">
              <a:solidFill>
                <a:schemeClr val="accent1"/>
              </a:solidFill>
              <a:round/>
              <a:headEnd/>
              <a:tailEnd/>
            </a:ln>
            <a:effectLst>
              <a:outerShdw dist="38100" dir="5400000" algn="ctr" rotWithShape="0">
                <a:srgbClr val="000000">
                  <a:alpha val="32999"/>
                </a:srgbClr>
              </a:outerShdw>
            </a:effectLst>
          </p:spPr>
          <p:txBody>
            <a:bodyPr lIns="0" tIns="0" rIns="0" bIns="0" anchor="ctr"/>
            <a:lstStyle/>
            <a:p>
              <a:pPr algn="r" eaLnBrk="1" hangingPunct="1">
                <a:defRPr/>
              </a:pPr>
              <a:endParaRPr lang="zh-CN" altLang="en-US" sz="1000" b="1">
                <a:solidFill>
                  <a:schemeClr val="bg1"/>
                </a:solidFill>
                <a:latin typeface="Arial" charset="0"/>
                <a:ea typeface="+mn-ea"/>
              </a:endParaRPr>
            </a:p>
          </p:txBody>
        </p:sp>
        <p:sp>
          <p:nvSpPr>
            <p:cNvPr id="24" name="_s1037"/>
            <p:cNvSpPr>
              <a:spLocks noChangeArrowheads="1"/>
            </p:cNvSpPr>
            <p:nvPr/>
          </p:nvSpPr>
          <p:spPr bwMode="auto">
            <a:xfrm>
              <a:off x="667" y="8"/>
              <a:ext cx="1117" cy="1020"/>
            </a:xfrm>
            <a:prstGeom prst="ellipse">
              <a:avLst/>
            </a:prstGeom>
            <a:gradFill rotWithShape="1">
              <a:gsLst>
                <a:gs pos="0">
                  <a:srgbClr val="005269"/>
                </a:gs>
                <a:gs pos="50000">
                  <a:srgbClr val="0086AA"/>
                </a:gs>
                <a:gs pos="70000">
                  <a:srgbClr val="0A99BE"/>
                </a:gs>
                <a:gs pos="100000">
                  <a:srgbClr val="2ABAE3"/>
                </a:gs>
              </a:gsLst>
              <a:lin ang="5400000"/>
            </a:gradFill>
            <a:ln w="9525">
              <a:solidFill>
                <a:schemeClr val="accent1"/>
              </a:solidFill>
              <a:round/>
              <a:headEnd/>
              <a:tailEnd/>
            </a:ln>
            <a:effectLst>
              <a:outerShdw dist="38100" dir="5400000" algn="ctr" rotWithShape="0">
                <a:srgbClr val="000000">
                  <a:alpha val="32999"/>
                </a:srgbClr>
              </a:outerShdw>
            </a:effectLst>
          </p:spPr>
          <p:txBody>
            <a:bodyPr lIns="0" tIns="0" rIns="0" bIns="0" anchor="ctr"/>
            <a:lstStyle/>
            <a:p>
              <a:pPr algn="r" defTabSz="1076325">
                <a:lnSpc>
                  <a:spcPct val="130000"/>
                </a:lnSpc>
                <a:spcBef>
                  <a:spcPct val="50000"/>
                </a:spcBef>
                <a:buClr>
                  <a:srgbClr val="CC0000"/>
                </a:buClr>
                <a:buFont typeface="Wingdings" pitchFamily="2" charset="2"/>
                <a:buNone/>
              </a:pPr>
              <a:r>
                <a:rPr lang="zh-CN" altLang="en-US" b="1" dirty="0">
                  <a:solidFill>
                    <a:schemeClr val="bg1"/>
                  </a:solidFill>
                  <a:latin typeface="微软雅黑" pitchFamily="34" charset="-122"/>
                  <a:ea typeface="微软雅黑" pitchFamily="34" charset="-122"/>
                </a:rPr>
                <a:t>增强股份的流动性 </a:t>
              </a:r>
            </a:p>
          </p:txBody>
        </p:sp>
        <p:sp>
          <p:nvSpPr>
            <p:cNvPr id="25" name="_s1038"/>
            <p:cNvSpPr>
              <a:spLocks noChangeArrowheads="1"/>
            </p:cNvSpPr>
            <p:nvPr/>
          </p:nvSpPr>
          <p:spPr bwMode="auto">
            <a:xfrm>
              <a:off x="906" y="1028"/>
              <a:ext cx="685" cy="683"/>
            </a:xfrm>
            <a:prstGeom prst="ellipse">
              <a:avLst/>
            </a:prstGeom>
            <a:gradFill rotWithShape="1">
              <a:gsLst>
                <a:gs pos="0">
                  <a:srgbClr val="FF9900"/>
                </a:gs>
                <a:gs pos="50000">
                  <a:srgbClr val="FF9900"/>
                </a:gs>
                <a:gs pos="70000">
                  <a:srgbClr val="FFC000"/>
                </a:gs>
                <a:gs pos="100000">
                  <a:srgbClr val="FFC000"/>
                </a:gs>
              </a:gsLst>
              <a:lin ang="5400000"/>
            </a:gradFill>
            <a:ln w="9525">
              <a:solidFill>
                <a:schemeClr val="accent1"/>
              </a:solidFill>
              <a:round/>
              <a:headEnd/>
              <a:tailEnd/>
            </a:ln>
            <a:effectLst>
              <a:outerShdw dist="38100" dir="5400000" algn="ctr" rotWithShape="0">
                <a:srgbClr val="000000">
                  <a:alpha val="32999"/>
                </a:srgbClr>
              </a:outerShdw>
            </a:effectLst>
          </p:spPr>
          <p:txBody>
            <a:bodyPr lIns="0" tIns="0" rIns="0" bIns="0" anchor="ctr"/>
            <a:lstStyle/>
            <a:p>
              <a:pPr algn="r" defTabSz="1076325">
                <a:lnSpc>
                  <a:spcPct val="130000"/>
                </a:lnSpc>
                <a:spcBef>
                  <a:spcPct val="50000"/>
                </a:spcBef>
                <a:buClr>
                  <a:srgbClr val="CC0000"/>
                </a:buClr>
                <a:buFont typeface="Wingdings" pitchFamily="2" charset="2"/>
                <a:buNone/>
              </a:pPr>
              <a:r>
                <a:rPr lang="zh-CN" altLang="en-US" sz="1000" b="1">
                  <a:solidFill>
                    <a:srgbClr val="003399"/>
                  </a:solidFill>
                  <a:latin typeface="微软雅黑" pitchFamily="34" charset="-122"/>
                  <a:ea typeface="微软雅黑" pitchFamily="34" charset="-122"/>
                </a:rPr>
                <a:t>基本实现上市功能</a:t>
              </a:r>
            </a:p>
          </p:txBody>
        </p:sp>
      </p:grpSp>
      <p:sp>
        <p:nvSpPr>
          <p:cNvPr id="26" name="矩形 25"/>
          <p:cNvSpPr/>
          <p:nvPr/>
        </p:nvSpPr>
        <p:spPr>
          <a:xfrm>
            <a:off x="431540"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2559445938"/>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04" y="1637338"/>
            <a:ext cx="8811032" cy="464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930828" y="692696"/>
            <a:ext cx="5144358"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为什么选新三板</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4" name="矩形 3"/>
          <p:cNvSpPr/>
          <p:nvPr/>
        </p:nvSpPr>
        <p:spPr>
          <a:xfrm>
            <a:off x="431540"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3205757990"/>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470906"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285092" y="692696"/>
            <a:ext cx="4435830"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新三板的现状</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extLst>
      <p:ext uri="{BB962C8B-B14F-4D97-AF65-F5344CB8AC3E}">
        <p14:creationId xmlns:p14="http://schemas.microsoft.com/office/powerpoint/2010/main" val="3320410350"/>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zh-CN" altLang="en-US" b="1" dirty="0" smtClean="0"/>
              <a:t>中国信息协会</a:t>
            </a:r>
            <a:endParaRPr lang="zh-CN" b="1" dirty="0"/>
          </a:p>
        </p:txBody>
      </p:sp>
      <p:sp>
        <p:nvSpPr>
          <p:cNvPr id="5" name="Content Placeholder 4"/>
          <p:cNvSpPr>
            <a:spLocks noGrp="1"/>
          </p:cNvSpPr>
          <p:nvPr>
            <p:ph idx="1"/>
            <p:custDataLst>
              <p:tags r:id="rId3"/>
            </p:custDataLst>
          </p:nvPr>
        </p:nvSpPr>
        <p:spPr/>
        <p:txBody>
          <a:bodyPr>
            <a:normAutofit/>
          </a:bodyPr>
          <a:lstStyle/>
          <a:p>
            <a:r>
              <a:rPr lang="zh-CN" altLang="en-US" dirty="0" smtClean="0"/>
              <a:t>国家发改委直属社团</a:t>
            </a:r>
            <a:endParaRPr lang="en-US" altLang="zh-CN" dirty="0" smtClean="0"/>
          </a:p>
          <a:p>
            <a:r>
              <a:rPr lang="zh-CN" altLang="en-US" dirty="0" smtClean="0"/>
              <a:t>关注发展的行业管理组织</a:t>
            </a:r>
            <a:endParaRPr lang="zh-CN" dirty="0"/>
          </a:p>
          <a:p>
            <a:r>
              <a:rPr lang="zh-CN" altLang="en-US" dirty="0" smtClean="0"/>
              <a:t>政策</a:t>
            </a:r>
            <a:r>
              <a:rPr lang="zh-CN" altLang="en-US" dirty="0"/>
              <a:t>高度与执行</a:t>
            </a:r>
            <a:r>
              <a:rPr lang="zh-CN" altLang="en-US" dirty="0" smtClean="0"/>
              <a:t>力</a:t>
            </a:r>
            <a:endParaRPr lang="en-US" altLang="zh-CN" dirty="0" smtClean="0"/>
          </a:p>
          <a:p>
            <a:endParaRPr lang="en-US" altLang="zh-CN" dirty="0"/>
          </a:p>
          <a:p>
            <a:r>
              <a:rPr lang="zh-CN" altLang="en-US" dirty="0" smtClean="0"/>
              <a:t>中国信息协会民营企业分会</a:t>
            </a:r>
            <a:endParaRPr lang="zh-CN"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5092" y="692696"/>
            <a:ext cx="4435830"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新三板的未来</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graphicFrame>
        <p:nvGraphicFramePr>
          <p:cNvPr id="3" name="Group 52"/>
          <p:cNvGraphicFramePr>
            <a:graphicFrameLocks/>
          </p:cNvGraphicFramePr>
          <p:nvPr>
            <p:extLst>
              <p:ext uri="{D42A27DB-BD31-4B8C-83A1-F6EECF244321}">
                <p14:modId xmlns:p14="http://schemas.microsoft.com/office/powerpoint/2010/main" val="4266699288"/>
              </p:ext>
            </p:extLst>
          </p:nvPr>
        </p:nvGraphicFramePr>
        <p:xfrm>
          <a:off x="971600" y="1649954"/>
          <a:ext cx="7272809" cy="4652975"/>
        </p:xfrm>
        <a:graphic>
          <a:graphicData uri="http://schemas.openxmlformats.org/drawingml/2006/table">
            <a:tbl>
              <a:tblPr/>
              <a:tblGrid>
                <a:gridCol w="641542"/>
                <a:gridCol w="3978160"/>
                <a:gridCol w="2653107"/>
              </a:tblGrid>
              <a:tr h="581978">
                <a:tc>
                  <a:txBody>
                    <a:bodyPr/>
                    <a:lstStyle/>
                    <a:p>
                      <a:pPr marL="0" marR="0" lvl="0" indent="0" algn="ctr" defTabSz="914400" rtl="0" eaLnBrk="0" fontAlgn="base" latinLnBrk="0" hangingPunct="0">
                        <a:lnSpc>
                          <a:spcPct val="100000"/>
                        </a:lnSpc>
                        <a:spcBef>
                          <a:spcPct val="20000"/>
                        </a:spcBef>
                        <a:spcAft>
                          <a:spcPct val="0"/>
                        </a:spcAft>
                        <a:buClr>
                          <a:srgbClr val="99CC00"/>
                        </a:buClr>
                        <a:buSzPct val="150000"/>
                        <a:buFontTx/>
                        <a:buNone/>
                        <a:tabLst/>
                      </a:pPr>
                      <a:r>
                        <a:rPr kumimoji="0" lang="zh-CN" sz="1400" b="1" i="0" u="none" strike="noStrike" cap="none" normalizeH="0" baseline="0" dirty="0" smtClean="0">
                          <a:ln>
                            <a:noFill/>
                          </a:ln>
                          <a:solidFill>
                            <a:schemeClr val="bg1"/>
                          </a:solidFill>
                          <a:effectLst/>
                          <a:latin typeface="微软雅黑" pitchFamily="34" charset="-122"/>
                          <a:ea typeface="微软雅黑" pitchFamily="34" charset="-122"/>
                        </a:rPr>
                        <a:t>序号</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
                          <a:srgbClr val="99CC00"/>
                        </a:buClr>
                        <a:buSzPct val="150000"/>
                        <a:buFontTx/>
                        <a:buNone/>
                        <a:tabLst/>
                      </a:pPr>
                      <a:r>
                        <a:rPr kumimoji="0" lang="zh-CN" sz="1400" b="1" i="0" u="none" strike="noStrike" cap="none" normalizeH="0" baseline="0" smtClean="0">
                          <a:ln>
                            <a:noFill/>
                          </a:ln>
                          <a:solidFill>
                            <a:schemeClr val="bg1"/>
                          </a:solidFill>
                          <a:effectLst/>
                          <a:latin typeface="微软雅黑" pitchFamily="34" charset="-122"/>
                          <a:ea typeface="微软雅黑" pitchFamily="34" charset="-122"/>
                        </a:rPr>
                        <a:t>目前新三板的规定</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
                          <a:srgbClr val="99CC00"/>
                        </a:buClr>
                        <a:buSzPct val="150000"/>
                        <a:buFontTx/>
                        <a:buNone/>
                        <a:tabLst/>
                      </a:pPr>
                      <a:r>
                        <a:rPr kumimoji="0" lang="zh-CN" sz="1400" b="1" i="0" u="none" strike="noStrike" cap="none" normalizeH="0" baseline="0" smtClean="0">
                          <a:ln>
                            <a:noFill/>
                          </a:ln>
                          <a:solidFill>
                            <a:schemeClr val="bg1"/>
                          </a:solidFill>
                          <a:effectLst/>
                          <a:latin typeface="微软雅黑" pitchFamily="34" charset="-122"/>
                          <a:ea typeface="微软雅黑" pitchFamily="34" charset="-122"/>
                        </a:rPr>
                        <a:t>未来政策方向</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r>
              <a:tr h="1129723">
                <a:tc>
                  <a:txBody>
                    <a:bodyPr/>
                    <a:lstStyle/>
                    <a:p>
                      <a:pPr marL="0" marR="0" lvl="0" indent="0" algn="ctr" defTabSz="914400" rtl="0" eaLnBrk="0" fontAlgn="base" latinLnBrk="0" hangingPunct="0">
                        <a:lnSpc>
                          <a:spcPct val="100000"/>
                        </a:lnSpc>
                        <a:spcBef>
                          <a:spcPct val="20000"/>
                        </a:spcBef>
                        <a:spcAft>
                          <a:spcPct val="0"/>
                        </a:spcAft>
                        <a:buClr>
                          <a:srgbClr val="99CC00"/>
                        </a:buClr>
                        <a:buSzPct val="150000"/>
                        <a:buFontTx/>
                        <a:buNone/>
                        <a:tabLst/>
                      </a:pPr>
                      <a:r>
                        <a:rPr kumimoji="0" lang="en-US" altLang="zh-CN" sz="1200" b="0" i="0" u="none" strike="noStrike" cap="none" normalizeH="0" baseline="0" smtClean="0">
                          <a:ln>
                            <a:noFill/>
                          </a:ln>
                          <a:solidFill>
                            <a:srgbClr val="003399"/>
                          </a:solidFill>
                          <a:effectLst/>
                          <a:latin typeface="微软雅黑" pitchFamily="34" charset="-122"/>
                          <a:ea typeface="微软雅黑" pitchFamily="34" charset="-122"/>
                        </a:rPr>
                        <a:t>1</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sz="1600" b="0" i="0" u="none" strike="noStrike" cap="none" normalizeH="0" baseline="0" smtClean="0">
                          <a:ln>
                            <a:noFill/>
                          </a:ln>
                          <a:solidFill>
                            <a:srgbClr val="003399"/>
                          </a:solidFill>
                          <a:effectLst/>
                          <a:latin typeface="微软雅黑" pitchFamily="34" charset="-122"/>
                          <a:ea typeface="微软雅黑" pitchFamily="34" charset="-122"/>
                        </a:rPr>
                        <a:t>目前仅在北京中关村高新科技园</a:t>
                      </a:r>
                      <a:r>
                        <a:rPr kumimoji="0" lang="zh-CN" altLang="en-US" sz="1600" b="0" i="0" u="none" strike="noStrike" cap="none" normalizeH="0" baseline="0" smtClean="0">
                          <a:ln>
                            <a:noFill/>
                          </a:ln>
                          <a:solidFill>
                            <a:srgbClr val="003399"/>
                          </a:solidFill>
                          <a:effectLst/>
                          <a:latin typeface="微软雅黑" pitchFamily="34" charset="-122"/>
                          <a:ea typeface="微软雅黑" pitchFamily="34" charset="-122"/>
                        </a:rPr>
                        <a:t>、上海张江高新技术产业开发区、武汉东湖新技术产业开发区、天津滨海高新区</a:t>
                      </a:r>
                      <a:r>
                        <a:rPr kumimoji="0" lang="zh-CN" sz="1600" b="0" i="0" u="none" strike="noStrike" cap="none" normalizeH="0" baseline="0" smtClean="0">
                          <a:ln>
                            <a:noFill/>
                          </a:ln>
                          <a:solidFill>
                            <a:srgbClr val="003399"/>
                          </a:solidFill>
                          <a:effectLst/>
                          <a:latin typeface="微软雅黑" pitchFamily="34" charset="-122"/>
                          <a:ea typeface="微软雅黑" pitchFamily="34" charset="-122"/>
                        </a:rPr>
                        <a:t>进行试点</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600" b="0" i="0" u="none" strike="noStrike" cap="none" normalizeH="0" baseline="0" dirty="0" smtClean="0">
                          <a:ln>
                            <a:noFill/>
                          </a:ln>
                          <a:solidFill>
                            <a:srgbClr val="003399"/>
                          </a:solidFill>
                          <a:effectLst/>
                          <a:latin typeface="微软雅黑" pitchFamily="34" charset="-122"/>
                          <a:ea typeface="微软雅黑" pitchFamily="34" charset="-122"/>
                        </a:rPr>
                        <a:t>拟扩容至全部国家级高新技术产业开发区</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r h="718914">
                <a:tc>
                  <a:txBody>
                    <a:bodyPr/>
                    <a:lstStyle/>
                    <a:p>
                      <a:pPr marL="0" marR="0" lvl="0" indent="0" algn="ctr" defTabSz="914400" rtl="0" eaLnBrk="0" fontAlgn="base" latinLnBrk="0" hangingPunct="0">
                        <a:lnSpc>
                          <a:spcPct val="100000"/>
                        </a:lnSpc>
                        <a:spcBef>
                          <a:spcPct val="20000"/>
                        </a:spcBef>
                        <a:spcAft>
                          <a:spcPct val="0"/>
                        </a:spcAft>
                        <a:buClr>
                          <a:srgbClr val="99CC00"/>
                        </a:buClr>
                        <a:buSzPct val="150000"/>
                        <a:buFontTx/>
                        <a:buNone/>
                        <a:tabLst/>
                      </a:pPr>
                      <a:r>
                        <a:rPr kumimoji="0" lang="en-US" altLang="zh-CN" sz="1200" b="0" i="0" u="none" strike="noStrike" cap="none" normalizeH="0" baseline="0" smtClean="0">
                          <a:ln>
                            <a:noFill/>
                          </a:ln>
                          <a:solidFill>
                            <a:srgbClr val="003399"/>
                          </a:solidFill>
                          <a:effectLst/>
                          <a:latin typeface="微软雅黑" pitchFamily="34" charset="-122"/>
                          <a:ea typeface="微软雅黑" pitchFamily="34" charset="-122"/>
                        </a:rPr>
                        <a:t>2</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sz="1600" b="0" i="0" u="none" strike="noStrike" cap="none" normalizeH="0" baseline="0" smtClean="0">
                          <a:ln>
                            <a:noFill/>
                          </a:ln>
                          <a:solidFill>
                            <a:srgbClr val="003399"/>
                          </a:solidFill>
                          <a:effectLst/>
                          <a:latin typeface="微软雅黑" pitchFamily="34" charset="-122"/>
                          <a:ea typeface="微软雅黑" pitchFamily="34" charset="-122"/>
                        </a:rPr>
                        <a:t>证券公司只提供股份转让的报价服务，不提供集中竞价撮合的标准化转让服务</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sz="1600" b="0" i="0" u="none" strike="noStrike" cap="none" normalizeH="0" baseline="0" dirty="0" smtClean="0">
                          <a:ln>
                            <a:noFill/>
                          </a:ln>
                          <a:solidFill>
                            <a:srgbClr val="003399"/>
                          </a:solidFill>
                          <a:effectLst/>
                          <a:latin typeface="微软雅黑" pitchFamily="34" charset="-122"/>
                          <a:ea typeface="微软雅黑" pitchFamily="34" charset="-122"/>
                        </a:rPr>
                        <a:t>拟提供做市商服务</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r h="924318">
                <a:tc>
                  <a:txBody>
                    <a:bodyPr/>
                    <a:lstStyle/>
                    <a:p>
                      <a:pPr marL="0" marR="0" lvl="0" indent="0" algn="ctr" defTabSz="914400" rtl="0" eaLnBrk="0" fontAlgn="base" latinLnBrk="0" hangingPunct="0">
                        <a:lnSpc>
                          <a:spcPct val="100000"/>
                        </a:lnSpc>
                        <a:spcBef>
                          <a:spcPct val="20000"/>
                        </a:spcBef>
                        <a:spcAft>
                          <a:spcPct val="0"/>
                        </a:spcAft>
                        <a:buClr>
                          <a:srgbClr val="99CC00"/>
                        </a:buClr>
                        <a:buSzPct val="150000"/>
                        <a:buFontTx/>
                        <a:buNone/>
                        <a:tabLst/>
                      </a:pPr>
                      <a:r>
                        <a:rPr kumimoji="0" lang="en-US" altLang="zh-CN" sz="1200" b="0" i="0" u="none" strike="noStrike" cap="none" normalizeH="0" baseline="0" smtClean="0">
                          <a:ln>
                            <a:noFill/>
                          </a:ln>
                          <a:solidFill>
                            <a:srgbClr val="003399"/>
                          </a:solidFill>
                          <a:effectLst/>
                          <a:latin typeface="微软雅黑" pitchFamily="34" charset="-122"/>
                          <a:ea typeface="微软雅黑" pitchFamily="34" charset="-122"/>
                        </a:rPr>
                        <a:t>3</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sz="1600" b="0" i="0" u="none" strike="noStrike" cap="none" normalizeH="0" baseline="0" smtClean="0">
                          <a:ln>
                            <a:noFill/>
                          </a:ln>
                          <a:solidFill>
                            <a:srgbClr val="003399"/>
                          </a:solidFill>
                          <a:effectLst/>
                          <a:latin typeface="微软雅黑" pitchFamily="34" charset="-122"/>
                          <a:ea typeface="微软雅黑" pitchFamily="34" charset="-122"/>
                        </a:rPr>
                        <a:t>试行投资者适当性制度，参与试点的投资者将仅限于机构投资者，包括法人、信托、合伙制企业等</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sz="1600" b="0" i="0" u="none" strike="noStrike" cap="none" normalizeH="0" baseline="0" dirty="0" smtClean="0">
                          <a:ln>
                            <a:noFill/>
                          </a:ln>
                          <a:solidFill>
                            <a:srgbClr val="003399"/>
                          </a:solidFill>
                          <a:effectLst/>
                          <a:latin typeface="微软雅黑" pitchFamily="34" charset="-122"/>
                          <a:ea typeface="微软雅黑" pitchFamily="34" charset="-122"/>
                        </a:rPr>
                        <a:t>投资者的范围将扩展至合格的个人投资者</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r h="513511">
                <a:tc>
                  <a:txBody>
                    <a:bodyPr/>
                    <a:lstStyle/>
                    <a:p>
                      <a:pPr marL="0" marR="0" lvl="0" indent="0" algn="ctr" defTabSz="914400" rtl="0" eaLnBrk="0" fontAlgn="base" latinLnBrk="0" hangingPunct="0">
                        <a:lnSpc>
                          <a:spcPct val="100000"/>
                        </a:lnSpc>
                        <a:spcBef>
                          <a:spcPct val="20000"/>
                        </a:spcBef>
                        <a:spcAft>
                          <a:spcPct val="0"/>
                        </a:spcAft>
                        <a:buClr>
                          <a:srgbClr val="99CC00"/>
                        </a:buClr>
                        <a:buSzPct val="150000"/>
                        <a:buFontTx/>
                        <a:buNone/>
                        <a:tabLst/>
                      </a:pPr>
                      <a:r>
                        <a:rPr kumimoji="0" lang="en-US" altLang="zh-CN" sz="1200" b="0" i="0" u="none" strike="noStrike" cap="none" normalizeH="0" baseline="0" smtClean="0">
                          <a:ln>
                            <a:noFill/>
                          </a:ln>
                          <a:solidFill>
                            <a:srgbClr val="003399"/>
                          </a:solidFill>
                          <a:effectLst/>
                          <a:latin typeface="微软雅黑" pitchFamily="34" charset="-122"/>
                          <a:ea typeface="微软雅黑" pitchFamily="34" charset="-122"/>
                        </a:rPr>
                        <a:t>4</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600" b="0" i="0" u="none" strike="noStrike" cap="none" normalizeH="0" baseline="0" smtClean="0">
                          <a:ln>
                            <a:noFill/>
                          </a:ln>
                          <a:solidFill>
                            <a:srgbClr val="003399"/>
                          </a:solidFill>
                          <a:effectLst/>
                          <a:latin typeface="微软雅黑" pitchFamily="34" charset="-122"/>
                          <a:ea typeface="微软雅黑" pitchFamily="34" charset="-122"/>
                        </a:rPr>
                        <a:t>投资者报价转让股份的每笔数量须在</a:t>
                      </a:r>
                      <a:r>
                        <a:rPr kumimoji="0" lang="en-US" altLang="zh-CN" sz="1600" b="0" i="0" u="none" strike="noStrike" cap="none" normalizeH="0" baseline="0" smtClean="0">
                          <a:ln>
                            <a:noFill/>
                          </a:ln>
                          <a:solidFill>
                            <a:srgbClr val="003399"/>
                          </a:solidFill>
                          <a:effectLst/>
                          <a:latin typeface="微软雅黑" pitchFamily="34" charset="-122"/>
                          <a:ea typeface="微软雅黑" pitchFamily="34" charset="-122"/>
                        </a:rPr>
                        <a:t>3</a:t>
                      </a:r>
                      <a:r>
                        <a:rPr kumimoji="0" lang="zh-CN" altLang="en-US" sz="1600" b="0" i="0" u="none" strike="noStrike" cap="none" normalizeH="0" baseline="0" smtClean="0">
                          <a:ln>
                            <a:noFill/>
                          </a:ln>
                          <a:solidFill>
                            <a:srgbClr val="003399"/>
                          </a:solidFill>
                          <a:effectLst/>
                          <a:latin typeface="微软雅黑" pitchFamily="34" charset="-122"/>
                          <a:ea typeface="微软雅黑" pitchFamily="34" charset="-122"/>
                        </a:rPr>
                        <a:t>万股以上</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600" b="0" i="0" u="none" strike="noStrike" cap="none" normalizeH="0" baseline="0" dirty="0" smtClean="0">
                          <a:ln>
                            <a:noFill/>
                          </a:ln>
                          <a:solidFill>
                            <a:srgbClr val="003399"/>
                          </a:solidFill>
                          <a:effectLst/>
                          <a:latin typeface="微软雅黑" pitchFamily="34" charset="-122"/>
                          <a:ea typeface="微软雅黑" pitchFamily="34" charset="-122"/>
                        </a:rPr>
                        <a:t>交易单位拟降为</a:t>
                      </a:r>
                      <a:r>
                        <a:rPr kumimoji="0" lang="en-US" altLang="zh-CN" sz="1600" b="0" i="0" u="none" strike="noStrike" cap="none" normalizeH="0" baseline="0" dirty="0" smtClean="0">
                          <a:ln>
                            <a:noFill/>
                          </a:ln>
                          <a:solidFill>
                            <a:srgbClr val="003399"/>
                          </a:solidFill>
                          <a:effectLst/>
                          <a:latin typeface="微软雅黑" pitchFamily="34" charset="-122"/>
                          <a:ea typeface="微软雅黑" pitchFamily="34" charset="-122"/>
                        </a:rPr>
                        <a:t>1000</a:t>
                      </a:r>
                      <a:r>
                        <a:rPr kumimoji="0" lang="zh-CN" altLang="en-US" sz="1600" b="0" i="0" u="none" strike="noStrike" cap="none" normalizeH="0" baseline="0" dirty="0" smtClean="0">
                          <a:ln>
                            <a:noFill/>
                          </a:ln>
                          <a:solidFill>
                            <a:srgbClr val="003399"/>
                          </a:solidFill>
                          <a:effectLst/>
                          <a:latin typeface="微软雅黑" pitchFamily="34" charset="-122"/>
                          <a:ea typeface="微软雅黑" pitchFamily="34" charset="-122"/>
                        </a:rPr>
                        <a:t>股</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r h="718914">
                <a:tc>
                  <a:txBody>
                    <a:bodyPr/>
                    <a:lstStyle/>
                    <a:p>
                      <a:pPr marL="0" marR="0" lvl="0" indent="0" algn="ctr" defTabSz="914400" rtl="0" eaLnBrk="0" fontAlgn="base" latinLnBrk="0" hangingPunct="0">
                        <a:lnSpc>
                          <a:spcPct val="100000"/>
                        </a:lnSpc>
                        <a:spcBef>
                          <a:spcPct val="20000"/>
                        </a:spcBef>
                        <a:spcAft>
                          <a:spcPct val="0"/>
                        </a:spcAft>
                        <a:buClr>
                          <a:srgbClr val="99CC00"/>
                        </a:buClr>
                        <a:buSzPct val="150000"/>
                        <a:buFontTx/>
                        <a:buNone/>
                        <a:tabLst/>
                      </a:pPr>
                      <a:r>
                        <a:rPr kumimoji="0" lang="en-US" altLang="zh-CN" sz="1200" b="0" i="0" u="none" strike="noStrike" cap="none" normalizeH="0" baseline="0" smtClean="0">
                          <a:ln>
                            <a:noFill/>
                          </a:ln>
                          <a:solidFill>
                            <a:srgbClr val="003399"/>
                          </a:solidFill>
                          <a:effectLst/>
                          <a:latin typeface="微软雅黑" pitchFamily="34" charset="-122"/>
                          <a:ea typeface="微软雅黑" pitchFamily="34" charset="-122"/>
                        </a:rPr>
                        <a:t>5</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sz="1600" b="0" i="0" u="none" strike="noStrike" cap="none" normalizeH="0" baseline="0" dirty="0" smtClean="0">
                          <a:ln>
                            <a:noFill/>
                          </a:ln>
                          <a:solidFill>
                            <a:srgbClr val="003399"/>
                          </a:solidFill>
                          <a:effectLst/>
                          <a:latin typeface="微软雅黑" pitchFamily="34" charset="-122"/>
                          <a:ea typeface="微软雅黑" pitchFamily="34" charset="-122"/>
                        </a:rPr>
                        <a:t>由中国证券业协会进行备案后即可挂牌</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600" b="0" i="0" u="none" strike="noStrike" cap="none" normalizeH="0" baseline="0" dirty="0" smtClean="0">
                          <a:ln>
                            <a:noFill/>
                          </a:ln>
                          <a:solidFill>
                            <a:srgbClr val="003399"/>
                          </a:solidFill>
                          <a:effectLst/>
                          <a:latin typeface="微软雅黑" pitchFamily="34" charset="-122"/>
                          <a:ea typeface="微软雅黑" pitchFamily="34" charset="-122"/>
                        </a:rPr>
                        <a:t>采取证监会注册制，使股东人数突破</a:t>
                      </a:r>
                      <a:r>
                        <a:rPr kumimoji="0" lang="en-US" altLang="zh-CN" sz="1600" b="0" i="0" u="none" strike="noStrike" cap="none" normalizeH="0" baseline="0" dirty="0" smtClean="0">
                          <a:ln>
                            <a:noFill/>
                          </a:ln>
                          <a:solidFill>
                            <a:srgbClr val="003399"/>
                          </a:solidFill>
                          <a:effectLst/>
                          <a:latin typeface="微软雅黑" pitchFamily="34" charset="-122"/>
                          <a:ea typeface="微软雅黑" pitchFamily="34" charset="-122"/>
                        </a:rPr>
                        <a:t>200</a:t>
                      </a:r>
                      <a:r>
                        <a:rPr kumimoji="0" lang="zh-CN" altLang="en-US" sz="1600" b="0" i="0" u="none" strike="noStrike" cap="none" normalizeH="0" baseline="0" dirty="0" smtClean="0">
                          <a:ln>
                            <a:noFill/>
                          </a:ln>
                          <a:solidFill>
                            <a:srgbClr val="003399"/>
                          </a:solidFill>
                          <a:effectLst/>
                          <a:latin typeface="微软雅黑" pitchFamily="34" charset="-122"/>
                          <a:ea typeface="微软雅黑" pitchFamily="34" charset="-122"/>
                        </a:rPr>
                        <a:t>人限制</a:t>
                      </a:r>
                    </a:p>
                  </a:txBody>
                  <a:tcPr marL="99060" marR="99060"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bl>
          </a:graphicData>
        </a:graphic>
      </p:graphicFrame>
    </p:spTree>
    <p:extLst>
      <p:ext uri="{BB962C8B-B14F-4D97-AF65-F5344CB8AC3E}">
        <p14:creationId xmlns:p14="http://schemas.microsoft.com/office/powerpoint/2010/main" val="1750621917"/>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zh-CN" sz="7200" dirty="0" smtClean="0"/>
              <a:t>新</a:t>
            </a:r>
            <a:r>
              <a:rPr lang="zh-CN" altLang="en-US" sz="7200" dirty="0" smtClean="0"/>
              <a:t>办法</a:t>
            </a:r>
            <a:r>
              <a:rPr lang="zh-CN" sz="7200" dirty="0" smtClean="0"/>
              <a:t> </a:t>
            </a:r>
            <a:endParaRPr lang="zh-CN" sz="7200"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88"/>
          <p:cNvGraphicFramePr>
            <a:graphicFrameLocks/>
          </p:cNvGraphicFramePr>
          <p:nvPr>
            <p:extLst>
              <p:ext uri="{D42A27DB-BD31-4B8C-83A1-F6EECF244321}">
                <p14:modId xmlns:p14="http://schemas.microsoft.com/office/powerpoint/2010/main" val="812093037"/>
              </p:ext>
            </p:extLst>
          </p:nvPr>
        </p:nvGraphicFramePr>
        <p:xfrm>
          <a:off x="468313" y="1700213"/>
          <a:ext cx="8229600" cy="4906242"/>
        </p:xfrm>
        <a:graphic>
          <a:graphicData uri="http://schemas.openxmlformats.org/drawingml/2006/table">
            <a:tbl>
              <a:tblPr/>
              <a:tblGrid>
                <a:gridCol w="2743200"/>
                <a:gridCol w="2743200"/>
                <a:gridCol w="2743200"/>
              </a:tblGrid>
              <a:tr h="365779">
                <a:tc>
                  <a:txBody>
                    <a:bodyPr/>
                    <a:lstStyle/>
                    <a:p>
                      <a:pPr marL="0" marR="0" lvl="0" indent="0" algn="ctr"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协会规定的公司挂牌条件</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800" b="1" i="0" u="none" strike="noStrike" cap="none" normalizeH="0" baseline="0" smtClean="0">
                          <a:ln>
                            <a:noFill/>
                          </a:ln>
                          <a:solidFill>
                            <a:schemeClr val="bg1"/>
                          </a:solidFill>
                          <a:effectLst/>
                          <a:latin typeface="微软雅黑" pitchFamily="34" charset="-122"/>
                          <a:ea typeface="微软雅黑" pitchFamily="34" charset="-122"/>
                        </a:rPr>
                        <a:t>协会确定的行业导向</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指导</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标准</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1147823">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800" b="1" i="0" u="none" strike="noStrike" cap="none" normalizeH="0" baseline="0" dirty="0" smtClean="0">
                          <a:ln>
                            <a:noFill/>
                          </a:ln>
                          <a:solidFill>
                            <a:srgbClr val="003399"/>
                          </a:solidFill>
                          <a:effectLst/>
                          <a:latin typeface="微软雅黑" pitchFamily="34" charset="-122"/>
                          <a:ea typeface="微软雅黑" pitchFamily="34" charset="-122"/>
                        </a:rPr>
                        <a:t>存续满两年，有限责任公司整体改制的可连续计算</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80000"/>
                        <a:buFont typeface="Wingdings" pitchFamily="2" charset="2"/>
                        <a:buNone/>
                        <a:tabLst/>
                      </a:pPr>
                      <a:r>
                        <a:rPr kumimoji="0" lang="zh-CN" altLang="en-US" sz="1600" b="1" i="0" u="none" strike="noStrike" cap="none" normalizeH="0" baseline="0" dirty="0" smtClean="0">
                          <a:ln>
                            <a:noFill/>
                          </a:ln>
                          <a:solidFill>
                            <a:srgbClr val="003399"/>
                          </a:solidFill>
                          <a:effectLst/>
                          <a:latin typeface="微软雅黑" pitchFamily="34" charset="-122"/>
                          <a:ea typeface="微软雅黑" pitchFamily="34" charset="-122"/>
                        </a:rPr>
                        <a:t>重点推荐行业：新能源、新材料、生物医药、先进制造业等国家战略新兴产业</a:t>
                      </a:r>
                    </a:p>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endParaRPr kumimoji="0" lang="en-US" altLang="zh-CN" sz="1200" b="0" i="0" u="none" strike="noStrike" cap="none" normalizeH="0" baseline="0" dirty="0" smtClean="0">
                        <a:ln>
                          <a:noFill/>
                        </a:ln>
                        <a:solidFill>
                          <a:srgbClr val="003399"/>
                        </a:solidFill>
                        <a:effectLst/>
                        <a:latin typeface="微软雅黑" pitchFamily="34" charset="-122"/>
                        <a:ea typeface="微软雅黑" pitchFamily="34"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600" b="1" i="0" u="none" strike="noStrike" cap="none" normalizeH="0" baseline="0" dirty="0" smtClean="0">
                          <a:ln>
                            <a:noFill/>
                          </a:ln>
                          <a:solidFill>
                            <a:srgbClr val="003399"/>
                          </a:solidFill>
                          <a:effectLst/>
                          <a:latin typeface="微软雅黑" pitchFamily="34" charset="-122"/>
                          <a:ea typeface="微软雅黑" pitchFamily="34" charset="-122"/>
                        </a:rPr>
                        <a:t>战略性新兴产业（节能环保、新一代信息技术、生物医药、高端装备制造、新能源、新材料、新能源汽车等）</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9581">
                <a:tc>
                  <a:txBody>
                    <a:bodyPr/>
                    <a:lstStyle/>
                    <a:p>
                      <a:pPr marL="0" marR="0" lvl="0" indent="0" algn="l" defTabSz="914400" rtl="0" eaLnBrk="1" fontAlgn="base" latinLnBrk="0" hangingPunct="1">
                        <a:lnSpc>
                          <a:spcPct val="100000"/>
                        </a:lnSpc>
                        <a:spcBef>
                          <a:spcPct val="20000"/>
                        </a:spcBef>
                        <a:spcAft>
                          <a:spcPct val="0"/>
                        </a:spcAft>
                        <a:buClr>
                          <a:srgbClr val="FF0000"/>
                        </a:buClr>
                        <a:buSzPct val="65000"/>
                        <a:buFont typeface="Wingdings" pitchFamily="2" charset="2"/>
                        <a:buNone/>
                        <a:tabLst/>
                      </a:pPr>
                      <a:r>
                        <a:rPr kumimoji="0" lang="zh-CN" altLang="en-US" sz="1800" b="1" i="0" u="none" strike="noStrike" cap="none" normalizeH="0" baseline="0" dirty="0" smtClean="0">
                          <a:ln>
                            <a:noFill/>
                          </a:ln>
                          <a:solidFill>
                            <a:srgbClr val="003399"/>
                          </a:solidFill>
                          <a:effectLst/>
                          <a:latin typeface="微软雅黑" pitchFamily="34" charset="-122"/>
                          <a:ea typeface="微软雅黑" pitchFamily="34" charset="-122"/>
                        </a:rPr>
                        <a:t>主营业务突出，具有持续经营能力</a:t>
                      </a:r>
                    </a:p>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endParaRPr kumimoji="0" lang="en-US" altLang="zh-CN" sz="1200" b="0" i="0" u="none" strike="noStrike" cap="none" normalizeH="0" baseline="0" dirty="0" smtClean="0">
                        <a:ln>
                          <a:noFill/>
                        </a:ln>
                        <a:solidFill>
                          <a:srgbClr val="003399"/>
                        </a:solidFill>
                        <a:effectLst/>
                        <a:latin typeface="微软雅黑" pitchFamily="34" charset="-122"/>
                        <a:ea typeface="微软雅黑" pitchFamily="34" charset="-122"/>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80000"/>
                        <a:buFont typeface="Wingdings" pitchFamily="2" charset="2"/>
                        <a:buNone/>
                        <a:tabLst/>
                      </a:pPr>
                      <a:r>
                        <a:rPr kumimoji="0" lang="zh-CN" altLang="en-US" sz="1800" b="1" i="0" u="none" strike="noStrike" cap="none" normalizeH="0" baseline="0" dirty="0" smtClean="0">
                          <a:ln>
                            <a:noFill/>
                          </a:ln>
                          <a:solidFill>
                            <a:srgbClr val="003399"/>
                          </a:solidFill>
                          <a:effectLst/>
                          <a:latin typeface="微软雅黑" pitchFamily="34" charset="-122"/>
                          <a:ea typeface="微软雅黑" pitchFamily="34" charset="-122"/>
                        </a:rPr>
                        <a:t>审慎推荐行业：咨询服务业、传统周期性行业</a:t>
                      </a:r>
                    </a:p>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endParaRPr kumimoji="0" lang="en-US" altLang="zh-CN" sz="1200" b="0" i="0" u="none" strike="noStrike" cap="none" normalizeH="0" baseline="0" dirty="0" smtClean="0">
                        <a:ln>
                          <a:noFill/>
                        </a:ln>
                        <a:solidFill>
                          <a:srgbClr val="003399"/>
                        </a:solidFill>
                        <a:effectLst/>
                        <a:latin typeface="微软雅黑" pitchFamily="34" charset="-122"/>
                        <a:ea typeface="微软雅黑" pitchFamily="34"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80000"/>
                        <a:buFont typeface="Wingdings" pitchFamily="2" charset="2"/>
                        <a:buNone/>
                        <a:tabLst/>
                      </a:pPr>
                      <a:r>
                        <a:rPr kumimoji="0" lang="zh-CN" altLang="en-US" sz="1800" b="1" i="0" u="none" strike="noStrike" kern="1200" cap="none" normalizeH="0" baseline="0" dirty="0" smtClean="0">
                          <a:ln>
                            <a:noFill/>
                          </a:ln>
                          <a:solidFill>
                            <a:srgbClr val="003399"/>
                          </a:solidFill>
                          <a:effectLst/>
                          <a:latin typeface="微软雅黑" pitchFamily="34" charset="-122"/>
                          <a:ea typeface="微软雅黑" pitchFamily="34" charset="-122"/>
                          <a:cs typeface="+mn-cs"/>
                        </a:rPr>
                        <a:t>具有一定自主知识产权</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220">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800" b="1" i="0" u="none" strike="noStrike" cap="none" normalizeH="0" baseline="0" dirty="0" smtClean="0">
                          <a:ln>
                            <a:noFill/>
                          </a:ln>
                          <a:solidFill>
                            <a:srgbClr val="003399"/>
                          </a:solidFill>
                          <a:effectLst/>
                          <a:latin typeface="微软雅黑" pitchFamily="34" charset="-122"/>
                          <a:ea typeface="微软雅黑" pitchFamily="34" charset="-122"/>
                        </a:rPr>
                        <a:t>公司治理结构健全、运作规范</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2000" b="1" i="0" u="none" strike="noStrike" cap="none" normalizeH="0" baseline="0" dirty="0" smtClean="0">
                          <a:ln>
                            <a:noFill/>
                          </a:ln>
                          <a:solidFill>
                            <a:srgbClr val="003399"/>
                          </a:solidFill>
                          <a:effectLst/>
                          <a:latin typeface="微软雅黑" pitchFamily="34" charset="-122"/>
                          <a:ea typeface="微软雅黑" pitchFamily="34" charset="-122"/>
                        </a:rPr>
                        <a:t>具体要求：是否具备核心自主知识产权，是否已形成产品及稳定盈利模式，行业细分市场是否具有较大发展空间，产品、服务的对象是否属于国家大量投资或重点扶持的领域</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80000"/>
                        <a:buFont typeface="Wingdings" pitchFamily="2" charset="2"/>
                        <a:buNone/>
                        <a:tabLst/>
                      </a:pPr>
                      <a:r>
                        <a:rPr kumimoji="0" lang="zh-CN" altLang="en-US" sz="1800" b="1" i="0" u="none" strike="noStrike" kern="1200" cap="none" normalizeH="0" baseline="0" dirty="0" smtClean="0">
                          <a:ln>
                            <a:noFill/>
                          </a:ln>
                          <a:solidFill>
                            <a:srgbClr val="003399"/>
                          </a:solidFill>
                          <a:effectLst/>
                          <a:latin typeface="微软雅黑" pitchFamily="34" charset="-122"/>
                          <a:ea typeface="微软雅黑" pitchFamily="34" charset="-122"/>
                          <a:cs typeface="+mn-cs"/>
                        </a:rPr>
                        <a:t>初步形成稳定持续的商业模式</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807">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800" b="1" i="0" u="none" strike="noStrike" cap="none" normalizeH="0" baseline="0" dirty="0" smtClean="0">
                          <a:ln>
                            <a:noFill/>
                          </a:ln>
                          <a:solidFill>
                            <a:srgbClr val="003399"/>
                          </a:solidFill>
                          <a:effectLst/>
                          <a:latin typeface="微软雅黑" pitchFamily="34" charset="-122"/>
                          <a:ea typeface="微软雅黑" pitchFamily="34" charset="-122"/>
                        </a:rPr>
                        <a:t>股份发行和转让行为合法合规</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rowSpan="3">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600" b="1" i="0" u="none" strike="noStrike" cap="none" normalizeH="0" baseline="0" dirty="0" smtClean="0">
                          <a:ln>
                            <a:noFill/>
                          </a:ln>
                          <a:solidFill>
                            <a:srgbClr val="003399"/>
                          </a:solidFill>
                          <a:effectLst/>
                          <a:latin typeface="微软雅黑" pitchFamily="34" charset="-122"/>
                          <a:ea typeface="微软雅黑" pitchFamily="34" charset="-122"/>
                        </a:rPr>
                        <a:t>财务指标：最近一年末净资产不低于</a:t>
                      </a:r>
                      <a:r>
                        <a:rPr kumimoji="0" lang="en-US" altLang="zh-CN" sz="1600" b="1" i="0" u="none" strike="noStrike" cap="none" normalizeH="0" baseline="0" dirty="0" smtClean="0">
                          <a:ln>
                            <a:noFill/>
                          </a:ln>
                          <a:solidFill>
                            <a:srgbClr val="003399"/>
                          </a:solidFill>
                          <a:effectLst/>
                          <a:latin typeface="微软雅黑" pitchFamily="34" charset="-122"/>
                          <a:ea typeface="微软雅黑" pitchFamily="34" charset="-122"/>
                        </a:rPr>
                        <a:t>1000</a:t>
                      </a:r>
                      <a:r>
                        <a:rPr kumimoji="0" lang="zh-CN" altLang="en-US" sz="1600" b="1" i="0" u="none" strike="noStrike" cap="none" normalizeH="0" baseline="0" dirty="0" smtClean="0">
                          <a:ln>
                            <a:noFill/>
                          </a:ln>
                          <a:solidFill>
                            <a:srgbClr val="003399"/>
                          </a:solidFill>
                          <a:effectLst/>
                          <a:latin typeface="微软雅黑" pitchFamily="34" charset="-122"/>
                          <a:ea typeface="微软雅黑" pitchFamily="34" charset="-122"/>
                        </a:rPr>
                        <a:t>万元；最近一年营业收入不低于</a:t>
                      </a:r>
                      <a:r>
                        <a:rPr kumimoji="0" lang="en-US" altLang="zh-CN" sz="1600" b="1" i="0" u="none" strike="noStrike" cap="none" normalizeH="0" baseline="0" dirty="0" smtClean="0">
                          <a:ln>
                            <a:noFill/>
                          </a:ln>
                          <a:solidFill>
                            <a:srgbClr val="003399"/>
                          </a:solidFill>
                          <a:effectLst/>
                          <a:latin typeface="微软雅黑" pitchFamily="34" charset="-122"/>
                          <a:ea typeface="微软雅黑" pitchFamily="34" charset="-122"/>
                        </a:rPr>
                        <a:t>2000</a:t>
                      </a:r>
                      <a:r>
                        <a:rPr kumimoji="0" lang="zh-CN" altLang="en-US" sz="1600" b="1" i="0" u="none" strike="noStrike" cap="none" normalizeH="0" baseline="0" dirty="0" smtClean="0">
                          <a:ln>
                            <a:noFill/>
                          </a:ln>
                          <a:solidFill>
                            <a:srgbClr val="003399"/>
                          </a:solidFill>
                          <a:effectLst/>
                          <a:latin typeface="微软雅黑" pitchFamily="34" charset="-122"/>
                          <a:ea typeface="微软雅黑" pitchFamily="34" charset="-122"/>
                        </a:rPr>
                        <a:t>万元，具有经营模式创新、产品技术领先、行业成长性高的企业可以不受以上财务指标</a:t>
                      </a:r>
                      <a:r>
                        <a:rPr kumimoji="0" lang="zh-CN" altLang="en-US" sz="1600" b="1" i="0" u="none" strike="noStrike" cap="none" normalizeH="0" baseline="0" dirty="0" smtClean="0">
                          <a:ln>
                            <a:noFill/>
                          </a:ln>
                          <a:solidFill>
                            <a:srgbClr val="003399"/>
                          </a:solidFill>
                          <a:effectLst/>
                          <a:latin typeface="微软雅黑" pitchFamily="34" charset="-122"/>
                          <a:ea typeface="微软雅黑" pitchFamily="34" charset="-122"/>
                        </a:rPr>
                        <a:t>限制</a:t>
                      </a:r>
                      <a:endParaRPr kumimoji="0" lang="zh-CN" altLang="en-US" sz="1600" b="1" i="0" u="none" strike="noStrike" cap="none" normalizeH="0" baseline="0" dirty="0" smtClean="0">
                        <a:ln>
                          <a:noFill/>
                        </a:ln>
                        <a:solidFill>
                          <a:srgbClr val="003399"/>
                        </a:solidFill>
                        <a:effectLst/>
                        <a:latin typeface="微软雅黑" pitchFamily="34" charset="-122"/>
                        <a:ea typeface="微软雅黑" pitchFamily="34" charset="-122"/>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09632">
                <a:tc>
                  <a:txBody>
                    <a:bodyPr/>
                    <a:lstStyle/>
                    <a:p>
                      <a:pPr marL="0" marR="0" lvl="0" indent="0" algn="l" defTabSz="914400" rtl="0" eaLnBrk="0" fontAlgn="base" latinLnBrk="0" hangingPunct="0">
                        <a:lnSpc>
                          <a:spcPct val="100000"/>
                        </a:lnSpc>
                        <a:spcBef>
                          <a:spcPct val="20000"/>
                        </a:spcBef>
                        <a:spcAft>
                          <a:spcPct val="0"/>
                        </a:spcAft>
                        <a:buClr>
                          <a:srgbClr val="99CC00"/>
                        </a:buClr>
                        <a:buSzPct val="150000"/>
                        <a:buFontTx/>
                        <a:buNone/>
                        <a:tabLst/>
                      </a:pPr>
                      <a:r>
                        <a:rPr kumimoji="0" lang="zh-CN" altLang="en-US" sz="1800" b="1" i="0" u="none" strike="noStrike" cap="none" normalizeH="0" baseline="0" dirty="0" smtClean="0">
                          <a:ln>
                            <a:noFill/>
                          </a:ln>
                          <a:solidFill>
                            <a:srgbClr val="003399"/>
                          </a:solidFill>
                          <a:effectLst/>
                          <a:latin typeface="微软雅黑" pitchFamily="34" charset="-122"/>
                          <a:ea typeface="微软雅黑" pitchFamily="34" charset="-122"/>
                        </a:rPr>
                        <a:t>取得所在地</a:t>
                      </a:r>
                      <a:r>
                        <a:rPr kumimoji="0" lang="zh-CN" altLang="en-US" sz="1800" b="1" i="0" u="none" strike="noStrike" cap="none" normalizeH="0" baseline="0" dirty="0" smtClean="0">
                          <a:ln>
                            <a:noFill/>
                          </a:ln>
                          <a:solidFill>
                            <a:srgbClr val="003399"/>
                          </a:solidFill>
                          <a:effectLst/>
                          <a:latin typeface="微软雅黑" pitchFamily="34" charset="-122"/>
                          <a:ea typeface="微软雅黑" pitchFamily="34" charset="-122"/>
                        </a:rPr>
                        <a:t>省级人民政府出具的试点资格确认函</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612807">
                <a:tc>
                  <a:txBody>
                    <a:bodyPr/>
                    <a:lstStyle/>
                    <a:p>
                      <a:pPr marL="0" marR="0" lvl="0" indent="0" algn="l" defTabSz="914400" rtl="0" eaLnBrk="1" fontAlgn="base" latinLnBrk="0" hangingPunct="1">
                        <a:lnSpc>
                          <a:spcPct val="150000"/>
                        </a:lnSpc>
                        <a:spcBef>
                          <a:spcPct val="20000"/>
                        </a:spcBef>
                        <a:spcAft>
                          <a:spcPct val="0"/>
                        </a:spcAft>
                        <a:buClr>
                          <a:srgbClr val="FF0000"/>
                        </a:buClr>
                        <a:buSzPct val="65000"/>
                        <a:buFont typeface="Wingdings" pitchFamily="2" charset="2"/>
                        <a:buChar char="n"/>
                        <a:tabLst/>
                      </a:pPr>
                      <a:r>
                        <a:rPr kumimoji="0" lang="zh-CN" altLang="en-US" sz="1800" b="1" i="0" u="none" strike="noStrike" cap="none" normalizeH="0" baseline="0" dirty="0" smtClean="0">
                          <a:ln>
                            <a:noFill/>
                          </a:ln>
                          <a:solidFill>
                            <a:srgbClr val="FF0000"/>
                          </a:solidFill>
                          <a:effectLst/>
                          <a:latin typeface="微软雅黑" pitchFamily="34" charset="-122"/>
                          <a:ea typeface="微软雅黑" pitchFamily="34" charset="-122"/>
                        </a:rPr>
                        <a:t>无盈利</a:t>
                      </a:r>
                      <a:r>
                        <a:rPr kumimoji="0" lang="zh-CN" altLang="en-US" sz="1800" b="1" i="0" u="none" strike="noStrike" cap="none" normalizeH="0" baseline="0" dirty="0" smtClean="0">
                          <a:ln>
                            <a:noFill/>
                          </a:ln>
                          <a:solidFill>
                            <a:srgbClr val="FF0000"/>
                          </a:solidFill>
                          <a:effectLst/>
                          <a:latin typeface="微软雅黑" pitchFamily="34" charset="-122"/>
                          <a:ea typeface="微软雅黑" pitchFamily="34" charset="-122"/>
                        </a:rPr>
                        <a:t>要求</a:t>
                      </a:r>
                      <a:endParaRPr kumimoji="0" lang="zh-CN" altLang="en-US" sz="18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bl>
          </a:graphicData>
        </a:graphic>
      </p:graphicFrame>
      <p:sp>
        <p:nvSpPr>
          <p:cNvPr id="3" name="矩形 2"/>
          <p:cNvSpPr/>
          <p:nvPr/>
        </p:nvSpPr>
        <p:spPr>
          <a:xfrm>
            <a:off x="2993619" y="692696"/>
            <a:ext cx="3018776"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筛选标准</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extLst>
      <p:ext uri="{BB962C8B-B14F-4D97-AF65-F5344CB8AC3E}">
        <p14:creationId xmlns:p14="http://schemas.microsoft.com/office/powerpoint/2010/main" val="1361885395"/>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28" y="1844824"/>
            <a:ext cx="8280758" cy="401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993619" y="692696"/>
            <a:ext cx="3018776" cy="923330"/>
          </a:xfrm>
          <a:prstGeom prst="rect">
            <a:avLst/>
          </a:prstGeom>
          <a:noFill/>
        </p:spPr>
        <p:txBody>
          <a:bodyPr wrap="none" lIns="91440" tIns="45720" rIns="91440" bIns="45720">
            <a:spAutoFit/>
          </a:bodyPr>
          <a:lstStyle/>
          <a:p>
            <a:pPr algn="ctr"/>
            <a:r>
              <a:rPr lang="zh-CN" alt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筛选标准</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4" name="矩形 3"/>
          <p:cNvSpPr/>
          <p:nvPr/>
        </p:nvSpPr>
        <p:spPr>
          <a:xfrm>
            <a:off x="431540"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2999873658"/>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532" y="1616026"/>
            <a:ext cx="6838950" cy="495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993619" y="692696"/>
            <a:ext cx="3018776" cy="923330"/>
          </a:xfrm>
          <a:prstGeom prst="rect">
            <a:avLst/>
          </a:prstGeom>
          <a:noFill/>
        </p:spPr>
        <p:txBody>
          <a:bodyPr wrap="none" lIns="91440" tIns="45720" rIns="91440" bIns="45720">
            <a:spAutoFit/>
          </a:bodyPr>
          <a:lstStyle/>
          <a:p>
            <a:pPr algn="ctr"/>
            <a:r>
              <a:rPr lang="zh-CN" alt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挂牌程序</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4" name="矩形 3"/>
          <p:cNvSpPr/>
          <p:nvPr/>
        </p:nvSpPr>
        <p:spPr>
          <a:xfrm>
            <a:off x="431540"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3518723632"/>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3619" y="692696"/>
            <a:ext cx="3018776" cy="923330"/>
          </a:xfrm>
          <a:prstGeom prst="rect">
            <a:avLst/>
          </a:prstGeom>
          <a:noFill/>
        </p:spPr>
        <p:txBody>
          <a:bodyPr wrap="none" lIns="91440" tIns="45720" rIns="91440" bIns="45720">
            <a:spAutoFit/>
          </a:bodyPr>
          <a:lstStyle/>
          <a:p>
            <a:pPr algn="ctr"/>
            <a:r>
              <a:rPr lang="zh-CN" alt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挂牌程序</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33" y="1772816"/>
            <a:ext cx="7679148" cy="329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31540"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2950899643"/>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3619" y="692696"/>
            <a:ext cx="3018776" cy="923330"/>
          </a:xfrm>
          <a:prstGeom prst="rect">
            <a:avLst/>
          </a:prstGeom>
          <a:noFill/>
        </p:spPr>
        <p:txBody>
          <a:bodyPr wrap="none" lIns="91440" tIns="45720" rIns="91440" bIns="45720">
            <a:spAutoFit/>
          </a:bodyPr>
          <a:lstStyle/>
          <a:p>
            <a:pPr algn="ctr"/>
            <a:r>
              <a:rPr lang="zh-CN" alt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金融支持</a:t>
            </a:r>
            <a:endParaRPr lang="zh-CN" alt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3" name="矩形 2"/>
          <p:cNvSpPr/>
          <p:nvPr/>
        </p:nvSpPr>
        <p:spPr>
          <a:xfrm>
            <a:off x="1115616" y="2060848"/>
            <a:ext cx="6408712" cy="3327899"/>
          </a:xfrm>
          <a:prstGeom prst="rect">
            <a:avLst/>
          </a:prstGeom>
        </p:spPr>
        <p:txBody>
          <a:bodyPr wrap="square">
            <a:spAutoFit/>
          </a:bodyPr>
          <a:lstStyle/>
          <a:p>
            <a:pPr>
              <a:lnSpc>
                <a:spcPct val="150000"/>
              </a:lnSpc>
            </a:pPr>
            <a:r>
              <a:rPr lang="zh-CN" altLang="en-US" sz="3600" b="1" dirty="0">
                <a:solidFill>
                  <a:schemeClr val="accent2"/>
                </a:solidFill>
                <a:effectLst>
                  <a:outerShdw blurRad="38100" dist="38100" dir="2700000" algn="tl">
                    <a:srgbClr val="C0C0C0"/>
                  </a:outerShdw>
                </a:effectLst>
                <a:latin typeface="微软雅黑" pitchFamily="34" charset="-122"/>
                <a:ea typeface="微软雅黑" pitchFamily="34" charset="-122"/>
              </a:rPr>
              <a:t>中小企业私募</a:t>
            </a:r>
            <a:r>
              <a:rPr lang="zh-CN" altLang="en-US" sz="3600" b="1" dirty="0" smtClean="0">
                <a:solidFill>
                  <a:schemeClr val="accent2"/>
                </a:solidFill>
                <a:effectLst>
                  <a:outerShdw blurRad="38100" dist="38100" dir="2700000" algn="tl">
                    <a:srgbClr val="C0C0C0"/>
                  </a:outerShdw>
                </a:effectLst>
                <a:latin typeface="微软雅黑" pitchFamily="34" charset="-122"/>
                <a:ea typeface="微软雅黑" pitchFamily="34" charset="-122"/>
              </a:rPr>
              <a:t>债</a:t>
            </a:r>
            <a:r>
              <a:rPr lang="en-US" altLang="zh-CN" sz="3600" b="1" dirty="0" smtClean="0">
                <a:solidFill>
                  <a:schemeClr val="accent2"/>
                </a:solidFill>
                <a:effectLst>
                  <a:outerShdw blurRad="38100" dist="38100" dir="2700000" algn="tl">
                    <a:srgbClr val="C0C0C0"/>
                  </a:outerShdw>
                </a:effectLst>
                <a:latin typeface="微软雅黑" pitchFamily="34" charset="-122"/>
                <a:ea typeface="微软雅黑" pitchFamily="34" charset="-122"/>
              </a:rPr>
              <a:t/>
            </a:r>
            <a:br>
              <a:rPr lang="en-US" altLang="zh-CN" sz="3600" b="1" dirty="0" smtClean="0">
                <a:solidFill>
                  <a:schemeClr val="accent2"/>
                </a:solidFill>
                <a:effectLst>
                  <a:outerShdw blurRad="38100" dist="38100" dir="2700000" algn="tl">
                    <a:srgbClr val="C0C0C0"/>
                  </a:outerShdw>
                </a:effectLst>
                <a:latin typeface="微软雅黑" pitchFamily="34" charset="-122"/>
                <a:ea typeface="微软雅黑" pitchFamily="34" charset="-122"/>
              </a:rPr>
            </a:br>
            <a:r>
              <a:rPr lang="zh-CN" altLang="en-US" sz="3600" b="1" dirty="0" smtClean="0">
                <a:solidFill>
                  <a:schemeClr val="accent2"/>
                </a:solidFill>
                <a:effectLst>
                  <a:outerShdw blurRad="38100" dist="38100" dir="2700000" algn="tl">
                    <a:srgbClr val="C0C0C0"/>
                  </a:outerShdw>
                </a:effectLst>
                <a:latin typeface="微软雅黑" pitchFamily="34" charset="-122"/>
                <a:ea typeface="微软雅黑" pitchFamily="34" charset="-122"/>
              </a:rPr>
              <a:t>约定式回购</a:t>
            </a:r>
            <a:r>
              <a:rPr lang="en-US" altLang="zh-CN" sz="3600" b="1" dirty="0" smtClean="0">
                <a:solidFill>
                  <a:schemeClr val="accent2"/>
                </a:solidFill>
                <a:effectLst>
                  <a:outerShdw blurRad="38100" dist="38100" dir="2700000" algn="tl">
                    <a:srgbClr val="C0C0C0"/>
                  </a:outerShdw>
                </a:effectLst>
                <a:latin typeface="微软雅黑" pitchFamily="34" charset="-122"/>
                <a:ea typeface="微软雅黑" pitchFamily="34" charset="-122"/>
              </a:rPr>
              <a:t/>
            </a:r>
            <a:br>
              <a:rPr lang="en-US" altLang="zh-CN" sz="3600" b="1" dirty="0" smtClean="0">
                <a:solidFill>
                  <a:schemeClr val="accent2"/>
                </a:solidFill>
                <a:effectLst>
                  <a:outerShdw blurRad="38100" dist="38100" dir="2700000" algn="tl">
                    <a:srgbClr val="C0C0C0"/>
                  </a:outerShdw>
                </a:effectLst>
                <a:latin typeface="微软雅黑" pitchFamily="34" charset="-122"/>
                <a:ea typeface="微软雅黑" pitchFamily="34" charset="-122"/>
              </a:rPr>
            </a:br>
            <a:r>
              <a:rPr lang="zh-CN" altLang="en-US" sz="3600" b="1" dirty="0" smtClean="0">
                <a:solidFill>
                  <a:schemeClr val="accent2"/>
                </a:solidFill>
                <a:effectLst>
                  <a:outerShdw blurRad="38100" dist="38100" dir="2700000" algn="tl">
                    <a:srgbClr val="C0C0C0"/>
                  </a:outerShdw>
                </a:effectLst>
                <a:latin typeface="微软雅黑" pitchFamily="34" charset="-122"/>
                <a:ea typeface="微软雅黑" pitchFamily="34" charset="-122"/>
              </a:rPr>
              <a:t>质押式回购</a:t>
            </a:r>
            <a:r>
              <a:rPr lang="en-US" altLang="zh-CN" sz="3600" b="1" dirty="0" smtClean="0">
                <a:solidFill>
                  <a:schemeClr val="accent2"/>
                </a:solidFill>
                <a:effectLst>
                  <a:outerShdw blurRad="38100" dist="38100" dir="2700000" algn="tl">
                    <a:srgbClr val="C0C0C0"/>
                  </a:outerShdw>
                </a:effectLst>
                <a:latin typeface="微软雅黑" pitchFamily="34" charset="-122"/>
                <a:ea typeface="微软雅黑" pitchFamily="34" charset="-122"/>
              </a:rPr>
              <a:t/>
            </a:r>
            <a:br>
              <a:rPr lang="en-US" altLang="zh-CN" sz="3600" b="1" dirty="0" smtClean="0">
                <a:solidFill>
                  <a:schemeClr val="accent2"/>
                </a:solidFill>
                <a:effectLst>
                  <a:outerShdw blurRad="38100" dist="38100" dir="2700000" algn="tl">
                    <a:srgbClr val="C0C0C0"/>
                  </a:outerShdw>
                </a:effectLst>
                <a:latin typeface="微软雅黑" pitchFamily="34" charset="-122"/>
                <a:ea typeface="微软雅黑" pitchFamily="34" charset="-122"/>
              </a:rPr>
            </a:br>
            <a:r>
              <a:rPr lang="zh-CN" altLang="en-US" sz="3600" b="1" dirty="0" smtClean="0">
                <a:solidFill>
                  <a:schemeClr val="accent2"/>
                </a:solidFill>
                <a:effectLst>
                  <a:outerShdw blurRad="38100" dist="38100" dir="2700000" algn="tl">
                    <a:srgbClr val="C0C0C0"/>
                  </a:outerShdw>
                </a:effectLst>
                <a:latin typeface="微软雅黑" pitchFamily="34" charset="-122"/>
                <a:ea typeface="微软雅黑" pitchFamily="34" charset="-122"/>
              </a:rPr>
              <a:t>转融通、</a:t>
            </a:r>
            <a:r>
              <a:rPr lang="en-US" altLang="zh-CN" sz="3600" b="1" dirty="0" smtClean="0">
                <a:solidFill>
                  <a:schemeClr val="accent2"/>
                </a:solidFill>
                <a:effectLst>
                  <a:outerShdw blurRad="38100" dist="38100" dir="2700000" algn="tl">
                    <a:srgbClr val="C0C0C0"/>
                  </a:outerShdw>
                </a:effectLst>
                <a:latin typeface="微软雅黑" pitchFamily="34" charset="-122"/>
                <a:ea typeface="微软雅黑" pitchFamily="34" charset="-122"/>
              </a:rPr>
              <a:t>SAMP</a:t>
            </a:r>
            <a:endParaRPr lang="zh-CN" altLang="en-US" dirty="0"/>
          </a:p>
        </p:txBody>
      </p:sp>
      <p:sp>
        <p:nvSpPr>
          <p:cNvPr id="4" name="矩形 3"/>
          <p:cNvSpPr/>
          <p:nvPr/>
        </p:nvSpPr>
        <p:spPr>
          <a:xfrm>
            <a:off x="431540"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1836469624"/>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22935" y="2381379"/>
            <a:ext cx="3711465" cy="2800221"/>
          </a:xfrm>
          <a:prstGeom prst="rect">
            <a:avLst/>
          </a:prstGeom>
          <a:noFill/>
        </p:spPr>
        <p:txBody>
          <a:bodyPr wrap="square" rtlCol="0">
            <a:normAutofit/>
          </a:bodyPr>
          <a:lstStyle/>
          <a:p>
            <a:r>
              <a:rPr lang="zh-CN" sz="7200"/>
              <a:t>欢迎</a:t>
            </a:r>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29862" y="1514197"/>
            <a:ext cx="3042138" cy="30578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645485114"/>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zh-CN"/>
              <a:t>现况简介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zh-CN"/>
              <a:t>学习目标</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zh-CN" sz="3200"/>
              <a:t>科技 </a:t>
            </a:r>
          </a:p>
          <a:p>
            <a:r>
              <a:rPr lang="zh-CN" sz="3200"/>
              <a:t>过程</a:t>
            </a:r>
          </a:p>
          <a:p>
            <a:r>
              <a:rPr lang="zh-CN" sz="3200"/>
              <a:t>策略</a:t>
            </a:r>
          </a:p>
          <a:p>
            <a:r>
              <a:rPr lang="zh-CN" sz="3200"/>
              <a:t>优点 </a:t>
            </a:r>
            <a:endParaRPr lang="zh-CN"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6672"/>
            <a:ext cx="7799331" cy="5890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79512" y="6299106"/>
            <a:ext cx="3240360" cy="523220"/>
          </a:xfrm>
          <a:prstGeom prst="rect">
            <a:avLst/>
          </a:prstGeom>
        </p:spPr>
        <p:txBody>
          <a:bodyPr wrap="square">
            <a:spAutoFit/>
          </a:bodyPr>
          <a:lstStyle/>
          <a:p>
            <a:r>
              <a:rPr lang="zh-CN" altLang="en-US" sz="2800" b="1" dirty="0" smtClean="0">
                <a:solidFill>
                  <a:srgbClr val="FF0000"/>
                </a:solidFill>
                <a:latin typeface="+mn-lt"/>
              </a:rPr>
              <a:t>欢迎微信：</a:t>
            </a:r>
            <a:r>
              <a:rPr lang="en-US" altLang="zh-CN" sz="2800" b="1" dirty="0" smtClean="0">
                <a:solidFill>
                  <a:srgbClr val="FF0000"/>
                </a:solidFill>
                <a:latin typeface="+mn-lt"/>
              </a:rPr>
              <a:t>CIIAHJL</a:t>
            </a:r>
            <a:endParaRPr lang="zh-CN" altLang="zh-CN" sz="2800" b="1" dirty="0">
              <a:solidFill>
                <a:srgbClr val="FF0000"/>
              </a:solidFill>
              <a:latin typeface="+mn-lt"/>
            </a:endParaRPr>
          </a:p>
        </p:txBody>
      </p:sp>
    </p:spTree>
    <p:extLst>
      <p:ext uri="{BB962C8B-B14F-4D97-AF65-F5344CB8AC3E}">
        <p14:creationId xmlns:p14="http://schemas.microsoft.com/office/powerpoint/2010/main" val="1074232321"/>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sz="5400"/>
              <a:t>新工作</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zh-CN"/>
              <a:t>新工作</a:t>
            </a:r>
          </a:p>
        </p:txBody>
      </p:sp>
      <p:sp>
        <p:nvSpPr>
          <p:cNvPr id="4" name="Content Placeholder 3"/>
          <p:cNvSpPr>
            <a:spLocks noGrp="1"/>
          </p:cNvSpPr>
          <p:nvPr>
            <p:ph idx="1"/>
          </p:nvPr>
        </p:nvSpPr>
        <p:spPr>
          <a:xfrm>
            <a:off x="838200" y="1295400"/>
            <a:ext cx="5257800" cy="1066800"/>
          </a:xfrm>
        </p:spPr>
        <p:txBody>
          <a:bodyPr/>
          <a:lstStyle/>
          <a:p>
            <a:pPr marL="0" indent="0">
              <a:buNone/>
            </a:pPr>
            <a:r>
              <a:rPr lang="zh-CN"/>
              <a:t>曲线学习技术</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zh-CN"/>
              <a:t>所扮演的角色</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zh-CN"/>
                        <a:t>潜在顾客</a:t>
                      </a:r>
                    </a:p>
                  </a:txBody>
                  <a:tcPr anchor="b"/>
                </a:tc>
                <a:tc>
                  <a:txBody>
                    <a:bodyPr/>
                    <a:lstStyle/>
                    <a:p>
                      <a:r>
                        <a:rPr lang="zh-CN"/>
                        <a:t>联系人信息</a:t>
                      </a:r>
                    </a:p>
                  </a:txBody>
                  <a:tcPr anchor="b"/>
                </a:tc>
              </a:tr>
              <a:tr h="665480">
                <a:tc>
                  <a:txBody>
                    <a:bodyPr/>
                    <a:lstStyle/>
                    <a:p>
                      <a:r>
                        <a:rPr lang="zh-CN"/>
                        <a:t>Jim</a:t>
                      </a:r>
                    </a:p>
                  </a:txBody>
                  <a:tcPr/>
                </a:tc>
                <a:tc>
                  <a:txBody>
                    <a:bodyPr/>
                    <a:lstStyle/>
                    <a:p>
                      <a:r>
                        <a:rPr lang="zh-CN">
                          <a:hlinkClick r:id="rId6"/>
                        </a:rPr>
                        <a:t>Jim@company.com</a:t>
                      </a:r>
                      <a:endParaRPr lang="zh-CN"/>
                    </a:p>
                  </a:txBody>
                  <a:tcPr/>
                </a:tc>
              </a:tr>
              <a:tr h="665480">
                <a:tc>
                  <a:txBody>
                    <a:bodyPr/>
                    <a:lstStyle/>
                    <a:p>
                      <a:r>
                        <a:rPr lang="zh-CN"/>
                        <a:t>Dee</a:t>
                      </a:r>
                    </a:p>
                  </a:txBody>
                  <a:tcPr/>
                </a:tc>
                <a:tc>
                  <a:txBody>
                    <a:bodyPr/>
                    <a:lstStyle/>
                    <a:p>
                      <a:r>
                        <a:rPr lang="zh-CN">
                          <a:hlinkClick r:id="rId7"/>
                        </a:rPr>
                        <a:t>Dee@gcompany.com</a:t>
                      </a:r>
                      <a:endParaRPr lang="zh-CN"/>
                    </a:p>
                  </a:txBody>
                  <a:tcPr/>
                </a:tc>
              </a:tr>
              <a:tr h="665480">
                <a:tc>
                  <a:txBody>
                    <a:bodyPr/>
                    <a:lstStyle/>
                    <a:p>
                      <a:r>
                        <a:rPr lang="zh-CN"/>
                        <a:t>Mavis</a:t>
                      </a:r>
                    </a:p>
                  </a:txBody>
                  <a:tcPr/>
                </a:tc>
                <a:tc>
                  <a:txBody>
                    <a:bodyPr/>
                    <a:lstStyle/>
                    <a:p>
                      <a:r>
                        <a:rPr lang="zh-CN">
                          <a:hlinkClick r:id="rId8"/>
                        </a:rPr>
                        <a:t>Mavis</a:t>
                      </a:r>
                      <a:r>
                        <a:rPr lang="zh-CN" baseline="0">
                          <a:hlinkClick r:id="rId8"/>
                        </a:rPr>
                        <a:t>@company.com</a:t>
                      </a:r>
                      <a:endParaRPr lang="zh-CN"/>
                    </a:p>
                  </a:txBody>
                  <a:tcPr/>
                </a:tc>
              </a:tr>
              <a:tr h="665480">
                <a:tc>
                  <a:txBody>
                    <a:bodyPr/>
                    <a:lstStyle/>
                    <a:p>
                      <a:r>
                        <a:rPr lang="zh-CN"/>
                        <a:t>Doug</a:t>
                      </a:r>
                    </a:p>
                  </a:txBody>
                  <a:tcPr/>
                </a:tc>
                <a:tc>
                  <a:txBody>
                    <a:bodyPr/>
                    <a:lstStyle/>
                    <a:p>
                      <a:r>
                        <a:rPr lang="zh-CN">
                          <a:hlinkClick r:id="rId9"/>
                        </a:rPr>
                        <a:t>Doug@company.com</a:t>
                      </a:r>
                      <a:r>
                        <a:rPr lang="zh-CN"/>
                        <a:t> </a:t>
                      </a: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zh-CN"/>
            </a:pPr>
            <a:endParaRPr lang="zh-CN"/>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zh-CN"/>
            </a:pPr>
            <a:endParaRPr lang="zh-CN"/>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zh-CN"/>
              <a:t>所用时间</a:t>
            </a:r>
            <a:endParaRPr lang="zh-CN">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zh-CN">
                <a:effectLst/>
              </a:rPr>
              <a:t>已处理的项目</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zh-CN"/>
            </a:pPr>
            <a:r>
              <a:rPr lang="zh-CN" sz="2000">
                <a:latin typeface="Segoe Semibold" pitchFamily="34" charset="0"/>
              </a:rPr>
              <a:t>熟悉</a:t>
            </a:r>
            <a:endParaRPr lang="zh-CN"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zh-CN"/>
            </a:pPr>
            <a:r>
              <a:rPr lang="zh-CN" sz="2000">
                <a:latin typeface="Segoe Semibold" pitchFamily="34" charset="0"/>
              </a:rPr>
              <a:t>达到精通</a:t>
            </a:r>
            <a:endParaRPr lang="zh-CN"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zh-CN"/>
            </a:pPr>
            <a:r>
              <a:rPr lang="zh-CN"/>
              <a:t>逐渐精通</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zh-CN"/>
            </a:pPr>
            <a:r>
              <a:rPr lang="zh-CN" sz="2000">
                <a:latin typeface="Segoe Semibold" pitchFamily="34" charset="0"/>
              </a:rPr>
              <a:t>开始熟悉</a:t>
            </a:r>
            <a:endParaRPr lang="zh-CN"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zh-CN"/>
            </a:pPr>
            <a:endParaRPr lang="zh-CN"/>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zh-CN"/>
            </a:pPr>
            <a:r>
              <a:rPr lang="zh-CN"/>
              <a:t>把工作做到最好</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zh-CN"/>
              <a:t>家庭办公</a:t>
            </a:r>
          </a:p>
          <a:p>
            <a:r>
              <a:rPr lang="zh-CN"/>
              <a:t>公司外办公</a:t>
            </a:r>
          </a:p>
          <a:p>
            <a:r>
              <a:rPr lang="zh-CN"/>
              <a:t>技术要求</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zh-CN"/>
              <a:t>案例研究</a:t>
            </a:r>
          </a:p>
        </p:txBody>
      </p:sp>
      <p:sp>
        <p:nvSpPr>
          <p:cNvPr id="3" name="Content Placeholder 2"/>
          <p:cNvSpPr>
            <a:spLocks noGrp="1"/>
          </p:cNvSpPr>
          <p:nvPr>
            <p:ph idx="1"/>
            <p:custDataLst>
              <p:tags r:id="rId3"/>
            </p:custDataLst>
          </p:nvPr>
        </p:nvSpPr>
        <p:spPr>
          <a:xfrm>
            <a:off x="838200" y="1524000"/>
            <a:ext cx="4267200" cy="4297363"/>
          </a:xfrm>
        </p:spPr>
        <p:txBody>
          <a:bodyPr/>
          <a:lstStyle/>
          <a:p>
            <a:r>
              <a:rPr lang="zh-CN"/>
              <a:t>Jeremy</a:t>
            </a:r>
          </a:p>
          <a:p>
            <a:pPr lvl="1"/>
            <a:r>
              <a:rPr lang="zh-CN"/>
              <a:t>他的第一天</a:t>
            </a:r>
          </a:p>
          <a:p>
            <a:pPr lvl="1"/>
            <a:r>
              <a:rPr lang="zh-CN"/>
              <a:t>所犯的错误</a:t>
            </a:r>
          </a:p>
          <a:p>
            <a:pPr lvl="1"/>
            <a:r>
              <a:rPr lang="zh-CN"/>
              <a:t>获得的成功</a:t>
            </a:r>
          </a:p>
          <a:p>
            <a:pPr lvl="1"/>
            <a:r>
              <a:rPr lang="zh-CN"/>
              <a:t>故事的寓意</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zh-CN"/>
              <a:t>讨论</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zh-CN"/>
              <a:t>我们可以从 Jeremy 身上学到什么</a:t>
            </a:r>
          </a:p>
          <a:p>
            <a:r>
              <a:rPr lang="zh-CN"/>
              <a:t>最佳做法</a:t>
            </a:r>
          </a:p>
          <a:p>
            <a:r>
              <a:rPr lang="zh-CN"/>
              <a:t>必备知识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zh-CN"/>
              <a:t>摘要</a:t>
            </a:r>
          </a:p>
        </p:txBody>
      </p:sp>
      <p:sp>
        <p:nvSpPr>
          <p:cNvPr id="3" name="Content Placeholder 2"/>
          <p:cNvSpPr>
            <a:spLocks noGrp="1"/>
          </p:cNvSpPr>
          <p:nvPr>
            <p:ph idx="1"/>
            <p:custDataLst>
              <p:tags r:id="rId3"/>
            </p:custDataLst>
          </p:nvPr>
        </p:nvSpPr>
        <p:spPr/>
        <p:txBody>
          <a:bodyPr>
            <a:normAutofit/>
          </a:bodyPr>
          <a:lstStyle/>
          <a:p>
            <a:r>
              <a:rPr lang="zh-CN" dirty="0"/>
              <a:t>定义您的挑战</a:t>
            </a:r>
          </a:p>
          <a:p>
            <a:pPr lvl="1"/>
            <a:r>
              <a:rPr lang="zh-CN" altLang="en-US" dirty="0" smtClean="0"/>
              <a:t>公司</a:t>
            </a:r>
            <a:r>
              <a:rPr lang="zh-CN" dirty="0" smtClean="0"/>
              <a:t>以及</a:t>
            </a:r>
            <a:r>
              <a:rPr lang="zh-CN" dirty="0"/>
              <a:t>个人方面</a:t>
            </a:r>
          </a:p>
          <a:p>
            <a:r>
              <a:rPr lang="zh-CN" dirty="0"/>
              <a:t>设置实际期望</a:t>
            </a:r>
          </a:p>
          <a:p>
            <a:pPr lvl="1"/>
            <a:r>
              <a:rPr lang="zh-CN" dirty="0"/>
              <a:t>罗马不是一日可以建成的</a:t>
            </a:r>
          </a:p>
          <a:p>
            <a:r>
              <a:rPr lang="zh-CN" dirty="0"/>
              <a:t>跟踪您的目标</a:t>
            </a:r>
          </a:p>
          <a:p>
            <a:pPr lvl="1"/>
            <a:r>
              <a:rPr lang="zh-CN" dirty="0"/>
              <a:t>指导计划</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zh-CN"/>
            </a:pPr>
            <a:r>
              <a:rPr lang="zh-CN" dirty="0"/>
              <a:t>资源</a:t>
            </a:r>
          </a:p>
        </p:txBody>
      </p:sp>
      <p:sp>
        <p:nvSpPr>
          <p:cNvPr id="618499" name="Rectangle 3"/>
          <p:cNvSpPr>
            <a:spLocks noGrp="1" noChangeArrowheads="1"/>
          </p:cNvSpPr>
          <p:nvPr>
            <p:ph type="body" idx="1"/>
            <p:custDataLst>
              <p:tags r:id="rId3"/>
            </p:custDataLst>
          </p:nvPr>
        </p:nvSpPr>
        <p:spPr/>
        <p:txBody>
          <a:bodyPr>
            <a:normAutofit/>
          </a:bodyPr>
          <a:lstStyle/>
          <a:p>
            <a:pPr>
              <a:defRPr lang="zh-CN"/>
            </a:pPr>
            <a:r>
              <a:rPr lang="en-US" altLang="zh-CN" u="sng" dirty="0" err="1" smtClean="0">
                <a:solidFill>
                  <a:schemeClr val="tx2"/>
                </a:solidFill>
              </a:rPr>
              <a:t>Gov</a:t>
            </a:r>
            <a:endParaRPr lang="en-US" altLang="zh-CN" u="sng" dirty="0" smtClean="0">
              <a:solidFill>
                <a:schemeClr val="tx2"/>
              </a:solidFill>
            </a:endParaRPr>
          </a:p>
          <a:p>
            <a:pPr>
              <a:defRPr lang="zh-CN"/>
            </a:pPr>
            <a:r>
              <a:rPr lang="en-US" altLang="zh-CN" u="sng">
                <a:solidFill>
                  <a:schemeClr val="tx2"/>
                </a:solidFill>
              </a:rPr>
              <a:t>ZMC</a:t>
            </a:r>
            <a:endParaRPr lang="en-US" altLang="zh-CN" u="sng" dirty="0" smtClean="0">
              <a:solidFill>
                <a:schemeClr val="tx2"/>
              </a:solidFill>
            </a:endParaRPr>
          </a:p>
          <a:p>
            <a:pPr>
              <a:defRPr lang="zh-CN"/>
            </a:pPr>
            <a:r>
              <a:rPr lang="zh-CN" altLang="en-US" u="sng" dirty="0">
                <a:solidFill>
                  <a:schemeClr val="tx2"/>
                </a:solidFill>
              </a:rPr>
              <a:t>券商</a:t>
            </a:r>
            <a:endParaRPr lang="en-US" altLang="zh-CN" u="sng" dirty="0">
              <a:solidFill>
                <a:schemeClr val="tx2"/>
              </a:solidFill>
            </a:endParaRPr>
          </a:p>
          <a:p>
            <a:pPr>
              <a:defRPr lang="zh-CN"/>
            </a:pPr>
            <a:r>
              <a:rPr lang="zh-CN" altLang="en-US" u="sng" dirty="0">
                <a:solidFill>
                  <a:schemeClr val="tx2"/>
                </a:solidFill>
              </a:rPr>
              <a:t>风</a:t>
            </a:r>
            <a:r>
              <a:rPr lang="zh-CN" altLang="en-US" u="sng" dirty="0" smtClean="0">
                <a:solidFill>
                  <a:schemeClr val="tx2"/>
                </a:solidFill>
              </a:rPr>
              <a:t>投</a:t>
            </a:r>
            <a:endParaRPr lang="en-US" altLang="zh-CN" u="sng" dirty="0" smtClean="0">
              <a:solidFill>
                <a:schemeClr val="tx2"/>
              </a:solidFill>
            </a:endParaRPr>
          </a:p>
          <a:p>
            <a:pPr>
              <a:defRPr lang="zh-CN"/>
            </a:pPr>
            <a:r>
              <a:rPr lang="zh-CN" altLang="en-US" u="sng" dirty="0">
                <a:solidFill>
                  <a:schemeClr val="tx2"/>
                </a:solidFill>
              </a:rPr>
              <a:t>评估</a:t>
            </a:r>
            <a:r>
              <a:rPr lang="zh-CN" altLang="en-US" u="sng" dirty="0" smtClean="0">
                <a:solidFill>
                  <a:schemeClr val="tx2"/>
                </a:solidFill>
              </a:rPr>
              <a:t>机构</a:t>
            </a:r>
            <a:endParaRPr lang="en-US" altLang="zh-CN" u="sng" dirty="0" smtClean="0">
              <a:solidFill>
                <a:schemeClr val="tx2"/>
              </a:solidFill>
            </a:endParaRPr>
          </a:p>
          <a:p>
            <a:pPr>
              <a:defRPr lang="zh-CN"/>
            </a:pPr>
            <a:r>
              <a:rPr lang="en-US" altLang="zh-CN" u="sng" dirty="0">
                <a:solidFill>
                  <a:schemeClr val="tx2"/>
                </a:solidFill>
              </a:rPr>
              <a:t>FOF</a:t>
            </a:r>
          </a:p>
          <a:p>
            <a:pPr>
              <a:defRPr lang="zh-CN"/>
            </a:pPr>
            <a:endParaRPr lang="zh-CN" u="sng" dirty="0">
              <a:solidFill>
                <a:schemeClr val="tx2"/>
              </a:solidFill>
            </a:endParaRPr>
          </a:p>
        </p:txBody>
      </p:sp>
    </p:spTree>
    <p:custDataLst>
      <p:tags r:id="rId1"/>
    </p:custData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zh-CN"/>
            </a:pPr>
            <a:r>
              <a:rPr lang="zh-CN"/>
              <a:t>问题?</a:t>
            </a:r>
          </a:p>
        </p:txBody>
      </p:sp>
    </p:spTree>
    <p:custDataLst>
      <p:tags r:id="rId1"/>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04663"/>
            <a:ext cx="6818796" cy="60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79512" y="6305029"/>
            <a:ext cx="3240360" cy="523220"/>
          </a:xfrm>
          <a:prstGeom prst="rect">
            <a:avLst/>
          </a:prstGeom>
        </p:spPr>
        <p:txBody>
          <a:bodyPr wrap="square">
            <a:spAutoFit/>
          </a:bodyPr>
          <a:lstStyle/>
          <a:p>
            <a:r>
              <a:rPr lang="zh-CN" altLang="en-US" sz="2800" b="1" dirty="0" smtClean="0">
                <a:solidFill>
                  <a:srgbClr val="FF0000"/>
                </a:solidFill>
                <a:latin typeface="+mn-lt"/>
              </a:rPr>
              <a:t>欢迎微信：</a:t>
            </a:r>
            <a:r>
              <a:rPr lang="en-US" altLang="zh-CN" sz="2800" b="1" dirty="0" smtClean="0">
                <a:solidFill>
                  <a:srgbClr val="FF0000"/>
                </a:solidFill>
                <a:latin typeface="+mn-lt"/>
              </a:rPr>
              <a:t>CIIAHJL</a:t>
            </a:r>
            <a:endParaRPr lang="zh-CN" altLang="zh-CN" sz="2800" b="1" dirty="0">
              <a:solidFill>
                <a:srgbClr val="FF0000"/>
              </a:solidFill>
              <a:latin typeface="+mn-lt"/>
            </a:endParaRPr>
          </a:p>
        </p:txBody>
      </p:sp>
    </p:spTree>
    <p:extLst>
      <p:ext uri="{BB962C8B-B14F-4D97-AF65-F5344CB8AC3E}">
        <p14:creationId xmlns:p14="http://schemas.microsoft.com/office/powerpoint/2010/main" val="2718789380"/>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zh-CN"/>
            </a:pPr>
            <a:r>
              <a:rPr lang="zh-CN"/>
              <a:t>附录</a:t>
            </a:r>
          </a:p>
        </p:txBody>
      </p:sp>
    </p:spTree>
    <p:custDataLst>
      <p:tags r:id="rId1"/>
    </p:custData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72" y="440904"/>
            <a:ext cx="9017127" cy="641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26872" y="6305029"/>
            <a:ext cx="3240360" cy="523220"/>
          </a:xfrm>
          <a:prstGeom prst="rect">
            <a:avLst/>
          </a:prstGeom>
        </p:spPr>
        <p:txBody>
          <a:bodyPr wrap="square">
            <a:spAutoFit/>
          </a:bodyPr>
          <a:lstStyle/>
          <a:p>
            <a:r>
              <a:rPr lang="zh-CN" altLang="en-US" sz="2800" b="1" dirty="0" smtClean="0">
                <a:solidFill>
                  <a:srgbClr val="FF0000"/>
                </a:solidFill>
                <a:latin typeface="+mn-lt"/>
              </a:rPr>
              <a:t>欢迎微信：</a:t>
            </a:r>
            <a:r>
              <a:rPr lang="en-US" altLang="zh-CN" sz="2800" b="1" dirty="0" smtClean="0">
                <a:solidFill>
                  <a:srgbClr val="FF0000"/>
                </a:solidFill>
                <a:latin typeface="+mn-lt"/>
              </a:rPr>
              <a:t>CIIAHJL</a:t>
            </a:r>
            <a:endParaRPr lang="zh-CN" altLang="zh-CN" sz="2800" b="1" dirty="0">
              <a:solidFill>
                <a:srgbClr val="FF0000"/>
              </a:solidFill>
              <a:latin typeface="+mn-lt"/>
            </a:endParaRPr>
          </a:p>
        </p:txBody>
      </p:sp>
    </p:spTree>
    <p:extLst>
      <p:ext uri="{BB962C8B-B14F-4D97-AF65-F5344CB8AC3E}">
        <p14:creationId xmlns:p14="http://schemas.microsoft.com/office/powerpoint/2010/main" val="2243347002"/>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zh-CN" altLang="en-US" sz="7200" dirty="0" smtClean="0"/>
              <a:t>融资讲堂之</a:t>
            </a:r>
            <a:r>
              <a:rPr lang="en-US" altLang="zh-CN" sz="7200" dirty="0" smtClean="0"/>
              <a:t/>
            </a:r>
            <a:br>
              <a:rPr lang="en-US" altLang="zh-CN" sz="7200" dirty="0" smtClean="0"/>
            </a:br>
            <a:r>
              <a:rPr lang="en-US" altLang="zh-CN" sz="7200" dirty="0" smtClean="0"/>
              <a:t>		</a:t>
            </a:r>
            <a:r>
              <a:rPr lang="en-US" altLang="zh-CN" sz="7200" dirty="0" smtClean="0">
                <a:solidFill>
                  <a:srgbClr val="FF0000"/>
                </a:solidFill>
                <a:latin typeface="华文隶书" pitchFamily="2" charset="-122"/>
                <a:ea typeface="华文隶书" pitchFamily="2" charset="-122"/>
              </a:rPr>
              <a:t>	</a:t>
            </a:r>
            <a:r>
              <a:rPr lang="zh-CN" altLang="en-US" sz="7200" dirty="0" smtClean="0">
                <a:solidFill>
                  <a:srgbClr val="FF0000"/>
                </a:solidFill>
                <a:latin typeface="华文隶书" pitchFamily="2" charset="-122"/>
                <a:ea typeface="华文隶书" pitchFamily="2" charset="-122"/>
              </a:rPr>
              <a:t>新三板</a:t>
            </a:r>
            <a:endParaRPr lang="zh-CN" sz="7200" dirty="0">
              <a:solidFill>
                <a:srgbClr val="FF0000"/>
              </a:solidFill>
              <a:latin typeface="华文隶书" pitchFamily="2" charset="-122"/>
              <a:ea typeface="华文隶书" pitchFamily="2" charset="-122"/>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zh-CN" altLang="en-US" sz="7200" dirty="0" smtClean="0"/>
              <a:t>创新型企业</a:t>
            </a:r>
            <a:endParaRPr lang="zh-CN"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extLst>
      <p:ext uri="{BB962C8B-B14F-4D97-AF65-F5344CB8AC3E}">
        <p14:creationId xmlns:p14="http://schemas.microsoft.com/office/powerpoint/2010/main" val="1483164694"/>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352128"/>
            <a:ext cx="8568952" cy="923330"/>
          </a:xfrm>
          <a:prstGeom prst="rect">
            <a:avLst/>
          </a:prstGeom>
        </p:spPr>
        <p:txBody>
          <a:bodyPr wrap="square">
            <a:spAutoFit/>
          </a:bodyPr>
          <a:lstStyle/>
          <a:p>
            <a:r>
              <a:rPr lang="zh-CN" altLang="en-US" dirty="0"/>
              <a:t>创新型企业是指拥有自主知识产权的核心技术、知名品牌，具有良好的创新管理和文化，整体技术水平在同行业居于先进地位，在市场竞争中具有优势和持续发展能力的企业。</a:t>
            </a:r>
          </a:p>
        </p:txBody>
      </p:sp>
      <p:sp>
        <p:nvSpPr>
          <p:cNvPr id="3" name="矩形 2"/>
          <p:cNvSpPr/>
          <p:nvPr/>
        </p:nvSpPr>
        <p:spPr>
          <a:xfrm>
            <a:off x="179512" y="2996952"/>
            <a:ext cx="8568952" cy="3139321"/>
          </a:xfrm>
          <a:prstGeom prst="rect">
            <a:avLst/>
          </a:prstGeom>
        </p:spPr>
        <p:txBody>
          <a:bodyPr wrap="square">
            <a:spAutoFit/>
          </a:bodyPr>
          <a:lstStyle/>
          <a:p>
            <a:r>
              <a:rPr lang="zh-CN" altLang="en-US" dirty="0"/>
              <a:t>（</a:t>
            </a:r>
            <a:r>
              <a:rPr lang="en-US" altLang="zh-CN" dirty="0"/>
              <a:t>1</a:t>
            </a:r>
            <a:r>
              <a:rPr lang="zh-CN" altLang="en-US" dirty="0"/>
              <a:t>） 企业内部研究与开发能力相当强；</a:t>
            </a:r>
          </a:p>
          <a:p>
            <a:r>
              <a:rPr lang="zh-CN" altLang="en-US" dirty="0"/>
              <a:t>（</a:t>
            </a:r>
            <a:r>
              <a:rPr lang="en-US" altLang="zh-CN" dirty="0"/>
              <a:t>2</a:t>
            </a:r>
            <a:r>
              <a:rPr lang="zh-CN" altLang="en-US" dirty="0"/>
              <a:t>） 从事基础研究或相近的研究；</a:t>
            </a:r>
          </a:p>
          <a:p>
            <a:r>
              <a:rPr lang="zh-CN" altLang="en-US" dirty="0"/>
              <a:t>（</a:t>
            </a:r>
            <a:r>
              <a:rPr lang="en-US" altLang="zh-CN" dirty="0"/>
              <a:t>3</a:t>
            </a:r>
            <a:r>
              <a:rPr lang="zh-CN" altLang="en-US" dirty="0"/>
              <a:t>） 利用专利保护自己，与竞争对手讨价还价；</a:t>
            </a:r>
          </a:p>
          <a:p>
            <a:r>
              <a:rPr lang="zh-CN" altLang="en-US" dirty="0"/>
              <a:t>（</a:t>
            </a:r>
            <a:r>
              <a:rPr lang="en-US" altLang="zh-CN" dirty="0"/>
              <a:t>4</a:t>
            </a:r>
            <a:r>
              <a:rPr lang="zh-CN" altLang="en-US" dirty="0"/>
              <a:t>） 企业规模足够大，能长期高额资助</a:t>
            </a:r>
            <a:r>
              <a:rPr lang="en-US" altLang="zh-CN" dirty="0"/>
              <a:t>R&amp;D</a:t>
            </a:r>
            <a:r>
              <a:rPr lang="zh-CN" altLang="en-US" dirty="0"/>
              <a:t>（研究与开发）；</a:t>
            </a:r>
          </a:p>
          <a:p>
            <a:r>
              <a:rPr lang="zh-CN" altLang="en-US" dirty="0"/>
              <a:t>（</a:t>
            </a:r>
            <a:r>
              <a:rPr lang="en-US" altLang="zh-CN" dirty="0"/>
              <a:t>5</a:t>
            </a:r>
            <a:r>
              <a:rPr lang="zh-CN" altLang="en-US" dirty="0"/>
              <a:t>） 研制周期比竞争对手短；</a:t>
            </a:r>
          </a:p>
          <a:p>
            <a:r>
              <a:rPr lang="zh-CN" altLang="en-US" dirty="0"/>
              <a:t>（</a:t>
            </a:r>
            <a:r>
              <a:rPr lang="en-US" altLang="zh-CN" dirty="0"/>
              <a:t>6</a:t>
            </a:r>
            <a:r>
              <a:rPr lang="zh-CN" altLang="en-US" dirty="0"/>
              <a:t>） 愿意冒风险；</a:t>
            </a:r>
          </a:p>
          <a:p>
            <a:r>
              <a:rPr lang="zh-CN" altLang="en-US" dirty="0"/>
              <a:t>（</a:t>
            </a:r>
            <a:r>
              <a:rPr lang="en-US" altLang="zh-CN" dirty="0"/>
              <a:t>7</a:t>
            </a:r>
            <a:r>
              <a:rPr lang="zh-CN" altLang="en-US" dirty="0"/>
              <a:t>） 较早且富于想象地确定一个潜在市场；</a:t>
            </a:r>
          </a:p>
          <a:p>
            <a:r>
              <a:rPr lang="zh-CN" altLang="en-US" dirty="0"/>
              <a:t>（</a:t>
            </a:r>
            <a:r>
              <a:rPr lang="en-US" altLang="zh-CN" dirty="0"/>
              <a:t>8</a:t>
            </a:r>
            <a:r>
              <a:rPr lang="zh-CN" altLang="en-US" dirty="0"/>
              <a:t>） 关注潜在市场，努力培养、帮助用户；</a:t>
            </a:r>
          </a:p>
          <a:p>
            <a:r>
              <a:rPr lang="zh-CN" altLang="en-US" dirty="0"/>
              <a:t>（</a:t>
            </a:r>
            <a:r>
              <a:rPr lang="en-US" altLang="zh-CN" dirty="0"/>
              <a:t>9</a:t>
            </a:r>
            <a:r>
              <a:rPr lang="zh-CN" altLang="en-US" dirty="0"/>
              <a:t>） 有着高效的协调研究与开发、生产和销售的企业家精神；</a:t>
            </a:r>
          </a:p>
          <a:p>
            <a:r>
              <a:rPr lang="zh-CN" altLang="en-US" dirty="0"/>
              <a:t>（</a:t>
            </a:r>
            <a:r>
              <a:rPr lang="en-US" altLang="zh-CN" dirty="0"/>
              <a:t>10</a:t>
            </a:r>
            <a:r>
              <a:rPr lang="zh-CN" altLang="en-US" dirty="0"/>
              <a:t>） 与客户和科学界保持密切联系。为建设以企业为主体、市场为导向、产学研相结合的技术创新体系，培育大批创新型企业是关键。</a:t>
            </a:r>
            <a:r>
              <a:rPr lang="en-US" altLang="zh-CN" baseline="30000" dirty="0"/>
              <a:t>[1]</a:t>
            </a:r>
            <a:endParaRPr lang="zh-CN" altLang="en-US" dirty="0"/>
          </a:p>
        </p:txBody>
      </p:sp>
      <p:sp>
        <p:nvSpPr>
          <p:cNvPr id="4" name="矩形 3"/>
          <p:cNvSpPr/>
          <p:nvPr/>
        </p:nvSpPr>
        <p:spPr>
          <a:xfrm>
            <a:off x="466056" y="2276872"/>
            <a:ext cx="3456384" cy="369332"/>
          </a:xfrm>
          <a:prstGeom prst="rect">
            <a:avLst/>
          </a:prstGeom>
        </p:spPr>
        <p:txBody>
          <a:bodyPr wrap="square">
            <a:spAutoFit/>
          </a:bodyPr>
          <a:lstStyle/>
          <a:p>
            <a:r>
              <a:rPr lang="en-US" altLang="zh-CN" dirty="0"/>
              <a:t>Christopher Freeman</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158990"/>
            <a:ext cx="3437160" cy="226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701608"/>
            <a:ext cx="3303687" cy="226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015" y="921929"/>
            <a:ext cx="3036466" cy="1066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5220072"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38657760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heel(1)">
                                      <p:cBhvr>
                                        <p:cTn id="7" dur="20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1000"/>
                                        <p:tgtEl>
                                          <p:spTgt spid="3">
                                            <p:txEl>
                                              <p:pRg st="5" end="5"/>
                                            </p:txEl>
                                          </p:spTgt>
                                        </p:tgtEl>
                                      </p:cBhvr>
                                    </p:animEffect>
                                    <p:anim calcmode="lin" valueType="num">
                                      <p:cBhvr>
                                        <p:cTn id="5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fade">
                                      <p:cBhvr>
                                        <p:cTn id="59" dur="1000"/>
                                        <p:tgtEl>
                                          <p:spTgt spid="3">
                                            <p:txEl>
                                              <p:pRg st="6" end="6"/>
                                            </p:txEl>
                                          </p:spTgt>
                                        </p:tgtEl>
                                      </p:cBhvr>
                                    </p:animEffect>
                                    <p:anim calcmode="lin" valueType="num">
                                      <p:cBhvr>
                                        <p:cTn id="6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Effect transition="in" filter="fade">
                                      <p:cBhvr>
                                        <p:cTn id="66" dur="1000"/>
                                        <p:tgtEl>
                                          <p:spTgt spid="3">
                                            <p:txEl>
                                              <p:pRg st="7" end="7"/>
                                            </p:txEl>
                                          </p:spTgt>
                                        </p:tgtEl>
                                      </p:cBhvr>
                                    </p:animEffect>
                                    <p:anim calcmode="lin" valueType="num">
                                      <p:cBhvr>
                                        <p:cTn id="6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animEffect transition="in" filter="fade">
                                      <p:cBhvr>
                                        <p:cTn id="73" dur="1000"/>
                                        <p:tgtEl>
                                          <p:spTgt spid="3">
                                            <p:txEl>
                                              <p:pRg st="8" end="8"/>
                                            </p:txEl>
                                          </p:spTgt>
                                        </p:tgtEl>
                                      </p:cBhvr>
                                    </p:animEffect>
                                    <p:anim calcmode="lin" valueType="num">
                                      <p:cBhvr>
                                        <p:cTn id="7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xEl>
                                              <p:pRg st="9" end="9"/>
                                            </p:txEl>
                                          </p:spTgt>
                                        </p:tgtEl>
                                        <p:attrNameLst>
                                          <p:attrName>style.visibility</p:attrName>
                                        </p:attrNameLst>
                                      </p:cBhvr>
                                      <p:to>
                                        <p:strVal val="visible"/>
                                      </p:to>
                                    </p:set>
                                    <p:animEffect transition="in" filter="fade">
                                      <p:cBhvr>
                                        <p:cTn id="78" dur="1000"/>
                                        <p:tgtEl>
                                          <p:spTgt spid="3">
                                            <p:txEl>
                                              <p:pRg st="9" end="9"/>
                                            </p:txEl>
                                          </p:spTgt>
                                        </p:tgtEl>
                                      </p:cBhvr>
                                    </p:animEffect>
                                    <p:anim calcmode="lin" valueType="num">
                                      <p:cBhvr>
                                        <p:cTn id="7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1" presetClass="entr" presetSubtype="1" fill="hold" nodeType="clickEffect">
                                  <p:stCondLst>
                                    <p:cond delay="0"/>
                                  </p:stCondLst>
                                  <p:childTnLst>
                                    <p:set>
                                      <p:cBhvr>
                                        <p:cTn id="84" dur="1" fill="hold">
                                          <p:stCondLst>
                                            <p:cond delay="0"/>
                                          </p:stCondLst>
                                        </p:cTn>
                                        <p:tgtEl>
                                          <p:spTgt spid="4">
                                            <p:txEl>
                                              <p:pRg st="0" end="0"/>
                                            </p:txEl>
                                          </p:spTgt>
                                        </p:tgtEl>
                                        <p:attrNameLst>
                                          <p:attrName>style.visibility</p:attrName>
                                        </p:attrNameLst>
                                      </p:cBhvr>
                                      <p:to>
                                        <p:strVal val="visible"/>
                                      </p:to>
                                    </p:set>
                                    <p:animEffect transition="in" filter="wheel(1)">
                                      <p:cBhvr>
                                        <p:cTn id="85" dur="2000"/>
                                        <p:tgtEl>
                                          <p:spTgt spid="4">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4098"/>
                                        </p:tgtEl>
                                        <p:attrNameLst>
                                          <p:attrName>style.visibility</p:attrName>
                                        </p:attrNameLst>
                                      </p:cBhvr>
                                      <p:to>
                                        <p:strVal val="visible"/>
                                      </p:to>
                                    </p:set>
                                    <p:animEffect transition="in" filter="fade">
                                      <p:cBhvr>
                                        <p:cTn id="90" dur="1000"/>
                                        <p:tgtEl>
                                          <p:spTgt spid="4098"/>
                                        </p:tgtEl>
                                      </p:cBhvr>
                                    </p:animEffect>
                                    <p:anim calcmode="lin" valueType="num">
                                      <p:cBhvr>
                                        <p:cTn id="91" dur="1000" fill="hold"/>
                                        <p:tgtEl>
                                          <p:spTgt spid="4098"/>
                                        </p:tgtEl>
                                        <p:attrNameLst>
                                          <p:attrName>ppt_x</p:attrName>
                                        </p:attrNameLst>
                                      </p:cBhvr>
                                      <p:tavLst>
                                        <p:tav tm="0">
                                          <p:val>
                                            <p:strVal val="#ppt_x"/>
                                          </p:val>
                                        </p:tav>
                                        <p:tav tm="100000">
                                          <p:val>
                                            <p:strVal val="#ppt_x"/>
                                          </p:val>
                                        </p:tav>
                                      </p:tavLst>
                                    </p:anim>
                                    <p:anim calcmode="lin" valueType="num">
                                      <p:cBhvr>
                                        <p:cTn id="92"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nodeType="clickEffect">
                                  <p:stCondLst>
                                    <p:cond delay="0"/>
                                  </p:stCondLst>
                                  <p:childTnLst>
                                    <p:set>
                                      <p:cBhvr>
                                        <p:cTn id="96" dur="1" fill="hold">
                                          <p:stCondLst>
                                            <p:cond delay="0"/>
                                          </p:stCondLst>
                                        </p:cTn>
                                        <p:tgtEl>
                                          <p:spTgt spid="4099"/>
                                        </p:tgtEl>
                                        <p:attrNameLst>
                                          <p:attrName>style.visibility</p:attrName>
                                        </p:attrNameLst>
                                      </p:cBhvr>
                                      <p:to>
                                        <p:strVal val="visible"/>
                                      </p:to>
                                    </p:set>
                                    <p:animEffect transition="in" filter="circle(in)">
                                      <p:cBhvr>
                                        <p:cTn id="97"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764704"/>
            <a:ext cx="7776864" cy="3046988"/>
          </a:xfrm>
          <a:prstGeom prst="rect">
            <a:avLst/>
          </a:prstGeom>
        </p:spPr>
        <p:txBody>
          <a:bodyPr wrap="square">
            <a:spAutoFit/>
          </a:bodyPr>
          <a:lstStyle/>
          <a:p>
            <a:r>
              <a:rPr lang="zh-CN" altLang="en-US" sz="2400" b="1" dirty="0"/>
              <a:t>（</a:t>
            </a:r>
            <a:r>
              <a:rPr lang="en-US" altLang="zh-CN" sz="2400" b="1" dirty="0"/>
              <a:t>1</a:t>
            </a:r>
            <a:r>
              <a:rPr lang="zh-CN" altLang="en-US" sz="2400" b="1" dirty="0"/>
              <a:t>）有自主品牌，不是代工企业；</a:t>
            </a:r>
          </a:p>
          <a:p>
            <a:r>
              <a:rPr lang="zh-CN" altLang="en-US" sz="2400" b="1" dirty="0"/>
              <a:t>（</a:t>
            </a:r>
            <a:r>
              <a:rPr lang="en-US" altLang="zh-CN" sz="2400" b="1" dirty="0"/>
              <a:t>2</a:t>
            </a:r>
            <a:r>
              <a:rPr lang="zh-CN" altLang="en-US" sz="2400" b="1" dirty="0"/>
              <a:t>）有较强的研发实力，研发人数在</a:t>
            </a:r>
            <a:r>
              <a:rPr lang="en-US" altLang="zh-CN" sz="2400" b="1" dirty="0"/>
              <a:t>30</a:t>
            </a:r>
            <a:r>
              <a:rPr lang="zh-CN" altLang="en-US" sz="2400" b="1" dirty="0"/>
              <a:t>人以上；</a:t>
            </a:r>
          </a:p>
          <a:p>
            <a:r>
              <a:rPr lang="zh-CN" altLang="en-US" sz="2400" b="1" dirty="0"/>
              <a:t>（</a:t>
            </a:r>
            <a:r>
              <a:rPr lang="en-US" altLang="zh-CN" sz="2400" b="1" dirty="0"/>
              <a:t>3</a:t>
            </a:r>
            <a:r>
              <a:rPr lang="zh-CN" altLang="en-US" sz="2400" b="1" dirty="0"/>
              <a:t>）有较大的营业规模，年营业收入在</a:t>
            </a:r>
            <a:r>
              <a:rPr lang="en-US" altLang="zh-CN" sz="2400" b="1" dirty="0"/>
              <a:t>8000</a:t>
            </a:r>
            <a:r>
              <a:rPr lang="zh-CN" altLang="en-US" sz="2400" b="1" dirty="0"/>
              <a:t>万元以上；</a:t>
            </a:r>
          </a:p>
          <a:p>
            <a:r>
              <a:rPr lang="zh-CN" altLang="en-US" sz="2400" b="1" dirty="0"/>
              <a:t>（</a:t>
            </a:r>
            <a:r>
              <a:rPr lang="en-US" altLang="zh-CN" sz="2400" b="1" dirty="0"/>
              <a:t>4</a:t>
            </a:r>
            <a:r>
              <a:rPr lang="zh-CN" altLang="en-US" sz="2400" b="1" dirty="0"/>
              <a:t>）有较好的成长性，年收入增长率在</a:t>
            </a:r>
            <a:r>
              <a:rPr lang="en-US" altLang="zh-CN" sz="2400" b="1" dirty="0"/>
              <a:t>20%</a:t>
            </a:r>
            <a:r>
              <a:rPr lang="zh-CN" altLang="en-US" sz="2400" b="1" dirty="0"/>
              <a:t>以上；</a:t>
            </a:r>
          </a:p>
          <a:p>
            <a:r>
              <a:rPr lang="zh-CN" altLang="en-US" sz="2400" b="1" dirty="0"/>
              <a:t>（</a:t>
            </a:r>
            <a:r>
              <a:rPr lang="en-US" altLang="zh-CN" sz="2400" b="1" dirty="0"/>
              <a:t>5</a:t>
            </a:r>
            <a:r>
              <a:rPr lang="zh-CN" altLang="en-US" sz="2400" b="1" dirty="0"/>
              <a:t>）有创新性，不是纯模仿企业；</a:t>
            </a:r>
          </a:p>
          <a:p>
            <a:r>
              <a:rPr lang="zh-CN" altLang="en-US" sz="2400" b="1" dirty="0"/>
              <a:t>（</a:t>
            </a:r>
            <a:r>
              <a:rPr lang="en-US" altLang="zh-CN" sz="2400" b="1" dirty="0"/>
              <a:t>6</a:t>
            </a:r>
            <a:r>
              <a:rPr lang="zh-CN" altLang="en-US" sz="2400" b="1" dirty="0"/>
              <a:t>）有较好的市场地位，在行业或细分市场上</a:t>
            </a:r>
            <a:r>
              <a:rPr lang="zh-CN" altLang="en-US" sz="2400" b="1" dirty="0" smtClean="0"/>
              <a:t>居前</a:t>
            </a:r>
            <a:r>
              <a:rPr lang="en-US" altLang="zh-CN" sz="2400" b="1" dirty="0"/>
              <a:t>5</a:t>
            </a:r>
            <a:r>
              <a:rPr lang="zh-CN" altLang="en-US" sz="2400" b="1" dirty="0"/>
              <a:t>位；</a:t>
            </a:r>
          </a:p>
          <a:p>
            <a:r>
              <a:rPr lang="zh-CN" altLang="en-US" sz="2400" b="1" dirty="0"/>
              <a:t>（</a:t>
            </a:r>
            <a:r>
              <a:rPr lang="en-US" altLang="zh-CN" sz="2400" b="1" dirty="0"/>
              <a:t>7</a:t>
            </a:r>
            <a:r>
              <a:rPr lang="zh-CN" altLang="en-US" sz="2400" b="1" dirty="0"/>
              <a:t>）主要通过内生方式实现增长，而不是依赖并购方式实现增长。</a:t>
            </a:r>
          </a:p>
        </p:txBody>
      </p:sp>
      <p:sp>
        <p:nvSpPr>
          <p:cNvPr id="3" name="矩形 2"/>
          <p:cNvSpPr/>
          <p:nvPr/>
        </p:nvSpPr>
        <p:spPr>
          <a:xfrm>
            <a:off x="827584" y="4244608"/>
            <a:ext cx="7560840" cy="1631216"/>
          </a:xfrm>
          <a:prstGeom prst="rect">
            <a:avLst/>
          </a:prstGeom>
        </p:spPr>
        <p:txBody>
          <a:bodyPr wrap="square">
            <a:spAutoFit/>
          </a:bodyPr>
          <a:lstStyle/>
          <a:p>
            <a:r>
              <a:rPr lang="zh-CN" altLang="en-US" sz="2000" dirty="0"/>
              <a:t>符合上述</a:t>
            </a:r>
            <a:r>
              <a:rPr lang="en-US" altLang="zh-CN" sz="2000" dirty="0"/>
              <a:t>3</a:t>
            </a:r>
            <a:r>
              <a:rPr lang="zh-CN" altLang="en-US" sz="2000" dirty="0"/>
              <a:t>个以上特征的企业，我们可以看成是</a:t>
            </a:r>
            <a:r>
              <a:rPr lang="zh-CN" altLang="en-US" sz="2000" i="1" dirty="0">
                <a:solidFill>
                  <a:srgbClr val="FF0000"/>
                </a:solidFill>
              </a:rPr>
              <a:t>创新型企业</a:t>
            </a:r>
            <a:r>
              <a:rPr lang="zh-CN" altLang="en-US" sz="2000" dirty="0"/>
              <a:t>。创新型企业主要分布在</a:t>
            </a:r>
            <a:r>
              <a:rPr lang="zh-CN" altLang="en-US" sz="2000" i="1" dirty="0">
                <a:solidFill>
                  <a:srgbClr val="FF0000"/>
                </a:solidFill>
              </a:rPr>
              <a:t>高科技行业、消费品行业以及知识密集型服务业</a:t>
            </a:r>
            <a:r>
              <a:rPr lang="zh-CN" altLang="en-US" sz="2000" dirty="0"/>
              <a:t>。创新型企业是一个国家最有活力的企业，是创新型国家建设的主力军，应该成为</a:t>
            </a:r>
            <a:r>
              <a:rPr lang="zh-CN" altLang="en-US" sz="2000" i="1" dirty="0">
                <a:solidFill>
                  <a:srgbClr val="FF0000"/>
                </a:solidFill>
              </a:rPr>
              <a:t>政府重点扶植</a:t>
            </a:r>
            <a:r>
              <a:rPr lang="zh-CN" altLang="en-US" sz="2000" dirty="0"/>
              <a:t>的对象。创新型企业也是风险投资机构最青睐的投资对象。</a:t>
            </a:r>
            <a:endParaRPr lang="zh-CN" altLang="en-US" sz="2000" dirty="0"/>
          </a:p>
        </p:txBody>
      </p:sp>
      <p:sp>
        <p:nvSpPr>
          <p:cNvPr id="4" name="矩形 3"/>
          <p:cNvSpPr/>
          <p:nvPr/>
        </p:nvSpPr>
        <p:spPr>
          <a:xfrm>
            <a:off x="5220072" y="5875824"/>
            <a:ext cx="3600400" cy="584775"/>
          </a:xfrm>
          <a:prstGeom prst="rect">
            <a:avLst/>
          </a:prstGeom>
        </p:spPr>
        <p:txBody>
          <a:bodyPr wrap="square">
            <a:spAutoFit/>
          </a:bodyPr>
          <a:lstStyle/>
          <a:p>
            <a:r>
              <a:rPr lang="zh-CN" altLang="en-US" sz="3200" b="1" dirty="0">
                <a:solidFill>
                  <a:srgbClr val="FF0000"/>
                </a:solidFill>
              </a:rPr>
              <a:t>欢迎微信：</a:t>
            </a:r>
            <a:r>
              <a:rPr lang="en-US" altLang="zh-CN" sz="3200" b="1" dirty="0">
                <a:solidFill>
                  <a:srgbClr val="FF0000"/>
                </a:solidFill>
              </a:rPr>
              <a:t>CIIAHJL</a:t>
            </a:r>
            <a:endParaRPr lang="zh-CN" altLang="zh-CN" sz="3200" b="1" dirty="0">
              <a:solidFill>
                <a:srgbClr val="FF0000"/>
              </a:solidFill>
            </a:endParaRPr>
          </a:p>
        </p:txBody>
      </p:sp>
    </p:spTree>
    <p:extLst>
      <p:ext uri="{BB962C8B-B14F-4D97-AF65-F5344CB8AC3E}">
        <p14:creationId xmlns:p14="http://schemas.microsoft.com/office/powerpoint/2010/main" val="3561033717"/>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1.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2.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13.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4.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15.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16.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17.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18.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19.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21.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22.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23.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24.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25.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26.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27.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28.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2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3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32.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33.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34.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35.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36.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37.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38.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39.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41.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42.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43.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44.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vg0GiP.jFk.4_Pp.fgqCuw"/>
</p:tagLst>
</file>

<file path=ppt/tags/tag8.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heme/theme1.xml><?xml version="1.0" encoding="utf-8"?>
<a:theme xmlns:a="http://schemas.openxmlformats.org/drawingml/2006/main" name="培训">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1712</Words>
  <Application>Microsoft Office PowerPoint</Application>
  <PresentationFormat>全屏显示(4:3)</PresentationFormat>
  <Paragraphs>255</Paragraphs>
  <Slides>40</Slides>
  <Notes>20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培训</vt:lpstr>
      <vt:lpstr>创新型企业融资管道</vt:lpstr>
      <vt:lpstr>中国信息协会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现况简介 </vt:lpstr>
      <vt:lpstr>学习目标</vt:lpstr>
      <vt:lpstr>新工作</vt:lpstr>
      <vt:lpstr>新工作</vt:lpstr>
      <vt:lpstr>所扮演的角色</vt:lpstr>
      <vt:lpstr>逐渐精通</vt:lpstr>
      <vt:lpstr>把工作做到最好</vt:lpstr>
      <vt:lpstr>案例研究</vt:lpstr>
      <vt:lpstr>讨论</vt:lpstr>
      <vt:lpstr>摘要</vt:lpstr>
      <vt:lpstr>资源</vt:lpstr>
      <vt:lpstr>问题?</vt:lpstr>
      <vt:lpstr>附录</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2013-03-18T11:17:25Z</dcterms:created>
  <dcterms:modified xsi:type="dcterms:W3CDTF">2013-03-18T21:15:52Z</dcterms:modified>
</cp:coreProperties>
</file>