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2" r:id="rId3"/>
    <p:sldId id="357" r:id="rId4"/>
    <p:sldId id="405" r:id="rId5"/>
    <p:sldId id="404" r:id="rId6"/>
    <p:sldId id="406" r:id="rId7"/>
    <p:sldId id="407" r:id="rId8"/>
    <p:sldId id="408" r:id="rId9"/>
    <p:sldId id="411" r:id="rId10"/>
    <p:sldId id="410" r:id="rId11"/>
    <p:sldId id="412" r:id="rId12"/>
    <p:sldId id="413" r:id="rId13"/>
    <p:sldId id="409" r:id="rId14"/>
    <p:sldId id="414" r:id="rId15"/>
    <p:sldId id="415" r:id="rId16"/>
    <p:sldId id="416" r:id="rId17"/>
    <p:sldId id="417" r:id="rId18"/>
    <p:sldId id="418" r:id="rId19"/>
    <p:sldId id="400" r:id="rId20"/>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宋体" charset="-122"/>
        <a:cs typeface="+mn-cs"/>
      </a:defRPr>
    </a:lvl1pPr>
    <a:lvl2pPr marL="457200" algn="l" rtl="0" fontAlgn="base">
      <a:spcBef>
        <a:spcPct val="0"/>
      </a:spcBef>
      <a:spcAft>
        <a:spcPct val="0"/>
      </a:spcAft>
      <a:defRPr kumimoji="1" kern="1200">
        <a:solidFill>
          <a:schemeClr val="tx1"/>
        </a:solidFill>
        <a:latin typeface="Arial" charset="0"/>
        <a:ea typeface="宋体" charset="-122"/>
        <a:cs typeface="+mn-cs"/>
      </a:defRPr>
    </a:lvl2pPr>
    <a:lvl3pPr marL="914400" algn="l" rtl="0" fontAlgn="base">
      <a:spcBef>
        <a:spcPct val="0"/>
      </a:spcBef>
      <a:spcAft>
        <a:spcPct val="0"/>
      </a:spcAft>
      <a:defRPr kumimoji="1" kern="1200">
        <a:solidFill>
          <a:schemeClr val="tx1"/>
        </a:solidFill>
        <a:latin typeface="Arial" charset="0"/>
        <a:ea typeface="宋体" charset="-122"/>
        <a:cs typeface="+mn-cs"/>
      </a:defRPr>
    </a:lvl3pPr>
    <a:lvl4pPr marL="1371600" algn="l" rtl="0" fontAlgn="base">
      <a:spcBef>
        <a:spcPct val="0"/>
      </a:spcBef>
      <a:spcAft>
        <a:spcPct val="0"/>
      </a:spcAft>
      <a:defRPr kumimoji="1" kern="1200">
        <a:solidFill>
          <a:schemeClr val="tx1"/>
        </a:solidFill>
        <a:latin typeface="Arial" charset="0"/>
        <a:ea typeface="宋体" charset="-122"/>
        <a:cs typeface="+mn-cs"/>
      </a:defRPr>
    </a:lvl4pPr>
    <a:lvl5pPr marL="1828800" algn="l" rtl="0" fontAlgn="base">
      <a:spcBef>
        <a:spcPct val="0"/>
      </a:spcBef>
      <a:spcAft>
        <a:spcPct val="0"/>
      </a:spcAft>
      <a:defRPr kumimoji="1" kern="1200">
        <a:solidFill>
          <a:schemeClr val="tx1"/>
        </a:solidFill>
        <a:latin typeface="Arial" charset="0"/>
        <a:ea typeface="宋体" charset="-122"/>
        <a:cs typeface="+mn-cs"/>
      </a:defRPr>
    </a:lvl5pPr>
    <a:lvl6pPr marL="2286000" algn="l" defTabSz="914400" rtl="0" eaLnBrk="1" latinLnBrk="0" hangingPunct="1">
      <a:defRPr kumimoji="1" kern="1200">
        <a:solidFill>
          <a:schemeClr val="tx1"/>
        </a:solidFill>
        <a:latin typeface="Arial" charset="0"/>
        <a:ea typeface="宋体" charset="-122"/>
        <a:cs typeface="+mn-cs"/>
      </a:defRPr>
    </a:lvl6pPr>
    <a:lvl7pPr marL="2743200" algn="l" defTabSz="914400" rtl="0" eaLnBrk="1" latinLnBrk="0" hangingPunct="1">
      <a:defRPr kumimoji="1" kern="1200">
        <a:solidFill>
          <a:schemeClr val="tx1"/>
        </a:solidFill>
        <a:latin typeface="Arial" charset="0"/>
        <a:ea typeface="宋体" charset="-122"/>
        <a:cs typeface="+mn-cs"/>
      </a:defRPr>
    </a:lvl7pPr>
    <a:lvl8pPr marL="3200400" algn="l" defTabSz="914400" rtl="0" eaLnBrk="1" latinLnBrk="0" hangingPunct="1">
      <a:defRPr kumimoji="1" kern="1200">
        <a:solidFill>
          <a:schemeClr val="tx1"/>
        </a:solidFill>
        <a:latin typeface="Arial" charset="0"/>
        <a:ea typeface="宋体" charset="-122"/>
        <a:cs typeface="+mn-cs"/>
      </a:defRPr>
    </a:lvl8pPr>
    <a:lvl9pPr marL="3657600" algn="l" defTabSz="914400" rtl="0" eaLnBrk="1" latinLnBrk="0" hangingPunct="1">
      <a:defRPr kumimoji="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9BCB"/>
    <a:srgbClr val="003300"/>
    <a:srgbClr val="FF66CC"/>
    <a:srgbClr val="FFFF66"/>
    <a:srgbClr val="ABC3DF"/>
    <a:srgbClr val="003399"/>
    <a:srgbClr val="808080"/>
    <a:srgbClr val="333333"/>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8836" autoAdjust="0"/>
  </p:normalViewPr>
  <p:slideViewPr>
    <p:cSldViewPr>
      <p:cViewPr varScale="1">
        <p:scale>
          <a:sx n="70" d="100"/>
          <a:sy n="70" d="100"/>
        </p:scale>
        <p:origin x="-1188" y="-90"/>
      </p:cViewPr>
      <p:guideLst>
        <p:guide orient="horz" pos="890"/>
        <p:guide orient="horz" pos="1480"/>
        <p:guide orient="horz" pos="3974"/>
        <p:guide pos="2880"/>
        <p:guide pos="249"/>
        <p:guide pos="5511"/>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標楷體" pitchFamily="65" charset="-120"/>
              </a:defRPr>
            </a:lvl1pPr>
          </a:lstStyle>
          <a:p>
            <a:pPr>
              <a:defRPr/>
            </a:pPr>
            <a:endParaRPr lang="en-US" altLang="zh-TW"/>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標楷體" pitchFamily="65" charset="-120"/>
              </a:defRPr>
            </a:lvl1pPr>
          </a:lstStyle>
          <a:p>
            <a:pPr>
              <a:defRPr/>
            </a:pPr>
            <a:fld id="{8B8E563C-DBB9-45C5-8EA8-314A60184066}" type="datetimeFigureOut">
              <a:rPr lang="zh-TW" altLang="en-US"/>
              <a:pPr>
                <a:defRPr/>
              </a:pPr>
              <a:t>2013/4/9</a:t>
            </a:fld>
            <a:endParaRPr lang="en-US" altLang="zh-TW"/>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標楷體" pitchFamily="65" charset="-120"/>
              </a:defRPr>
            </a:lvl1pPr>
          </a:lstStyle>
          <a:p>
            <a:pPr>
              <a:defRPr/>
            </a:pPr>
            <a:endParaRPr lang="en-US" altLang="zh-TW"/>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標楷體" pitchFamily="65" charset="-120"/>
              </a:defRPr>
            </a:lvl1pPr>
          </a:lstStyle>
          <a:p>
            <a:pPr>
              <a:defRPr/>
            </a:pPr>
            <a:fld id="{228087A7-F301-459D-BFE1-DDB0885A8694}"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ltLang="zh-CN" smtClean="0"/>
          </a:p>
        </p:txBody>
      </p:sp>
      <p:sp>
        <p:nvSpPr>
          <p:cNvPr id="18436" name="Slide Number Placeholder 3"/>
          <p:cNvSpPr>
            <a:spLocks noGrp="1"/>
          </p:cNvSpPr>
          <p:nvPr>
            <p:ph type="sldNum" sz="quarter" idx="5"/>
          </p:nvPr>
        </p:nvSpPr>
        <p:spPr>
          <a:noFill/>
        </p:spPr>
        <p:txBody>
          <a:bodyPr/>
          <a:lstStyle/>
          <a:p>
            <a:pPr defTabSz="873391"/>
            <a:fld id="{43C17D63-C0E0-45E7-8DD4-2491D2678E45}" type="slidenum">
              <a:rPr lang="en-US" altLang="zh-TW" smtClean="0">
                <a:latin typeface="Arial" charset="0"/>
              </a:rPr>
              <a:pPr defTabSz="873391"/>
              <a:t>9</a:t>
            </a:fld>
            <a:endParaRPr lang="en-US" altLang="zh-TW"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ltLang="zh-CN" smtClean="0"/>
          </a:p>
        </p:txBody>
      </p:sp>
      <p:sp>
        <p:nvSpPr>
          <p:cNvPr id="19460" name="Slide Number Placeholder 3"/>
          <p:cNvSpPr>
            <a:spLocks noGrp="1"/>
          </p:cNvSpPr>
          <p:nvPr>
            <p:ph type="sldNum" sz="quarter" idx="5"/>
          </p:nvPr>
        </p:nvSpPr>
        <p:spPr>
          <a:noFill/>
        </p:spPr>
        <p:txBody>
          <a:bodyPr/>
          <a:lstStyle/>
          <a:p>
            <a:pPr defTabSz="873391"/>
            <a:fld id="{E9B2579F-2BEA-49E8-9F96-87F2A51790D3}" type="slidenum">
              <a:rPr lang="en-US" altLang="zh-TW" smtClean="0">
                <a:latin typeface="Arial" charset="0"/>
              </a:rPr>
              <a:pPr defTabSz="873391"/>
              <a:t>10</a:t>
            </a:fld>
            <a:endParaRPr lang="en-US" altLang="zh-TW"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ltLang="zh-CN" smtClean="0"/>
          </a:p>
        </p:txBody>
      </p:sp>
      <p:sp>
        <p:nvSpPr>
          <p:cNvPr id="22532" name="Slide Number Placeholder 3"/>
          <p:cNvSpPr>
            <a:spLocks noGrp="1"/>
          </p:cNvSpPr>
          <p:nvPr>
            <p:ph type="sldNum" sz="quarter" idx="5"/>
          </p:nvPr>
        </p:nvSpPr>
        <p:spPr>
          <a:noFill/>
        </p:spPr>
        <p:txBody>
          <a:bodyPr/>
          <a:lstStyle/>
          <a:p>
            <a:pPr defTabSz="873391"/>
            <a:fld id="{3B6C776D-4732-4F3C-9505-7D46BB83530C}" type="slidenum">
              <a:rPr lang="en-US" altLang="zh-TW" smtClean="0">
                <a:latin typeface="Arial" charset="0"/>
              </a:rPr>
              <a:pPr defTabSz="873391"/>
              <a:t>11</a:t>
            </a:fld>
            <a:endParaRPr lang="en-US" altLang="zh-TW"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ltLang="zh-CN" smtClean="0"/>
          </a:p>
        </p:txBody>
      </p:sp>
      <p:sp>
        <p:nvSpPr>
          <p:cNvPr id="23556" name="Slide Number Placeholder 3"/>
          <p:cNvSpPr>
            <a:spLocks noGrp="1"/>
          </p:cNvSpPr>
          <p:nvPr>
            <p:ph type="sldNum" sz="quarter" idx="5"/>
          </p:nvPr>
        </p:nvSpPr>
        <p:spPr>
          <a:noFill/>
        </p:spPr>
        <p:txBody>
          <a:bodyPr/>
          <a:lstStyle/>
          <a:p>
            <a:pPr defTabSz="873391"/>
            <a:fld id="{EA75F1AE-3831-4DA4-96C1-31BF1D8EF115}" type="slidenum">
              <a:rPr lang="en-US" altLang="zh-TW" smtClean="0">
                <a:latin typeface="Arial" charset="0"/>
              </a:rPr>
              <a:pPr defTabSz="873391"/>
              <a:t>12</a:t>
            </a:fld>
            <a:endParaRPr lang="en-US" altLang="zh-TW"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圖片 7" descr="2.jpg"/>
          <p:cNvPicPr>
            <a:picLocks noChangeAspect="1"/>
          </p:cNvPicPr>
          <p:nvPr userDrawn="1"/>
        </p:nvPicPr>
        <p:blipFill>
          <a:blip r:embed="rId2" cstate="print"/>
          <a:srcRect/>
          <a:stretch>
            <a:fillRect/>
          </a:stretch>
        </p:blipFill>
        <p:spPr bwMode="auto">
          <a:xfrm>
            <a:off x="0" y="685800"/>
            <a:ext cx="9144000" cy="5486400"/>
          </a:xfrm>
          <a:prstGeom prst="rect">
            <a:avLst/>
          </a:prstGeom>
          <a:noFill/>
          <a:ln w="9525">
            <a:noFill/>
            <a:miter lim="800000"/>
            <a:headEnd/>
            <a:tailEnd/>
          </a:ln>
        </p:spPr>
      </p:pic>
      <p:sp>
        <p:nvSpPr>
          <p:cNvPr id="15" name="Rectangle 2"/>
          <p:cNvSpPr>
            <a:spLocks noGrp="1" noChangeArrowheads="1"/>
          </p:cNvSpPr>
          <p:nvPr>
            <p:ph type="ctrTitle"/>
          </p:nvPr>
        </p:nvSpPr>
        <p:spPr>
          <a:xfrm>
            <a:off x="1285852" y="2500306"/>
            <a:ext cx="5357850" cy="1214446"/>
          </a:xfrm>
          <a:prstGeom prst="rect">
            <a:avLst/>
          </a:prstGeom>
          <a:noFill/>
        </p:spPr>
        <p:txBody>
          <a:bodyPr/>
          <a:lstStyle>
            <a:lvl1pPr algn="ctr">
              <a:defRPr sz="3200" b="1" baseline="0">
                <a:solidFill>
                  <a:schemeClr val="bg1"/>
                </a:solidFill>
                <a:latin typeface="+mn-lt"/>
                <a:ea typeface="楷体" pitchFamily="49" charset="-122"/>
                <a:cs typeface="Arial" pitchFamily="34" charset="0"/>
              </a:defRPr>
            </a:lvl1pPr>
          </a:lstStyle>
          <a:p>
            <a:r>
              <a:rPr lang="en-US" altLang="zh-TW" dirty="0"/>
              <a:t>Click to edit </a:t>
            </a:r>
            <a:r>
              <a:rPr lang="en-US" altLang="zh-TW" dirty="0" smtClean="0"/>
              <a:t>Master </a:t>
            </a:r>
            <a:r>
              <a:rPr lang="en-US" altLang="zh-TW" dirty="0"/>
              <a:t>title style</a:t>
            </a:r>
          </a:p>
        </p:txBody>
      </p:sp>
      <p:sp>
        <p:nvSpPr>
          <p:cNvPr id="16" name="Rectangle 3"/>
          <p:cNvSpPr>
            <a:spLocks noGrp="1" noChangeArrowheads="1"/>
          </p:cNvSpPr>
          <p:nvPr>
            <p:ph type="subTitle" idx="1"/>
          </p:nvPr>
        </p:nvSpPr>
        <p:spPr>
          <a:xfrm>
            <a:off x="1577172" y="3786190"/>
            <a:ext cx="4775211" cy="642942"/>
          </a:xfrm>
          <a:prstGeom prst="rect">
            <a:avLst/>
          </a:prstGeom>
        </p:spPr>
        <p:txBody>
          <a:bodyPr/>
          <a:lstStyle>
            <a:lvl1pPr marL="0" indent="0" algn="ctr">
              <a:buFont typeface="Wingdings 2" pitchFamily="18" charset="2"/>
              <a:buNone/>
              <a:defRPr sz="2000" baseline="0">
                <a:solidFill>
                  <a:schemeClr val="bg1"/>
                </a:solidFill>
                <a:latin typeface="Arial" pitchFamily="34" charset="0"/>
                <a:cs typeface="Arial" pitchFamily="34" charset="0"/>
              </a:defRPr>
            </a:lvl1pPr>
          </a:lstStyle>
          <a:p>
            <a:r>
              <a:rPr lang="en-US" altLang="zh-TW" dirty="0" smtClean="0"/>
              <a:t>Click to edit Master subtitle style</a:t>
            </a:r>
            <a:endParaRPr lang="en-US" altLang="zh-TW" dirty="0"/>
          </a:p>
        </p:txBody>
      </p:sp>
      <p:pic>
        <p:nvPicPr>
          <p:cNvPr id="6" name="Picture 5" descr="CID-Group-LOGO [Converted]"/>
          <p:cNvPicPr>
            <a:picLocks noChangeAspect="1" noChangeArrowheads="1"/>
          </p:cNvPicPr>
          <p:nvPr userDrawn="1"/>
        </p:nvPicPr>
        <p:blipFill>
          <a:blip r:embed="rId3" cstate="print"/>
          <a:srcRect/>
          <a:stretch>
            <a:fillRect/>
          </a:stretch>
        </p:blipFill>
        <p:spPr bwMode="auto">
          <a:xfrm>
            <a:off x="8316416" y="6309320"/>
            <a:ext cx="755650" cy="495300"/>
          </a:xfrm>
          <a:prstGeom prst="rect">
            <a:avLst/>
          </a:prstGeom>
          <a:noFill/>
          <a:ln w="9525">
            <a:noFill/>
            <a:miter lim="800000"/>
            <a:headEnd/>
            <a:tailEnd/>
          </a:ln>
        </p:spPr>
      </p:pic>
      <p:sp>
        <p:nvSpPr>
          <p:cNvPr id="7" name="Text Box 10"/>
          <p:cNvSpPr txBox="1">
            <a:spLocks noChangeArrowheads="1"/>
          </p:cNvSpPr>
          <p:nvPr userDrawn="1"/>
        </p:nvSpPr>
        <p:spPr bwMode="auto">
          <a:xfrm>
            <a:off x="71406" y="6540365"/>
            <a:ext cx="3214688" cy="246221"/>
          </a:xfrm>
          <a:prstGeom prst="rect">
            <a:avLst/>
          </a:prstGeom>
          <a:noFill/>
          <a:ln w="9525">
            <a:noFill/>
            <a:miter lim="800000"/>
            <a:headEnd/>
            <a:tailEnd/>
          </a:ln>
          <a:effectLst/>
        </p:spPr>
        <p:txBody>
          <a:bodyPr wrap="square">
            <a:spAutoFit/>
          </a:bodyPr>
          <a:lstStyle/>
          <a:p>
            <a:pPr>
              <a:spcBef>
                <a:spcPts val="0"/>
              </a:spcBef>
              <a:defRPr/>
            </a:pPr>
            <a:r>
              <a:rPr lang="en-US" altLang="zh-TW" sz="1000" dirty="0" smtClean="0">
                <a:solidFill>
                  <a:schemeClr val="tx2"/>
                </a:solidFill>
                <a:ea typeface="DFKai-SB" pitchFamily="65" charset="-120"/>
              </a:rPr>
              <a:t>© The</a:t>
            </a:r>
            <a:r>
              <a:rPr lang="en-US" altLang="zh-TW" sz="1000" baseline="0" dirty="0" smtClean="0">
                <a:solidFill>
                  <a:schemeClr val="tx2"/>
                </a:solidFill>
                <a:ea typeface="DFKai-SB" pitchFamily="65" charset="-120"/>
              </a:rPr>
              <a:t> CID Group.</a:t>
            </a:r>
            <a:r>
              <a:rPr lang="en-US" altLang="zh-TW" sz="1000" dirty="0" smtClean="0">
                <a:solidFill>
                  <a:schemeClr val="tx2"/>
                </a:solidFill>
                <a:ea typeface="DFKai-SB" pitchFamily="65" charset="-120"/>
              </a:rPr>
              <a:t> All rights reserved</a:t>
            </a:r>
            <a:endParaRPr lang="en-US" altLang="zh-TW" sz="1000" dirty="0">
              <a:solidFill>
                <a:schemeClr val="tx2"/>
              </a:solidFill>
              <a:ea typeface="DFKai-SB" pitchFamily="65" charset="-12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a:xfrm>
            <a:off x="4429124" y="6552000"/>
            <a:ext cx="428625" cy="428628"/>
          </a:xfrm>
          <a:prstGeom prst="rect">
            <a:avLst/>
          </a:prstGeom>
          <a:ln/>
        </p:spPr>
        <p:txBody>
          <a:bodyPr/>
          <a:lstStyle/>
          <a:p>
            <a:pPr>
              <a:defRPr/>
            </a:pPr>
            <a:fld id="{BA6596A7-0744-44EF-A7D1-F1B77C87F872}" type="slidenum">
              <a:rPr kumimoji="0" lang="en-US" altLang="zh-TW" sz="1000" b="0">
                <a:solidFill>
                  <a:schemeClr val="tx2"/>
                </a:solidFill>
                <a:ea typeface="標楷體" pitchFamily="65" charset="-120"/>
                <a:cs typeface="Arial" charset="0"/>
              </a:rPr>
              <a:pPr>
                <a:defRPr/>
              </a:pPr>
              <a:t>‹#›</a:t>
            </a:fld>
            <a:endParaRPr kumimoji="0" lang="en-US" altLang="zh-TW" sz="1000" b="0" dirty="0">
              <a:solidFill>
                <a:schemeClr val="tx2"/>
              </a:solidFill>
              <a:ea typeface="標楷體" pitchFamily="65" charset="-120"/>
              <a:cs typeface="Arial" charset="0"/>
            </a:endParaRPr>
          </a:p>
        </p:txBody>
      </p:sp>
      <p:pic>
        <p:nvPicPr>
          <p:cNvPr id="6" name="Picture 5" descr="CID-Group-LOGO [Converted]"/>
          <p:cNvPicPr>
            <a:picLocks noChangeAspect="1" noChangeArrowheads="1"/>
          </p:cNvPicPr>
          <p:nvPr userDrawn="1"/>
        </p:nvPicPr>
        <p:blipFill>
          <a:blip r:embed="rId2" cstate="print"/>
          <a:srcRect/>
          <a:stretch>
            <a:fillRect/>
          </a:stretch>
        </p:blipFill>
        <p:spPr bwMode="auto">
          <a:xfrm>
            <a:off x="8316416" y="6309320"/>
            <a:ext cx="755650" cy="495300"/>
          </a:xfrm>
          <a:prstGeom prst="rect">
            <a:avLst/>
          </a:prstGeom>
          <a:noFill/>
          <a:ln w="9525">
            <a:noFill/>
            <a:miter lim="800000"/>
            <a:headEnd/>
            <a:tailEnd/>
          </a:ln>
        </p:spPr>
      </p:pic>
      <p:sp>
        <p:nvSpPr>
          <p:cNvPr id="3" name="Content Placeholder 2"/>
          <p:cNvSpPr>
            <a:spLocks noGrp="1"/>
          </p:cNvSpPr>
          <p:nvPr>
            <p:ph idx="1"/>
          </p:nvPr>
        </p:nvSpPr>
        <p:spPr>
          <a:xfrm>
            <a:off x="428596" y="785794"/>
            <a:ext cx="8353424" cy="4857784"/>
          </a:xfrm>
        </p:spPr>
        <p:txBody>
          <a:bodyPr>
            <a:noAutofit/>
          </a:bodyPr>
          <a:lstStyle>
            <a:lvl1pPr marL="444500" indent="-444500">
              <a:spcBef>
                <a:spcPts val="600"/>
              </a:spcBef>
              <a:buFont typeface="Wingdings" pitchFamily="2" charset="2"/>
              <a:buChar char="n"/>
              <a:defRPr sz="2000">
                <a:latin typeface="Arial" pitchFamily="34" charset="0"/>
                <a:cs typeface="Arial" pitchFamily="34" charset="0"/>
              </a:defRPr>
            </a:lvl1pPr>
            <a:lvl2pPr>
              <a:spcBef>
                <a:spcPts val="600"/>
              </a:spcBef>
              <a:defRPr sz="1800">
                <a:latin typeface="Arial" pitchFamily="34" charset="0"/>
                <a:cs typeface="Arial" pitchFamily="34" charset="0"/>
              </a:defRPr>
            </a:lvl2pPr>
            <a:lvl3pPr>
              <a:spcBef>
                <a:spcPts val="600"/>
              </a:spcBef>
              <a:defRPr sz="1600">
                <a:latin typeface="Arial" pitchFamily="34" charset="0"/>
                <a:cs typeface="Arial" pitchFamily="34" charset="0"/>
              </a:defRPr>
            </a:lvl3pPr>
            <a:lvl4pPr marL="1698625" indent="-327025">
              <a:spcBef>
                <a:spcPts val="600"/>
              </a:spcBef>
              <a:buFont typeface="Wingdings" pitchFamily="2" charset="2"/>
              <a:buChar char="Ø"/>
              <a:defRPr sz="1400">
                <a:latin typeface="Arial" pitchFamily="34" charset="0"/>
                <a:cs typeface="Arial" pitchFamily="34" charset="0"/>
              </a:defRPr>
            </a:lvl4pPr>
            <a:lvl5pPr>
              <a:spcBef>
                <a:spcPts val="600"/>
              </a:spcBef>
              <a:defRPr sz="1400" baseline="0">
                <a:latin typeface="Arial" pitchFamily="34" charset="0"/>
                <a:cs typeface="Arial" pitchFamily="34" charset="0"/>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grpSp>
        <p:nvGrpSpPr>
          <p:cNvPr id="12" name="群組 23"/>
          <p:cNvGrpSpPr/>
          <p:nvPr userDrawn="1"/>
        </p:nvGrpSpPr>
        <p:grpSpPr>
          <a:xfrm>
            <a:off x="107504" y="228600"/>
            <a:ext cx="8748001" cy="442323"/>
            <a:chOff x="107504" y="228600"/>
            <a:chExt cx="8748001" cy="442323"/>
          </a:xfrm>
        </p:grpSpPr>
        <p:grpSp>
          <p:nvGrpSpPr>
            <p:cNvPr id="13" name="群組 18"/>
            <p:cNvGrpSpPr/>
            <p:nvPr userDrawn="1"/>
          </p:nvGrpSpPr>
          <p:grpSpPr>
            <a:xfrm>
              <a:off x="107504" y="228600"/>
              <a:ext cx="270842" cy="432495"/>
              <a:chOff x="251520" y="243323"/>
              <a:chExt cx="270842" cy="396000"/>
            </a:xfrm>
          </p:grpSpPr>
          <p:sp>
            <p:nvSpPr>
              <p:cNvPr id="15" name="Rectangle 11"/>
              <p:cNvSpPr>
                <a:spLocks noChangeArrowheads="1"/>
              </p:cNvSpPr>
              <p:nvPr/>
            </p:nvSpPr>
            <p:spPr bwMode="auto">
              <a:xfrm>
                <a:off x="371801" y="243323"/>
                <a:ext cx="72000" cy="396000"/>
              </a:xfrm>
              <a:prstGeom prst="rect">
                <a:avLst/>
              </a:prstGeom>
              <a:solidFill>
                <a:schemeClr val="accent1"/>
              </a:solidFill>
              <a:ln w="9525">
                <a:noFill/>
                <a:miter lim="800000"/>
                <a:headEnd/>
                <a:tailEnd/>
              </a:ln>
              <a:effectLst/>
            </p:spPr>
            <p:txBody>
              <a:bodyPr wrap="none" anchor="ctr"/>
              <a:lstStyle/>
              <a:p>
                <a:pPr>
                  <a:defRPr/>
                </a:pPr>
                <a:endParaRPr lang="zh-TW" altLang="en-US">
                  <a:latin typeface="Arial" pitchFamily="34" charset="0"/>
                  <a:ea typeface="新細明體" pitchFamily="18" charset="-120"/>
                </a:endParaRPr>
              </a:p>
            </p:txBody>
          </p:sp>
          <p:sp>
            <p:nvSpPr>
              <p:cNvPr id="16" name="Rectangle 12"/>
              <p:cNvSpPr>
                <a:spLocks noChangeArrowheads="1"/>
              </p:cNvSpPr>
              <p:nvPr/>
            </p:nvSpPr>
            <p:spPr bwMode="auto">
              <a:xfrm>
                <a:off x="456082" y="243323"/>
                <a:ext cx="36000" cy="396000"/>
              </a:xfrm>
              <a:prstGeom prst="rect">
                <a:avLst/>
              </a:prstGeom>
              <a:solidFill>
                <a:srgbClr val="739BCB"/>
              </a:solidFill>
              <a:ln w="9525">
                <a:noFill/>
                <a:miter lim="800000"/>
                <a:headEnd/>
                <a:tailEnd/>
              </a:ln>
              <a:effectLst/>
            </p:spPr>
            <p:txBody>
              <a:bodyPr wrap="none" anchor="ctr"/>
              <a:lstStyle/>
              <a:p>
                <a:pPr>
                  <a:defRPr/>
                </a:pPr>
                <a:endParaRPr lang="zh-TW" altLang="en-US">
                  <a:latin typeface="Arial" pitchFamily="34" charset="0"/>
                  <a:ea typeface="新細明體" pitchFamily="18" charset="-120"/>
                </a:endParaRPr>
              </a:p>
            </p:txBody>
          </p:sp>
          <p:sp>
            <p:nvSpPr>
              <p:cNvPr id="18" name="Rectangle 13"/>
              <p:cNvSpPr>
                <a:spLocks noChangeArrowheads="1"/>
              </p:cNvSpPr>
              <p:nvPr/>
            </p:nvSpPr>
            <p:spPr bwMode="auto">
              <a:xfrm>
                <a:off x="504362" y="243323"/>
                <a:ext cx="18000" cy="396000"/>
              </a:xfrm>
              <a:prstGeom prst="rect">
                <a:avLst/>
              </a:prstGeom>
              <a:solidFill>
                <a:srgbClr val="ABC3DF"/>
              </a:solidFill>
              <a:ln w="9525">
                <a:noFill/>
                <a:miter lim="800000"/>
                <a:headEnd/>
                <a:tailEnd/>
              </a:ln>
              <a:effectLst/>
            </p:spPr>
            <p:txBody>
              <a:bodyPr wrap="none" anchor="ctr"/>
              <a:lstStyle/>
              <a:p>
                <a:pPr>
                  <a:defRPr/>
                </a:pPr>
                <a:endParaRPr lang="zh-TW" altLang="en-US">
                  <a:latin typeface="Arial" pitchFamily="34" charset="0"/>
                  <a:ea typeface="新細明體" pitchFamily="18" charset="-120"/>
                </a:endParaRPr>
              </a:p>
            </p:txBody>
          </p:sp>
          <p:sp>
            <p:nvSpPr>
              <p:cNvPr id="19" name="Rectangle 11"/>
              <p:cNvSpPr>
                <a:spLocks noChangeArrowheads="1"/>
              </p:cNvSpPr>
              <p:nvPr userDrawn="1"/>
            </p:nvSpPr>
            <p:spPr bwMode="auto">
              <a:xfrm>
                <a:off x="251520" y="243323"/>
                <a:ext cx="108000" cy="396000"/>
              </a:xfrm>
              <a:prstGeom prst="rect">
                <a:avLst/>
              </a:prstGeom>
              <a:solidFill>
                <a:schemeClr val="tx2"/>
              </a:solidFill>
              <a:ln w="9525">
                <a:noFill/>
                <a:miter lim="800000"/>
                <a:headEnd/>
                <a:tailEnd/>
              </a:ln>
              <a:effectLst/>
            </p:spPr>
            <p:txBody>
              <a:bodyPr wrap="none" anchor="ctr"/>
              <a:lstStyle/>
              <a:p>
                <a:pPr>
                  <a:defRPr/>
                </a:pPr>
                <a:endParaRPr lang="zh-TW" altLang="en-US">
                  <a:latin typeface="Arial" pitchFamily="34" charset="0"/>
                  <a:ea typeface="新細明體" pitchFamily="18" charset="-120"/>
                </a:endParaRPr>
              </a:p>
            </p:txBody>
          </p:sp>
        </p:grpSp>
        <p:cxnSp>
          <p:nvCxnSpPr>
            <p:cNvPr id="14" name="直線接點 13"/>
            <p:cNvCxnSpPr/>
            <p:nvPr userDrawn="1"/>
          </p:nvCxnSpPr>
          <p:spPr>
            <a:xfrm rot="5400000" flipH="1" flipV="1">
              <a:off x="4481504" y="-3703077"/>
              <a:ext cx="1" cy="8748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0" name="Title 1"/>
          <p:cNvSpPr>
            <a:spLocks noGrp="1"/>
          </p:cNvSpPr>
          <p:nvPr>
            <p:ph type="title"/>
          </p:nvPr>
        </p:nvSpPr>
        <p:spPr>
          <a:xfrm>
            <a:off x="433418" y="191953"/>
            <a:ext cx="8496300" cy="489857"/>
          </a:xfrm>
        </p:spPr>
        <p:txBody>
          <a:bodyPr>
            <a:normAutofit/>
          </a:bodyPr>
          <a:lstStyle>
            <a:lvl1pPr algn="l">
              <a:defRPr sz="2400" b="1" baseline="0">
                <a:solidFill>
                  <a:schemeClr val="tx1">
                    <a:lumMod val="85000"/>
                    <a:lumOff val="15000"/>
                  </a:schemeClr>
                </a:solidFill>
                <a:latin typeface="楷体" pitchFamily="49" charset="-122"/>
                <a:ea typeface="楷体" pitchFamily="49" charset="-122"/>
                <a:cs typeface="Arial" pitchFamily="34" charset="0"/>
              </a:defRPr>
            </a:lvl1pPr>
          </a:lstStyle>
          <a:p>
            <a:r>
              <a:rPr lang="zh-TW" altLang="en-US" dirty="0" err="1" smtClean="0"/>
              <a:t>按一下以編輯母片標題樣式</a:t>
            </a:r>
            <a:endParaRPr lang="zh-TW" altLang="en-US" dirty="0"/>
          </a:p>
        </p:txBody>
      </p:sp>
      <p:sp>
        <p:nvSpPr>
          <p:cNvPr id="17" name="Text Box 10"/>
          <p:cNvSpPr txBox="1">
            <a:spLocks noChangeArrowheads="1"/>
          </p:cNvSpPr>
          <p:nvPr userDrawn="1"/>
        </p:nvSpPr>
        <p:spPr bwMode="auto">
          <a:xfrm>
            <a:off x="71406" y="6540365"/>
            <a:ext cx="3214688" cy="246221"/>
          </a:xfrm>
          <a:prstGeom prst="rect">
            <a:avLst/>
          </a:prstGeom>
          <a:noFill/>
          <a:ln w="9525">
            <a:noFill/>
            <a:miter lim="800000"/>
            <a:headEnd/>
            <a:tailEnd/>
          </a:ln>
          <a:effectLst/>
        </p:spPr>
        <p:txBody>
          <a:bodyPr wrap="square">
            <a:spAutoFit/>
          </a:bodyPr>
          <a:lstStyle/>
          <a:p>
            <a:pPr>
              <a:spcBef>
                <a:spcPts val="0"/>
              </a:spcBef>
              <a:defRPr/>
            </a:pPr>
            <a:r>
              <a:rPr lang="en-US" altLang="zh-TW" sz="1000" dirty="0" smtClean="0">
                <a:solidFill>
                  <a:schemeClr val="tx2"/>
                </a:solidFill>
                <a:ea typeface="DFKai-SB" pitchFamily="65" charset="-120"/>
              </a:rPr>
              <a:t>© The</a:t>
            </a:r>
            <a:r>
              <a:rPr lang="en-US" altLang="zh-TW" sz="1000" baseline="0" dirty="0" smtClean="0">
                <a:solidFill>
                  <a:schemeClr val="tx2"/>
                </a:solidFill>
                <a:ea typeface="DFKai-SB" pitchFamily="65" charset="-120"/>
              </a:rPr>
              <a:t> CID Group.</a:t>
            </a:r>
            <a:r>
              <a:rPr lang="en-US" altLang="zh-TW" sz="1000" dirty="0" smtClean="0">
                <a:solidFill>
                  <a:schemeClr val="tx2"/>
                </a:solidFill>
                <a:ea typeface="DFKai-SB" pitchFamily="65" charset="-120"/>
              </a:rPr>
              <a:t> All rights reserved</a:t>
            </a:r>
            <a:endParaRPr lang="en-US" altLang="zh-TW" sz="1000" dirty="0">
              <a:solidFill>
                <a:schemeClr val="tx2"/>
              </a:solidFill>
              <a:ea typeface="DFKai-SB" pitchFamily="65" charset="-12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Rectangle 6"/>
          <p:cNvSpPr txBox="1">
            <a:spLocks noChangeArrowheads="1"/>
          </p:cNvSpPr>
          <p:nvPr userDrawn="1"/>
        </p:nvSpPr>
        <p:spPr>
          <a:xfrm>
            <a:off x="4429124" y="6552000"/>
            <a:ext cx="428625" cy="428628"/>
          </a:xfrm>
          <a:prstGeom prst="rect">
            <a:avLst/>
          </a:prstGeom>
          <a:ln/>
        </p:spPr>
        <p:txBody>
          <a:bodyPr/>
          <a:lstStyle/>
          <a:p>
            <a:pPr>
              <a:defRPr/>
            </a:pPr>
            <a:fld id="{BA6596A7-0744-44EF-A7D1-F1B77C87F872}" type="slidenum">
              <a:rPr kumimoji="0" lang="en-US" altLang="zh-TW" sz="1000" b="0">
                <a:solidFill>
                  <a:schemeClr val="tx2"/>
                </a:solidFill>
                <a:ea typeface="標楷體" pitchFamily="65" charset="-120"/>
                <a:cs typeface="Arial" charset="0"/>
              </a:rPr>
              <a:pPr>
                <a:defRPr/>
              </a:pPr>
              <a:t>‹#›</a:t>
            </a:fld>
            <a:endParaRPr kumimoji="0" lang="en-US" altLang="zh-TW" sz="1000" b="0" dirty="0">
              <a:solidFill>
                <a:schemeClr val="tx2"/>
              </a:solidFill>
              <a:ea typeface="標楷體" pitchFamily="65" charset="-120"/>
              <a:cs typeface="Arial" charset="0"/>
            </a:endParaRPr>
          </a:p>
        </p:txBody>
      </p:sp>
      <p:sp>
        <p:nvSpPr>
          <p:cNvPr id="6" name="Title 1"/>
          <p:cNvSpPr>
            <a:spLocks noGrp="1"/>
          </p:cNvSpPr>
          <p:nvPr>
            <p:ph type="title"/>
          </p:nvPr>
        </p:nvSpPr>
        <p:spPr>
          <a:xfrm>
            <a:off x="433418" y="2714620"/>
            <a:ext cx="8496300" cy="489857"/>
          </a:xfrm>
        </p:spPr>
        <p:txBody>
          <a:bodyPr>
            <a:normAutofit/>
          </a:bodyPr>
          <a:lstStyle>
            <a:lvl1pPr algn="l">
              <a:defRPr sz="2400" b="1" baseline="0">
                <a:solidFill>
                  <a:schemeClr val="tx1">
                    <a:lumMod val="85000"/>
                    <a:lumOff val="15000"/>
                  </a:schemeClr>
                </a:solidFill>
                <a:latin typeface="楷体" pitchFamily="49" charset="-122"/>
                <a:ea typeface="楷体" pitchFamily="49" charset="-122"/>
                <a:cs typeface="Arial" pitchFamily="34" charset="0"/>
              </a:defRPr>
            </a:lvl1pPr>
          </a:lstStyle>
          <a:p>
            <a:r>
              <a:rPr lang="zh-TW" altLang="en-US" dirty="0" err="1" smtClean="0"/>
              <a:t>按一下以編輯母片標題樣式</a:t>
            </a:r>
            <a:endParaRPr lang="zh-TW" altLang="en-US" dirty="0"/>
          </a:p>
        </p:txBody>
      </p:sp>
      <p:pic>
        <p:nvPicPr>
          <p:cNvPr id="7" name="Picture 5" descr="CID-Group-LOGO [Converted]"/>
          <p:cNvPicPr>
            <a:picLocks noChangeAspect="1" noChangeArrowheads="1"/>
          </p:cNvPicPr>
          <p:nvPr userDrawn="1"/>
        </p:nvPicPr>
        <p:blipFill>
          <a:blip r:embed="rId2" cstate="print"/>
          <a:srcRect/>
          <a:stretch>
            <a:fillRect/>
          </a:stretch>
        </p:blipFill>
        <p:spPr bwMode="auto">
          <a:xfrm>
            <a:off x="8316416" y="6309320"/>
            <a:ext cx="755650" cy="495300"/>
          </a:xfrm>
          <a:prstGeom prst="rect">
            <a:avLst/>
          </a:prstGeom>
          <a:noFill/>
          <a:ln w="9525">
            <a:noFill/>
            <a:miter lim="800000"/>
            <a:headEnd/>
            <a:tailEnd/>
          </a:ln>
        </p:spPr>
      </p:pic>
      <p:sp>
        <p:nvSpPr>
          <p:cNvPr id="8" name="Text Box 10"/>
          <p:cNvSpPr txBox="1">
            <a:spLocks noChangeArrowheads="1"/>
          </p:cNvSpPr>
          <p:nvPr userDrawn="1"/>
        </p:nvSpPr>
        <p:spPr bwMode="auto">
          <a:xfrm>
            <a:off x="71406" y="6540365"/>
            <a:ext cx="3214688" cy="246221"/>
          </a:xfrm>
          <a:prstGeom prst="rect">
            <a:avLst/>
          </a:prstGeom>
          <a:noFill/>
          <a:ln w="9525">
            <a:noFill/>
            <a:miter lim="800000"/>
            <a:headEnd/>
            <a:tailEnd/>
          </a:ln>
          <a:effectLst/>
        </p:spPr>
        <p:txBody>
          <a:bodyPr wrap="square">
            <a:spAutoFit/>
          </a:bodyPr>
          <a:lstStyle/>
          <a:p>
            <a:pPr>
              <a:spcBef>
                <a:spcPts val="0"/>
              </a:spcBef>
              <a:defRPr/>
            </a:pPr>
            <a:r>
              <a:rPr lang="en-US" altLang="zh-TW" sz="1000" dirty="0" smtClean="0">
                <a:solidFill>
                  <a:schemeClr val="tx2"/>
                </a:solidFill>
                <a:ea typeface="DFKai-SB" pitchFamily="65" charset="-120"/>
              </a:rPr>
              <a:t>© The</a:t>
            </a:r>
            <a:r>
              <a:rPr lang="en-US" altLang="zh-TW" sz="1000" baseline="0" dirty="0" smtClean="0">
                <a:solidFill>
                  <a:schemeClr val="tx2"/>
                </a:solidFill>
                <a:ea typeface="DFKai-SB" pitchFamily="65" charset="-120"/>
              </a:rPr>
              <a:t> CID Group.</a:t>
            </a:r>
            <a:r>
              <a:rPr lang="en-US" altLang="zh-TW" sz="1000" dirty="0" smtClean="0">
                <a:solidFill>
                  <a:schemeClr val="tx2"/>
                </a:solidFill>
                <a:ea typeface="DFKai-SB" pitchFamily="65" charset="-120"/>
              </a:rPr>
              <a:t> All rights reserved</a:t>
            </a:r>
            <a:endParaRPr lang="en-US" altLang="zh-TW" sz="1000" dirty="0">
              <a:solidFill>
                <a:schemeClr val="tx2"/>
              </a:solidFill>
              <a:ea typeface="DFKai-SB" pitchFamily="65" charset="-12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endParaRPr lang="zh-TW"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a:p>
            <a:pPr lvl="4"/>
            <a:r>
              <a:rPr lang="zh-TW" altLang="en-US" smtClean="0"/>
              <a:t>中文</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Lst>
  <p:txStyles>
    <p:titleStyle>
      <a:lvl1pPr algn="ctr" rtl="0" eaLnBrk="0" fontAlgn="base" hangingPunct="0">
        <a:spcBef>
          <a:spcPct val="0"/>
        </a:spcBef>
        <a:spcAft>
          <a:spcPct val="0"/>
        </a:spcAft>
        <a:defRPr sz="2400" kern="1200">
          <a:solidFill>
            <a:schemeClr val="tx1"/>
          </a:solidFill>
          <a:latin typeface="Arial" pitchFamily="34" charset="0"/>
          <a:ea typeface="標楷體" pitchFamily="65" charset="-120"/>
          <a:cs typeface="Arial" pitchFamily="34" charset="0"/>
        </a:defRPr>
      </a:lvl1pPr>
      <a:lvl2pPr algn="ctr" rtl="0" eaLnBrk="0" fontAlgn="base" hangingPunct="0">
        <a:spcBef>
          <a:spcPct val="0"/>
        </a:spcBef>
        <a:spcAft>
          <a:spcPct val="0"/>
        </a:spcAft>
        <a:defRPr sz="2400">
          <a:solidFill>
            <a:schemeClr val="tx1"/>
          </a:solidFill>
          <a:latin typeface="Arial" charset="0"/>
          <a:ea typeface="標楷體" pitchFamily="65" charset="-120"/>
          <a:cs typeface="Arial" charset="0"/>
        </a:defRPr>
      </a:lvl2pPr>
      <a:lvl3pPr algn="ctr" rtl="0" eaLnBrk="0" fontAlgn="base" hangingPunct="0">
        <a:spcBef>
          <a:spcPct val="0"/>
        </a:spcBef>
        <a:spcAft>
          <a:spcPct val="0"/>
        </a:spcAft>
        <a:defRPr sz="2400">
          <a:solidFill>
            <a:schemeClr val="tx1"/>
          </a:solidFill>
          <a:latin typeface="Arial" charset="0"/>
          <a:ea typeface="標楷體" pitchFamily="65" charset="-120"/>
          <a:cs typeface="Arial" charset="0"/>
        </a:defRPr>
      </a:lvl3pPr>
      <a:lvl4pPr algn="ctr" rtl="0" eaLnBrk="0" fontAlgn="base" hangingPunct="0">
        <a:spcBef>
          <a:spcPct val="0"/>
        </a:spcBef>
        <a:spcAft>
          <a:spcPct val="0"/>
        </a:spcAft>
        <a:defRPr sz="2400">
          <a:solidFill>
            <a:schemeClr val="tx1"/>
          </a:solidFill>
          <a:latin typeface="Arial" charset="0"/>
          <a:ea typeface="標楷體" pitchFamily="65" charset="-120"/>
          <a:cs typeface="Arial" charset="0"/>
        </a:defRPr>
      </a:lvl4pPr>
      <a:lvl5pPr algn="ctr" rtl="0" eaLnBrk="0" fontAlgn="base" hangingPunct="0">
        <a:spcBef>
          <a:spcPct val="0"/>
        </a:spcBef>
        <a:spcAft>
          <a:spcPct val="0"/>
        </a:spcAft>
        <a:defRPr sz="2400">
          <a:solidFill>
            <a:schemeClr val="tx1"/>
          </a:solidFill>
          <a:latin typeface="Arial" charset="0"/>
          <a:ea typeface="標楷體" pitchFamily="65" charset="-120"/>
          <a:cs typeface="Arial" charset="0"/>
        </a:defRPr>
      </a:lvl5pPr>
      <a:lvl6pPr marL="457200" algn="ctr" rtl="0" fontAlgn="base">
        <a:spcBef>
          <a:spcPct val="0"/>
        </a:spcBef>
        <a:spcAft>
          <a:spcPct val="0"/>
        </a:spcAft>
        <a:defRPr sz="2400">
          <a:solidFill>
            <a:schemeClr val="tx1"/>
          </a:solidFill>
          <a:latin typeface="Arial" charset="0"/>
          <a:ea typeface="DFKai-SB" pitchFamily="65" charset="-120"/>
          <a:cs typeface="Arial" charset="0"/>
        </a:defRPr>
      </a:lvl6pPr>
      <a:lvl7pPr marL="914400" algn="ctr" rtl="0" fontAlgn="base">
        <a:spcBef>
          <a:spcPct val="0"/>
        </a:spcBef>
        <a:spcAft>
          <a:spcPct val="0"/>
        </a:spcAft>
        <a:defRPr sz="2400">
          <a:solidFill>
            <a:schemeClr val="tx1"/>
          </a:solidFill>
          <a:latin typeface="Arial" charset="0"/>
          <a:ea typeface="DFKai-SB" pitchFamily="65" charset="-120"/>
          <a:cs typeface="Arial" charset="0"/>
        </a:defRPr>
      </a:lvl7pPr>
      <a:lvl8pPr marL="1371600" algn="ctr" rtl="0" fontAlgn="base">
        <a:spcBef>
          <a:spcPct val="0"/>
        </a:spcBef>
        <a:spcAft>
          <a:spcPct val="0"/>
        </a:spcAft>
        <a:defRPr sz="2400">
          <a:solidFill>
            <a:schemeClr val="tx1"/>
          </a:solidFill>
          <a:latin typeface="Arial" charset="0"/>
          <a:ea typeface="DFKai-SB" pitchFamily="65" charset="-120"/>
          <a:cs typeface="Arial" charset="0"/>
        </a:defRPr>
      </a:lvl8pPr>
      <a:lvl9pPr marL="1828800" algn="ctr" rtl="0" fontAlgn="base">
        <a:spcBef>
          <a:spcPct val="0"/>
        </a:spcBef>
        <a:spcAft>
          <a:spcPct val="0"/>
        </a:spcAft>
        <a:defRPr sz="2400">
          <a:solidFill>
            <a:schemeClr val="tx1"/>
          </a:solidFill>
          <a:latin typeface="Arial" charset="0"/>
          <a:ea typeface="DFKai-SB" pitchFamily="65" charset="-12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標楷體" pitchFamily="65" charset="-12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標楷體" pitchFamily="65" charset="-12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標楷體" pitchFamily="65" charset="-12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標楷體" pitchFamily="65" charset="-12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標楷體" pitchFamily="65" charset="-12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grant@cidgroup.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1538" y="2285992"/>
            <a:ext cx="5715040" cy="1214446"/>
          </a:xfrm>
        </p:spPr>
        <p:txBody>
          <a:bodyPr/>
          <a:lstStyle/>
          <a:p>
            <a:pPr>
              <a:spcBef>
                <a:spcPts val="600"/>
              </a:spcBef>
            </a:pPr>
            <a:r>
              <a:rPr lang="zh-CN" altLang="en-US" dirty="0" smtClean="0"/>
              <a:t>教育行业投资心得分享</a:t>
            </a:r>
            <a:endParaRPr lang="zh-CN" altLang="en-US" dirty="0"/>
          </a:p>
        </p:txBody>
      </p:sp>
      <p:sp>
        <p:nvSpPr>
          <p:cNvPr id="4" name="副标题 3"/>
          <p:cNvSpPr>
            <a:spLocks noGrp="1"/>
          </p:cNvSpPr>
          <p:nvPr>
            <p:ph type="subTitle" idx="1"/>
          </p:nvPr>
        </p:nvSpPr>
        <p:spPr>
          <a:xfrm>
            <a:off x="1577172" y="3571876"/>
            <a:ext cx="4775211" cy="642942"/>
          </a:xfrm>
        </p:spPr>
        <p:txBody>
          <a:bodyPr/>
          <a:lstStyle/>
          <a:p>
            <a:r>
              <a:rPr lang="zh-CN" altLang="en-US" dirty="0" smtClean="0"/>
              <a:t>付国冬</a:t>
            </a:r>
            <a:endParaRPr lang="en-US" altLang="zh-CN" dirty="0" smtClean="0"/>
          </a:p>
          <a:p>
            <a:pPr>
              <a:spcBef>
                <a:spcPts val="0"/>
              </a:spcBef>
            </a:pPr>
            <a:r>
              <a:rPr lang="en-US" altLang="zh-CN" dirty="0" smtClean="0"/>
              <a:t>The CID Group</a:t>
            </a:r>
          </a:p>
          <a:p>
            <a:pPr>
              <a:spcBef>
                <a:spcPts val="0"/>
              </a:spcBef>
            </a:pPr>
            <a:r>
              <a:rPr lang="en-US" altLang="zh-CN" dirty="0" smtClean="0"/>
              <a:t>2013-04-09</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zh-CN" altLang="en-US" dirty="0" smtClean="0"/>
              <a:t>对传统教育行业的一些看法</a:t>
            </a:r>
            <a:r>
              <a:rPr lang="en-US" altLang="zh-CN" dirty="0" smtClean="0"/>
              <a:t>-Overview</a:t>
            </a:r>
            <a:endParaRPr lang="en-US" altLang="zh-TW" sz="2400" dirty="0" smtClean="0">
              <a:solidFill>
                <a:schemeClr val="tx1"/>
              </a:solidFill>
              <a:ea typeface="黑体" pitchFamily="49" charset="-122"/>
              <a:cs typeface="Arial" charset="0"/>
            </a:endParaRPr>
          </a:p>
        </p:txBody>
      </p:sp>
      <p:sp>
        <p:nvSpPr>
          <p:cNvPr id="240" name="矩形 239"/>
          <p:cNvSpPr/>
          <p:nvPr/>
        </p:nvSpPr>
        <p:spPr>
          <a:xfrm>
            <a:off x="4929188" y="2266950"/>
            <a:ext cx="3786187" cy="1285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endParaRPr lang="en-US" altLang="zh-CN" sz="1400" dirty="0">
              <a:cs typeface="Arial" pitchFamily="34" charset="0"/>
            </a:endParaRPr>
          </a:p>
          <a:p>
            <a:pPr fontAlgn="auto">
              <a:spcBef>
                <a:spcPts val="0"/>
              </a:spcBef>
              <a:spcAft>
                <a:spcPts val="0"/>
              </a:spcAft>
              <a:defRPr/>
            </a:pPr>
            <a:endParaRPr lang="en-US" altLang="zh-CN" sz="1400" dirty="0">
              <a:cs typeface="Arial" pitchFamily="34" charset="0"/>
            </a:endParaRPr>
          </a:p>
          <a:p>
            <a:pPr fontAlgn="auto">
              <a:spcBef>
                <a:spcPts val="0"/>
              </a:spcBef>
              <a:spcAft>
                <a:spcPts val="0"/>
              </a:spcAft>
              <a:defRPr/>
            </a:pPr>
            <a:endParaRPr lang="en-US" altLang="zh-CN" sz="1400" dirty="0">
              <a:cs typeface="Arial" pitchFamily="34" charset="0"/>
            </a:endParaRPr>
          </a:p>
          <a:p>
            <a:pPr fontAlgn="auto">
              <a:spcBef>
                <a:spcPts val="0"/>
              </a:spcBef>
              <a:spcAft>
                <a:spcPts val="0"/>
              </a:spcAft>
              <a:defRPr/>
            </a:pPr>
            <a:r>
              <a:rPr lang="en-US" altLang="zh-CN" sz="1400" dirty="0">
                <a:cs typeface="Arial" pitchFamily="34" charset="0"/>
              </a:rPr>
              <a:t>Career</a:t>
            </a:r>
          </a:p>
          <a:p>
            <a:pPr fontAlgn="auto">
              <a:spcBef>
                <a:spcPts val="0"/>
              </a:spcBef>
              <a:spcAft>
                <a:spcPts val="0"/>
              </a:spcAft>
              <a:defRPr/>
            </a:pPr>
            <a:r>
              <a:rPr lang="en-US" altLang="zh-CN" sz="1400" dirty="0">
                <a:cs typeface="Arial" pitchFamily="34" charset="0"/>
              </a:rPr>
              <a:t>(Adult training)</a:t>
            </a:r>
            <a:endParaRPr lang="zh-CN" altLang="en-US" sz="1400" dirty="0">
              <a:cs typeface="Arial" pitchFamily="34" charset="0"/>
            </a:endParaRPr>
          </a:p>
        </p:txBody>
      </p:sp>
      <p:sp>
        <p:nvSpPr>
          <p:cNvPr id="241" name="矩形 240"/>
          <p:cNvSpPr/>
          <p:nvPr/>
        </p:nvSpPr>
        <p:spPr>
          <a:xfrm>
            <a:off x="6000750" y="2695575"/>
            <a:ext cx="2214563" cy="28575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CN" sz="1400" dirty="0">
                <a:cs typeface="Arial" pitchFamily="34" charset="0"/>
              </a:rPr>
              <a:t>                 Study Abroad</a:t>
            </a:r>
          </a:p>
        </p:txBody>
      </p:sp>
      <p:cxnSp>
        <p:nvCxnSpPr>
          <p:cNvPr id="242" name="直接连接符 241"/>
          <p:cNvCxnSpPr/>
          <p:nvPr/>
        </p:nvCxnSpPr>
        <p:spPr>
          <a:xfrm>
            <a:off x="357188" y="2124075"/>
            <a:ext cx="82867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rot="5400000" flipH="1" flipV="1">
            <a:off x="284956" y="2051844"/>
            <a:ext cx="1428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rot="5400000" flipH="1" flipV="1">
            <a:off x="1285081" y="2051844"/>
            <a:ext cx="1428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rot="5400000" flipH="1" flipV="1">
            <a:off x="2213769" y="2051844"/>
            <a:ext cx="1428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rot="5400000" flipH="1" flipV="1">
            <a:off x="3856831" y="2051844"/>
            <a:ext cx="1428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5400000" flipH="1" flipV="1">
            <a:off x="4856956" y="2051844"/>
            <a:ext cx="1428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rot="5400000" flipH="1" flipV="1">
            <a:off x="5928519" y="2051844"/>
            <a:ext cx="1428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rot="5400000" flipH="1" flipV="1">
            <a:off x="7142956" y="2051844"/>
            <a:ext cx="1428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rot="5400000" flipH="1" flipV="1">
            <a:off x="8071644" y="2051844"/>
            <a:ext cx="142875" cy="1587"/>
          </a:xfrm>
          <a:prstGeom prst="line">
            <a:avLst/>
          </a:prstGeom>
        </p:spPr>
        <p:style>
          <a:lnRef idx="1">
            <a:schemeClr val="accent1"/>
          </a:lnRef>
          <a:fillRef idx="0">
            <a:schemeClr val="accent1"/>
          </a:fillRef>
          <a:effectRef idx="0">
            <a:schemeClr val="accent1"/>
          </a:effectRef>
          <a:fontRef idx="minor">
            <a:schemeClr val="tx1"/>
          </a:fontRef>
        </p:style>
      </p:cxnSp>
      <p:sp>
        <p:nvSpPr>
          <p:cNvPr id="251" name="矩形 250"/>
          <p:cNvSpPr/>
          <p:nvPr/>
        </p:nvSpPr>
        <p:spPr>
          <a:xfrm>
            <a:off x="1071563" y="2266950"/>
            <a:ext cx="1214437" cy="1285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CN" sz="1400" dirty="0">
                <a:cs typeface="Arial" pitchFamily="34" charset="0"/>
              </a:rPr>
              <a:t>Kindergarten</a:t>
            </a:r>
          </a:p>
        </p:txBody>
      </p:sp>
      <p:sp>
        <p:nvSpPr>
          <p:cNvPr id="252" name="矩形 251"/>
          <p:cNvSpPr/>
          <p:nvPr/>
        </p:nvSpPr>
        <p:spPr>
          <a:xfrm>
            <a:off x="2286000" y="2266950"/>
            <a:ext cx="1643063" cy="1285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CN" sz="1400" dirty="0">
                <a:cs typeface="Arial" pitchFamily="34" charset="0"/>
              </a:rPr>
              <a:t>Elementary School</a:t>
            </a:r>
          </a:p>
        </p:txBody>
      </p:sp>
      <p:sp>
        <p:nvSpPr>
          <p:cNvPr id="253" name="矩形 252"/>
          <p:cNvSpPr/>
          <p:nvPr/>
        </p:nvSpPr>
        <p:spPr>
          <a:xfrm>
            <a:off x="3929063" y="2266950"/>
            <a:ext cx="1000125" cy="1285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CN" sz="1400" dirty="0">
                <a:cs typeface="Arial" pitchFamily="34" charset="0"/>
              </a:rPr>
              <a:t>Junior High School</a:t>
            </a:r>
            <a:endParaRPr lang="zh-CN" altLang="en-US" sz="1400" dirty="0">
              <a:cs typeface="Arial" pitchFamily="34" charset="0"/>
            </a:endParaRPr>
          </a:p>
        </p:txBody>
      </p:sp>
      <p:sp>
        <p:nvSpPr>
          <p:cNvPr id="254" name="矩形 253"/>
          <p:cNvSpPr/>
          <p:nvPr/>
        </p:nvSpPr>
        <p:spPr>
          <a:xfrm>
            <a:off x="4929188" y="2266950"/>
            <a:ext cx="1071562" cy="78581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CN" sz="1400" dirty="0">
                <a:cs typeface="Arial" pitchFamily="34" charset="0"/>
              </a:rPr>
              <a:t>Senior High School</a:t>
            </a:r>
            <a:endParaRPr lang="zh-CN" altLang="en-US" sz="1400" dirty="0">
              <a:cs typeface="Arial" pitchFamily="34" charset="0"/>
            </a:endParaRPr>
          </a:p>
        </p:txBody>
      </p:sp>
      <p:sp>
        <p:nvSpPr>
          <p:cNvPr id="255" name="矩形 254"/>
          <p:cNvSpPr/>
          <p:nvPr/>
        </p:nvSpPr>
        <p:spPr>
          <a:xfrm>
            <a:off x="6000750" y="2266950"/>
            <a:ext cx="1143000" cy="5000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CN" sz="1400" dirty="0">
                <a:cs typeface="Arial" pitchFamily="34" charset="0"/>
              </a:rPr>
              <a:t>Higher Education</a:t>
            </a:r>
            <a:endParaRPr lang="zh-CN" altLang="en-US" sz="1400" dirty="0">
              <a:cs typeface="Arial" pitchFamily="34" charset="0"/>
            </a:endParaRPr>
          </a:p>
        </p:txBody>
      </p:sp>
      <p:sp>
        <p:nvSpPr>
          <p:cNvPr id="256" name="矩形 255"/>
          <p:cNvSpPr/>
          <p:nvPr/>
        </p:nvSpPr>
        <p:spPr>
          <a:xfrm>
            <a:off x="7143750" y="2266950"/>
            <a:ext cx="1357313" cy="28575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altLang="zh-CN" sz="1400" dirty="0">
                <a:cs typeface="Arial" pitchFamily="34" charset="0"/>
              </a:rPr>
              <a:t>Postgraduate</a:t>
            </a:r>
            <a:endParaRPr lang="zh-CN" altLang="en-US" sz="1400" dirty="0">
              <a:cs typeface="Arial" pitchFamily="34" charset="0"/>
            </a:endParaRPr>
          </a:p>
        </p:txBody>
      </p:sp>
      <p:sp>
        <p:nvSpPr>
          <p:cNvPr id="8214" name="TextBox 75"/>
          <p:cNvSpPr txBox="1">
            <a:spLocks noChangeArrowheads="1"/>
          </p:cNvSpPr>
          <p:nvPr/>
        </p:nvSpPr>
        <p:spPr bwMode="auto">
          <a:xfrm>
            <a:off x="214313" y="1673225"/>
            <a:ext cx="276225" cy="307975"/>
          </a:xfrm>
          <a:prstGeom prst="rect">
            <a:avLst/>
          </a:prstGeom>
          <a:noFill/>
          <a:ln w="9525">
            <a:noFill/>
            <a:miter lim="800000"/>
            <a:headEnd/>
            <a:tailEnd/>
          </a:ln>
        </p:spPr>
        <p:txBody>
          <a:bodyPr>
            <a:spAutoFit/>
          </a:bodyPr>
          <a:lstStyle/>
          <a:p>
            <a:r>
              <a:rPr lang="en-US" altLang="zh-CN" sz="1400">
                <a:cs typeface="Arial" charset="0"/>
              </a:rPr>
              <a:t>0</a:t>
            </a:r>
            <a:endParaRPr lang="zh-CN" altLang="en-US" sz="1400">
              <a:cs typeface="Arial" charset="0"/>
            </a:endParaRPr>
          </a:p>
        </p:txBody>
      </p:sp>
      <p:sp>
        <p:nvSpPr>
          <p:cNvPr id="8215" name="TextBox 76"/>
          <p:cNvSpPr txBox="1">
            <a:spLocks noChangeArrowheads="1"/>
          </p:cNvSpPr>
          <p:nvPr/>
        </p:nvSpPr>
        <p:spPr bwMode="auto">
          <a:xfrm>
            <a:off x="1152525" y="1673225"/>
            <a:ext cx="276225" cy="307975"/>
          </a:xfrm>
          <a:prstGeom prst="rect">
            <a:avLst/>
          </a:prstGeom>
          <a:noFill/>
          <a:ln w="9525">
            <a:noFill/>
            <a:miter lim="800000"/>
            <a:headEnd/>
            <a:tailEnd/>
          </a:ln>
        </p:spPr>
        <p:txBody>
          <a:bodyPr>
            <a:spAutoFit/>
          </a:bodyPr>
          <a:lstStyle/>
          <a:p>
            <a:r>
              <a:rPr lang="en-US" altLang="zh-CN" sz="1400">
                <a:cs typeface="Arial" charset="0"/>
              </a:rPr>
              <a:t>3</a:t>
            </a:r>
            <a:endParaRPr lang="zh-CN" altLang="en-US" sz="1400">
              <a:cs typeface="Arial" charset="0"/>
            </a:endParaRPr>
          </a:p>
        </p:txBody>
      </p:sp>
      <p:sp>
        <p:nvSpPr>
          <p:cNvPr id="8216" name="TextBox 77"/>
          <p:cNvSpPr txBox="1">
            <a:spLocks noChangeArrowheads="1"/>
          </p:cNvSpPr>
          <p:nvPr/>
        </p:nvSpPr>
        <p:spPr bwMode="auto">
          <a:xfrm>
            <a:off x="2152650" y="1673225"/>
            <a:ext cx="276225" cy="307975"/>
          </a:xfrm>
          <a:prstGeom prst="rect">
            <a:avLst/>
          </a:prstGeom>
          <a:noFill/>
          <a:ln w="9525">
            <a:noFill/>
            <a:miter lim="800000"/>
            <a:headEnd/>
            <a:tailEnd/>
          </a:ln>
        </p:spPr>
        <p:txBody>
          <a:bodyPr>
            <a:spAutoFit/>
          </a:bodyPr>
          <a:lstStyle/>
          <a:p>
            <a:r>
              <a:rPr lang="en-US" altLang="zh-CN" sz="1400">
                <a:cs typeface="Arial" charset="0"/>
              </a:rPr>
              <a:t>6</a:t>
            </a:r>
            <a:endParaRPr lang="zh-CN" altLang="en-US" sz="1400">
              <a:cs typeface="Arial" charset="0"/>
            </a:endParaRPr>
          </a:p>
        </p:txBody>
      </p:sp>
      <p:sp>
        <p:nvSpPr>
          <p:cNvPr id="8217" name="TextBox 78"/>
          <p:cNvSpPr txBox="1">
            <a:spLocks noChangeArrowheads="1"/>
          </p:cNvSpPr>
          <p:nvPr/>
        </p:nvSpPr>
        <p:spPr bwMode="auto">
          <a:xfrm>
            <a:off x="3795713" y="1673225"/>
            <a:ext cx="419100" cy="307975"/>
          </a:xfrm>
          <a:prstGeom prst="rect">
            <a:avLst/>
          </a:prstGeom>
          <a:noFill/>
          <a:ln w="9525">
            <a:noFill/>
            <a:miter lim="800000"/>
            <a:headEnd/>
            <a:tailEnd/>
          </a:ln>
        </p:spPr>
        <p:txBody>
          <a:bodyPr>
            <a:spAutoFit/>
          </a:bodyPr>
          <a:lstStyle/>
          <a:p>
            <a:r>
              <a:rPr lang="en-US" altLang="zh-CN" sz="1400">
                <a:cs typeface="Arial" charset="0"/>
              </a:rPr>
              <a:t>12</a:t>
            </a:r>
            <a:endParaRPr lang="zh-CN" altLang="en-US" sz="1400">
              <a:cs typeface="Arial" charset="0"/>
            </a:endParaRPr>
          </a:p>
        </p:txBody>
      </p:sp>
      <p:sp>
        <p:nvSpPr>
          <p:cNvPr id="8218" name="TextBox 79"/>
          <p:cNvSpPr txBox="1">
            <a:spLocks noChangeArrowheads="1"/>
          </p:cNvSpPr>
          <p:nvPr/>
        </p:nvSpPr>
        <p:spPr bwMode="auto">
          <a:xfrm>
            <a:off x="4724400" y="1673225"/>
            <a:ext cx="419100" cy="307975"/>
          </a:xfrm>
          <a:prstGeom prst="rect">
            <a:avLst/>
          </a:prstGeom>
          <a:noFill/>
          <a:ln w="9525">
            <a:noFill/>
            <a:miter lim="800000"/>
            <a:headEnd/>
            <a:tailEnd/>
          </a:ln>
        </p:spPr>
        <p:txBody>
          <a:bodyPr>
            <a:spAutoFit/>
          </a:bodyPr>
          <a:lstStyle/>
          <a:p>
            <a:r>
              <a:rPr lang="en-US" altLang="zh-CN" sz="1400">
                <a:cs typeface="Arial" charset="0"/>
              </a:rPr>
              <a:t>15</a:t>
            </a:r>
            <a:endParaRPr lang="zh-CN" altLang="en-US" sz="1400">
              <a:cs typeface="Arial" charset="0"/>
            </a:endParaRPr>
          </a:p>
        </p:txBody>
      </p:sp>
      <p:sp>
        <p:nvSpPr>
          <p:cNvPr id="8219" name="TextBox 80"/>
          <p:cNvSpPr txBox="1">
            <a:spLocks noChangeArrowheads="1"/>
          </p:cNvSpPr>
          <p:nvPr/>
        </p:nvSpPr>
        <p:spPr bwMode="auto">
          <a:xfrm>
            <a:off x="5867400" y="1673225"/>
            <a:ext cx="419100" cy="307975"/>
          </a:xfrm>
          <a:prstGeom prst="rect">
            <a:avLst/>
          </a:prstGeom>
          <a:noFill/>
          <a:ln w="9525">
            <a:noFill/>
            <a:miter lim="800000"/>
            <a:headEnd/>
            <a:tailEnd/>
          </a:ln>
        </p:spPr>
        <p:txBody>
          <a:bodyPr>
            <a:spAutoFit/>
          </a:bodyPr>
          <a:lstStyle/>
          <a:p>
            <a:r>
              <a:rPr lang="en-US" altLang="zh-CN" sz="1400">
                <a:cs typeface="Arial" charset="0"/>
              </a:rPr>
              <a:t>18</a:t>
            </a:r>
            <a:endParaRPr lang="zh-CN" altLang="en-US" sz="1400">
              <a:cs typeface="Arial" charset="0"/>
            </a:endParaRPr>
          </a:p>
        </p:txBody>
      </p:sp>
      <p:sp>
        <p:nvSpPr>
          <p:cNvPr id="8220" name="TextBox 81"/>
          <p:cNvSpPr txBox="1">
            <a:spLocks noChangeArrowheads="1"/>
          </p:cNvSpPr>
          <p:nvPr/>
        </p:nvSpPr>
        <p:spPr bwMode="auto">
          <a:xfrm>
            <a:off x="7010400" y="1673225"/>
            <a:ext cx="419100" cy="307975"/>
          </a:xfrm>
          <a:prstGeom prst="rect">
            <a:avLst/>
          </a:prstGeom>
          <a:noFill/>
          <a:ln w="9525">
            <a:noFill/>
            <a:miter lim="800000"/>
            <a:headEnd/>
            <a:tailEnd/>
          </a:ln>
        </p:spPr>
        <p:txBody>
          <a:bodyPr>
            <a:spAutoFit/>
          </a:bodyPr>
          <a:lstStyle/>
          <a:p>
            <a:r>
              <a:rPr lang="en-US" altLang="zh-CN" sz="1400">
                <a:cs typeface="Arial" charset="0"/>
              </a:rPr>
              <a:t>22</a:t>
            </a:r>
            <a:endParaRPr lang="zh-CN" altLang="en-US" sz="1400">
              <a:cs typeface="Arial" charset="0"/>
            </a:endParaRPr>
          </a:p>
        </p:txBody>
      </p:sp>
      <p:sp>
        <p:nvSpPr>
          <p:cNvPr id="8221" name="TextBox 82"/>
          <p:cNvSpPr txBox="1">
            <a:spLocks noChangeArrowheads="1"/>
          </p:cNvSpPr>
          <p:nvPr/>
        </p:nvSpPr>
        <p:spPr bwMode="auto">
          <a:xfrm>
            <a:off x="7939088" y="1673225"/>
            <a:ext cx="419100" cy="307975"/>
          </a:xfrm>
          <a:prstGeom prst="rect">
            <a:avLst/>
          </a:prstGeom>
          <a:noFill/>
          <a:ln w="9525">
            <a:noFill/>
            <a:miter lim="800000"/>
            <a:headEnd/>
            <a:tailEnd/>
          </a:ln>
        </p:spPr>
        <p:txBody>
          <a:bodyPr>
            <a:spAutoFit/>
          </a:bodyPr>
          <a:lstStyle/>
          <a:p>
            <a:r>
              <a:rPr lang="en-US" altLang="zh-CN" sz="1400">
                <a:cs typeface="Arial" charset="0"/>
              </a:rPr>
              <a:t>25</a:t>
            </a:r>
            <a:endParaRPr lang="zh-CN" altLang="en-US" sz="1400">
              <a:cs typeface="Arial" charset="0"/>
            </a:endParaRPr>
          </a:p>
        </p:txBody>
      </p:sp>
      <p:sp>
        <p:nvSpPr>
          <p:cNvPr id="8222" name="TextBox 67"/>
          <p:cNvSpPr txBox="1">
            <a:spLocks noChangeArrowheads="1"/>
          </p:cNvSpPr>
          <p:nvPr/>
        </p:nvSpPr>
        <p:spPr bwMode="auto">
          <a:xfrm>
            <a:off x="-71438" y="1909763"/>
            <a:ext cx="481013" cy="292100"/>
          </a:xfrm>
          <a:prstGeom prst="rect">
            <a:avLst/>
          </a:prstGeom>
          <a:noFill/>
          <a:ln w="9525">
            <a:noFill/>
            <a:miter lim="800000"/>
            <a:headEnd/>
            <a:tailEnd/>
          </a:ln>
        </p:spPr>
        <p:txBody>
          <a:bodyPr wrap="none">
            <a:spAutoFit/>
          </a:bodyPr>
          <a:lstStyle/>
          <a:p>
            <a:r>
              <a:rPr lang="en-US" altLang="zh-CN" sz="1300">
                <a:cs typeface="Arial" charset="0"/>
              </a:rPr>
              <a:t>Age</a:t>
            </a:r>
            <a:endParaRPr lang="zh-CN" altLang="en-US" sz="1300">
              <a:cs typeface="Arial" charset="0"/>
            </a:endParaRPr>
          </a:p>
        </p:txBody>
      </p:sp>
      <p:sp>
        <p:nvSpPr>
          <p:cNvPr id="266" name="Rectangle 8"/>
          <p:cNvSpPr>
            <a:spLocks noChangeArrowheads="1"/>
          </p:cNvSpPr>
          <p:nvPr/>
        </p:nvSpPr>
        <p:spPr bwMode="auto">
          <a:xfrm>
            <a:off x="225425" y="3695700"/>
            <a:ext cx="846138"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dirty="0">
                <a:solidFill>
                  <a:schemeClr val="bg1"/>
                </a:solidFill>
                <a:latin typeface="Arial" pitchFamily="34" charset="0"/>
                <a:cs typeface="Arial" pitchFamily="34" charset="0"/>
              </a:rPr>
              <a:t>Early </a:t>
            </a:r>
          </a:p>
          <a:p>
            <a:pPr>
              <a:defRPr/>
            </a:pPr>
            <a:r>
              <a:rPr lang="en-US" altLang="zh-CN" sz="1200" dirty="0">
                <a:solidFill>
                  <a:schemeClr val="bg1"/>
                </a:solidFill>
                <a:latin typeface="Arial" pitchFamily="34" charset="0"/>
                <a:cs typeface="Arial" pitchFamily="34" charset="0"/>
              </a:rPr>
              <a:t>Childcare</a:t>
            </a:r>
          </a:p>
        </p:txBody>
      </p:sp>
      <p:sp>
        <p:nvSpPr>
          <p:cNvPr id="267" name="Rectangle 8"/>
          <p:cNvSpPr>
            <a:spLocks noChangeArrowheads="1"/>
          </p:cNvSpPr>
          <p:nvPr/>
        </p:nvSpPr>
        <p:spPr bwMode="auto">
          <a:xfrm>
            <a:off x="1143000" y="3695700"/>
            <a:ext cx="1125538"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dirty="0">
                <a:solidFill>
                  <a:schemeClr val="bg1"/>
                </a:solidFill>
                <a:latin typeface="Arial" pitchFamily="34" charset="0"/>
                <a:cs typeface="Arial" pitchFamily="34" charset="0"/>
              </a:rPr>
              <a:t>9 to 5 in class</a:t>
            </a:r>
          </a:p>
          <a:p>
            <a:pPr>
              <a:defRPr/>
            </a:pPr>
            <a:r>
              <a:rPr lang="en-US" altLang="zh-CN" sz="1200" dirty="0">
                <a:solidFill>
                  <a:schemeClr val="bg1"/>
                </a:solidFill>
                <a:latin typeface="Arial" pitchFamily="34" charset="0"/>
                <a:cs typeface="Arial" pitchFamily="34" charset="0"/>
              </a:rPr>
              <a:t>Learning</a:t>
            </a:r>
          </a:p>
        </p:txBody>
      </p:sp>
      <p:sp>
        <p:nvSpPr>
          <p:cNvPr id="268" name="Rectangle 8"/>
          <p:cNvSpPr>
            <a:spLocks noChangeArrowheads="1"/>
          </p:cNvSpPr>
          <p:nvPr/>
        </p:nvSpPr>
        <p:spPr bwMode="auto">
          <a:xfrm>
            <a:off x="1143000" y="4124325"/>
            <a:ext cx="1125538"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dirty="0">
                <a:solidFill>
                  <a:schemeClr val="bg1"/>
                </a:solidFill>
                <a:latin typeface="Arial" pitchFamily="34" charset="0"/>
                <a:cs typeface="Arial" pitchFamily="34" charset="0"/>
              </a:rPr>
              <a:t>After class Tutoring</a:t>
            </a:r>
          </a:p>
        </p:txBody>
      </p:sp>
      <p:sp>
        <p:nvSpPr>
          <p:cNvPr id="8226" name="Rectangle 8"/>
          <p:cNvSpPr>
            <a:spLocks noChangeArrowheads="1"/>
          </p:cNvSpPr>
          <p:nvPr/>
        </p:nvSpPr>
        <p:spPr bwMode="auto">
          <a:xfrm>
            <a:off x="2484438" y="3695700"/>
            <a:ext cx="1373187" cy="395288"/>
          </a:xfrm>
          <a:prstGeom prst="rect">
            <a:avLst/>
          </a:prstGeom>
          <a:solidFill>
            <a:schemeClr val="accent2"/>
          </a:solidFill>
          <a:ln w="9525">
            <a:noFill/>
            <a:miter lim="800000"/>
            <a:headEnd/>
            <a:tailEnd/>
          </a:ln>
        </p:spPr>
        <p:txBody>
          <a:bodyPr anchor="ctr"/>
          <a:lstStyle/>
          <a:p>
            <a:r>
              <a:rPr lang="en-US" altLang="zh-CN" sz="1200">
                <a:solidFill>
                  <a:schemeClr val="bg1"/>
                </a:solidFill>
                <a:cs typeface="Arial" charset="0"/>
              </a:rPr>
              <a:t>9 to 5 In-class</a:t>
            </a:r>
          </a:p>
          <a:p>
            <a:r>
              <a:rPr lang="en-US" altLang="zh-CN" sz="1200">
                <a:solidFill>
                  <a:schemeClr val="bg1"/>
                </a:solidFill>
                <a:cs typeface="Arial" charset="0"/>
              </a:rPr>
              <a:t>Learning</a:t>
            </a:r>
          </a:p>
        </p:txBody>
      </p:sp>
      <p:sp>
        <p:nvSpPr>
          <p:cNvPr id="270" name="Rectangle 8"/>
          <p:cNvSpPr>
            <a:spLocks noChangeArrowheads="1"/>
          </p:cNvSpPr>
          <p:nvPr/>
        </p:nvSpPr>
        <p:spPr bwMode="auto">
          <a:xfrm>
            <a:off x="2484438" y="4124325"/>
            <a:ext cx="3382962"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a:solidFill>
                  <a:schemeClr val="bg1"/>
                </a:solidFill>
                <a:latin typeface="Arial" pitchFamily="34" charset="0"/>
                <a:cs typeface="Arial" pitchFamily="34" charset="0"/>
              </a:rPr>
              <a:t>After class tutoring</a:t>
            </a:r>
          </a:p>
        </p:txBody>
      </p:sp>
      <p:sp>
        <p:nvSpPr>
          <p:cNvPr id="271" name="Rectangle 8"/>
          <p:cNvSpPr>
            <a:spLocks noChangeArrowheads="1"/>
          </p:cNvSpPr>
          <p:nvPr/>
        </p:nvSpPr>
        <p:spPr bwMode="auto">
          <a:xfrm>
            <a:off x="3786188" y="4552950"/>
            <a:ext cx="2071687"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a:solidFill>
                  <a:schemeClr val="bg1"/>
                </a:solidFill>
                <a:latin typeface="Arial" pitchFamily="34" charset="0"/>
                <a:cs typeface="Arial" pitchFamily="34" charset="0"/>
              </a:rPr>
              <a:t>Test preparation</a:t>
            </a:r>
          </a:p>
        </p:txBody>
      </p:sp>
      <p:sp>
        <p:nvSpPr>
          <p:cNvPr id="272" name="Rectangle 8"/>
          <p:cNvSpPr>
            <a:spLocks noChangeArrowheads="1"/>
          </p:cNvSpPr>
          <p:nvPr/>
        </p:nvSpPr>
        <p:spPr bwMode="auto">
          <a:xfrm>
            <a:off x="4643438" y="4981575"/>
            <a:ext cx="1219200"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a:solidFill>
                  <a:schemeClr val="bg1"/>
                </a:solidFill>
                <a:latin typeface="Arial" pitchFamily="34" charset="0"/>
                <a:cs typeface="Arial" pitchFamily="34" charset="0"/>
              </a:rPr>
              <a:t>Vocational college</a:t>
            </a:r>
          </a:p>
        </p:txBody>
      </p:sp>
      <p:sp>
        <p:nvSpPr>
          <p:cNvPr id="273" name="Rectangle 8"/>
          <p:cNvSpPr>
            <a:spLocks noChangeArrowheads="1"/>
          </p:cNvSpPr>
          <p:nvPr/>
        </p:nvSpPr>
        <p:spPr bwMode="auto">
          <a:xfrm>
            <a:off x="6011863" y="4124325"/>
            <a:ext cx="2703512"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a:solidFill>
                  <a:schemeClr val="bg1"/>
                </a:solidFill>
                <a:latin typeface="Arial" pitchFamily="34" charset="0"/>
                <a:cs typeface="Arial" pitchFamily="34" charset="0"/>
              </a:rPr>
              <a:t>Certificate training</a:t>
            </a:r>
          </a:p>
        </p:txBody>
      </p:sp>
      <p:sp>
        <p:nvSpPr>
          <p:cNvPr id="274" name="Rectangle 8"/>
          <p:cNvSpPr>
            <a:spLocks noChangeArrowheads="1"/>
          </p:cNvSpPr>
          <p:nvPr/>
        </p:nvSpPr>
        <p:spPr bwMode="auto">
          <a:xfrm>
            <a:off x="6011863" y="4552950"/>
            <a:ext cx="2703512"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a:solidFill>
                  <a:schemeClr val="bg1"/>
                </a:solidFill>
                <a:latin typeface="Arial" pitchFamily="34" charset="0"/>
                <a:cs typeface="Arial" pitchFamily="34" charset="0"/>
              </a:rPr>
              <a:t>Skill training</a:t>
            </a:r>
          </a:p>
        </p:txBody>
      </p:sp>
      <p:sp>
        <p:nvSpPr>
          <p:cNvPr id="275" name="Rectangle 8"/>
          <p:cNvSpPr>
            <a:spLocks noChangeArrowheads="1"/>
          </p:cNvSpPr>
          <p:nvPr/>
        </p:nvSpPr>
        <p:spPr bwMode="auto">
          <a:xfrm>
            <a:off x="6011863" y="3695700"/>
            <a:ext cx="2703512"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dirty="0">
                <a:solidFill>
                  <a:schemeClr val="bg1"/>
                </a:solidFill>
                <a:latin typeface="Arial" pitchFamily="34" charset="0"/>
                <a:cs typeface="Arial" pitchFamily="34" charset="0"/>
              </a:rPr>
              <a:t>E-Learning</a:t>
            </a:r>
          </a:p>
        </p:txBody>
      </p:sp>
      <p:sp>
        <p:nvSpPr>
          <p:cNvPr id="8233" name="Rectangle 8"/>
          <p:cNvSpPr>
            <a:spLocks noChangeArrowheads="1"/>
          </p:cNvSpPr>
          <p:nvPr/>
        </p:nvSpPr>
        <p:spPr bwMode="auto">
          <a:xfrm>
            <a:off x="3929063" y="3695700"/>
            <a:ext cx="1928812" cy="395288"/>
          </a:xfrm>
          <a:prstGeom prst="rect">
            <a:avLst/>
          </a:prstGeom>
          <a:solidFill>
            <a:schemeClr val="accent2"/>
          </a:solidFill>
          <a:ln w="9525">
            <a:noFill/>
            <a:miter lim="800000"/>
            <a:headEnd/>
            <a:tailEnd/>
          </a:ln>
        </p:spPr>
        <p:txBody>
          <a:bodyPr anchor="ctr"/>
          <a:lstStyle/>
          <a:p>
            <a:r>
              <a:rPr lang="en-US" altLang="zh-CN" sz="1200">
                <a:solidFill>
                  <a:schemeClr val="bg1"/>
                </a:solidFill>
                <a:cs typeface="Arial" charset="0"/>
              </a:rPr>
              <a:t>9 to 5 in-class   Learning</a:t>
            </a:r>
          </a:p>
        </p:txBody>
      </p:sp>
      <p:sp>
        <p:nvSpPr>
          <p:cNvPr id="8234" name="Rectangle 8"/>
          <p:cNvSpPr>
            <a:spLocks noChangeArrowheads="1"/>
          </p:cNvSpPr>
          <p:nvPr/>
        </p:nvSpPr>
        <p:spPr bwMode="auto">
          <a:xfrm>
            <a:off x="6011863" y="4981575"/>
            <a:ext cx="1203325" cy="395288"/>
          </a:xfrm>
          <a:prstGeom prst="rect">
            <a:avLst/>
          </a:prstGeom>
          <a:solidFill>
            <a:srgbClr val="92D050"/>
          </a:solidFill>
          <a:ln w="9525">
            <a:noFill/>
            <a:miter lim="800000"/>
            <a:headEnd/>
            <a:tailEnd/>
          </a:ln>
        </p:spPr>
        <p:txBody>
          <a:bodyPr anchor="ctr"/>
          <a:lstStyle/>
          <a:p>
            <a:r>
              <a:rPr lang="en-US" altLang="zh-CN" sz="1200">
                <a:cs typeface="Arial" charset="0"/>
              </a:rPr>
              <a:t>Online degree</a:t>
            </a:r>
          </a:p>
        </p:txBody>
      </p:sp>
      <p:sp>
        <p:nvSpPr>
          <p:cNvPr id="278" name="Rectangle 8"/>
          <p:cNvSpPr>
            <a:spLocks noChangeArrowheads="1"/>
          </p:cNvSpPr>
          <p:nvPr/>
        </p:nvSpPr>
        <p:spPr bwMode="auto">
          <a:xfrm>
            <a:off x="7429500" y="4981575"/>
            <a:ext cx="1285875" cy="395288"/>
          </a:xfrm>
          <a:prstGeom prst="rect">
            <a:avLst/>
          </a:prstGeom>
          <a:solidFill>
            <a:schemeClr val="tx2">
              <a:lumMod val="60000"/>
              <a:lumOff val="40000"/>
            </a:schemeClr>
          </a:solidFill>
          <a:ln w="9525">
            <a:noFill/>
            <a:miter lim="800000"/>
            <a:headEnd/>
            <a:tailEnd/>
          </a:ln>
        </p:spPr>
        <p:txBody>
          <a:bodyPr anchor="ctr"/>
          <a:lstStyle/>
          <a:p>
            <a:pPr>
              <a:defRPr/>
            </a:pPr>
            <a:r>
              <a:rPr lang="en-US" altLang="zh-CN" sz="1200">
                <a:solidFill>
                  <a:schemeClr val="bg1"/>
                </a:solidFill>
                <a:latin typeface="Arial" pitchFamily="34" charset="0"/>
                <a:cs typeface="Arial" pitchFamily="34" charset="0"/>
              </a:rPr>
              <a:t>Corporate</a:t>
            </a:r>
          </a:p>
          <a:p>
            <a:pPr>
              <a:defRPr/>
            </a:pPr>
            <a:r>
              <a:rPr lang="en-US" altLang="zh-CN" sz="1200">
                <a:solidFill>
                  <a:schemeClr val="bg1"/>
                </a:solidFill>
                <a:latin typeface="Arial" pitchFamily="34" charset="0"/>
                <a:cs typeface="Arial" pitchFamily="34" charset="0"/>
              </a:rPr>
              <a:t>Training</a:t>
            </a:r>
          </a:p>
        </p:txBody>
      </p:sp>
      <p:sp>
        <p:nvSpPr>
          <p:cNvPr id="279" name="Rectangle 7"/>
          <p:cNvSpPr>
            <a:spLocks noChangeArrowheads="1"/>
          </p:cNvSpPr>
          <p:nvPr/>
        </p:nvSpPr>
        <p:spPr bwMode="auto">
          <a:xfrm>
            <a:off x="2268538" y="1357313"/>
            <a:ext cx="3743325" cy="287337"/>
          </a:xfrm>
          <a:prstGeom prst="rect">
            <a:avLst/>
          </a:prstGeom>
          <a:solidFill>
            <a:schemeClr val="bg1">
              <a:lumMod val="50000"/>
            </a:schemeClr>
          </a:solidFill>
          <a:ln w="38100">
            <a:solidFill>
              <a:schemeClr val="bg1"/>
            </a:solidFill>
            <a:miter lim="800000"/>
            <a:headEnd/>
            <a:tailEnd/>
          </a:ln>
        </p:spPr>
        <p:txBody>
          <a:bodyPr anchor="ctr"/>
          <a:lstStyle/>
          <a:p>
            <a:pPr>
              <a:defRPr/>
            </a:pPr>
            <a:r>
              <a:rPr lang="en-US" altLang="zh-CN" sz="1400" dirty="0">
                <a:solidFill>
                  <a:schemeClr val="bg1"/>
                </a:solidFill>
                <a:latin typeface="Arial" pitchFamily="34" charset="0"/>
                <a:cs typeface="Arial" pitchFamily="34" charset="0"/>
              </a:rPr>
              <a:t>Regulated for foreign investor</a:t>
            </a:r>
          </a:p>
        </p:txBody>
      </p:sp>
      <p:sp>
        <p:nvSpPr>
          <p:cNvPr id="280" name="Rectangle 7"/>
          <p:cNvSpPr>
            <a:spLocks noChangeArrowheads="1"/>
          </p:cNvSpPr>
          <p:nvPr/>
        </p:nvSpPr>
        <p:spPr bwMode="auto">
          <a:xfrm>
            <a:off x="153988" y="1357313"/>
            <a:ext cx="2114550" cy="287337"/>
          </a:xfrm>
          <a:prstGeom prst="rect">
            <a:avLst/>
          </a:prstGeom>
          <a:solidFill>
            <a:schemeClr val="bg1">
              <a:lumMod val="50000"/>
            </a:schemeClr>
          </a:solidFill>
          <a:ln w="28575">
            <a:solidFill>
              <a:schemeClr val="bg1"/>
            </a:solidFill>
            <a:miter lim="800000"/>
            <a:headEnd/>
            <a:tailEnd/>
          </a:ln>
        </p:spPr>
        <p:txBody>
          <a:bodyPr anchor="ctr"/>
          <a:lstStyle/>
          <a:p>
            <a:pPr>
              <a:defRPr/>
            </a:pPr>
            <a:r>
              <a:rPr lang="en-US" altLang="zh-CN" sz="1400" dirty="0">
                <a:solidFill>
                  <a:schemeClr val="bg1"/>
                </a:solidFill>
                <a:latin typeface="Arial" pitchFamily="34" charset="0"/>
                <a:cs typeface="Arial" pitchFamily="34" charset="0"/>
              </a:rPr>
              <a:t>OK for  foreign investor</a:t>
            </a:r>
          </a:p>
        </p:txBody>
      </p:sp>
      <p:sp>
        <p:nvSpPr>
          <p:cNvPr id="281" name="Rectangle 7"/>
          <p:cNvSpPr>
            <a:spLocks noChangeArrowheads="1"/>
          </p:cNvSpPr>
          <p:nvPr/>
        </p:nvSpPr>
        <p:spPr bwMode="auto">
          <a:xfrm>
            <a:off x="6011863" y="1357313"/>
            <a:ext cx="2905125" cy="287337"/>
          </a:xfrm>
          <a:prstGeom prst="rect">
            <a:avLst/>
          </a:prstGeom>
          <a:solidFill>
            <a:schemeClr val="bg1">
              <a:lumMod val="50000"/>
            </a:schemeClr>
          </a:solidFill>
          <a:ln w="38100">
            <a:solidFill>
              <a:schemeClr val="bg1"/>
            </a:solidFill>
            <a:miter lim="800000"/>
            <a:headEnd/>
            <a:tailEnd/>
          </a:ln>
        </p:spPr>
        <p:txBody>
          <a:bodyPr anchor="ctr"/>
          <a:lstStyle/>
          <a:p>
            <a:pPr>
              <a:defRPr/>
            </a:pPr>
            <a:r>
              <a:rPr lang="en-US" altLang="zh-CN" sz="1400">
                <a:solidFill>
                  <a:schemeClr val="bg1"/>
                </a:solidFill>
                <a:latin typeface="Arial" pitchFamily="34" charset="0"/>
                <a:cs typeface="Arial" pitchFamily="34" charset="0"/>
              </a:rPr>
              <a:t>OK for foreign investor</a:t>
            </a:r>
          </a:p>
        </p:txBody>
      </p:sp>
      <p:sp>
        <p:nvSpPr>
          <p:cNvPr id="8239" name="Rectangle 8"/>
          <p:cNvSpPr>
            <a:spLocks noChangeArrowheads="1"/>
          </p:cNvSpPr>
          <p:nvPr/>
        </p:nvSpPr>
        <p:spPr bwMode="auto">
          <a:xfrm>
            <a:off x="142875" y="5929313"/>
            <a:ext cx="3124200" cy="381000"/>
          </a:xfrm>
          <a:prstGeom prst="rect">
            <a:avLst/>
          </a:prstGeom>
          <a:noFill/>
          <a:ln w="9525">
            <a:noFill/>
            <a:miter lim="800000"/>
            <a:headEnd/>
            <a:tailEnd/>
          </a:ln>
        </p:spPr>
        <p:txBody>
          <a:bodyPr anchor="ctr"/>
          <a:lstStyle/>
          <a:p>
            <a:r>
              <a:rPr lang="en-US" altLang="zh-CN" sz="1600">
                <a:solidFill>
                  <a:srgbClr val="FF6600"/>
                </a:solidFill>
              </a:rPr>
              <a:t>* Degree of Deregulation  </a:t>
            </a:r>
          </a:p>
        </p:txBody>
      </p:sp>
      <p:sp>
        <p:nvSpPr>
          <p:cNvPr id="8240" name="Rectangle 8"/>
          <p:cNvSpPr>
            <a:spLocks noChangeArrowheads="1"/>
          </p:cNvSpPr>
          <p:nvPr/>
        </p:nvSpPr>
        <p:spPr bwMode="auto">
          <a:xfrm>
            <a:off x="152400" y="5476875"/>
            <a:ext cx="2062163" cy="381000"/>
          </a:xfrm>
          <a:prstGeom prst="rect">
            <a:avLst/>
          </a:prstGeom>
          <a:solidFill>
            <a:schemeClr val="bg2"/>
          </a:solidFill>
          <a:ln w="9525">
            <a:noFill/>
            <a:miter lim="800000"/>
            <a:headEnd/>
            <a:tailEnd/>
          </a:ln>
        </p:spPr>
        <p:txBody>
          <a:bodyPr anchor="ctr"/>
          <a:lstStyle/>
          <a:p>
            <a:r>
              <a:rPr lang="en-US" altLang="zh-CN" sz="2400">
                <a:solidFill>
                  <a:srgbClr val="FF6600"/>
                </a:solidFill>
              </a:rPr>
              <a:t>*****</a:t>
            </a:r>
          </a:p>
        </p:txBody>
      </p:sp>
      <p:sp>
        <p:nvSpPr>
          <p:cNvPr id="8241" name="Rectangle 8"/>
          <p:cNvSpPr>
            <a:spLocks noChangeArrowheads="1"/>
          </p:cNvSpPr>
          <p:nvPr/>
        </p:nvSpPr>
        <p:spPr bwMode="auto">
          <a:xfrm>
            <a:off x="2428875" y="5476875"/>
            <a:ext cx="1500188" cy="381000"/>
          </a:xfrm>
          <a:prstGeom prst="rect">
            <a:avLst/>
          </a:prstGeom>
          <a:solidFill>
            <a:schemeClr val="bg2"/>
          </a:solidFill>
          <a:ln w="9525">
            <a:noFill/>
            <a:miter lim="800000"/>
            <a:headEnd/>
            <a:tailEnd/>
          </a:ln>
        </p:spPr>
        <p:txBody>
          <a:bodyPr anchor="ctr"/>
          <a:lstStyle/>
          <a:p>
            <a:r>
              <a:rPr lang="en-US" altLang="zh-CN" sz="2400">
                <a:solidFill>
                  <a:srgbClr val="FF6600"/>
                </a:solidFill>
              </a:rPr>
              <a:t>*</a:t>
            </a:r>
          </a:p>
        </p:txBody>
      </p:sp>
      <p:sp>
        <p:nvSpPr>
          <p:cNvPr id="8242" name="Rectangle 8"/>
          <p:cNvSpPr>
            <a:spLocks noChangeArrowheads="1"/>
          </p:cNvSpPr>
          <p:nvPr/>
        </p:nvSpPr>
        <p:spPr bwMode="auto">
          <a:xfrm>
            <a:off x="4286250" y="5476875"/>
            <a:ext cx="1643063" cy="381000"/>
          </a:xfrm>
          <a:prstGeom prst="rect">
            <a:avLst/>
          </a:prstGeom>
          <a:solidFill>
            <a:schemeClr val="bg2"/>
          </a:solidFill>
          <a:ln w="9525">
            <a:noFill/>
            <a:miter lim="800000"/>
            <a:headEnd/>
            <a:tailEnd/>
          </a:ln>
        </p:spPr>
        <p:txBody>
          <a:bodyPr anchor="ctr"/>
          <a:lstStyle/>
          <a:p>
            <a:r>
              <a:rPr lang="en-US" altLang="zh-CN" sz="2400">
                <a:solidFill>
                  <a:srgbClr val="FF6600"/>
                </a:solidFill>
              </a:rPr>
              <a:t>*</a:t>
            </a:r>
          </a:p>
        </p:txBody>
      </p:sp>
      <p:sp>
        <p:nvSpPr>
          <p:cNvPr id="8243" name="Rectangle 8"/>
          <p:cNvSpPr>
            <a:spLocks noChangeArrowheads="1"/>
          </p:cNvSpPr>
          <p:nvPr/>
        </p:nvSpPr>
        <p:spPr bwMode="auto">
          <a:xfrm>
            <a:off x="6072188" y="5476875"/>
            <a:ext cx="2571750" cy="381000"/>
          </a:xfrm>
          <a:prstGeom prst="rect">
            <a:avLst/>
          </a:prstGeom>
          <a:solidFill>
            <a:schemeClr val="bg2"/>
          </a:solidFill>
          <a:ln w="9525">
            <a:noFill/>
            <a:miter lim="800000"/>
            <a:headEnd/>
            <a:tailEnd/>
          </a:ln>
        </p:spPr>
        <p:txBody>
          <a:bodyPr anchor="ctr"/>
          <a:lstStyle/>
          <a:p>
            <a:r>
              <a:rPr lang="en-US" altLang="zh-CN" sz="2400">
                <a:solidFill>
                  <a:srgbClr val="FF660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ltLang="zh-CN" sz="2400" smtClean="0">
                <a:solidFill>
                  <a:schemeClr val="tx1"/>
                </a:solidFill>
                <a:cs typeface="Arial" charset="0"/>
              </a:rPr>
              <a:t>The key opportunity we see…. (1)</a:t>
            </a:r>
            <a:endParaRPr lang="en-US" altLang="zh-TW" sz="2400" smtClean="0">
              <a:solidFill>
                <a:schemeClr val="tx1"/>
              </a:solidFill>
              <a:ea typeface="黑体" pitchFamily="49" charset="-122"/>
              <a:cs typeface="Arial" charset="0"/>
            </a:endParaRPr>
          </a:p>
        </p:txBody>
      </p:sp>
      <p:sp>
        <p:nvSpPr>
          <p:cNvPr id="54" name="Rectangle 3"/>
          <p:cNvSpPr>
            <a:spLocks noChangeArrowheads="1"/>
          </p:cNvSpPr>
          <p:nvPr/>
        </p:nvSpPr>
        <p:spPr bwMode="auto">
          <a:xfrm>
            <a:off x="228600" y="1214438"/>
            <a:ext cx="8610600" cy="457200"/>
          </a:xfrm>
          <a:prstGeom prst="rect">
            <a:avLst/>
          </a:prstGeom>
          <a:solidFill>
            <a:schemeClr val="tx2">
              <a:lumMod val="60000"/>
              <a:lumOff val="40000"/>
            </a:schemeClr>
          </a:solidFill>
          <a:ln w="9525">
            <a:noFill/>
            <a:miter lim="800000"/>
            <a:headEnd/>
            <a:tailEnd/>
          </a:ln>
          <a:effectLst/>
        </p:spPr>
        <p:txBody>
          <a:bodyPr anchor="ctr"/>
          <a:lstStyle/>
          <a:p>
            <a:pPr algn="l">
              <a:defRPr/>
            </a:pPr>
            <a:r>
              <a:rPr lang="en-US" altLang="zh-CN" sz="1400" b="1">
                <a:solidFill>
                  <a:schemeClr val="bg1"/>
                </a:solidFill>
                <a:ea typeface="黑体" pitchFamily="49" charset="-122"/>
              </a:rPr>
              <a:t>Promising Segment </a:t>
            </a:r>
            <a:r>
              <a:rPr lang="en-US" altLang="zh-CN" sz="1400" b="1">
                <a:solidFill>
                  <a:schemeClr val="bg1"/>
                </a:solidFill>
                <a:ea typeface="黑体" pitchFamily="49" charset="-122"/>
                <a:sym typeface="Wingdings" pitchFamily="2" charset="2"/>
              </a:rPr>
              <a:t></a:t>
            </a:r>
            <a:r>
              <a:rPr lang="en-US" altLang="zh-CN" sz="1400" b="1" i="1" u="sng">
                <a:solidFill>
                  <a:schemeClr val="bg1"/>
                </a:solidFill>
                <a:ea typeface="黑体" pitchFamily="49" charset="-122"/>
                <a:sym typeface="Wingdings" pitchFamily="2" charset="2"/>
              </a:rPr>
              <a:t>Vocational </a:t>
            </a:r>
            <a:r>
              <a:rPr lang="en-US" altLang="zh-CN" sz="1400" b="1" i="1" u="sng">
                <a:solidFill>
                  <a:schemeClr val="bg1"/>
                </a:solidFill>
                <a:ea typeface="黑体" pitchFamily="49" charset="-122"/>
              </a:rPr>
              <a:t>training </a:t>
            </a:r>
            <a:r>
              <a:rPr lang="en-US" altLang="zh-CN" sz="1400" b="1">
                <a:solidFill>
                  <a:schemeClr val="bg1"/>
                </a:solidFill>
                <a:ea typeface="黑体" pitchFamily="49" charset="-122"/>
              </a:rPr>
              <a:t> (huge demand with no dominate player yet)</a:t>
            </a:r>
          </a:p>
        </p:txBody>
      </p:sp>
      <p:graphicFrame>
        <p:nvGraphicFramePr>
          <p:cNvPr id="55" name="Group 61"/>
          <p:cNvGraphicFramePr>
            <a:graphicFrameLocks noGrp="1"/>
          </p:cNvGraphicFramePr>
          <p:nvPr/>
        </p:nvGraphicFramePr>
        <p:xfrm>
          <a:off x="254000" y="1785938"/>
          <a:ext cx="8247063" cy="1142302"/>
        </p:xfrm>
        <a:graphic>
          <a:graphicData uri="http://schemas.openxmlformats.org/drawingml/2006/table">
            <a:tbl>
              <a:tblPr/>
              <a:tblGrid>
                <a:gridCol w="8247063"/>
              </a:tblGrid>
              <a:tr h="3254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rgbClr val="0000FF"/>
                          </a:solidFill>
                          <a:effectLst/>
                          <a:latin typeface="Arial" pitchFamily="34" charset="0"/>
                          <a:ea typeface="宋体" pitchFamily="2" charset="-122"/>
                        </a:rPr>
                        <a:t>On Oct 31, 2007, Media Coverage quoting the statistic from the Ministry of Education</a:t>
                      </a:r>
                    </a:p>
                  </a:txBody>
                  <a:tcPr horzOverflow="overflow">
                    <a:lnL w="28575" cap="flat" cmpd="sng" algn="ctr">
                      <a:solidFill>
                        <a:schemeClr val="tx2">
                          <a:lumMod val="60000"/>
                          <a:lumOff val="40000"/>
                        </a:schemeClr>
                      </a:solidFill>
                      <a:prstDash val="solid"/>
                      <a:round/>
                      <a:headEnd type="none" w="med" len="med"/>
                      <a:tailEnd type="none" w="med" len="med"/>
                    </a:lnL>
                    <a:lnR w="28575" cap="flat" cmpd="sng" algn="ctr">
                      <a:solidFill>
                        <a:schemeClr val="tx2">
                          <a:lumMod val="60000"/>
                          <a:lumOff val="40000"/>
                        </a:schemeClr>
                      </a:solidFill>
                      <a:prstDash val="solid"/>
                      <a:round/>
                      <a:headEnd type="none" w="med" len="med"/>
                      <a:tailEnd type="none" w="med" len="med"/>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2007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University graduates    4.95 m (+20% Y/Y)</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Job confirmed             3.51 m (+18% Y/Y);     </a:t>
                      </a:r>
                      <a:r>
                        <a:rPr kumimoji="0" lang="en-US" altLang="zh-CN" sz="1400" b="0" i="0" u="none" strike="noStrike" cap="none" normalizeH="0" baseline="0" dirty="0" smtClean="0">
                          <a:ln>
                            <a:noFill/>
                          </a:ln>
                          <a:solidFill>
                            <a:srgbClr val="CC0000"/>
                          </a:solidFill>
                          <a:effectLst/>
                          <a:latin typeface="Arial" pitchFamily="34" charset="0"/>
                          <a:ea typeface="宋体" pitchFamily="2" charset="-122"/>
                        </a:rPr>
                        <a:t>Still in search of job    1.44 m    29% of total students    </a:t>
                      </a:r>
                    </a:p>
                  </a:txBody>
                  <a:tcPr horzOverflow="overflow">
                    <a:lnL w="28575" cap="flat" cmpd="sng" algn="ctr">
                      <a:solidFill>
                        <a:schemeClr val="tx2">
                          <a:lumMod val="60000"/>
                          <a:lumOff val="40000"/>
                        </a:schemeClr>
                      </a:solidFill>
                      <a:prstDash val="solid"/>
                      <a:round/>
                      <a:headEnd type="none" w="med" len="med"/>
                      <a:tailEnd type="none" w="med" len="med"/>
                    </a:lnL>
                    <a:lnR w="28575"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28575" cap="flat" cmpd="sng" algn="ctr">
                      <a:solidFill>
                        <a:schemeClr val="tx2">
                          <a:lumMod val="60000"/>
                          <a:lumOff val="40000"/>
                        </a:schemeClr>
                      </a:solidFill>
                      <a:prstDash val="solid"/>
                      <a:round/>
                      <a:headEnd type="none" w="med" len="med"/>
                      <a:tailEnd type="none" w="med" len="med"/>
                    </a:lnB>
                    <a:lnTlToBr>
                      <a:noFill/>
                    </a:lnTlToBr>
                    <a:lnBlToTr>
                      <a:noFill/>
                    </a:lnBlToTr>
                    <a:noFill/>
                  </a:tcPr>
                </a:tc>
              </a:tr>
            </a:tbl>
          </a:graphicData>
        </a:graphic>
      </p:graphicFrame>
      <p:sp>
        <p:nvSpPr>
          <p:cNvPr id="11278" name="Oval 180"/>
          <p:cNvSpPr>
            <a:spLocks noChangeArrowheads="1"/>
          </p:cNvSpPr>
          <p:nvPr/>
        </p:nvSpPr>
        <p:spPr bwMode="auto">
          <a:xfrm>
            <a:off x="5286375" y="2571750"/>
            <a:ext cx="1905000" cy="361950"/>
          </a:xfrm>
          <a:prstGeom prst="ellipse">
            <a:avLst/>
          </a:prstGeom>
          <a:noFill/>
          <a:ln w="25400">
            <a:solidFill>
              <a:schemeClr val="accent1"/>
            </a:solidFill>
            <a:round/>
            <a:headEnd/>
            <a:tailEnd/>
          </a:ln>
        </p:spPr>
        <p:txBody>
          <a:bodyPr wrap="none" anchor="ctr"/>
          <a:lstStyle/>
          <a:p>
            <a:endParaRPr lang="en-US" altLang="zh-CN" sz="2400">
              <a:solidFill>
                <a:srgbClr val="CC0000"/>
              </a:solidFill>
              <a:latin typeface="Times New Roman" pitchFamily="18" charset="0"/>
            </a:endParaRPr>
          </a:p>
        </p:txBody>
      </p:sp>
      <p:graphicFrame>
        <p:nvGraphicFramePr>
          <p:cNvPr id="57" name="Group 63"/>
          <p:cNvGraphicFramePr>
            <a:graphicFrameLocks noGrp="1"/>
          </p:cNvGraphicFramePr>
          <p:nvPr>
            <p:ph idx="1"/>
          </p:nvPr>
        </p:nvGraphicFramePr>
        <p:xfrm>
          <a:off x="214313" y="3143250"/>
          <a:ext cx="5500726" cy="2255520"/>
        </p:xfrm>
        <a:graphic>
          <a:graphicData uri="http://schemas.openxmlformats.org/drawingml/2006/table">
            <a:tbl>
              <a:tblPr/>
              <a:tblGrid>
                <a:gridCol w="1047728"/>
                <a:gridCol w="2786082"/>
                <a:gridCol w="1666916"/>
              </a:tblGrid>
              <a:tr h="204822">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Industry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Sub-sector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The shortage by 2010 in China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r>
              <a:tr h="129512">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Auto</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Auto R&amp;D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ea typeface="宋体" pitchFamily="2" charset="-122"/>
                        </a:rPr>
                        <a:t>500,000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Auto repair technicians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800,000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r>
              <a:tr h="186223">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Aviation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ea typeface="宋体" pitchFamily="2" charset="-122"/>
                        </a:rPr>
                        <a:t>Pilots, crew, airport security and maintenance staffs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240,000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r>
              <a:tr h="130082">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Healthcare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ea typeface="宋体" pitchFamily="2" charset="-122"/>
                        </a:rPr>
                        <a:t>Nurses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350,000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a:noFill/>
                    </a:lnTlToBr>
                    <a:lnBlToTr>
                      <a:noFill/>
                    </a:lnBlToTr>
                    <a:noFill/>
                  </a:tcPr>
                </a:tc>
              </a:tr>
              <a:tr h="128941">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ea typeface="宋体" pitchFamily="2" charset="-122"/>
                        </a:rPr>
                        <a:t>IT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28575"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ea typeface="宋体" pitchFamily="2" charset="-122"/>
                        </a:rPr>
                        <a:t>Software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28575" cap="flat" cmpd="sng" algn="ctr">
                      <a:solidFill>
                        <a:schemeClr val="tx2">
                          <a:lumMod val="60000"/>
                          <a:lumOff val="4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0" i="0" u="none" strike="noStrike" cap="none" normalizeH="0" baseline="0" dirty="0" smtClean="0">
                          <a:ln>
                            <a:noFill/>
                          </a:ln>
                          <a:solidFill>
                            <a:schemeClr val="tx1"/>
                          </a:solidFill>
                          <a:effectLst/>
                          <a:latin typeface="Arial" pitchFamily="34" charset="0"/>
                          <a:ea typeface="宋体" pitchFamily="2" charset="-122"/>
                        </a:rPr>
                        <a:t>400,000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28575" cap="flat" cmpd="sng" algn="ctr">
                      <a:solidFill>
                        <a:schemeClr val="tx2">
                          <a:lumMod val="60000"/>
                          <a:lumOff val="40000"/>
                        </a:schemeClr>
                      </a:solidFill>
                      <a:prstDash val="solid"/>
                      <a:round/>
                      <a:headEnd type="none" w="med" len="med"/>
                      <a:tailEnd type="none" w="med" len="med"/>
                    </a:lnB>
                    <a:lnTlToBr>
                      <a:noFill/>
                    </a:lnTlToBr>
                    <a:lnBlToTr>
                      <a:noFill/>
                    </a:lnBlToTr>
                    <a:noFill/>
                  </a:tcPr>
                </a:tc>
              </a:tr>
            </a:tbl>
          </a:graphicData>
        </a:graphic>
      </p:graphicFrame>
      <p:sp>
        <p:nvSpPr>
          <p:cNvPr id="58" name="爆炸形 1 57"/>
          <p:cNvSpPr/>
          <p:nvPr/>
        </p:nvSpPr>
        <p:spPr>
          <a:xfrm>
            <a:off x="5715000" y="4071938"/>
            <a:ext cx="1785938" cy="785812"/>
          </a:xfrm>
          <a:prstGeom prst="irregularSeal1">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en-US" altLang="zh-CN" dirty="0"/>
              <a:t>Gap</a:t>
            </a:r>
            <a:endParaRPr lang="zh-CN" altLang="en-US" dirty="0"/>
          </a:p>
        </p:txBody>
      </p:sp>
      <p:sp>
        <p:nvSpPr>
          <p:cNvPr id="59" name="矩形 58"/>
          <p:cNvSpPr/>
          <p:nvPr/>
        </p:nvSpPr>
        <p:spPr>
          <a:xfrm>
            <a:off x="6500813" y="3571875"/>
            <a:ext cx="2071687" cy="42862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College Education</a:t>
            </a:r>
            <a:endParaRPr lang="zh-CN" altLang="en-US" dirty="0"/>
          </a:p>
        </p:txBody>
      </p:sp>
      <p:sp>
        <p:nvSpPr>
          <p:cNvPr id="60" name="矩形 59"/>
          <p:cNvSpPr/>
          <p:nvPr/>
        </p:nvSpPr>
        <p:spPr>
          <a:xfrm>
            <a:off x="6500813" y="4929188"/>
            <a:ext cx="2071687" cy="42862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t>Vocational Skill</a:t>
            </a:r>
            <a:endParaRPr lang="zh-CN" altLang="en-US" dirty="0"/>
          </a:p>
        </p:txBody>
      </p:sp>
      <p:sp>
        <p:nvSpPr>
          <p:cNvPr id="61" name="下箭头 60"/>
          <p:cNvSpPr/>
          <p:nvPr/>
        </p:nvSpPr>
        <p:spPr>
          <a:xfrm>
            <a:off x="7572375" y="4143375"/>
            <a:ext cx="571500" cy="714375"/>
          </a:xfrm>
          <a:prstGeom prst="downArrow">
            <a:avLst/>
          </a:prstGeom>
          <a:solidFill>
            <a:schemeClr val="bg1">
              <a:lumMod val="75000"/>
            </a:schemeClr>
          </a:solidFill>
          <a:ln>
            <a:noFill/>
          </a:ln>
        </p:spPr>
        <p:style>
          <a:lnRef idx="1">
            <a:schemeClr val="accent2"/>
          </a:lnRef>
          <a:fillRef idx="2">
            <a:schemeClr val="accent2"/>
          </a:fillRef>
          <a:effectRef idx="1">
            <a:schemeClr val="accent2"/>
          </a:effectRef>
          <a:fontRef idx="minor">
            <a:schemeClr val="dk1"/>
          </a:fontRef>
        </p:style>
        <p:txBody>
          <a:bodyPr anchor="ctr"/>
          <a:lstStyle/>
          <a:p>
            <a:pPr>
              <a:defRPr/>
            </a:pP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altLang="zh-CN" sz="2400" smtClean="0">
                <a:solidFill>
                  <a:schemeClr val="tx1"/>
                </a:solidFill>
                <a:cs typeface="Arial" charset="0"/>
              </a:rPr>
              <a:t>The key opportunity we see…. (2)</a:t>
            </a:r>
            <a:endParaRPr lang="en-US" altLang="zh-TW" sz="2400" smtClean="0">
              <a:solidFill>
                <a:schemeClr val="tx1"/>
              </a:solidFill>
              <a:ea typeface="黑体" pitchFamily="49" charset="-122"/>
              <a:cs typeface="Arial" charset="0"/>
            </a:endParaRPr>
          </a:p>
        </p:txBody>
      </p:sp>
      <p:sp>
        <p:nvSpPr>
          <p:cNvPr id="5" name="Rectangle 3"/>
          <p:cNvSpPr>
            <a:spLocks noChangeArrowheads="1"/>
          </p:cNvSpPr>
          <p:nvPr/>
        </p:nvSpPr>
        <p:spPr bwMode="auto">
          <a:xfrm>
            <a:off x="228600" y="1214438"/>
            <a:ext cx="8610600" cy="457200"/>
          </a:xfrm>
          <a:prstGeom prst="rect">
            <a:avLst/>
          </a:prstGeom>
          <a:solidFill>
            <a:schemeClr val="tx2">
              <a:lumMod val="60000"/>
              <a:lumOff val="40000"/>
            </a:schemeClr>
          </a:solidFill>
          <a:ln w="9525">
            <a:noFill/>
            <a:miter lim="800000"/>
            <a:headEnd/>
            <a:tailEnd/>
          </a:ln>
          <a:effectLst/>
        </p:spPr>
        <p:txBody>
          <a:bodyPr anchor="ctr"/>
          <a:lstStyle/>
          <a:p>
            <a:pPr>
              <a:defRPr/>
            </a:pPr>
            <a:r>
              <a:rPr lang="en-US" altLang="zh-CN" sz="1400" b="1" dirty="0">
                <a:solidFill>
                  <a:schemeClr val="bg1"/>
                </a:solidFill>
                <a:ea typeface="黑体" pitchFamily="49" charset="-122"/>
              </a:rPr>
              <a:t>Promising Segment </a:t>
            </a:r>
            <a:r>
              <a:rPr lang="en-US" altLang="zh-CN" sz="1400" b="1" dirty="0">
                <a:solidFill>
                  <a:schemeClr val="bg1"/>
                </a:solidFill>
                <a:ea typeface="黑体" pitchFamily="49" charset="-122"/>
                <a:sym typeface="Wingdings" pitchFamily="2" charset="2"/>
              </a:rPr>
              <a:t></a:t>
            </a:r>
            <a:r>
              <a:rPr lang="en-US" altLang="zh-CN" sz="1400" b="1" u="sng" dirty="0">
                <a:solidFill>
                  <a:schemeClr val="bg1"/>
                </a:solidFill>
                <a:ea typeface="黑体" pitchFamily="49" charset="-122"/>
                <a:sym typeface="Wingdings" pitchFamily="2" charset="2"/>
              </a:rPr>
              <a:t>pre K and K-12 After school Tutoring </a:t>
            </a:r>
            <a:r>
              <a:rPr lang="en-US" altLang="zh-CN" sz="1400" b="1" dirty="0">
                <a:solidFill>
                  <a:schemeClr val="bg1"/>
                </a:solidFill>
                <a:ea typeface="黑体" pitchFamily="49" charset="-122"/>
              </a:rPr>
              <a:t>(huge demand with no dominate player)</a:t>
            </a:r>
          </a:p>
        </p:txBody>
      </p:sp>
      <p:sp>
        <p:nvSpPr>
          <p:cNvPr id="12294" name="Line 4"/>
          <p:cNvSpPr>
            <a:spLocks noChangeShapeType="1"/>
          </p:cNvSpPr>
          <p:nvPr/>
        </p:nvSpPr>
        <p:spPr bwMode="auto">
          <a:xfrm flipV="1">
            <a:off x="1219200" y="1785938"/>
            <a:ext cx="1588" cy="3814762"/>
          </a:xfrm>
          <a:prstGeom prst="line">
            <a:avLst/>
          </a:prstGeom>
          <a:noFill/>
          <a:ln w="12700">
            <a:solidFill>
              <a:srgbClr val="000000"/>
            </a:solidFill>
            <a:round/>
            <a:headEnd/>
            <a:tailEnd type="triangle" w="med" len="med"/>
          </a:ln>
        </p:spPr>
        <p:txBody>
          <a:bodyPr wrap="none" anchor="ctr"/>
          <a:lstStyle/>
          <a:p>
            <a:endParaRPr lang="zh-CN" altLang="en-US"/>
          </a:p>
        </p:txBody>
      </p:sp>
      <p:sp>
        <p:nvSpPr>
          <p:cNvPr id="12295" name="Line 5"/>
          <p:cNvSpPr>
            <a:spLocks noChangeShapeType="1"/>
          </p:cNvSpPr>
          <p:nvPr/>
        </p:nvSpPr>
        <p:spPr bwMode="auto">
          <a:xfrm>
            <a:off x="1231900" y="5605463"/>
            <a:ext cx="4348163" cy="1587"/>
          </a:xfrm>
          <a:prstGeom prst="line">
            <a:avLst/>
          </a:prstGeom>
          <a:noFill/>
          <a:ln w="12700">
            <a:solidFill>
              <a:srgbClr val="000000"/>
            </a:solidFill>
            <a:round/>
            <a:headEnd/>
            <a:tailEnd type="triangle" w="med" len="med"/>
          </a:ln>
        </p:spPr>
        <p:txBody>
          <a:bodyPr wrap="none" anchor="ctr"/>
          <a:lstStyle/>
          <a:p>
            <a:endParaRPr lang="zh-CN" altLang="en-US"/>
          </a:p>
        </p:txBody>
      </p:sp>
      <p:sp>
        <p:nvSpPr>
          <p:cNvPr id="12296" name="Rectangle 6"/>
          <p:cNvSpPr>
            <a:spLocks noChangeArrowheads="1"/>
          </p:cNvSpPr>
          <p:nvPr/>
        </p:nvSpPr>
        <p:spPr bwMode="auto">
          <a:xfrm>
            <a:off x="1676400" y="5672138"/>
            <a:ext cx="611188" cy="304800"/>
          </a:xfrm>
          <a:prstGeom prst="rect">
            <a:avLst/>
          </a:prstGeom>
          <a:noFill/>
          <a:ln w="12700">
            <a:noFill/>
            <a:miter lim="800000"/>
            <a:headEnd/>
            <a:tailEnd/>
          </a:ln>
        </p:spPr>
        <p:txBody>
          <a:bodyPr wrap="none" lIns="90488" tIns="44450" rIns="90488" bIns="44450">
            <a:spAutoFit/>
          </a:bodyPr>
          <a:lstStyle/>
          <a:p>
            <a:pPr eaLnBrk="0" hangingPunct="0"/>
            <a:r>
              <a:rPr lang="en-US" altLang="zh-CN" sz="1400">
                <a:solidFill>
                  <a:srgbClr val="000000"/>
                </a:solidFill>
                <a:cs typeface="Arial" charset="0"/>
              </a:rPr>
              <a:t>Local</a:t>
            </a:r>
          </a:p>
        </p:txBody>
      </p:sp>
      <p:sp>
        <p:nvSpPr>
          <p:cNvPr id="12297" name="Line 7"/>
          <p:cNvSpPr>
            <a:spLocks noChangeShapeType="1"/>
          </p:cNvSpPr>
          <p:nvPr/>
        </p:nvSpPr>
        <p:spPr bwMode="auto">
          <a:xfrm>
            <a:off x="1233488" y="4835525"/>
            <a:ext cx="4092575" cy="1588"/>
          </a:xfrm>
          <a:prstGeom prst="line">
            <a:avLst/>
          </a:prstGeom>
          <a:noFill/>
          <a:ln w="12700">
            <a:solidFill>
              <a:srgbClr val="3365FB"/>
            </a:solidFill>
            <a:prstDash val="lgDash"/>
            <a:round/>
            <a:headEnd/>
            <a:tailEnd/>
          </a:ln>
        </p:spPr>
        <p:txBody>
          <a:bodyPr wrap="none" anchor="ctr"/>
          <a:lstStyle/>
          <a:p>
            <a:endParaRPr lang="zh-CN" altLang="en-US"/>
          </a:p>
        </p:txBody>
      </p:sp>
      <p:sp>
        <p:nvSpPr>
          <p:cNvPr id="12298" name="Line 8"/>
          <p:cNvSpPr>
            <a:spLocks noChangeShapeType="1"/>
          </p:cNvSpPr>
          <p:nvPr/>
        </p:nvSpPr>
        <p:spPr bwMode="auto">
          <a:xfrm>
            <a:off x="1233488" y="3270250"/>
            <a:ext cx="4092575" cy="1588"/>
          </a:xfrm>
          <a:prstGeom prst="line">
            <a:avLst/>
          </a:prstGeom>
          <a:noFill/>
          <a:ln w="12700">
            <a:solidFill>
              <a:srgbClr val="3365FB"/>
            </a:solidFill>
            <a:prstDash val="lgDash"/>
            <a:round/>
            <a:headEnd/>
            <a:tailEnd/>
          </a:ln>
        </p:spPr>
        <p:txBody>
          <a:bodyPr wrap="none" anchor="ctr"/>
          <a:lstStyle/>
          <a:p>
            <a:endParaRPr lang="zh-CN" altLang="en-US"/>
          </a:p>
        </p:txBody>
      </p:sp>
      <p:sp>
        <p:nvSpPr>
          <p:cNvPr id="12299" name="Line 9"/>
          <p:cNvSpPr>
            <a:spLocks noChangeShapeType="1"/>
          </p:cNvSpPr>
          <p:nvPr/>
        </p:nvSpPr>
        <p:spPr bwMode="auto">
          <a:xfrm>
            <a:off x="1233488" y="2487613"/>
            <a:ext cx="4092575" cy="1587"/>
          </a:xfrm>
          <a:prstGeom prst="line">
            <a:avLst/>
          </a:prstGeom>
          <a:noFill/>
          <a:ln w="12700">
            <a:solidFill>
              <a:srgbClr val="3365FB"/>
            </a:solidFill>
            <a:prstDash val="lgDash"/>
            <a:round/>
            <a:headEnd/>
            <a:tailEnd/>
          </a:ln>
        </p:spPr>
        <p:txBody>
          <a:bodyPr wrap="none" anchor="ctr"/>
          <a:lstStyle/>
          <a:p>
            <a:endParaRPr lang="zh-CN" altLang="en-US"/>
          </a:p>
        </p:txBody>
      </p:sp>
      <p:grpSp>
        <p:nvGrpSpPr>
          <p:cNvPr id="2" name="Group 10"/>
          <p:cNvGrpSpPr>
            <a:grpSpLocks/>
          </p:cNvGrpSpPr>
          <p:nvPr/>
        </p:nvGrpSpPr>
        <p:grpSpPr bwMode="auto">
          <a:xfrm>
            <a:off x="2562225" y="2173288"/>
            <a:ext cx="2686050" cy="3421062"/>
            <a:chOff x="1327" y="1691"/>
            <a:chExt cx="1298" cy="1653"/>
          </a:xfrm>
        </p:grpSpPr>
        <p:sp>
          <p:nvSpPr>
            <p:cNvPr id="12314" name="Line 11"/>
            <p:cNvSpPr>
              <a:spLocks noChangeShapeType="1"/>
            </p:cNvSpPr>
            <p:nvPr/>
          </p:nvSpPr>
          <p:spPr bwMode="auto">
            <a:xfrm>
              <a:off x="1327" y="1691"/>
              <a:ext cx="0" cy="1653"/>
            </a:xfrm>
            <a:prstGeom prst="line">
              <a:avLst/>
            </a:prstGeom>
            <a:noFill/>
            <a:ln w="12700">
              <a:solidFill>
                <a:srgbClr val="3365FB"/>
              </a:solidFill>
              <a:prstDash val="lgDash"/>
              <a:round/>
              <a:headEnd/>
              <a:tailEnd/>
            </a:ln>
          </p:spPr>
          <p:txBody>
            <a:bodyPr wrap="none" anchor="ctr"/>
            <a:lstStyle/>
            <a:p>
              <a:endParaRPr lang="zh-CN" altLang="en-US"/>
            </a:p>
          </p:txBody>
        </p:sp>
        <p:sp>
          <p:nvSpPr>
            <p:cNvPr id="12315" name="Line 12"/>
            <p:cNvSpPr>
              <a:spLocks noChangeShapeType="1"/>
            </p:cNvSpPr>
            <p:nvPr/>
          </p:nvSpPr>
          <p:spPr bwMode="auto">
            <a:xfrm>
              <a:off x="1976" y="1691"/>
              <a:ext cx="0" cy="1653"/>
            </a:xfrm>
            <a:prstGeom prst="line">
              <a:avLst/>
            </a:prstGeom>
            <a:noFill/>
            <a:ln w="12700">
              <a:solidFill>
                <a:srgbClr val="3365FB"/>
              </a:solidFill>
              <a:prstDash val="lgDash"/>
              <a:round/>
              <a:headEnd/>
              <a:tailEnd/>
            </a:ln>
          </p:spPr>
          <p:txBody>
            <a:bodyPr wrap="none" anchor="ctr"/>
            <a:lstStyle/>
            <a:p>
              <a:endParaRPr lang="zh-CN" altLang="en-US"/>
            </a:p>
          </p:txBody>
        </p:sp>
        <p:sp>
          <p:nvSpPr>
            <p:cNvPr id="12316" name="Line 13"/>
            <p:cNvSpPr>
              <a:spLocks noChangeShapeType="1"/>
            </p:cNvSpPr>
            <p:nvPr/>
          </p:nvSpPr>
          <p:spPr bwMode="auto">
            <a:xfrm>
              <a:off x="2625" y="1691"/>
              <a:ext cx="0" cy="1653"/>
            </a:xfrm>
            <a:prstGeom prst="line">
              <a:avLst/>
            </a:prstGeom>
            <a:noFill/>
            <a:ln w="12700">
              <a:solidFill>
                <a:srgbClr val="3365FB"/>
              </a:solidFill>
              <a:prstDash val="lgDash"/>
              <a:round/>
              <a:headEnd/>
              <a:tailEnd/>
            </a:ln>
          </p:spPr>
          <p:txBody>
            <a:bodyPr wrap="none" anchor="ctr"/>
            <a:lstStyle/>
            <a:p>
              <a:endParaRPr lang="zh-CN" altLang="en-US"/>
            </a:p>
          </p:txBody>
        </p:sp>
      </p:grpSp>
      <p:sp>
        <p:nvSpPr>
          <p:cNvPr id="12301" name="Rectangle 15"/>
          <p:cNvSpPr>
            <a:spLocks noChangeArrowheads="1"/>
          </p:cNvSpPr>
          <p:nvPr/>
        </p:nvSpPr>
        <p:spPr bwMode="auto">
          <a:xfrm>
            <a:off x="4286250" y="5678488"/>
            <a:ext cx="1069975" cy="304800"/>
          </a:xfrm>
          <a:prstGeom prst="rect">
            <a:avLst/>
          </a:prstGeom>
          <a:noFill/>
          <a:ln w="12700">
            <a:noFill/>
            <a:miter lim="800000"/>
            <a:headEnd/>
            <a:tailEnd/>
          </a:ln>
        </p:spPr>
        <p:txBody>
          <a:bodyPr wrap="none" lIns="90488" tIns="44450" rIns="90488" bIns="44450">
            <a:spAutoFit/>
          </a:bodyPr>
          <a:lstStyle/>
          <a:p>
            <a:pPr eaLnBrk="0" hangingPunct="0"/>
            <a:r>
              <a:rPr lang="en-US" altLang="zh-CN" sz="1400">
                <a:solidFill>
                  <a:srgbClr val="000000"/>
                </a:solidFill>
                <a:cs typeface="Arial" charset="0"/>
              </a:rPr>
              <a:t>Nationwide</a:t>
            </a:r>
          </a:p>
        </p:txBody>
      </p:sp>
      <p:sp>
        <p:nvSpPr>
          <p:cNvPr id="12302" name="Rectangle 16"/>
          <p:cNvSpPr>
            <a:spLocks noChangeArrowheads="1"/>
          </p:cNvSpPr>
          <p:nvPr/>
        </p:nvSpPr>
        <p:spPr bwMode="auto">
          <a:xfrm>
            <a:off x="381000" y="5062538"/>
            <a:ext cx="1050925" cy="304800"/>
          </a:xfrm>
          <a:prstGeom prst="rect">
            <a:avLst/>
          </a:prstGeom>
          <a:noFill/>
          <a:ln w="12700">
            <a:noFill/>
            <a:miter lim="800000"/>
            <a:headEnd/>
            <a:tailEnd/>
          </a:ln>
        </p:spPr>
        <p:txBody>
          <a:bodyPr lIns="90488" tIns="44450" rIns="90488" bIns="44450">
            <a:spAutoFit/>
          </a:bodyPr>
          <a:lstStyle/>
          <a:p>
            <a:pPr eaLnBrk="0" hangingPunct="0"/>
            <a:r>
              <a:rPr lang="en-US" altLang="zh-CN" sz="1400">
                <a:solidFill>
                  <a:srgbClr val="000000"/>
                </a:solidFill>
                <a:cs typeface="Arial" charset="0"/>
              </a:rPr>
              <a:t>Low end</a:t>
            </a:r>
          </a:p>
        </p:txBody>
      </p:sp>
      <p:sp>
        <p:nvSpPr>
          <p:cNvPr id="12303" name="Rectangle 19"/>
          <p:cNvSpPr>
            <a:spLocks noChangeArrowheads="1"/>
          </p:cNvSpPr>
          <p:nvPr/>
        </p:nvSpPr>
        <p:spPr bwMode="auto">
          <a:xfrm rot="-5400000">
            <a:off x="-517525" y="3673475"/>
            <a:ext cx="1336675" cy="304801"/>
          </a:xfrm>
          <a:prstGeom prst="rect">
            <a:avLst/>
          </a:prstGeom>
          <a:noFill/>
          <a:ln w="12700">
            <a:noFill/>
            <a:miter lim="800000"/>
            <a:headEnd/>
            <a:tailEnd/>
          </a:ln>
        </p:spPr>
        <p:txBody>
          <a:bodyPr lIns="90488" tIns="44450" rIns="90488" bIns="44450">
            <a:spAutoFit/>
          </a:bodyPr>
          <a:lstStyle/>
          <a:p>
            <a:pPr eaLnBrk="0" hangingPunct="0"/>
            <a:r>
              <a:rPr lang="en-US" altLang="zh-CN" sz="1400" b="1">
                <a:cs typeface="Arial" charset="0"/>
              </a:rPr>
              <a:t>Positioning</a:t>
            </a:r>
          </a:p>
        </p:txBody>
      </p:sp>
      <p:sp>
        <p:nvSpPr>
          <p:cNvPr id="12304" name="Rectangle 20"/>
          <p:cNvSpPr>
            <a:spLocks noChangeArrowheads="1"/>
          </p:cNvSpPr>
          <p:nvPr/>
        </p:nvSpPr>
        <p:spPr bwMode="auto">
          <a:xfrm>
            <a:off x="228600" y="3919538"/>
            <a:ext cx="1050925" cy="304800"/>
          </a:xfrm>
          <a:prstGeom prst="rect">
            <a:avLst/>
          </a:prstGeom>
          <a:noFill/>
          <a:ln w="12700">
            <a:noFill/>
            <a:miter lim="800000"/>
            <a:headEnd/>
            <a:tailEnd/>
          </a:ln>
        </p:spPr>
        <p:txBody>
          <a:bodyPr lIns="90488" tIns="44450" rIns="90488" bIns="44450">
            <a:spAutoFit/>
          </a:bodyPr>
          <a:lstStyle/>
          <a:p>
            <a:pPr eaLnBrk="0" hangingPunct="0"/>
            <a:r>
              <a:rPr lang="en-US" altLang="zh-CN" sz="1400">
                <a:solidFill>
                  <a:srgbClr val="000000"/>
                </a:solidFill>
                <a:cs typeface="Arial" charset="0"/>
              </a:rPr>
              <a:t>Middle end</a:t>
            </a:r>
          </a:p>
        </p:txBody>
      </p:sp>
      <p:sp>
        <p:nvSpPr>
          <p:cNvPr id="12305" name="Rectangle 21"/>
          <p:cNvSpPr>
            <a:spLocks noChangeArrowheads="1"/>
          </p:cNvSpPr>
          <p:nvPr/>
        </p:nvSpPr>
        <p:spPr bwMode="auto">
          <a:xfrm>
            <a:off x="304800" y="2700338"/>
            <a:ext cx="1050925" cy="304800"/>
          </a:xfrm>
          <a:prstGeom prst="rect">
            <a:avLst/>
          </a:prstGeom>
          <a:noFill/>
          <a:ln w="12700">
            <a:noFill/>
            <a:miter lim="800000"/>
            <a:headEnd/>
            <a:tailEnd/>
          </a:ln>
        </p:spPr>
        <p:txBody>
          <a:bodyPr lIns="90488" tIns="44450" rIns="90488" bIns="44450">
            <a:spAutoFit/>
          </a:bodyPr>
          <a:lstStyle/>
          <a:p>
            <a:pPr eaLnBrk="0" hangingPunct="0"/>
            <a:r>
              <a:rPr lang="en-US" altLang="zh-CN" sz="1400">
                <a:solidFill>
                  <a:srgbClr val="000000"/>
                </a:solidFill>
                <a:cs typeface="Arial" charset="0"/>
              </a:rPr>
              <a:t>High end</a:t>
            </a:r>
          </a:p>
        </p:txBody>
      </p:sp>
      <p:sp>
        <p:nvSpPr>
          <p:cNvPr id="12306" name="Rectangle 22"/>
          <p:cNvSpPr>
            <a:spLocks noChangeArrowheads="1"/>
          </p:cNvSpPr>
          <p:nvPr/>
        </p:nvSpPr>
        <p:spPr bwMode="auto">
          <a:xfrm>
            <a:off x="2428875" y="2928938"/>
            <a:ext cx="1143000" cy="644525"/>
          </a:xfrm>
          <a:prstGeom prst="rect">
            <a:avLst/>
          </a:prstGeom>
          <a:solidFill>
            <a:srgbClr val="99FF99"/>
          </a:solidFill>
          <a:ln w="12700">
            <a:noFill/>
            <a:miter lim="800000"/>
            <a:headEnd/>
            <a:tailEnd/>
          </a:ln>
        </p:spPr>
        <p:txBody>
          <a:bodyPr lIns="90488" tIns="44450" rIns="90488" bIns="44450">
            <a:spAutoFit/>
          </a:bodyPr>
          <a:lstStyle/>
          <a:p>
            <a:pPr eaLnBrk="0" hangingPunct="0"/>
            <a:r>
              <a:rPr lang="en-US" altLang="zh-CN" sz="1200">
                <a:cs typeface="Arial" charset="0"/>
              </a:rPr>
              <a:t>Some private players arising</a:t>
            </a:r>
          </a:p>
        </p:txBody>
      </p:sp>
      <p:sp>
        <p:nvSpPr>
          <p:cNvPr id="12307" name="Rectangle 24"/>
          <p:cNvSpPr>
            <a:spLocks noChangeArrowheads="1"/>
          </p:cNvSpPr>
          <p:nvPr/>
        </p:nvSpPr>
        <p:spPr bwMode="auto">
          <a:xfrm>
            <a:off x="1447800" y="4794250"/>
            <a:ext cx="1143000" cy="828675"/>
          </a:xfrm>
          <a:prstGeom prst="rect">
            <a:avLst/>
          </a:prstGeom>
          <a:solidFill>
            <a:srgbClr val="99FF99"/>
          </a:solidFill>
          <a:ln w="12700">
            <a:noFill/>
            <a:miter lim="800000"/>
            <a:headEnd/>
            <a:tailEnd/>
          </a:ln>
        </p:spPr>
        <p:txBody>
          <a:bodyPr lIns="90488" tIns="44450" rIns="90488" bIns="44450">
            <a:spAutoFit/>
          </a:bodyPr>
          <a:lstStyle/>
          <a:p>
            <a:pPr eaLnBrk="0" hangingPunct="0"/>
            <a:r>
              <a:rPr lang="en-US" altLang="zh-CN" sz="1200">
                <a:cs typeface="Arial" charset="0"/>
              </a:rPr>
              <a:t>A lot of small/local private players</a:t>
            </a:r>
          </a:p>
        </p:txBody>
      </p:sp>
      <p:sp>
        <p:nvSpPr>
          <p:cNvPr id="12308" name="Rectangle 25"/>
          <p:cNvSpPr>
            <a:spLocks noChangeArrowheads="1"/>
          </p:cNvSpPr>
          <p:nvPr/>
        </p:nvSpPr>
        <p:spPr bwMode="auto">
          <a:xfrm>
            <a:off x="1524000" y="3767138"/>
            <a:ext cx="1036638" cy="644525"/>
          </a:xfrm>
          <a:prstGeom prst="rect">
            <a:avLst/>
          </a:prstGeom>
          <a:solidFill>
            <a:srgbClr val="99FF99"/>
          </a:solidFill>
          <a:ln w="12700">
            <a:noFill/>
            <a:miter lim="800000"/>
            <a:headEnd/>
            <a:tailEnd/>
          </a:ln>
        </p:spPr>
        <p:txBody>
          <a:bodyPr lIns="90488" tIns="44450" rIns="90488" bIns="44450">
            <a:spAutoFit/>
          </a:bodyPr>
          <a:lstStyle/>
          <a:p>
            <a:pPr eaLnBrk="0" hangingPunct="0"/>
            <a:r>
              <a:rPr lang="en-US" altLang="zh-CN" sz="1200">
                <a:cs typeface="Arial" charset="0"/>
              </a:rPr>
              <a:t>A lot of Local public players</a:t>
            </a:r>
          </a:p>
        </p:txBody>
      </p:sp>
      <p:sp>
        <p:nvSpPr>
          <p:cNvPr id="12309" name="AutoShape 26"/>
          <p:cNvSpPr>
            <a:spLocks noChangeArrowheads="1"/>
          </p:cNvSpPr>
          <p:nvPr/>
        </p:nvSpPr>
        <p:spPr bwMode="auto">
          <a:xfrm rot="-1737599">
            <a:off x="3621088" y="2833688"/>
            <a:ext cx="585787" cy="352425"/>
          </a:xfrm>
          <a:prstGeom prst="rightArrow">
            <a:avLst>
              <a:gd name="adj1" fmla="val 50000"/>
              <a:gd name="adj2" fmla="val 41554"/>
            </a:avLst>
          </a:prstGeom>
          <a:solidFill>
            <a:srgbClr val="FF0066"/>
          </a:solidFill>
          <a:ln w="9525" algn="ctr">
            <a:noFill/>
            <a:miter lim="800000"/>
            <a:headEnd/>
            <a:tailEnd/>
          </a:ln>
        </p:spPr>
        <p:txBody>
          <a:bodyPr wrap="none" anchor="ctr"/>
          <a:lstStyle/>
          <a:p>
            <a:endParaRPr lang="zh-CN" altLang="en-US">
              <a:cs typeface="Arial" charset="0"/>
            </a:endParaRPr>
          </a:p>
        </p:txBody>
      </p:sp>
      <p:sp>
        <p:nvSpPr>
          <p:cNvPr id="12310" name="AutoShape 27"/>
          <p:cNvSpPr>
            <a:spLocks noChangeArrowheads="1"/>
          </p:cNvSpPr>
          <p:nvPr/>
        </p:nvSpPr>
        <p:spPr bwMode="auto">
          <a:xfrm rot="-2742675">
            <a:off x="2270125" y="4795838"/>
            <a:ext cx="539750" cy="330200"/>
          </a:xfrm>
          <a:prstGeom prst="rightArrow">
            <a:avLst>
              <a:gd name="adj1" fmla="val 50000"/>
              <a:gd name="adj2" fmla="val 40865"/>
            </a:avLst>
          </a:prstGeom>
          <a:solidFill>
            <a:srgbClr val="FF0066"/>
          </a:solidFill>
          <a:ln w="9525" algn="ctr">
            <a:noFill/>
            <a:miter lim="800000"/>
            <a:headEnd/>
            <a:tailEnd/>
          </a:ln>
        </p:spPr>
        <p:txBody>
          <a:bodyPr wrap="none" anchor="ctr"/>
          <a:lstStyle/>
          <a:p>
            <a:endParaRPr lang="zh-CN" altLang="en-US">
              <a:cs typeface="Arial" charset="0"/>
            </a:endParaRPr>
          </a:p>
        </p:txBody>
      </p:sp>
      <p:sp>
        <p:nvSpPr>
          <p:cNvPr id="26" name="AutoShape 29"/>
          <p:cNvSpPr>
            <a:spLocks noChangeArrowheads="1"/>
          </p:cNvSpPr>
          <p:nvPr/>
        </p:nvSpPr>
        <p:spPr bwMode="auto">
          <a:xfrm>
            <a:off x="3357563" y="4194175"/>
            <a:ext cx="3286125" cy="1408113"/>
          </a:xfrm>
          <a:prstGeom prst="star16">
            <a:avLst>
              <a:gd name="adj" fmla="val 37500"/>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spcBef>
                <a:spcPct val="50000"/>
              </a:spcBef>
              <a:defRPr/>
            </a:pPr>
            <a:r>
              <a:rPr lang="en-US" altLang="zh-CN" sz="1600">
                <a:solidFill>
                  <a:schemeClr val="tx1"/>
                </a:solidFill>
                <a:cs typeface="Arial" pitchFamily="34" charset="0"/>
              </a:rPr>
              <a:t>There still lots of new demand for new player to satisfy</a:t>
            </a:r>
          </a:p>
        </p:txBody>
      </p:sp>
      <p:sp>
        <p:nvSpPr>
          <p:cNvPr id="12312" name="Oval 30"/>
          <p:cNvSpPr>
            <a:spLocks noChangeArrowheads="1"/>
          </p:cNvSpPr>
          <p:nvPr/>
        </p:nvSpPr>
        <p:spPr bwMode="auto">
          <a:xfrm>
            <a:off x="2000250" y="2395538"/>
            <a:ext cx="2819400" cy="1524000"/>
          </a:xfrm>
          <a:prstGeom prst="ellipse">
            <a:avLst/>
          </a:prstGeom>
          <a:noFill/>
          <a:ln w="9525" algn="ctr">
            <a:solidFill>
              <a:srgbClr val="CC0000"/>
            </a:solidFill>
            <a:round/>
            <a:headEnd/>
            <a:tailEnd/>
          </a:ln>
        </p:spPr>
        <p:txBody>
          <a:bodyPr wrap="none" anchor="ctr"/>
          <a:lstStyle/>
          <a:p>
            <a:endParaRPr lang="zh-CN" altLang="en-US">
              <a:cs typeface="Arial" charset="0"/>
            </a:endParaRPr>
          </a:p>
        </p:txBody>
      </p:sp>
      <p:sp>
        <p:nvSpPr>
          <p:cNvPr id="28" name="Rectangle 8"/>
          <p:cNvSpPr>
            <a:spLocks noChangeArrowheads="1"/>
          </p:cNvSpPr>
          <p:nvPr/>
        </p:nvSpPr>
        <p:spPr bwMode="auto">
          <a:xfrm>
            <a:off x="6246813" y="2027238"/>
            <a:ext cx="2540000" cy="2438400"/>
          </a:xfrm>
          <a:prstGeom prst="rect">
            <a:avLst/>
          </a:prstGeom>
          <a:noFill/>
          <a:ln w="9525">
            <a:solidFill>
              <a:schemeClr val="tx2">
                <a:lumMod val="60000"/>
                <a:lumOff val="40000"/>
              </a:schemeClr>
            </a:solidFill>
            <a:miter lim="800000"/>
            <a:headEnd/>
            <a:tailEnd/>
          </a:ln>
        </p:spPr>
        <p:txBody>
          <a:bodyPr anchor="ctr"/>
          <a:lstStyle/>
          <a:p>
            <a:pPr algn="l">
              <a:spcBef>
                <a:spcPct val="50000"/>
              </a:spcBef>
              <a:buFont typeface="Wingdings" pitchFamily="2" charset="2"/>
              <a:buChar char="p"/>
              <a:defRPr/>
            </a:pPr>
            <a:r>
              <a:rPr lang="en-US" altLang="zh-CN" sz="1600" dirty="0"/>
              <a:t>Parents are willing to spend 1/3 of their income on child, education related spending is the first priority.</a:t>
            </a:r>
          </a:p>
          <a:p>
            <a:pPr algn="l">
              <a:spcBef>
                <a:spcPct val="50000"/>
              </a:spcBef>
              <a:buFont typeface="Wingdings" pitchFamily="2" charset="2"/>
              <a:buChar char="p"/>
              <a:defRPr/>
            </a:pPr>
            <a:r>
              <a:rPr lang="en-US" altLang="zh-CN" sz="1600" dirty="0"/>
              <a:t>Nationwide Brand and Network are key to be in the lead position.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但是，海外上市的中国传统教育类公司</a:t>
            </a:r>
            <a:r>
              <a:rPr lang="en-US" altLang="zh-CN" dirty="0" smtClean="0"/>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79512" y="764703"/>
            <a:ext cx="8964488" cy="606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Market cap=Stock Price</a:t>
            </a:r>
            <a:r>
              <a:rPr lang="zh-CN" altLang="en-US" dirty="0" smtClean="0"/>
              <a:t>* </a:t>
            </a:r>
            <a:r>
              <a:rPr lang="en-US" altLang="zh-CN" dirty="0" smtClean="0"/>
              <a:t>Stock Number</a:t>
            </a:r>
          </a:p>
          <a:p>
            <a:r>
              <a:rPr lang="en-US" altLang="zh-CN" dirty="0" smtClean="0"/>
              <a:t>Stock Price=EPS(</a:t>
            </a:r>
            <a:r>
              <a:rPr lang="zh-CN" altLang="en-US" dirty="0" smtClean="0"/>
              <a:t>每股净利润</a:t>
            </a:r>
            <a:r>
              <a:rPr lang="en-US" altLang="zh-CN" dirty="0" smtClean="0"/>
              <a:t>)</a:t>
            </a:r>
            <a:r>
              <a:rPr lang="zh-CN" altLang="en-US" dirty="0" smtClean="0"/>
              <a:t>*</a:t>
            </a:r>
            <a:r>
              <a:rPr lang="en-US" altLang="zh-CN" dirty="0" smtClean="0"/>
              <a:t>PE (</a:t>
            </a:r>
            <a:r>
              <a:rPr lang="zh-CN" altLang="en-US" dirty="0" smtClean="0"/>
              <a:t>市盈率</a:t>
            </a:r>
            <a:r>
              <a:rPr lang="en-US" altLang="zh-CN" dirty="0" smtClean="0"/>
              <a:t>)</a:t>
            </a:r>
          </a:p>
          <a:p>
            <a:r>
              <a:rPr lang="zh-CN" altLang="en-US" dirty="0" smtClean="0"/>
              <a:t>影响</a:t>
            </a:r>
            <a:r>
              <a:rPr lang="en-US" altLang="zh-CN" dirty="0" smtClean="0"/>
              <a:t>EPS</a:t>
            </a:r>
            <a:r>
              <a:rPr lang="zh-CN" altLang="en-US" dirty="0" smtClean="0"/>
              <a:t>的因素</a:t>
            </a:r>
            <a:endParaRPr lang="en-US" altLang="zh-CN" dirty="0" smtClean="0"/>
          </a:p>
          <a:p>
            <a:pPr lvl="1"/>
            <a:r>
              <a:rPr lang="zh-CN" altLang="en-US" dirty="0" smtClean="0"/>
              <a:t>净利润</a:t>
            </a:r>
            <a:r>
              <a:rPr lang="en-US" altLang="zh-CN" dirty="0" smtClean="0"/>
              <a:t>=</a:t>
            </a:r>
            <a:r>
              <a:rPr lang="zh-CN" altLang="en-US" dirty="0" smtClean="0"/>
              <a:t>收入</a:t>
            </a:r>
            <a:r>
              <a:rPr lang="en-US" altLang="zh-CN" dirty="0" smtClean="0"/>
              <a:t>-</a:t>
            </a:r>
            <a:r>
              <a:rPr lang="zh-CN" altLang="en-US" dirty="0" smtClean="0"/>
              <a:t>成本</a:t>
            </a:r>
            <a:r>
              <a:rPr lang="en-US" altLang="zh-CN" dirty="0" smtClean="0"/>
              <a:t>-</a:t>
            </a:r>
            <a:r>
              <a:rPr lang="zh-CN" altLang="en-US" dirty="0" smtClean="0"/>
              <a:t>费用</a:t>
            </a:r>
            <a:r>
              <a:rPr lang="en-US" altLang="zh-CN" dirty="0" smtClean="0"/>
              <a:t>-</a:t>
            </a:r>
            <a:r>
              <a:rPr lang="zh-CN" altLang="en-US" dirty="0" smtClean="0"/>
              <a:t>税收</a:t>
            </a:r>
            <a:endParaRPr lang="en-US" altLang="zh-CN" dirty="0" smtClean="0"/>
          </a:p>
          <a:p>
            <a:pPr lvl="1"/>
            <a:r>
              <a:rPr lang="zh-CN" altLang="en-US" dirty="0" smtClean="0"/>
              <a:t>影响收入的因素：客单价，招生人数</a:t>
            </a:r>
            <a:endParaRPr lang="en-US" altLang="zh-CN" dirty="0" smtClean="0"/>
          </a:p>
          <a:p>
            <a:pPr lvl="1"/>
            <a:r>
              <a:rPr lang="zh-CN" altLang="en-US" dirty="0" smtClean="0"/>
              <a:t>影响直接成本的因素：人工成本的上升</a:t>
            </a:r>
            <a:endParaRPr lang="en-US" altLang="zh-CN" dirty="0" smtClean="0"/>
          </a:p>
          <a:p>
            <a:pPr lvl="1"/>
            <a:r>
              <a:rPr lang="zh-CN" altLang="en-US" dirty="0" smtClean="0"/>
              <a:t>影响费用的因素：营销费用、管理费用的上升</a:t>
            </a:r>
            <a:endParaRPr lang="en-US" altLang="zh-CN" dirty="0" smtClean="0"/>
          </a:p>
          <a:p>
            <a:r>
              <a:rPr lang="zh-CN" altLang="en-US" dirty="0" smtClean="0"/>
              <a:t>影响</a:t>
            </a:r>
            <a:r>
              <a:rPr lang="en-US" altLang="zh-CN" dirty="0" smtClean="0"/>
              <a:t>PE</a:t>
            </a:r>
            <a:r>
              <a:rPr lang="zh-CN" altLang="en-US" dirty="0" smtClean="0"/>
              <a:t>的因素</a:t>
            </a:r>
            <a:endParaRPr lang="en-US" altLang="zh-CN" dirty="0" smtClean="0"/>
          </a:p>
          <a:p>
            <a:pPr lvl="1"/>
            <a:r>
              <a:rPr lang="zh-CN" altLang="en-US" dirty="0" smtClean="0"/>
              <a:t>公司治理</a:t>
            </a:r>
            <a:endParaRPr lang="en-US" altLang="zh-CN" dirty="0" smtClean="0"/>
          </a:p>
          <a:p>
            <a:pPr lvl="1"/>
            <a:r>
              <a:rPr lang="zh-CN" altLang="en-US" dirty="0" smtClean="0"/>
              <a:t>未来成长性</a:t>
            </a:r>
            <a:endParaRPr lang="en-US" altLang="zh-CN" dirty="0" smtClean="0"/>
          </a:p>
          <a:p>
            <a:pPr lvl="1"/>
            <a:r>
              <a:rPr lang="zh-CN" altLang="en-US" dirty="0" smtClean="0"/>
              <a:t>净利润增长低于预期</a:t>
            </a:r>
            <a:endParaRPr lang="zh-CN" altLang="en-US" dirty="0"/>
          </a:p>
        </p:txBody>
      </p:sp>
      <p:sp>
        <p:nvSpPr>
          <p:cNvPr id="3" name="标题 2"/>
          <p:cNvSpPr>
            <a:spLocks noGrp="1"/>
          </p:cNvSpPr>
          <p:nvPr>
            <p:ph type="title"/>
          </p:nvPr>
        </p:nvSpPr>
        <p:spPr/>
        <p:txBody>
          <a:bodyPr/>
          <a:lstStyle/>
          <a:p>
            <a:r>
              <a:rPr lang="en-US" altLang="zh-CN" dirty="0" smtClean="0"/>
              <a:t>Why</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836712"/>
            <a:ext cx="4320480" cy="5400600"/>
          </a:xfrm>
        </p:spPr>
        <p:txBody>
          <a:bodyPr/>
          <a:lstStyle/>
          <a:p>
            <a:r>
              <a:rPr lang="zh-CN" altLang="en-US" dirty="0" smtClean="0"/>
              <a:t>站在投资从业者的角度</a:t>
            </a:r>
            <a:endParaRPr lang="en-US" altLang="zh-CN" dirty="0" smtClean="0"/>
          </a:p>
          <a:p>
            <a:pPr lvl="1"/>
            <a:r>
              <a:rPr lang="zh-CN" altLang="en-US" dirty="0" smtClean="0"/>
              <a:t>进度门槛低，成长缓慢</a:t>
            </a:r>
            <a:endParaRPr lang="en-US" altLang="zh-CN" dirty="0" smtClean="0"/>
          </a:p>
          <a:p>
            <a:pPr lvl="1"/>
            <a:r>
              <a:rPr lang="zh-CN" altLang="en-US" dirty="0" smtClean="0"/>
              <a:t>成本上升快，譬如人工、房租</a:t>
            </a:r>
            <a:endParaRPr lang="en-US" altLang="zh-CN" dirty="0" smtClean="0"/>
          </a:p>
          <a:p>
            <a:pPr lvl="1"/>
            <a:r>
              <a:rPr lang="zh-CN" altLang="en-US" dirty="0" smtClean="0"/>
              <a:t>规模不经济，规模的增加暂时看不到费用占比的降低</a:t>
            </a:r>
            <a:endParaRPr lang="en-US" altLang="zh-CN" dirty="0" smtClean="0"/>
          </a:p>
          <a:p>
            <a:pPr lvl="1"/>
            <a:r>
              <a:rPr lang="zh-CN" altLang="en-US" dirty="0" smtClean="0"/>
              <a:t>难以规模化，教育本身始终服务，而服务难以标准化，上了规模后对管理要求极</a:t>
            </a:r>
            <a:r>
              <a:rPr lang="zh-CN" altLang="en-US" dirty="0" smtClean="0"/>
              <a:t>高</a:t>
            </a:r>
            <a:endParaRPr lang="en-US" altLang="zh-CN" dirty="0" smtClean="0"/>
          </a:p>
          <a:p>
            <a:pPr lvl="1"/>
            <a:r>
              <a:rPr lang="zh-CN" altLang="en-US" dirty="0" smtClean="0"/>
              <a:t>专业特色</a:t>
            </a:r>
            <a:endParaRPr lang="en-US" altLang="zh-CN" dirty="0" smtClean="0"/>
          </a:p>
          <a:p>
            <a:pPr lvl="1"/>
            <a:r>
              <a:rPr lang="zh-CN" altLang="en-US" dirty="0" smtClean="0">
                <a:solidFill>
                  <a:srgbClr val="FF0000"/>
                </a:solidFill>
              </a:rPr>
              <a:t>没有性价比</a:t>
            </a:r>
            <a:endParaRPr lang="en-US" altLang="zh-CN" dirty="0" smtClean="0">
              <a:solidFill>
                <a:srgbClr val="FF0000"/>
              </a:solidFill>
            </a:endParaRPr>
          </a:p>
          <a:p>
            <a:pPr lvl="1"/>
            <a:endParaRPr lang="zh-CN" altLang="en-US" dirty="0"/>
          </a:p>
        </p:txBody>
      </p:sp>
      <p:sp>
        <p:nvSpPr>
          <p:cNvPr id="3" name="标题 2"/>
          <p:cNvSpPr>
            <a:spLocks noGrp="1"/>
          </p:cNvSpPr>
          <p:nvPr>
            <p:ph type="title"/>
          </p:nvPr>
        </p:nvSpPr>
        <p:spPr/>
        <p:txBody>
          <a:bodyPr/>
          <a:lstStyle/>
          <a:p>
            <a:r>
              <a:rPr lang="zh-CN" altLang="en-US" dirty="0" smtClean="0"/>
              <a:t>一些感触</a:t>
            </a:r>
            <a:endParaRPr lang="zh-CN" altLang="en-US" dirty="0"/>
          </a:p>
        </p:txBody>
      </p:sp>
      <p:sp>
        <p:nvSpPr>
          <p:cNvPr id="4" name="内容占位符 1"/>
          <p:cNvSpPr txBox="1">
            <a:spLocks/>
          </p:cNvSpPr>
          <p:nvPr/>
        </p:nvSpPr>
        <p:spPr bwMode="auto">
          <a:xfrm>
            <a:off x="4391472" y="908720"/>
            <a:ext cx="4752528" cy="4857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44500" marR="0" lvl="0" indent="-444500" algn="l" defTabSz="914400" rtl="0" eaLnBrk="0" fontAlgn="base" latinLnBrk="0" hangingPunct="0">
              <a:lnSpc>
                <a:spcPct val="100000"/>
              </a:lnSpc>
              <a:spcBef>
                <a:spcPts val="600"/>
              </a:spcBef>
              <a:spcAft>
                <a:spcPct val="0"/>
              </a:spcAft>
              <a:buClrTx/>
              <a:buSzTx/>
              <a:buFont typeface="Wingdings" pitchFamily="2" charset="2"/>
              <a:buChar char="n"/>
              <a:tabLst/>
              <a:defRPr/>
            </a:pPr>
            <a:r>
              <a:rPr kumimoji="0" lang="zh-CN" altLang="en-US" sz="20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rPr>
              <a:t>站在个人用户的角度</a:t>
            </a:r>
            <a:endParaRPr kumimoji="0" lang="en-US" altLang="zh-CN" sz="20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Arial" charset="0"/>
              <a:buChar char="–"/>
              <a:tabLst/>
              <a:defRPr/>
            </a:pPr>
            <a:r>
              <a:rPr kumimoji="0" lang="zh-CN" altLang="en-US" dirty="0" smtClean="0">
                <a:latin typeface="Arial" pitchFamily="34" charset="0"/>
                <a:ea typeface="標楷體" pitchFamily="65" charset="-120"/>
                <a:cs typeface="Arial" pitchFamily="34" charset="0"/>
              </a:rPr>
              <a:t>教育投入占</a:t>
            </a:r>
            <a:r>
              <a:rPr kumimoji="0" lang="en-US" altLang="zh-CN" dirty="0" smtClean="0">
                <a:latin typeface="Arial" pitchFamily="34" charset="0"/>
                <a:ea typeface="標楷體" pitchFamily="65" charset="-120"/>
                <a:cs typeface="Arial" pitchFamily="34" charset="0"/>
              </a:rPr>
              <a:t>GDP</a:t>
            </a:r>
            <a:r>
              <a:rPr kumimoji="0" lang="zh-CN" altLang="en-US" dirty="0" smtClean="0">
                <a:latin typeface="Arial" pitchFamily="34" charset="0"/>
                <a:ea typeface="標楷體" pitchFamily="65" charset="-120"/>
                <a:cs typeface="Arial" pitchFamily="34" charset="0"/>
              </a:rPr>
              <a:t>的比重过低，教育资源的分配不合理，直接抬高获取教育的</a:t>
            </a:r>
            <a:r>
              <a:rPr kumimoji="0" lang="zh-CN" altLang="en-US" sz="18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rPr>
              <a:t>成本</a:t>
            </a:r>
            <a:endParaRPr kumimoji="0" lang="en-US" altLang="zh-CN" sz="18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Arial" charset="0"/>
              <a:buChar char="–"/>
              <a:tabLst/>
              <a:defRPr/>
            </a:pPr>
            <a:r>
              <a:rPr kumimoji="0" lang="zh-CN" altLang="en-US" dirty="0" smtClean="0">
                <a:latin typeface="Arial" pitchFamily="34" charset="0"/>
                <a:ea typeface="標楷體" pitchFamily="65" charset="-120"/>
                <a:cs typeface="Arial" pitchFamily="34" charset="0"/>
              </a:rPr>
              <a:t>高考制度在中国还是最合理的人才选拔制度，很长一段时间都不会改变</a:t>
            </a:r>
            <a:endParaRPr kumimoji="0" lang="en-US" altLang="zh-CN" sz="18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Arial"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rPr>
              <a:t>幼儿园、小学、初中、高中都是以高考为目标</a:t>
            </a:r>
            <a:endParaRPr kumimoji="0" lang="en-US" altLang="zh-CN" sz="18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Arial" charset="0"/>
              <a:buChar char="–"/>
              <a:tabLst/>
              <a:defRPr/>
            </a:pPr>
            <a:r>
              <a:rPr kumimoji="0" lang="zh-CN" altLang="en-US" dirty="0" smtClean="0">
                <a:latin typeface="Arial" pitchFamily="34" charset="0"/>
                <a:ea typeface="標楷體" pitchFamily="65" charset="-120"/>
                <a:cs typeface="Arial" pitchFamily="34" charset="0"/>
              </a:rPr>
              <a:t>学历教育，受限于政策很难进入</a:t>
            </a:r>
            <a:endParaRPr kumimoji="0" lang="en-US" altLang="zh-CN" dirty="0" smtClean="0">
              <a:latin typeface="Arial" pitchFamily="34" charset="0"/>
              <a:ea typeface="標楷體" pitchFamily="65" charset="-120"/>
              <a:cs typeface="Arial" pitchFamily="34" charset="0"/>
            </a:endParaRPr>
          </a:p>
          <a:p>
            <a:pPr marL="742950" marR="0" lvl="1" indent="-285750" algn="l" defTabSz="914400" rtl="0" eaLnBrk="0" fontAlgn="base" latinLnBrk="0" hangingPunct="0">
              <a:lnSpc>
                <a:spcPct val="100000"/>
              </a:lnSpc>
              <a:spcBef>
                <a:spcPts val="600"/>
              </a:spcBef>
              <a:spcAft>
                <a:spcPct val="0"/>
              </a:spcAft>
              <a:buClrTx/>
              <a:buSzTx/>
              <a:buFont typeface="Arial" charset="0"/>
              <a:buChar char="–"/>
              <a:tabLst/>
              <a:defRPr/>
            </a:pPr>
            <a:r>
              <a:rPr kumimoji="0" lang="zh-CN" altLang="en-US" dirty="0" smtClean="0">
                <a:latin typeface="Arial" pitchFamily="34" charset="0"/>
                <a:ea typeface="標楷體" pitchFamily="65" charset="-120"/>
                <a:cs typeface="Arial" pitchFamily="34" charset="0"/>
              </a:rPr>
              <a:t>提升自我技能的培训，依旧有市场</a:t>
            </a:r>
            <a:endParaRPr kumimoji="0" lang="zh-CN" altLang="en-US" sz="1800" b="0" i="0" u="none" strike="noStrike" kern="1200" cap="none" spc="0" normalizeH="0" baseline="0" noProof="0" dirty="0">
              <a:ln>
                <a:noFill/>
              </a:ln>
              <a:solidFill>
                <a:schemeClr val="tx1"/>
              </a:solidFill>
              <a:effectLst/>
              <a:uLnTx/>
              <a:uFillTx/>
              <a:latin typeface="Arial" pitchFamily="34" charset="0"/>
              <a:ea typeface="標楷體" pitchFamily="65" charset="-12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785794"/>
            <a:ext cx="8353424" cy="5235494"/>
          </a:xfrm>
        </p:spPr>
        <p:txBody>
          <a:bodyPr/>
          <a:lstStyle/>
          <a:p>
            <a:r>
              <a:rPr lang="zh-CN" altLang="en-US" dirty="0" smtClean="0"/>
              <a:t>国内对在线教育的热情，源于过去几年美国在线教育的火爆，但是：</a:t>
            </a:r>
            <a:endParaRPr lang="en-US" altLang="zh-CN" dirty="0" smtClean="0"/>
          </a:p>
          <a:p>
            <a:pPr lvl="1"/>
            <a:r>
              <a:rPr lang="zh-CN" altLang="en-US" dirty="0" smtClean="0"/>
              <a:t>中美教育制度的差异</a:t>
            </a:r>
            <a:endParaRPr lang="en-US" altLang="zh-CN" dirty="0" smtClean="0"/>
          </a:p>
          <a:p>
            <a:pPr lvl="1"/>
            <a:r>
              <a:rPr lang="zh-CN" altLang="en-US" dirty="0" smtClean="0"/>
              <a:t>美国的商业模式能否在中国被成功复制</a:t>
            </a:r>
            <a:endParaRPr lang="en-US" altLang="zh-CN" dirty="0" smtClean="0"/>
          </a:p>
          <a:p>
            <a:pPr lvl="2"/>
            <a:r>
              <a:rPr lang="en-US" altLang="zh-CN" dirty="0" smtClean="0"/>
              <a:t>Google YouTube</a:t>
            </a:r>
          </a:p>
          <a:p>
            <a:pPr lvl="2"/>
            <a:r>
              <a:rPr lang="en-US" altLang="zh-CN" dirty="0" smtClean="0"/>
              <a:t>Amazon </a:t>
            </a:r>
            <a:r>
              <a:rPr lang="en-US" altLang="zh-CN" dirty="0" err="1" smtClean="0"/>
              <a:t>Groupon</a:t>
            </a:r>
            <a:r>
              <a:rPr lang="en-US" altLang="zh-CN" dirty="0" smtClean="0"/>
              <a:t> </a:t>
            </a:r>
          </a:p>
          <a:p>
            <a:pPr lvl="1"/>
            <a:r>
              <a:rPr lang="zh-CN" altLang="en-US" dirty="0" smtClean="0"/>
              <a:t>中国独有的商业模式</a:t>
            </a:r>
            <a:endParaRPr lang="en-US" altLang="zh-CN" dirty="0" smtClean="0"/>
          </a:p>
          <a:p>
            <a:pPr lvl="2"/>
            <a:r>
              <a:rPr lang="zh-CN" altLang="en-US" dirty="0" smtClean="0"/>
              <a:t>新东方，学而思，学大</a:t>
            </a:r>
            <a:endParaRPr lang="en-US" altLang="zh-CN" dirty="0" smtClean="0"/>
          </a:p>
          <a:p>
            <a:pPr lvl="2"/>
            <a:r>
              <a:rPr lang="zh-CN" altLang="en-US" dirty="0" smtClean="0"/>
              <a:t>分众</a:t>
            </a:r>
            <a:endParaRPr lang="en-US" altLang="zh-CN" dirty="0" smtClean="0"/>
          </a:p>
          <a:p>
            <a:pPr lvl="2"/>
            <a:r>
              <a:rPr lang="zh-CN" altLang="en-US" dirty="0" smtClean="0"/>
              <a:t>阿里，携程，</a:t>
            </a:r>
            <a:r>
              <a:rPr lang="en-US" altLang="zh-CN" dirty="0" smtClean="0"/>
              <a:t>360</a:t>
            </a:r>
            <a:r>
              <a:rPr lang="zh-CN" altLang="en-US" dirty="0" smtClean="0"/>
              <a:t>，</a:t>
            </a:r>
            <a:r>
              <a:rPr lang="en-US" altLang="zh-CN" dirty="0" smtClean="0"/>
              <a:t>YY</a:t>
            </a:r>
          </a:p>
          <a:p>
            <a:pPr lvl="1"/>
            <a:r>
              <a:rPr lang="zh-CN" altLang="en-US" dirty="0" smtClean="0"/>
              <a:t>美国创业者的背景 </a:t>
            </a:r>
            <a:r>
              <a:rPr lang="en-US" altLang="zh-CN" dirty="0" smtClean="0"/>
              <a:t>VS </a:t>
            </a:r>
            <a:r>
              <a:rPr lang="zh-CN" altLang="en-US" dirty="0" smtClean="0"/>
              <a:t>中国创业者的背景</a:t>
            </a:r>
            <a:endParaRPr lang="en-US" altLang="zh-CN" dirty="0" smtClean="0"/>
          </a:p>
          <a:p>
            <a:pPr lvl="2"/>
            <a:r>
              <a:rPr lang="zh-CN" altLang="en-US" dirty="0" smtClean="0"/>
              <a:t>美国：年轻化，技术化</a:t>
            </a:r>
            <a:endParaRPr lang="en-US" altLang="zh-CN" dirty="0" smtClean="0"/>
          </a:p>
          <a:p>
            <a:pPr lvl="2"/>
            <a:r>
              <a:rPr lang="zh-CN" altLang="en-US" dirty="0" smtClean="0"/>
              <a:t>中国：</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smtClean="0"/>
              <a:t>谈到在线教育</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能发挥互联网优势的领域</a:t>
            </a:r>
            <a:endParaRPr lang="en-US" altLang="zh-CN" dirty="0" smtClean="0"/>
          </a:p>
          <a:p>
            <a:pPr lvl="1"/>
            <a:r>
              <a:rPr lang="zh-CN" altLang="en-US" dirty="0" smtClean="0"/>
              <a:t>消除信息不对称</a:t>
            </a:r>
            <a:endParaRPr lang="en-US" altLang="zh-CN" dirty="0" smtClean="0"/>
          </a:p>
          <a:p>
            <a:pPr lvl="1"/>
            <a:r>
              <a:rPr lang="en-US" altLang="zh-CN" dirty="0" smtClean="0"/>
              <a:t>Big &amp; Fast data</a:t>
            </a:r>
          </a:p>
          <a:p>
            <a:r>
              <a:rPr lang="zh-CN" altLang="en-US" dirty="0" smtClean="0"/>
              <a:t>哪些领域：回避</a:t>
            </a:r>
            <a:r>
              <a:rPr lang="en-US" altLang="zh-CN" dirty="0" smtClean="0"/>
              <a:t>K12</a:t>
            </a:r>
          </a:p>
          <a:p>
            <a:pPr lvl="1"/>
            <a:r>
              <a:rPr lang="zh-CN" altLang="en-US" dirty="0" smtClean="0"/>
              <a:t>出国留学</a:t>
            </a:r>
          </a:p>
          <a:p>
            <a:pPr lvl="1"/>
            <a:r>
              <a:rPr lang="zh-CN" altLang="en-US" dirty="0" smtClean="0"/>
              <a:t>针对成人的职业教育，譬如</a:t>
            </a:r>
            <a:r>
              <a:rPr lang="en-US" altLang="zh-CN" dirty="0" smtClean="0"/>
              <a:t>IT</a:t>
            </a:r>
            <a:r>
              <a:rPr lang="zh-CN" altLang="en-US" dirty="0" smtClean="0"/>
              <a:t>、会计</a:t>
            </a:r>
            <a:endParaRPr lang="en-US" altLang="zh-CN" dirty="0" smtClean="0"/>
          </a:p>
        </p:txBody>
      </p:sp>
      <p:sp>
        <p:nvSpPr>
          <p:cNvPr id="3" name="标题 2"/>
          <p:cNvSpPr>
            <a:spLocks noGrp="1"/>
          </p:cNvSpPr>
          <p:nvPr>
            <p:ph type="title"/>
          </p:nvPr>
        </p:nvSpPr>
        <p:spPr/>
        <p:txBody>
          <a:bodyPr/>
          <a:lstStyle/>
          <a:p>
            <a:r>
              <a:rPr lang="zh-CN" altLang="en-US" dirty="0" smtClean="0"/>
              <a:t>个人认为在线教育可能存在的机会</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200" dirty="0" smtClean="0"/>
              <a:t>邮箱：</a:t>
            </a:r>
            <a:r>
              <a:rPr lang="en-US" altLang="zh-CN" sz="3200" dirty="0" smtClean="0">
                <a:hlinkClick r:id="rId2"/>
              </a:rPr>
              <a:t>grant@cidgroup.com</a:t>
            </a:r>
            <a:endParaRPr lang="en-US" altLang="zh-CN" sz="3200" dirty="0" smtClean="0"/>
          </a:p>
          <a:p>
            <a:r>
              <a:rPr lang="zh-CN" altLang="en-US" sz="3200" dirty="0" smtClean="0"/>
              <a:t>电话：</a:t>
            </a:r>
            <a:r>
              <a:rPr lang="en-US" altLang="zh-CN" sz="3200" dirty="0" smtClean="0"/>
              <a:t>13810631630</a:t>
            </a:r>
            <a:endParaRPr lang="zh-CN" altLang="en-US" sz="3200" dirty="0"/>
          </a:p>
        </p:txBody>
      </p:sp>
      <p:sp>
        <p:nvSpPr>
          <p:cNvPr id="3" name="标题 2"/>
          <p:cNvSpPr>
            <a:spLocks noGrp="1"/>
          </p:cNvSpPr>
          <p:nvPr>
            <p:ph type="title"/>
          </p:nvPr>
        </p:nvSpPr>
        <p:spPr/>
        <p:txBody>
          <a:bodyPr/>
          <a:lstStyle/>
          <a:p>
            <a:r>
              <a:rPr lang="zh-CN" altLang="en-US" dirty="0" smtClean="0"/>
              <a:t>个人联系方式</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714356"/>
            <a:ext cx="8353424" cy="4857784"/>
          </a:xfrm>
        </p:spPr>
        <p:txBody>
          <a:bodyPr/>
          <a:lstStyle/>
          <a:p>
            <a:pPr marL="0" indent="0">
              <a:buNone/>
            </a:pPr>
            <a:r>
              <a:rPr lang="zh-CN" altLang="en-US" sz="1400" smtClean="0"/>
              <a:t>本文件由华威集团编制，所有数据资料均来源于可靠的公开信息来源。华威集团没有对本文件所含信息的准确性、完整性或可靠性做出过任何明示或暗示的声明或保证。本文件仅为提供信息而发表。</a:t>
            </a:r>
            <a:endParaRPr lang="en-US" altLang="zh-CN" sz="1400" smtClean="0"/>
          </a:p>
          <a:p>
            <a:pPr marL="0" indent="0">
              <a:buNone/>
            </a:pPr>
            <a:r>
              <a:rPr lang="zh-CN" altLang="en-US" sz="1400" smtClean="0"/>
              <a:t>本文件中的任何观点、推测均为作者基于现时信息所做，并不代表华威集团的立场。对因事实变化而造成本文件中的观点、推测变化，华威集团可随时更改且不予通告。 </a:t>
            </a:r>
            <a:endParaRPr lang="en-US" altLang="zh-CN" sz="1400" smtClean="0"/>
          </a:p>
          <a:p>
            <a:pPr marL="0" indent="0">
              <a:buNone/>
            </a:pPr>
            <a:r>
              <a:rPr lang="zh-CN" altLang="en-US" sz="1400" smtClean="0"/>
              <a:t>本文件的版权仅为华威集团所有，未经书面许可任何机构和个人不得以任何形式翻版、复制、刊登、发表或引用。</a:t>
            </a:r>
            <a:endParaRPr lang="en-US" altLang="zh-CN" sz="1400" smtClean="0"/>
          </a:p>
          <a:p>
            <a:pPr marL="0" indent="0">
              <a:buNone/>
            </a:pPr>
            <a:endParaRPr lang="en-US" altLang="zh-CN" sz="1400" smtClean="0"/>
          </a:p>
          <a:p>
            <a:pPr marL="0" indent="0">
              <a:buNone/>
            </a:pPr>
            <a:r>
              <a:rPr lang="en-US" altLang="zh-CN" sz="1400" smtClean="0"/>
              <a:t>The information and opinions in this document were prepared by the CID Group. The information herein is believed to be reliable and has been obtained from public sources believed to be reliable. The CID Group makes no representation as to the accuracy or completeness of such information. This document is provided for informational purposes only. </a:t>
            </a:r>
          </a:p>
          <a:p>
            <a:pPr marL="0" indent="0">
              <a:buNone/>
            </a:pPr>
            <a:r>
              <a:rPr lang="en-US" altLang="zh-CN" sz="1400" smtClean="0"/>
              <a:t>Opinions, estimates and projections in this document constitute the current judgment of the author as of the date of this document. They do not necessarily reflect the opinions of the CID Group and are subject to change without notice. The CID Group has no obligation to update, modify or amend this document or to otherwise notify a recipient thereof in the event that any opinion, forecast or estimate set forth herein, changes or subsequently becomes inaccurate. </a:t>
            </a:r>
          </a:p>
          <a:p>
            <a:pPr marL="0" indent="0">
              <a:buNone/>
            </a:pPr>
            <a:r>
              <a:rPr lang="en-US" altLang="zh-CN" sz="1400" smtClean="0"/>
              <a:t>This document may not be reproduced, distributed or published by any person for any purpose without the CID Group’s prior written consent.</a:t>
            </a:r>
          </a:p>
          <a:p>
            <a:pPr marL="0" indent="0">
              <a:buNone/>
            </a:pPr>
            <a:endParaRPr lang="zh-CN" altLang="en-US" sz="1400"/>
          </a:p>
        </p:txBody>
      </p:sp>
      <p:sp>
        <p:nvSpPr>
          <p:cNvPr id="3" name="标题 2"/>
          <p:cNvSpPr>
            <a:spLocks noGrp="1"/>
          </p:cNvSpPr>
          <p:nvPr>
            <p:ph type="title"/>
          </p:nvPr>
        </p:nvSpPr>
        <p:spPr/>
        <p:txBody>
          <a:bodyPr>
            <a:normAutofit/>
          </a:bodyPr>
          <a:lstStyle/>
          <a:p>
            <a:r>
              <a:rPr lang="en-US" altLang="zh-CN" smtClean="0">
                <a:latin typeface="+mn-lt"/>
              </a:rPr>
              <a:t>Disclaimer</a:t>
            </a:r>
            <a:endParaRPr lang="zh-CN" altLang="en-US">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28596" y="857232"/>
            <a:ext cx="4475163" cy="5143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17550" marR="0" lvl="0" indent="-717550" algn="l" defTabSz="914400" rtl="0" eaLnBrk="1" fontAlgn="base" latinLnBrk="0" hangingPunct="1">
              <a:lnSpc>
                <a:spcPct val="100000"/>
              </a:lnSpc>
              <a:spcBef>
                <a:spcPts val="600"/>
              </a:spcBef>
              <a:spcAft>
                <a:spcPts val="600"/>
              </a:spcAft>
              <a:buClrTx/>
              <a:buSzTx/>
              <a:tabLst/>
              <a:defRPr/>
            </a:pPr>
            <a:r>
              <a:rPr kumimoji="0" lang="zh-CN" altLang="en-US" sz="2400" b="1" dirty="0" smtClean="0">
                <a:latin typeface="Arial" pitchFamily="34" charset="0"/>
                <a:ea typeface="標楷體" pitchFamily="65" charset="-120"/>
                <a:cs typeface="Arial" pitchFamily="34" charset="0"/>
              </a:rPr>
              <a:t>一、</a:t>
            </a:r>
            <a:r>
              <a:rPr kumimoji="0" lang="en-US" altLang="zh-CN" sz="2400" b="1" dirty="0" smtClean="0">
                <a:latin typeface="Arial" pitchFamily="34" charset="0"/>
                <a:ea typeface="標楷體" pitchFamily="65" charset="-120"/>
                <a:cs typeface="Arial" pitchFamily="34" charset="0"/>
              </a:rPr>
              <a:t>VC</a:t>
            </a:r>
            <a:r>
              <a:rPr kumimoji="0" lang="zh-CN" altLang="en-US" sz="2400" b="1" dirty="0" smtClean="0">
                <a:latin typeface="Arial" pitchFamily="34" charset="0"/>
                <a:ea typeface="標楷體" pitchFamily="65" charset="-120"/>
                <a:cs typeface="Arial" pitchFamily="34" charset="0"/>
              </a:rPr>
              <a:t>的基本概念</a:t>
            </a:r>
            <a:endParaRPr kumimoji="0" lang="en-US" altLang="zh-CN" sz="2400" b="1" dirty="0" smtClean="0">
              <a:latin typeface="Arial" pitchFamily="34" charset="0"/>
              <a:ea typeface="標楷體" pitchFamily="65" charset="-120"/>
              <a:cs typeface="Arial" pitchFamily="34" charset="0"/>
            </a:endParaRPr>
          </a:p>
          <a:p>
            <a:pPr marL="717550" marR="0" lvl="0" indent="-717550" algn="l" defTabSz="914400" rtl="0" eaLnBrk="1" fontAlgn="base" latinLnBrk="0" hangingPunct="1">
              <a:lnSpc>
                <a:spcPct val="100000"/>
              </a:lnSpc>
              <a:spcBef>
                <a:spcPts val="600"/>
              </a:spcBef>
              <a:spcAft>
                <a:spcPts val="600"/>
              </a:spcAft>
              <a:buClrTx/>
              <a:buSzTx/>
              <a:tabLst/>
              <a:defRPr/>
            </a:pPr>
            <a:r>
              <a:rPr kumimoji="0" lang="zh-CN" altLang="en-US" sz="2400" b="1" dirty="0" smtClean="0">
                <a:latin typeface="Arial" pitchFamily="34" charset="0"/>
                <a:ea typeface="標楷體" pitchFamily="65" charset="-120"/>
                <a:cs typeface="Arial" pitchFamily="34" charset="0"/>
              </a:rPr>
              <a:t>二、对教育行业的一些看法</a:t>
            </a:r>
            <a:endParaRPr kumimoji="0" lang="en-US" altLang="zh-CN" sz="2400" b="1" dirty="0" smtClean="0">
              <a:latin typeface="Arial" pitchFamily="34" charset="0"/>
              <a:ea typeface="標楷體" pitchFamily="65" charset="-120"/>
              <a:cs typeface="Arial" pitchFamily="34" charset="0"/>
            </a:endParaRPr>
          </a:p>
          <a:p>
            <a:pPr marL="717550" marR="0" lvl="0" indent="-717550" algn="l" defTabSz="914400" rtl="0" eaLnBrk="1" fontAlgn="base" latinLnBrk="0" hangingPunct="1">
              <a:lnSpc>
                <a:spcPct val="100000"/>
              </a:lnSpc>
              <a:spcBef>
                <a:spcPts val="600"/>
              </a:spcBef>
              <a:spcAft>
                <a:spcPts val="600"/>
              </a:spcAft>
              <a:buClrTx/>
              <a:buSzTx/>
              <a:tabLst/>
              <a:defRPr/>
            </a:pPr>
            <a:endParaRPr kumimoji="0" lang="zh-TW" altLang="en-US" sz="24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a:p>
            <a:pPr marL="717550" marR="0" lvl="0" indent="-7175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zh-TW" altLang="en-US" sz="34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a:p>
            <a:pPr marL="717550" marR="0" lvl="0" indent="-7175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zh-TW" altLang="en-US" sz="34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a:p>
            <a:pPr marL="717550" marR="0" lvl="0" indent="-7175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altLang="zh-TW" sz="3400" b="0" i="0" u="none" strike="noStrike" kern="1200" cap="none" spc="0" normalizeH="0" baseline="0" noProof="0" dirty="0" smtClean="0">
              <a:ln>
                <a:noFill/>
              </a:ln>
              <a:solidFill>
                <a:schemeClr val="tx1"/>
              </a:solidFill>
              <a:effectLst/>
              <a:uLnTx/>
              <a:uFillTx/>
              <a:latin typeface="Arial" pitchFamily="34" charset="0"/>
              <a:ea typeface="標楷體" pitchFamily="65" charset="-120"/>
              <a:cs typeface="Arial" pitchFamily="34" charset="0"/>
            </a:endParaRPr>
          </a:p>
        </p:txBody>
      </p:sp>
      <p:sp>
        <p:nvSpPr>
          <p:cNvPr id="6" name="标题 5"/>
          <p:cNvSpPr>
            <a:spLocks noGrp="1"/>
          </p:cNvSpPr>
          <p:nvPr>
            <p:ph type="title"/>
          </p:nvPr>
        </p:nvSpPr>
        <p:spPr/>
        <p:txBody>
          <a:bodyPr>
            <a:normAutofit/>
          </a:bodyPr>
          <a:lstStyle/>
          <a:p>
            <a:r>
              <a:rPr lang="zh-CN" altLang="en-US" dirty="0" smtClean="0"/>
              <a:t>简报纲要</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28596" y="785794"/>
            <a:ext cx="8353424" cy="4857784"/>
          </a:xfrm>
        </p:spPr>
        <p:txBody>
          <a:bodyPr/>
          <a:lstStyle/>
          <a:p>
            <a:r>
              <a:rPr lang="zh-CN" altLang="en-US" dirty="0" smtClean="0"/>
              <a:t>起源</a:t>
            </a:r>
          </a:p>
          <a:p>
            <a:pPr lvl="1"/>
            <a:r>
              <a:rPr lang="en-US" altLang="zh-CN" dirty="0" smtClean="0"/>
              <a:t>1958</a:t>
            </a:r>
            <a:r>
              <a:rPr lang="zh-CN" altLang="en-US" dirty="0" smtClean="0"/>
              <a:t>年美国通过</a:t>
            </a:r>
            <a:r>
              <a:rPr lang="en-US" altLang="zh-CN" dirty="0" smtClean="0"/>
              <a:t>《</a:t>
            </a:r>
            <a:r>
              <a:rPr lang="zh-CN" altLang="en-US" dirty="0" smtClean="0"/>
              <a:t>中小企业投资法案</a:t>
            </a:r>
            <a:r>
              <a:rPr lang="en-US" altLang="zh-CN" dirty="0" smtClean="0"/>
              <a:t>》</a:t>
            </a:r>
            <a:r>
              <a:rPr lang="zh-CN" altLang="en-US" dirty="0" smtClean="0"/>
              <a:t>，该法令正式允许美国中小企业管理局（</a:t>
            </a:r>
            <a:r>
              <a:rPr lang="en-US" altLang="zh-CN" dirty="0" smtClean="0"/>
              <a:t>SBA</a:t>
            </a:r>
            <a:r>
              <a:rPr lang="zh-CN" altLang="en-US" dirty="0" smtClean="0"/>
              <a:t>）授权中小企业投资公司</a:t>
            </a:r>
            <a:r>
              <a:rPr lang="en-US" altLang="zh-CN" dirty="0" smtClean="0"/>
              <a:t>( SBICs</a:t>
            </a:r>
            <a:r>
              <a:rPr lang="zh-CN" altLang="en-US" dirty="0" smtClean="0"/>
              <a:t>）为</a:t>
            </a:r>
            <a:r>
              <a:rPr lang="zh-CN" altLang="en-US" dirty="0" smtClean="0">
                <a:solidFill>
                  <a:srgbClr val="FF0000"/>
                </a:solidFill>
              </a:rPr>
              <a:t>美国中小企业</a:t>
            </a:r>
            <a:r>
              <a:rPr lang="zh-CN" altLang="en-US" dirty="0" smtClean="0"/>
              <a:t>提供筹资和管理服务</a:t>
            </a:r>
            <a:endParaRPr lang="en-US" altLang="zh-CN" dirty="0" smtClean="0"/>
          </a:p>
          <a:p>
            <a:pPr lvl="3">
              <a:buNone/>
            </a:pPr>
            <a:endParaRPr lang="en-US" altLang="zh-CN" dirty="0" smtClean="0"/>
          </a:p>
          <a:p>
            <a:endParaRPr lang="en-US" altLang="zh-CN" dirty="0" smtClean="0"/>
          </a:p>
          <a:p>
            <a:r>
              <a:rPr lang="zh-CN" altLang="en-US" dirty="0" smtClean="0"/>
              <a:t>发展</a:t>
            </a:r>
          </a:p>
          <a:p>
            <a:pPr lvl="1"/>
            <a:r>
              <a:rPr lang="en-US" altLang="zh-CN" dirty="0" smtClean="0"/>
              <a:t>1960~1970s</a:t>
            </a:r>
            <a:r>
              <a:rPr lang="zh-CN" altLang="en-US" dirty="0" smtClean="0"/>
              <a:t>的第三次科技革命</a:t>
            </a:r>
            <a:endParaRPr lang="en-US" altLang="zh-CN" dirty="0" smtClean="0"/>
          </a:p>
          <a:p>
            <a:pPr lvl="2"/>
            <a:r>
              <a:rPr lang="zh-CN" altLang="en-US" dirty="0" smtClean="0"/>
              <a:t>集成电路，电子计算机</a:t>
            </a:r>
            <a:endParaRPr lang="en-US" altLang="zh-CN" dirty="0" smtClean="0"/>
          </a:p>
          <a:p>
            <a:pPr lvl="2"/>
            <a:r>
              <a:rPr lang="zh-CN" altLang="en-US" dirty="0" smtClean="0"/>
              <a:t>硅谷</a:t>
            </a:r>
            <a:endParaRPr lang="en-US" altLang="zh-CN" dirty="0" smtClean="0"/>
          </a:p>
          <a:p>
            <a:pPr lvl="2"/>
            <a:r>
              <a:rPr lang="zh-CN" altLang="en-US" dirty="0" smtClean="0"/>
              <a:t>仙童半导体，</a:t>
            </a:r>
            <a:r>
              <a:rPr lang="en-US" altLang="zh-CN" dirty="0" smtClean="0"/>
              <a:t>Intel</a:t>
            </a:r>
          </a:p>
          <a:p>
            <a:pPr lvl="3">
              <a:buNone/>
            </a:pPr>
            <a:endParaRPr lang="en-US" altLang="zh-CN" dirty="0" smtClean="0"/>
          </a:p>
          <a:p>
            <a:endParaRPr lang="zh-CN" altLang="en-US" dirty="0"/>
          </a:p>
        </p:txBody>
      </p:sp>
      <p:sp>
        <p:nvSpPr>
          <p:cNvPr id="4" name="标题 3"/>
          <p:cNvSpPr>
            <a:spLocks noGrp="1"/>
          </p:cNvSpPr>
          <p:nvPr>
            <p:ph type="title"/>
          </p:nvPr>
        </p:nvSpPr>
        <p:spPr/>
        <p:txBody>
          <a:bodyPr>
            <a:normAutofit/>
          </a:bodyPr>
          <a:lstStyle/>
          <a:p>
            <a:r>
              <a:rPr lang="en-US" altLang="zh-CN" dirty="0" smtClean="0"/>
              <a:t>VC</a:t>
            </a:r>
            <a:r>
              <a:rPr lang="zh-CN" altLang="en-US" dirty="0" smtClean="0"/>
              <a:t>的基本概念</a:t>
            </a:r>
            <a:r>
              <a:rPr lang="en-US" altLang="zh-CN" dirty="0" smtClean="0"/>
              <a:t>——</a:t>
            </a:r>
            <a:r>
              <a:rPr lang="zh-CN" altLang="en-US" dirty="0" smtClean="0"/>
              <a:t>历史</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28596" y="785794"/>
            <a:ext cx="8353424" cy="4857784"/>
          </a:xfrm>
        </p:spPr>
        <p:txBody>
          <a:bodyPr/>
          <a:lstStyle/>
          <a:p>
            <a:r>
              <a:rPr lang="zh-CN" altLang="en-US" dirty="0" smtClean="0"/>
              <a:t>币种：美元</a:t>
            </a:r>
            <a:r>
              <a:rPr lang="en-US" altLang="zh-CN" dirty="0" smtClean="0"/>
              <a:t>VS</a:t>
            </a:r>
            <a:r>
              <a:rPr lang="zh-CN" altLang="en-US" dirty="0" smtClean="0"/>
              <a:t>人民币</a:t>
            </a:r>
          </a:p>
          <a:p>
            <a:pPr lvl="1"/>
            <a:r>
              <a:rPr lang="zh-CN" altLang="en-US" dirty="0" smtClean="0"/>
              <a:t>基金存续期：美元 </a:t>
            </a:r>
            <a:r>
              <a:rPr lang="en-US" altLang="zh-CN" dirty="0" smtClean="0"/>
              <a:t>7+3&amp;8+2&amp;Evergreen VS </a:t>
            </a:r>
            <a:r>
              <a:rPr lang="zh-CN" altLang="en-US" dirty="0" smtClean="0"/>
              <a:t>人民币 </a:t>
            </a:r>
            <a:r>
              <a:rPr lang="en-US" altLang="zh-CN" dirty="0" smtClean="0"/>
              <a:t>3+2</a:t>
            </a:r>
          </a:p>
          <a:p>
            <a:pPr lvl="1"/>
            <a:r>
              <a:rPr lang="zh-CN" altLang="en-US" dirty="0" smtClean="0"/>
              <a:t>被投资企业的价格：</a:t>
            </a:r>
            <a:r>
              <a:rPr lang="en-US" altLang="zh-CN" dirty="0" smtClean="0"/>
              <a:t>VIE VS </a:t>
            </a:r>
            <a:r>
              <a:rPr lang="zh-CN" altLang="en-US" dirty="0" smtClean="0"/>
              <a:t>内资架构 </a:t>
            </a:r>
            <a:endParaRPr lang="en-US" altLang="zh-CN" dirty="0" smtClean="0"/>
          </a:p>
          <a:p>
            <a:pPr lvl="1"/>
            <a:r>
              <a:rPr lang="zh-CN" altLang="en-US" dirty="0" smtClean="0"/>
              <a:t>退出目的地：国外 </a:t>
            </a:r>
            <a:r>
              <a:rPr lang="en-US" altLang="zh-CN" dirty="0" smtClean="0"/>
              <a:t>VS </a:t>
            </a:r>
            <a:r>
              <a:rPr lang="zh-CN" altLang="en-US" dirty="0" smtClean="0"/>
              <a:t>国内</a:t>
            </a:r>
            <a:endParaRPr lang="en-US" altLang="zh-CN" dirty="0" smtClean="0"/>
          </a:p>
          <a:p>
            <a:r>
              <a:rPr lang="zh-CN" altLang="en-US" dirty="0" smtClean="0"/>
              <a:t>投资特点</a:t>
            </a:r>
            <a:endParaRPr lang="en-US" altLang="zh-CN" dirty="0" smtClean="0"/>
          </a:p>
          <a:p>
            <a:pPr lvl="1"/>
            <a:r>
              <a:rPr lang="zh-CN" altLang="en-US" dirty="0" smtClean="0"/>
              <a:t>行业专注：只关注特定行业，还是大部分行业</a:t>
            </a:r>
            <a:endParaRPr lang="en-US" altLang="zh-CN" dirty="0" smtClean="0"/>
          </a:p>
          <a:p>
            <a:pPr lvl="1"/>
            <a:r>
              <a:rPr lang="zh-CN" altLang="en-US" dirty="0" smtClean="0"/>
              <a:t>企业阶段：早期，成长期</a:t>
            </a:r>
            <a:endParaRPr lang="en-US" altLang="zh-CN" dirty="0" smtClean="0"/>
          </a:p>
          <a:p>
            <a:pPr lvl="3">
              <a:buNone/>
            </a:pPr>
            <a:endParaRPr lang="en-US" altLang="zh-CN" dirty="0" smtClean="0"/>
          </a:p>
          <a:p>
            <a:endParaRPr lang="zh-CN" altLang="en-US" dirty="0"/>
          </a:p>
        </p:txBody>
      </p:sp>
      <p:sp>
        <p:nvSpPr>
          <p:cNvPr id="4" name="标题 3"/>
          <p:cNvSpPr>
            <a:spLocks noGrp="1"/>
          </p:cNvSpPr>
          <p:nvPr>
            <p:ph type="title"/>
          </p:nvPr>
        </p:nvSpPr>
        <p:spPr/>
        <p:txBody>
          <a:bodyPr>
            <a:normAutofit/>
          </a:bodyPr>
          <a:lstStyle/>
          <a:p>
            <a:r>
              <a:rPr lang="en-US" altLang="zh-CN" dirty="0" smtClean="0"/>
              <a:t>VC</a:t>
            </a:r>
            <a:r>
              <a:rPr lang="zh-CN" altLang="en-US" dirty="0" smtClean="0"/>
              <a:t>的基本概念</a:t>
            </a:r>
            <a:r>
              <a:rPr lang="en-US" altLang="zh-CN" dirty="0" smtClean="0"/>
              <a:t>——</a:t>
            </a:r>
            <a:r>
              <a:rPr lang="zh-CN" altLang="en-US" dirty="0" smtClean="0"/>
              <a:t>分类</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28596" y="785794"/>
            <a:ext cx="8353424" cy="4857784"/>
          </a:xfrm>
        </p:spPr>
        <p:txBody>
          <a:bodyPr/>
          <a:lstStyle/>
          <a:p>
            <a:r>
              <a:rPr lang="zh-CN" altLang="en-US" dirty="0" smtClean="0"/>
              <a:t>募资</a:t>
            </a:r>
          </a:p>
          <a:p>
            <a:pPr lvl="1"/>
            <a:r>
              <a:rPr lang="zh-CN" altLang="en-US" dirty="0" smtClean="0"/>
              <a:t>有限合伙制：</a:t>
            </a:r>
            <a:r>
              <a:rPr lang="en-US" altLang="zh-CN" dirty="0" smtClean="0"/>
              <a:t>LP(limited partner)</a:t>
            </a:r>
            <a:r>
              <a:rPr lang="zh-CN" altLang="en-US" dirty="0" smtClean="0"/>
              <a:t>投入绝大部分资金，但不得参与经营管理，并且只以其投资的金额承担有限责任</a:t>
            </a:r>
            <a:r>
              <a:rPr lang="en-US" altLang="zh-CN" dirty="0" smtClean="0"/>
              <a:t>;GP(general partner)</a:t>
            </a:r>
            <a:r>
              <a:rPr lang="zh-CN" altLang="en-US" dirty="0" smtClean="0"/>
              <a:t>投入少量资金，但全权负责经营管理，承担无限责任</a:t>
            </a:r>
            <a:endParaRPr lang="en-US" altLang="zh-CN" dirty="0" smtClean="0"/>
          </a:p>
          <a:p>
            <a:pPr lvl="1"/>
            <a:r>
              <a:rPr lang="en-US" altLang="zh-CN" dirty="0" smtClean="0"/>
              <a:t>LP:</a:t>
            </a:r>
            <a:r>
              <a:rPr lang="zh-CN" altLang="en-US" dirty="0" smtClean="0"/>
              <a:t>一般是大学基金、养老金、家族或个人</a:t>
            </a:r>
            <a:endParaRPr lang="en-US" altLang="zh-CN" dirty="0" smtClean="0"/>
          </a:p>
          <a:p>
            <a:pPr>
              <a:buNone/>
            </a:pPr>
            <a:endParaRPr lang="en-US" altLang="zh-CN" dirty="0" smtClean="0"/>
          </a:p>
          <a:p>
            <a:r>
              <a:rPr lang="zh-CN" altLang="en-US" dirty="0" smtClean="0"/>
              <a:t>投资</a:t>
            </a:r>
            <a:endParaRPr lang="en-US" altLang="zh-CN" dirty="0" smtClean="0"/>
          </a:p>
          <a:p>
            <a:pPr lvl="1"/>
            <a:r>
              <a:rPr lang="en-US" altLang="zh-CN" dirty="0" smtClean="0"/>
              <a:t>Deal source(</a:t>
            </a:r>
            <a:r>
              <a:rPr lang="zh-CN" altLang="en-US" dirty="0" smtClean="0"/>
              <a:t>主动寻找或被动寻找</a:t>
            </a:r>
            <a:r>
              <a:rPr lang="en-US" altLang="zh-CN" dirty="0" smtClean="0"/>
              <a:t>)</a:t>
            </a:r>
          </a:p>
          <a:p>
            <a:pPr lvl="1"/>
            <a:r>
              <a:rPr lang="en-US" altLang="zh-CN" dirty="0" smtClean="0"/>
              <a:t>Investment(</a:t>
            </a:r>
            <a:r>
              <a:rPr lang="zh-CN" altLang="en-US" dirty="0" smtClean="0"/>
              <a:t>鉴别</a:t>
            </a:r>
            <a:r>
              <a:rPr lang="en-US" altLang="zh-CN" dirty="0" smtClean="0"/>
              <a:t>)</a:t>
            </a:r>
          </a:p>
          <a:p>
            <a:pPr lvl="1"/>
            <a:r>
              <a:rPr lang="en-US" altLang="zh-CN" dirty="0" smtClean="0"/>
              <a:t>Close</a:t>
            </a:r>
          </a:p>
          <a:p>
            <a:endParaRPr lang="en-US" altLang="zh-CN" dirty="0" smtClean="0"/>
          </a:p>
          <a:p>
            <a:r>
              <a:rPr lang="zh-CN" altLang="en-US" dirty="0" smtClean="0"/>
              <a:t>投资后管理</a:t>
            </a:r>
          </a:p>
          <a:p>
            <a:pPr lvl="1"/>
            <a:r>
              <a:rPr lang="zh-CN" altLang="en-US" dirty="0" smtClean="0"/>
              <a:t>董事会或观察员席位</a:t>
            </a:r>
            <a:endParaRPr lang="en-US" altLang="zh-CN" dirty="0" smtClean="0"/>
          </a:p>
          <a:p>
            <a:pPr lvl="1"/>
            <a:r>
              <a:rPr lang="zh-CN" altLang="en-US" dirty="0" smtClean="0"/>
              <a:t>管理或影响</a:t>
            </a:r>
            <a:endParaRPr lang="en-US" altLang="zh-CN" dirty="0" smtClean="0"/>
          </a:p>
          <a:p>
            <a:pPr lvl="3">
              <a:buNone/>
            </a:pPr>
            <a:endParaRPr lang="en-US" altLang="zh-CN" dirty="0" smtClean="0"/>
          </a:p>
          <a:p>
            <a:endParaRPr lang="zh-CN" altLang="en-US" dirty="0"/>
          </a:p>
        </p:txBody>
      </p:sp>
      <p:sp>
        <p:nvSpPr>
          <p:cNvPr id="4" name="标题 3"/>
          <p:cNvSpPr>
            <a:spLocks noGrp="1"/>
          </p:cNvSpPr>
          <p:nvPr>
            <p:ph type="title"/>
          </p:nvPr>
        </p:nvSpPr>
        <p:spPr/>
        <p:txBody>
          <a:bodyPr>
            <a:normAutofit/>
          </a:bodyPr>
          <a:lstStyle/>
          <a:p>
            <a:r>
              <a:rPr lang="en-US" altLang="zh-CN" dirty="0" smtClean="0"/>
              <a:t>VC</a:t>
            </a:r>
            <a:r>
              <a:rPr lang="zh-CN" altLang="en-US" dirty="0" smtClean="0"/>
              <a:t>的基本概念</a:t>
            </a:r>
            <a:r>
              <a:rPr lang="en-US" altLang="zh-CN" dirty="0" smtClean="0"/>
              <a:t>——</a:t>
            </a:r>
            <a:r>
              <a:rPr lang="zh-CN" altLang="en-US" dirty="0" smtClean="0"/>
              <a:t>工作内容</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28596" y="785794"/>
            <a:ext cx="8353424" cy="4857784"/>
          </a:xfrm>
        </p:spPr>
        <p:txBody>
          <a:bodyPr/>
          <a:lstStyle/>
          <a:p>
            <a:r>
              <a:rPr lang="en-US" altLang="zh-CN" dirty="0" smtClean="0"/>
              <a:t>Deal source</a:t>
            </a:r>
            <a:endParaRPr lang="zh-CN" altLang="en-US" dirty="0" smtClean="0"/>
          </a:p>
          <a:p>
            <a:pPr lvl="1"/>
            <a:r>
              <a:rPr lang="zh-CN" altLang="en-US" dirty="0" smtClean="0"/>
              <a:t>主动寻找：</a:t>
            </a:r>
            <a:r>
              <a:rPr lang="en-US" altLang="zh-CN" dirty="0" smtClean="0"/>
              <a:t>cold call</a:t>
            </a:r>
            <a:r>
              <a:rPr lang="zh-CN" altLang="en-US" dirty="0" smtClean="0"/>
              <a:t>，朋友推荐等</a:t>
            </a:r>
            <a:endParaRPr lang="en-US" altLang="zh-CN" dirty="0" smtClean="0"/>
          </a:p>
          <a:p>
            <a:pPr lvl="1"/>
            <a:r>
              <a:rPr lang="zh-CN" altLang="en-US" dirty="0" smtClean="0"/>
              <a:t>被动寻找：融资顾问，</a:t>
            </a:r>
            <a:r>
              <a:rPr lang="en-US" altLang="zh-CN" dirty="0" smtClean="0"/>
              <a:t>other VC</a:t>
            </a:r>
            <a:r>
              <a:rPr lang="zh-CN" altLang="en-US" dirty="0" smtClean="0"/>
              <a:t>等</a:t>
            </a:r>
            <a:endParaRPr lang="en-US" altLang="zh-CN" dirty="0" smtClean="0"/>
          </a:p>
          <a:p>
            <a:pPr>
              <a:buNone/>
            </a:pPr>
            <a:endParaRPr lang="en-US" altLang="zh-CN" dirty="0" smtClean="0"/>
          </a:p>
          <a:p>
            <a:r>
              <a:rPr lang="en-US" altLang="zh-CN" dirty="0" smtClean="0"/>
              <a:t>Investment</a:t>
            </a:r>
            <a:r>
              <a:rPr lang="zh-CN" altLang="en-US" dirty="0" smtClean="0"/>
              <a:t>：是不是可以快速成长</a:t>
            </a:r>
            <a:endParaRPr lang="en-US" altLang="zh-CN" dirty="0" smtClean="0"/>
          </a:p>
          <a:p>
            <a:pPr lvl="1"/>
            <a:r>
              <a:rPr lang="zh-CN" altLang="en-US" dirty="0" smtClean="0"/>
              <a:t>行业是否足够大</a:t>
            </a:r>
            <a:endParaRPr lang="en-US" altLang="zh-CN" dirty="0" smtClean="0"/>
          </a:p>
          <a:p>
            <a:pPr lvl="1"/>
            <a:r>
              <a:rPr lang="zh-CN" altLang="en-US" dirty="0" smtClean="0"/>
              <a:t>商业模式能否复制</a:t>
            </a:r>
            <a:endParaRPr lang="en-US" altLang="zh-CN" dirty="0" smtClean="0"/>
          </a:p>
          <a:p>
            <a:pPr lvl="1"/>
            <a:r>
              <a:rPr lang="zh-CN" altLang="en-US" dirty="0" smtClean="0"/>
              <a:t>团队的能力、完整、进取心</a:t>
            </a:r>
            <a:endParaRPr lang="en-US" altLang="zh-CN" dirty="0" smtClean="0"/>
          </a:p>
          <a:p>
            <a:pPr lvl="2"/>
            <a:r>
              <a:rPr lang="zh-CN" altLang="en-US" dirty="0" smtClean="0"/>
              <a:t>如何鉴别能力：简历、直接访谈、背景调查</a:t>
            </a:r>
            <a:endParaRPr lang="en-US" altLang="zh-CN" dirty="0" smtClean="0"/>
          </a:p>
          <a:p>
            <a:pPr>
              <a:buNone/>
            </a:pPr>
            <a:endParaRPr lang="en-US" altLang="zh-CN" dirty="0" smtClean="0"/>
          </a:p>
          <a:p>
            <a:r>
              <a:rPr lang="en-US" altLang="zh-CN" dirty="0" smtClean="0"/>
              <a:t>close</a:t>
            </a:r>
            <a:endParaRPr lang="zh-CN" altLang="en-US" dirty="0" smtClean="0"/>
          </a:p>
          <a:p>
            <a:pPr lvl="1"/>
            <a:r>
              <a:rPr lang="zh-CN" altLang="en-US" dirty="0" smtClean="0"/>
              <a:t>投资协议的起草、协商和签署</a:t>
            </a:r>
            <a:endParaRPr lang="en-US" altLang="zh-CN" dirty="0" smtClean="0"/>
          </a:p>
          <a:p>
            <a:pPr lvl="1"/>
            <a:r>
              <a:rPr lang="zh-CN" altLang="en-US" dirty="0" smtClean="0"/>
              <a:t>优先股，普通股</a:t>
            </a:r>
            <a:endParaRPr lang="en-US" altLang="zh-CN" dirty="0" smtClean="0"/>
          </a:p>
          <a:p>
            <a:pPr lvl="1"/>
            <a:r>
              <a:rPr lang="zh-CN" altLang="en-US" dirty="0" smtClean="0"/>
              <a:t>清算优先权</a:t>
            </a:r>
            <a:endParaRPr lang="en-US" altLang="zh-CN" dirty="0" smtClean="0"/>
          </a:p>
          <a:p>
            <a:pPr lvl="1"/>
            <a:r>
              <a:rPr lang="zh-CN" altLang="en-US" dirty="0" smtClean="0"/>
              <a:t>反稀释条款</a:t>
            </a:r>
            <a:endParaRPr lang="en-US" altLang="zh-CN" dirty="0" smtClean="0"/>
          </a:p>
          <a:p>
            <a:pPr lvl="1"/>
            <a:r>
              <a:rPr lang="zh-CN" altLang="en-US" dirty="0" smtClean="0"/>
              <a:t>保护性条款</a:t>
            </a:r>
            <a:endParaRPr lang="en-US" altLang="zh-CN" dirty="0" smtClean="0"/>
          </a:p>
          <a:p>
            <a:pPr lvl="1"/>
            <a:r>
              <a:rPr lang="en-US" altLang="zh-CN" dirty="0" smtClean="0"/>
              <a:t>……</a:t>
            </a:r>
          </a:p>
          <a:p>
            <a:pPr lvl="3">
              <a:buNone/>
            </a:pPr>
            <a:endParaRPr lang="en-US" altLang="zh-CN" dirty="0" smtClean="0"/>
          </a:p>
          <a:p>
            <a:endParaRPr lang="zh-CN" altLang="en-US" dirty="0"/>
          </a:p>
        </p:txBody>
      </p:sp>
      <p:sp>
        <p:nvSpPr>
          <p:cNvPr id="4" name="标题 3"/>
          <p:cNvSpPr>
            <a:spLocks noGrp="1"/>
          </p:cNvSpPr>
          <p:nvPr>
            <p:ph type="title"/>
          </p:nvPr>
        </p:nvSpPr>
        <p:spPr/>
        <p:txBody>
          <a:bodyPr>
            <a:normAutofit/>
          </a:bodyPr>
          <a:lstStyle/>
          <a:p>
            <a:r>
              <a:rPr lang="en-US" altLang="zh-CN" dirty="0" smtClean="0"/>
              <a:t>VC</a:t>
            </a:r>
            <a:r>
              <a:rPr lang="zh-CN" altLang="en-US" dirty="0" smtClean="0"/>
              <a:t>的基本概念</a:t>
            </a:r>
            <a:r>
              <a:rPr lang="en-US" altLang="zh-CN" dirty="0" smtClean="0"/>
              <a:t>——</a:t>
            </a:r>
            <a:r>
              <a:rPr lang="zh-CN" altLang="en-US" dirty="0" smtClean="0"/>
              <a:t>工作内容</a:t>
            </a:r>
            <a:r>
              <a:rPr lang="en-US" altLang="zh-CN" dirty="0" smtClean="0"/>
              <a:t>(</a:t>
            </a:r>
            <a:r>
              <a:rPr lang="zh-CN" altLang="en-US" dirty="0" smtClean="0"/>
              <a:t>投资</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28596" y="785794"/>
            <a:ext cx="8353424" cy="4857784"/>
          </a:xfrm>
        </p:spPr>
        <p:txBody>
          <a:bodyPr/>
          <a:lstStyle/>
          <a:p>
            <a:r>
              <a:rPr lang="zh-CN" altLang="en-US" dirty="0" smtClean="0"/>
              <a:t>董事会的召开</a:t>
            </a:r>
            <a:endParaRPr lang="en-US" altLang="zh-CN" dirty="0" smtClean="0"/>
          </a:p>
          <a:p>
            <a:pPr>
              <a:buNone/>
            </a:pPr>
            <a:endParaRPr lang="en-US" altLang="zh-CN" dirty="0" smtClean="0"/>
          </a:p>
          <a:p>
            <a:r>
              <a:rPr lang="zh-CN" altLang="en-US" dirty="0" smtClean="0"/>
              <a:t>董事的权利和义务</a:t>
            </a:r>
            <a:endParaRPr lang="en-US" altLang="zh-CN" dirty="0" smtClean="0"/>
          </a:p>
          <a:p>
            <a:pPr lvl="1"/>
            <a:r>
              <a:rPr lang="zh-CN" altLang="en-US" dirty="0" smtClean="0"/>
              <a:t>权利：大部分都在投资协议中列举</a:t>
            </a:r>
            <a:endParaRPr lang="en-US" altLang="zh-CN" dirty="0" smtClean="0"/>
          </a:p>
          <a:p>
            <a:pPr lvl="1"/>
            <a:r>
              <a:rPr lang="zh-CN" altLang="en-US" dirty="0" smtClean="0"/>
              <a:t>义务：除了钱之外的附加资源。见解、介绍人才、介绍合作伙伴等</a:t>
            </a:r>
            <a:endParaRPr lang="en-US" altLang="zh-CN" dirty="0" smtClean="0"/>
          </a:p>
          <a:p>
            <a:endParaRPr lang="en-US" altLang="zh-CN" dirty="0" smtClean="0"/>
          </a:p>
          <a:p>
            <a:pPr>
              <a:buNone/>
            </a:pPr>
            <a:endParaRPr lang="en-US" altLang="zh-CN" dirty="0" smtClean="0"/>
          </a:p>
        </p:txBody>
      </p:sp>
      <p:sp>
        <p:nvSpPr>
          <p:cNvPr id="4" name="标题 3"/>
          <p:cNvSpPr>
            <a:spLocks noGrp="1"/>
          </p:cNvSpPr>
          <p:nvPr>
            <p:ph type="title"/>
          </p:nvPr>
        </p:nvSpPr>
        <p:spPr/>
        <p:txBody>
          <a:bodyPr>
            <a:normAutofit/>
          </a:bodyPr>
          <a:lstStyle/>
          <a:p>
            <a:r>
              <a:rPr lang="en-US" altLang="zh-CN" dirty="0" smtClean="0"/>
              <a:t>VC</a:t>
            </a:r>
            <a:r>
              <a:rPr lang="zh-CN" altLang="en-US" dirty="0" smtClean="0"/>
              <a:t>的基本概念</a:t>
            </a:r>
            <a:r>
              <a:rPr lang="en-US" altLang="zh-CN" dirty="0" smtClean="0"/>
              <a:t>——</a:t>
            </a:r>
            <a:r>
              <a:rPr lang="zh-CN" altLang="en-US" dirty="0" smtClean="0"/>
              <a:t>工作内容</a:t>
            </a:r>
            <a:r>
              <a:rPr lang="en-US" altLang="zh-CN" dirty="0" smtClean="0"/>
              <a:t>(</a:t>
            </a:r>
            <a:r>
              <a:rPr lang="zh-CN" altLang="en-US" dirty="0" smtClean="0"/>
              <a:t>投资后管理</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28596" y="785794"/>
            <a:ext cx="8353424" cy="4857784"/>
          </a:xfrm>
        </p:spPr>
        <p:txBody>
          <a:bodyPr/>
          <a:lstStyle/>
          <a:p>
            <a:r>
              <a:rPr lang="zh-CN" altLang="en-US" dirty="0" smtClean="0"/>
              <a:t>直接寻找还是透过中介</a:t>
            </a:r>
            <a:endParaRPr lang="en-US" altLang="zh-CN" dirty="0" smtClean="0"/>
          </a:p>
          <a:p>
            <a:endParaRPr lang="en-US" altLang="zh-CN" dirty="0" smtClean="0"/>
          </a:p>
          <a:p>
            <a:r>
              <a:rPr lang="zh-CN" altLang="en-US" dirty="0" smtClean="0"/>
              <a:t>美元 </a:t>
            </a:r>
            <a:r>
              <a:rPr lang="en-US" altLang="zh-CN" dirty="0" smtClean="0"/>
              <a:t>or </a:t>
            </a:r>
            <a:r>
              <a:rPr lang="zh-CN" altLang="en-US" dirty="0" smtClean="0"/>
              <a:t>人民币</a:t>
            </a:r>
            <a:endParaRPr lang="en-US" altLang="zh-CN" dirty="0" smtClean="0"/>
          </a:p>
          <a:p>
            <a:endParaRPr lang="en-US" altLang="zh-CN" dirty="0" smtClean="0"/>
          </a:p>
          <a:p>
            <a:r>
              <a:rPr lang="zh-CN" altLang="en-US" dirty="0" smtClean="0"/>
              <a:t>基金的存续期，投资的阶段，关注的行业类型</a:t>
            </a:r>
            <a:endParaRPr lang="en-US" altLang="zh-CN" dirty="0" smtClean="0"/>
          </a:p>
          <a:p>
            <a:endParaRPr lang="en-US" altLang="zh-CN" dirty="0" smtClean="0"/>
          </a:p>
          <a:p>
            <a:r>
              <a:rPr lang="zh-CN" altLang="en-US" dirty="0" smtClean="0"/>
              <a:t>能提供什么样的资源</a:t>
            </a:r>
            <a:endParaRPr lang="en-US" altLang="zh-CN" dirty="0" smtClean="0"/>
          </a:p>
          <a:p>
            <a:endParaRPr lang="en-US" altLang="zh-CN" dirty="0" smtClean="0"/>
          </a:p>
          <a:p>
            <a:r>
              <a:rPr lang="zh-CN" altLang="en-US" dirty="0" smtClean="0"/>
              <a:t>口碑</a:t>
            </a:r>
            <a:endParaRPr lang="en-US" altLang="zh-CN" dirty="0" smtClean="0"/>
          </a:p>
          <a:p>
            <a:endParaRPr lang="en-US" altLang="zh-CN" dirty="0" smtClean="0"/>
          </a:p>
          <a:p>
            <a:pPr>
              <a:buNone/>
            </a:pPr>
            <a:endParaRPr lang="en-US" altLang="zh-CN" dirty="0" smtClean="0"/>
          </a:p>
          <a:p>
            <a:endParaRPr lang="en-US" altLang="zh-CN" dirty="0" smtClean="0"/>
          </a:p>
          <a:p>
            <a:pPr>
              <a:buNone/>
            </a:pPr>
            <a:endParaRPr lang="en-US" altLang="zh-CN" dirty="0" smtClean="0"/>
          </a:p>
        </p:txBody>
      </p:sp>
      <p:sp>
        <p:nvSpPr>
          <p:cNvPr id="4" name="标题 3"/>
          <p:cNvSpPr>
            <a:spLocks noGrp="1"/>
          </p:cNvSpPr>
          <p:nvPr>
            <p:ph type="title"/>
          </p:nvPr>
        </p:nvSpPr>
        <p:spPr/>
        <p:txBody>
          <a:bodyPr>
            <a:normAutofit/>
          </a:bodyPr>
          <a:lstStyle/>
          <a:p>
            <a:r>
              <a:rPr lang="zh-CN" altLang="en-US" dirty="0" smtClean="0"/>
              <a:t>我该寻找什么样的</a:t>
            </a:r>
            <a:r>
              <a:rPr lang="en-US" altLang="zh-CN" dirty="0" smtClean="0"/>
              <a:t>VC</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r>
              <a:rPr lang="zh-CN" altLang="en-US" dirty="0" smtClean="0"/>
              <a:t>对传统教育行业的一些看法</a:t>
            </a:r>
            <a:r>
              <a:rPr lang="en-US" altLang="zh-CN" dirty="0" smtClean="0"/>
              <a:t>-</a:t>
            </a:r>
            <a:r>
              <a:rPr lang="en-US" altLang="zh-CN" sz="2400" dirty="0" smtClean="0">
                <a:solidFill>
                  <a:schemeClr val="tx1"/>
                </a:solidFill>
                <a:cs typeface="Arial" charset="0"/>
              </a:rPr>
              <a:t>Huge market, Great potential</a:t>
            </a:r>
            <a:endParaRPr lang="en-US" altLang="zh-TW" sz="2400" dirty="0" smtClean="0">
              <a:solidFill>
                <a:schemeClr val="tx1"/>
              </a:solidFill>
              <a:ea typeface="黑体" pitchFamily="49" charset="-122"/>
              <a:cs typeface="Arial" charset="0"/>
            </a:endParaRPr>
          </a:p>
        </p:txBody>
      </p:sp>
      <p:sp>
        <p:nvSpPr>
          <p:cNvPr id="7173" name="TextBox 9"/>
          <p:cNvSpPr txBox="1">
            <a:spLocks noChangeArrowheads="1"/>
          </p:cNvSpPr>
          <p:nvPr/>
        </p:nvSpPr>
        <p:spPr bwMode="auto">
          <a:xfrm>
            <a:off x="2071688" y="5510213"/>
            <a:ext cx="3032125" cy="276225"/>
          </a:xfrm>
          <a:prstGeom prst="rect">
            <a:avLst/>
          </a:prstGeom>
          <a:noFill/>
          <a:ln w="9525">
            <a:noFill/>
            <a:miter lim="800000"/>
            <a:headEnd/>
            <a:tailEnd/>
          </a:ln>
        </p:spPr>
        <p:txBody>
          <a:bodyPr wrap="none">
            <a:spAutoFit/>
          </a:bodyPr>
          <a:lstStyle/>
          <a:p>
            <a:r>
              <a:rPr lang="en-US" altLang="zh-CN" sz="1200">
                <a:latin typeface="Calibri" pitchFamily="34" charset="0"/>
              </a:rPr>
              <a:t>Source: National Bureau of Statistics of China </a:t>
            </a:r>
            <a:endParaRPr lang="zh-CN" altLang="en-US" sz="1200">
              <a:latin typeface="Calibri" pitchFamily="34" charset="0"/>
            </a:endParaRPr>
          </a:p>
        </p:txBody>
      </p:sp>
      <p:graphicFrame>
        <p:nvGraphicFramePr>
          <p:cNvPr id="11" name="表格 10"/>
          <p:cNvGraphicFramePr>
            <a:graphicFrameLocks noGrp="1"/>
          </p:cNvGraphicFramePr>
          <p:nvPr/>
        </p:nvGraphicFramePr>
        <p:xfrm>
          <a:off x="214313" y="3500438"/>
          <a:ext cx="4786346" cy="1999521"/>
        </p:xfrm>
        <a:graphic>
          <a:graphicData uri="http://schemas.openxmlformats.org/drawingml/2006/table">
            <a:tbl>
              <a:tblPr/>
              <a:tblGrid>
                <a:gridCol w="1714487"/>
                <a:gridCol w="1000157"/>
                <a:gridCol w="1000132"/>
                <a:gridCol w="1071570"/>
              </a:tblGrid>
              <a:tr h="193803">
                <a:tc>
                  <a:txBody>
                    <a:bodyPr/>
                    <a:lstStyle/>
                    <a:p>
                      <a:pPr algn="l" fontAlgn="ctr"/>
                      <a:r>
                        <a:rPr lang="en-US" altLang="zh-CN" sz="1400" b="0" i="0" u="none" strike="noStrike" dirty="0" smtClean="0">
                          <a:solidFill>
                            <a:srgbClr val="000000"/>
                          </a:solidFill>
                          <a:latin typeface="Arial" pitchFamily="34" charset="0"/>
                          <a:cs typeface="Arial" pitchFamily="34" charset="0"/>
                        </a:rPr>
                        <a:t>In 2006 (M)</a:t>
                      </a:r>
                      <a:endParaRPr lang="zh-CN" alt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r" fontAlgn="ctr"/>
                      <a:r>
                        <a:rPr lang="en-US" sz="1400" b="0" i="0" u="none" strike="noStrike" dirty="0" smtClean="0">
                          <a:solidFill>
                            <a:srgbClr val="000000"/>
                          </a:solidFill>
                          <a:latin typeface="Arial" pitchFamily="34" charset="0"/>
                          <a:cs typeface="Arial" pitchFamily="34" charset="0"/>
                        </a:rPr>
                        <a:t>Recruitment </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r" fontAlgn="ctr"/>
                      <a:r>
                        <a:rPr lang="en-US" sz="1400" b="0" i="0" u="none" strike="noStrike" dirty="0" smtClean="0">
                          <a:solidFill>
                            <a:srgbClr val="000000"/>
                          </a:solidFill>
                          <a:latin typeface="Arial" pitchFamily="34" charset="0"/>
                          <a:cs typeface="Arial" pitchFamily="34" charset="0"/>
                        </a:rPr>
                        <a:t>Enrollment</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r" fontAlgn="ctr"/>
                      <a:r>
                        <a:rPr lang="en-US" sz="1400" b="0" i="0" u="none" strike="noStrike" dirty="0" smtClean="0">
                          <a:solidFill>
                            <a:srgbClr val="000000"/>
                          </a:solidFill>
                          <a:latin typeface="Arial" pitchFamily="34" charset="0"/>
                          <a:cs typeface="Arial" pitchFamily="34" charset="0"/>
                        </a:rPr>
                        <a:t>Graduates</a:t>
                      </a:r>
                    </a:p>
                  </a:txBody>
                  <a:tcPr marL="8809" marR="8809" marT="8809" marB="0" anchor="ctr">
                    <a:lnL>
                      <a:noFill/>
                    </a:lnL>
                    <a:lnR>
                      <a:noFill/>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r>
              <a:tr h="193803">
                <a:tc>
                  <a:txBody>
                    <a:bodyPr/>
                    <a:lstStyle/>
                    <a:p>
                      <a:pPr algn="l" fontAlgn="ctr"/>
                      <a:r>
                        <a:rPr lang="en-US" sz="1400" b="0" i="0" u="none" strike="noStrike" dirty="0">
                          <a:solidFill>
                            <a:srgbClr val="000000"/>
                          </a:solidFill>
                          <a:latin typeface="Arial" pitchFamily="34" charset="0"/>
                          <a:cs typeface="Arial" pitchFamily="34" charset="0"/>
                        </a:rPr>
                        <a:t>Post-graduate</a:t>
                      </a:r>
                    </a:p>
                  </a:txBody>
                  <a:tcPr marL="8809" marR="8809" marT="8809"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0.4</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1.1</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0.3</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tcPr>
                </a:tc>
              </a:tr>
              <a:tr h="193803">
                <a:tc>
                  <a:txBody>
                    <a:bodyPr/>
                    <a:lstStyle/>
                    <a:p>
                      <a:pPr algn="l" fontAlgn="ctr"/>
                      <a:r>
                        <a:rPr lang="en-US" sz="1400" b="0" i="0" u="none" strike="noStrike" dirty="0" smtClean="0">
                          <a:solidFill>
                            <a:srgbClr val="000000"/>
                          </a:solidFill>
                          <a:latin typeface="Arial" pitchFamily="34" charset="0"/>
                          <a:cs typeface="Arial" pitchFamily="34" charset="0"/>
                        </a:rPr>
                        <a:t>Higher education</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5.4</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17.4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3.8</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r>
              <a:tr h="193803">
                <a:tc>
                  <a:txBody>
                    <a:bodyPr/>
                    <a:lstStyle/>
                    <a:p>
                      <a:pPr algn="l" fontAlgn="ctr"/>
                      <a:r>
                        <a:rPr lang="en-US" sz="1400" b="0" i="0" u="none" strike="noStrike" dirty="0" smtClean="0">
                          <a:solidFill>
                            <a:srgbClr val="000000"/>
                          </a:solidFill>
                          <a:latin typeface="Arial" pitchFamily="34" charset="0"/>
                          <a:cs typeface="Arial" pitchFamily="34" charset="0"/>
                        </a:rPr>
                        <a:t>Vocational education</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7.0</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18.1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4.8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r>
              <a:tr h="193803">
                <a:tc>
                  <a:txBody>
                    <a:bodyPr/>
                    <a:lstStyle/>
                    <a:p>
                      <a:pPr algn="l" fontAlgn="ctr"/>
                      <a:r>
                        <a:rPr lang="en-US" sz="1400" b="0" i="0" u="none" strike="noStrike" dirty="0" smtClean="0">
                          <a:solidFill>
                            <a:srgbClr val="000000"/>
                          </a:solidFill>
                          <a:latin typeface="Arial" pitchFamily="34" charset="0"/>
                          <a:cs typeface="Arial" pitchFamily="34" charset="0"/>
                        </a:rPr>
                        <a:t>Senior high school</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8.7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25.1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7.3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r>
              <a:tr h="193803">
                <a:tc>
                  <a:txBody>
                    <a:bodyPr/>
                    <a:lstStyle/>
                    <a:p>
                      <a:pPr algn="l" fontAlgn="ctr"/>
                      <a:r>
                        <a:rPr lang="en-US" sz="1400" b="0" i="0" u="none" strike="noStrike" dirty="0" smtClean="0">
                          <a:solidFill>
                            <a:srgbClr val="000000"/>
                          </a:solidFill>
                          <a:latin typeface="Arial" pitchFamily="34" charset="0"/>
                          <a:cs typeface="Arial" pitchFamily="34" charset="0"/>
                        </a:rPr>
                        <a:t>Junior high school</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19.3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60.0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20.7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r>
              <a:tr h="193803">
                <a:tc>
                  <a:txBody>
                    <a:bodyPr/>
                    <a:lstStyle/>
                    <a:p>
                      <a:pPr algn="l" fontAlgn="ctr"/>
                      <a:r>
                        <a:rPr lang="en-US" sz="1400" b="0" i="0" u="none" strike="noStrike" dirty="0" smtClean="0">
                          <a:solidFill>
                            <a:srgbClr val="000000"/>
                          </a:solidFill>
                          <a:latin typeface="Arial" pitchFamily="34" charset="0"/>
                          <a:cs typeface="Arial" pitchFamily="34" charset="0"/>
                        </a:rPr>
                        <a:t>Elementary school</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17.3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107.1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en-US" altLang="zh-CN" sz="1400" b="0" i="0" u="none" strike="noStrike" dirty="0" smtClean="0">
                          <a:solidFill>
                            <a:srgbClr val="000000"/>
                          </a:solidFill>
                          <a:latin typeface="Arial" pitchFamily="34" charset="0"/>
                          <a:cs typeface="Arial" pitchFamily="34" charset="0"/>
                        </a:rPr>
                        <a:t>9.3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r>
              <a:tr h="193803">
                <a:tc>
                  <a:txBody>
                    <a:bodyPr/>
                    <a:lstStyle/>
                    <a:p>
                      <a:pPr algn="l" fontAlgn="ctr"/>
                      <a:r>
                        <a:rPr lang="en-US" sz="1400" b="0" i="0" u="none" strike="noStrike" dirty="0" smtClean="0">
                          <a:solidFill>
                            <a:srgbClr val="000000"/>
                          </a:solidFill>
                          <a:latin typeface="Arial" pitchFamily="34" charset="0"/>
                          <a:cs typeface="Arial" pitchFamily="34" charset="0"/>
                        </a:rPr>
                        <a:t>Special education</a:t>
                      </a:r>
                      <a:endParaRPr 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0.05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0.36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c>
                  <a:txBody>
                    <a:bodyPr/>
                    <a:lstStyle/>
                    <a:p>
                      <a:pPr algn="r" fontAlgn="ctr"/>
                      <a:endParaRPr lang="zh-CN" altLang="en-US" sz="1400" b="0" i="0" u="none" strike="noStrike">
                        <a:solidFill>
                          <a:srgbClr val="000000"/>
                        </a:solidFill>
                        <a:latin typeface="Arial" pitchFamily="34" charset="0"/>
                        <a:cs typeface="Arial" pitchFamily="34" charset="0"/>
                      </a:endParaRPr>
                    </a:p>
                  </a:txBody>
                  <a:tcPr marL="8809" marR="8809" marT="8809" marB="0" anchor="ctr">
                    <a:lnL>
                      <a:noFill/>
                    </a:lnL>
                    <a:lnR>
                      <a:noFill/>
                    </a:lnR>
                    <a:lnT>
                      <a:noFill/>
                    </a:lnT>
                    <a:lnB>
                      <a:noFill/>
                    </a:lnB>
                  </a:tcPr>
                </a:tc>
              </a:tr>
              <a:tr h="193803">
                <a:tc>
                  <a:txBody>
                    <a:bodyPr/>
                    <a:lstStyle/>
                    <a:p>
                      <a:pPr algn="l" fontAlgn="ctr"/>
                      <a:r>
                        <a:rPr lang="en-US" sz="1400" b="0" i="0" u="none" strike="noStrike" dirty="0">
                          <a:solidFill>
                            <a:srgbClr val="000000"/>
                          </a:solidFill>
                          <a:latin typeface="Arial" pitchFamily="34" charset="0"/>
                          <a:cs typeface="Arial" pitchFamily="34" charset="0"/>
                        </a:rPr>
                        <a:t>Kindergarten</a:t>
                      </a:r>
                    </a:p>
                  </a:txBody>
                  <a:tcPr marL="8809" marR="8809" marT="8809" marB="0" anchor="ctr">
                    <a:lnL>
                      <a:noFill/>
                    </a:lnL>
                    <a:lnR>
                      <a:noFill/>
                    </a:lnR>
                    <a:lnT>
                      <a:noFill/>
                    </a:lnT>
                    <a:lnB w="28575" cap="flat" cmpd="sng" algn="ctr">
                      <a:solidFill>
                        <a:schemeClr val="tx2">
                          <a:lumMod val="60000"/>
                          <a:lumOff val="40000"/>
                        </a:schemeClr>
                      </a:solidFill>
                      <a:prstDash val="solid"/>
                      <a:round/>
                      <a:headEnd type="none" w="med" len="med"/>
                      <a:tailEnd type="none" w="med" len="med"/>
                    </a:lnB>
                  </a:tcPr>
                </a:tc>
                <a:tc>
                  <a:txBody>
                    <a:bodyPr/>
                    <a:lstStyle/>
                    <a:p>
                      <a:endParaRPr lang="zh-CN" altLang="en-US" sz="1400" dirty="0">
                        <a:latin typeface="Arial" pitchFamily="34" charset="0"/>
                        <a:cs typeface="Arial" pitchFamily="34" charset="0"/>
                      </a:endParaRPr>
                    </a:p>
                  </a:txBody>
                  <a:tcPr marL="8809" marR="8809" marT="8809" marB="0" anchor="ctr">
                    <a:lnL>
                      <a:noFill/>
                    </a:lnL>
                    <a:lnR>
                      <a:noFill/>
                    </a:lnR>
                    <a:lnT>
                      <a:noFill/>
                    </a:lnT>
                    <a:lnB w="28575" cap="flat" cmpd="sng" algn="ctr">
                      <a:solidFill>
                        <a:schemeClr val="tx2">
                          <a:lumMod val="60000"/>
                          <a:lumOff val="40000"/>
                        </a:schemeClr>
                      </a:solidFill>
                      <a:prstDash val="solid"/>
                      <a:round/>
                      <a:headEnd type="none" w="med" len="med"/>
                      <a:tailEnd type="none" w="med" len="med"/>
                    </a:lnB>
                  </a:tcPr>
                </a:tc>
                <a:tc>
                  <a:txBody>
                    <a:bodyPr/>
                    <a:lstStyle/>
                    <a:p>
                      <a:pPr algn="r" fontAlgn="ctr"/>
                      <a:r>
                        <a:rPr lang="zh-CN" altLang="en-US" sz="1400" b="0" i="0" u="none" strike="noStrike" dirty="0" smtClean="0">
                          <a:solidFill>
                            <a:srgbClr val="000000"/>
                          </a:solidFill>
                          <a:latin typeface="Arial" pitchFamily="34" charset="0"/>
                          <a:cs typeface="Arial" pitchFamily="34" charset="0"/>
                        </a:rPr>
                        <a:t> </a:t>
                      </a:r>
                      <a:r>
                        <a:rPr lang="en-US" altLang="zh-CN" sz="1400" b="0" i="0" u="none" strike="noStrike" dirty="0" smtClean="0">
                          <a:solidFill>
                            <a:srgbClr val="000000"/>
                          </a:solidFill>
                          <a:latin typeface="Arial" pitchFamily="34" charset="0"/>
                          <a:cs typeface="Arial" pitchFamily="34" charset="0"/>
                        </a:rPr>
                        <a:t>22.6 </a:t>
                      </a:r>
                      <a:endParaRPr lang="en-US" altLang="zh-CN"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w="28575" cap="flat" cmpd="sng" algn="ctr">
                      <a:solidFill>
                        <a:schemeClr val="tx2">
                          <a:lumMod val="60000"/>
                          <a:lumOff val="40000"/>
                        </a:schemeClr>
                      </a:solidFill>
                      <a:prstDash val="solid"/>
                      <a:round/>
                      <a:headEnd type="none" w="med" len="med"/>
                      <a:tailEnd type="none" w="med" len="med"/>
                    </a:lnB>
                  </a:tcPr>
                </a:tc>
                <a:tc>
                  <a:txBody>
                    <a:bodyPr/>
                    <a:lstStyle/>
                    <a:p>
                      <a:pPr algn="r" fontAlgn="ctr"/>
                      <a:endParaRPr lang="zh-CN" altLang="en-US" sz="1400" b="0" i="0" u="none" strike="noStrike" dirty="0">
                        <a:solidFill>
                          <a:srgbClr val="000000"/>
                        </a:solidFill>
                        <a:latin typeface="Arial" pitchFamily="34" charset="0"/>
                        <a:cs typeface="Arial" pitchFamily="34" charset="0"/>
                      </a:endParaRPr>
                    </a:p>
                  </a:txBody>
                  <a:tcPr marL="8809" marR="8809" marT="8809" marB="0" anchor="ctr">
                    <a:lnL>
                      <a:noFill/>
                    </a:lnL>
                    <a:lnR>
                      <a:noFill/>
                    </a:lnR>
                    <a:lnT>
                      <a:noFill/>
                    </a:lnT>
                    <a:lnB w="28575" cap="flat" cmpd="sng" algn="ctr">
                      <a:solidFill>
                        <a:schemeClr val="tx2">
                          <a:lumMod val="60000"/>
                          <a:lumOff val="40000"/>
                        </a:schemeClr>
                      </a:solidFill>
                      <a:prstDash val="solid"/>
                      <a:round/>
                      <a:headEnd type="none" w="med" len="med"/>
                      <a:tailEnd type="none" w="med" len="med"/>
                    </a:lnB>
                  </a:tcPr>
                </a:tc>
              </a:tr>
            </a:tbl>
          </a:graphicData>
        </a:graphic>
      </p:graphicFrame>
      <p:sp>
        <p:nvSpPr>
          <p:cNvPr id="12" name="矩形 11"/>
          <p:cNvSpPr/>
          <p:nvPr/>
        </p:nvSpPr>
        <p:spPr>
          <a:xfrm>
            <a:off x="5143500" y="3071813"/>
            <a:ext cx="3857625" cy="2857500"/>
          </a:xfrm>
          <a:prstGeom prst="rect">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anchor="ctr"/>
          <a:lstStyle/>
          <a:p>
            <a:pPr algn="l">
              <a:buFont typeface="Wingdings" pitchFamily="2" charset="2"/>
              <a:buChar char="p"/>
              <a:defRPr/>
            </a:pPr>
            <a:r>
              <a:rPr lang="en-US" altLang="zh-CN" sz="1400" dirty="0">
                <a:cs typeface="Arial" pitchFamily="34" charset="0"/>
              </a:rPr>
              <a:t>In 2006, total K-12 students are 214.85M, approximately 16.34% of the total population.</a:t>
            </a:r>
          </a:p>
          <a:p>
            <a:pPr algn="l">
              <a:buFont typeface="Wingdings" pitchFamily="2" charset="2"/>
              <a:buChar char="p"/>
              <a:defRPr/>
            </a:pPr>
            <a:r>
              <a:rPr lang="en-US" altLang="zh-CN" sz="1400" dirty="0">
                <a:solidFill>
                  <a:schemeClr val="tx1"/>
                </a:solidFill>
                <a:cs typeface="Arial" pitchFamily="34" charset="0"/>
              </a:rPr>
              <a:t>In 2006, birthrate is 1.209% with 15.84M newborn</a:t>
            </a:r>
            <a:endParaRPr lang="en-US" altLang="zh-CN" sz="1400" dirty="0">
              <a:cs typeface="Arial" pitchFamily="34" charset="0"/>
            </a:endParaRPr>
          </a:p>
          <a:p>
            <a:pPr algn="l">
              <a:buFont typeface="Wingdings" pitchFamily="2" charset="2"/>
              <a:buChar char="p"/>
              <a:defRPr/>
            </a:pPr>
            <a:r>
              <a:rPr lang="en-US" altLang="zh-CN" sz="1400" dirty="0">
                <a:cs typeface="Arial" pitchFamily="34" charset="0"/>
              </a:rPr>
              <a:t> Higher education in China accounts for more than 17 million college students attending in 3,000 colleges and universities.</a:t>
            </a:r>
          </a:p>
          <a:p>
            <a:pPr algn="l">
              <a:buFont typeface="Wingdings" pitchFamily="2" charset="2"/>
              <a:buChar char="p"/>
              <a:defRPr/>
            </a:pPr>
            <a:r>
              <a:rPr lang="en-US" altLang="zh-CN" sz="1400" dirty="0">
                <a:cs typeface="Arial" pitchFamily="34" charset="0"/>
              </a:rPr>
              <a:t>With the demand for skilled workers increasing, the corporate training market is also very large with an estimated 60 million adults attending various training activities in approximately 380,000 training institutions.</a:t>
            </a:r>
          </a:p>
        </p:txBody>
      </p:sp>
      <p:graphicFrame>
        <p:nvGraphicFramePr>
          <p:cNvPr id="15" name="表格 14"/>
          <p:cNvGraphicFramePr>
            <a:graphicFrameLocks noGrp="1"/>
          </p:cNvGraphicFramePr>
          <p:nvPr/>
        </p:nvGraphicFramePr>
        <p:xfrm>
          <a:off x="214313" y="1509713"/>
          <a:ext cx="4857783" cy="1714513"/>
        </p:xfrm>
        <a:graphic>
          <a:graphicData uri="http://schemas.openxmlformats.org/drawingml/2006/table">
            <a:tbl>
              <a:tblPr/>
              <a:tblGrid>
                <a:gridCol w="1704015"/>
                <a:gridCol w="1991619"/>
                <a:gridCol w="1162149"/>
              </a:tblGrid>
              <a:tr h="257545">
                <a:tc>
                  <a:txBody>
                    <a:bodyPr/>
                    <a:lstStyle/>
                    <a:p>
                      <a:pPr algn="l" fontAlgn="ct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dirty="0" smtClean="0">
                          <a:solidFill>
                            <a:srgbClr val="000000"/>
                          </a:solidFill>
                          <a:latin typeface="Arial" pitchFamily="34" charset="0"/>
                          <a:cs typeface="Arial" pitchFamily="34" charset="0"/>
                        </a:rPr>
                        <a:t>Number (‘06)</a:t>
                      </a: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dirty="0">
                          <a:solidFill>
                            <a:srgbClr val="000000"/>
                          </a:solidFill>
                          <a:latin typeface="Arial" pitchFamily="34" charset="0"/>
                          <a:cs typeface="Arial" pitchFamily="34" charset="0"/>
                        </a:rPr>
                        <a:t>Percentage</a:t>
                      </a:r>
                    </a:p>
                  </a:txBody>
                  <a:tcPr marL="9525" marR="9525" marT="9525" marB="0" anchor="ctr">
                    <a:lnL>
                      <a:noFill/>
                    </a:lnL>
                    <a:lnR>
                      <a:noFill/>
                    </a:lnR>
                    <a:lnT w="28575"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242828">
                <a:tc>
                  <a:txBody>
                    <a:bodyPr/>
                    <a:lstStyle/>
                    <a:p>
                      <a:pPr algn="l" fontAlgn="ctr"/>
                      <a:r>
                        <a:rPr lang="en-US" sz="1400" b="0" i="0" u="none" strike="noStrike" smtClean="0">
                          <a:solidFill>
                            <a:srgbClr val="000000"/>
                          </a:solidFill>
                          <a:latin typeface="Arial" pitchFamily="34" charset="0"/>
                          <a:cs typeface="Arial" pitchFamily="34" charset="0"/>
                        </a:rPr>
                        <a:t>Total population </a:t>
                      </a: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400" b="0" i="0" u="none" strike="noStrike" dirty="0" smtClean="0">
                          <a:solidFill>
                            <a:srgbClr val="000000"/>
                          </a:solidFill>
                          <a:latin typeface="Arial" pitchFamily="34" charset="0"/>
                          <a:cs typeface="Arial" pitchFamily="34" charset="0"/>
                        </a:rPr>
                        <a:t>1,314 M</a:t>
                      </a:r>
                      <a:endParaRPr lang="en-US" altLang="zh-CN"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400" b="0" i="0" u="none" strike="noStrike" dirty="0">
                          <a:solidFill>
                            <a:srgbClr val="000000"/>
                          </a:solidFill>
                          <a:latin typeface="Arial" pitchFamily="34" charset="0"/>
                          <a:cs typeface="Arial" pitchFamily="34" charset="0"/>
                        </a:rPr>
                        <a:t>100.0%</a:t>
                      </a: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242828">
                <a:tc>
                  <a:txBody>
                    <a:bodyPr/>
                    <a:lstStyle/>
                    <a:p>
                      <a:pPr algn="l" fontAlgn="ctr"/>
                      <a:r>
                        <a:rPr lang="en-US" sz="1400" b="0" i="0" u="none" strike="noStrike" dirty="0" smtClean="0">
                          <a:solidFill>
                            <a:srgbClr val="000000"/>
                          </a:solidFill>
                          <a:latin typeface="Arial" pitchFamily="34" charset="0"/>
                          <a:cs typeface="Arial" pitchFamily="34" charset="0"/>
                        </a:rPr>
                        <a:t>    Cities and towns</a:t>
                      </a: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400" b="0" i="0" u="none" strike="noStrike" dirty="0" smtClean="0">
                          <a:solidFill>
                            <a:srgbClr val="000000"/>
                          </a:solidFill>
                          <a:latin typeface="Arial" pitchFamily="34" charset="0"/>
                          <a:cs typeface="Arial" pitchFamily="34" charset="0"/>
                        </a:rPr>
                        <a:t>577 M</a:t>
                      </a:r>
                      <a:endParaRPr lang="en-US" altLang="zh-CN"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400" b="0" i="0" u="none" strike="noStrike">
                          <a:solidFill>
                            <a:srgbClr val="000000"/>
                          </a:solidFill>
                          <a:latin typeface="Arial" pitchFamily="34" charset="0"/>
                          <a:cs typeface="Arial" pitchFamily="34" charset="0"/>
                        </a:rPr>
                        <a:t>43.9%</a:t>
                      </a: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lnTlToBr w="12700" cmpd="sng">
                      <a:noFill/>
                      <a:prstDash val="solid"/>
                    </a:lnTlToBr>
                    <a:lnBlToTr w="12700" cmpd="sng">
                      <a:noFill/>
                      <a:prstDash val="solid"/>
                    </a:lnBlToTr>
                  </a:tcPr>
                </a:tc>
              </a:tr>
              <a:tr h="242828">
                <a:tc>
                  <a:txBody>
                    <a:bodyPr/>
                    <a:lstStyle/>
                    <a:p>
                      <a:pPr algn="l" fontAlgn="ctr"/>
                      <a:r>
                        <a:rPr lang="en-US" sz="1400" b="0" i="0" u="none" strike="noStrike" dirty="0" smtClean="0">
                          <a:solidFill>
                            <a:srgbClr val="000000"/>
                          </a:solidFill>
                          <a:latin typeface="Arial" pitchFamily="34" charset="0"/>
                          <a:cs typeface="Arial" pitchFamily="34" charset="0"/>
                        </a:rPr>
                        <a:t>    Village</a:t>
                      </a: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a:noFill/>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400" b="0" i="0" u="none" strike="noStrike" dirty="0" smtClean="0">
                          <a:solidFill>
                            <a:srgbClr val="000000"/>
                          </a:solidFill>
                          <a:latin typeface="Arial" pitchFamily="34" charset="0"/>
                          <a:cs typeface="Arial" pitchFamily="34" charset="0"/>
                        </a:rPr>
                        <a:t>737 M</a:t>
                      </a:r>
                      <a:endParaRPr lang="en-US" altLang="zh-CN"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a:noFill/>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400" b="0" i="0" u="none" strike="noStrike" dirty="0">
                          <a:solidFill>
                            <a:srgbClr val="000000"/>
                          </a:solidFill>
                          <a:latin typeface="Arial" pitchFamily="34" charset="0"/>
                          <a:cs typeface="Arial" pitchFamily="34" charset="0"/>
                        </a:rPr>
                        <a:t>56.1%</a:t>
                      </a:r>
                    </a:p>
                  </a:txBody>
                  <a:tcPr marL="9525" marR="9525" marT="9525" marB="0" anchor="ctr">
                    <a:lnL>
                      <a:noFill/>
                    </a:lnL>
                    <a:lnR>
                      <a:noFill/>
                    </a:lnR>
                    <a:lnT>
                      <a:noFill/>
                    </a:lnT>
                    <a:lnB w="12700"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242828">
                <a:tc>
                  <a:txBody>
                    <a:bodyPr/>
                    <a:lstStyle/>
                    <a:p>
                      <a:pPr algn="l" fontAlgn="ctr"/>
                      <a:r>
                        <a:rPr lang="en-US" sz="1400" b="0" i="0" u="none" strike="noStrike" dirty="0" smtClean="0">
                          <a:solidFill>
                            <a:srgbClr val="000000"/>
                          </a:solidFill>
                          <a:latin typeface="Arial" pitchFamily="34" charset="0"/>
                          <a:cs typeface="Arial" pitchFamily="34" charset="0"/>
                        </a:rPr>
                        <a:t>     Age 0 to 14</a:t>
                      </a: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400" b="0" i="0" u="none" strike="noStrike" dirty="0" smtClean="0">
                          <a:solidFill>
                            <a:srgbClr val="000000"/>
                          </a:solidFill>
                          <a:latin typeface="Arial" pitchFamily="34" charset="0"/>
                          <a:cs typeface="Arial" pitchFamily="34" charset="0"/>
                        </a:rPr>
                        <a:t>259 M</a:t>
                      </a:r>
                      <a:endParaRPr lang="en-US" altLang="zh-CN"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400" b="0" i="0" u="none" strike="noStrike">
                          <a:solidFill>
                            <a:srgbClr val="000000"/>
                          </a:solidFill>
                          <a:latin typeface="Arial" pitchFamily="34" charset="0"/>
                          <a:cs typeface="Arial" pitchFamily="34" charset="0"/>
                        </a:rPr>
                        <a:t>19.8%</a:t>
                      </a:r>
                    </a:p>
                  </a:txBody>
                  <a:tcPr marL="9525" marR="9525" marT="9525" marB="0" anchor="ctr">
                    <a:lnL>
                      <a:noFill/>
                    </a:lnL>
                    <a:lnR>
                      <a:noFill/>
                    </a:lnR>
                    <a:lnT w="12700" cap="flat" cmpd="sng" algn="ctr">
                      <a:solidFill>
                        <a:schemeClr val="tx2">
                          <a:lumMod val="60000"/>
                          <a:lumOff val="40000"/>
                        </a:schemeClr>
                      </a:solidFill>
                      <a:prstDash val="solid"/>
                      <a:round/>
                      <a:headEnd type="none" w="med" len="med"/>
                      <a:tailEnd type="none" w="med" len="med"/>
                    </a:lnT>
                    <a:lnB>
                      <a:noFill/>
                    </a:lnB>
                    <a:lnTlToBr w="12700" cmpd="sng">
                      <a:noFill/>
                      <a:prstDash val="solid"/>
                    </a:lnTlToBr>
                    <a:lnBlToTr w="12700" cmpd="sng">
                      <a:noFill/>
                      <a:prstDash val="solid"/>
                    </a:lnBlToTr>
                  </a:tcPr>
                </a:tc>
              </a:tr>
              <a:tr h="242828">
                <a:tc>
                  <a:txBody>
                    <a:bodyPr/>
                    <a:lstStyle/>
                    <a:p>
                      <a:pPr algn="l" fontAlgn="ctr"/>
                      <a:r>
                        <a:rPr lang="en-US" sz="1400" b="0" i="0" u="none" strike="noStrike" dirty="0" smtClean="0">
                          <a:solidFill>
                            <a:srgbClr val="000000"/>
                          </a:solidFill>
                          <a:latin typeface="Arial" pitchFamily="34" charset="0"/>
                          <a:cs typeface="Arial" pitchFamily="34" charset="0"/>
                        </a:rPr>
                        <a:t>     Age 15 to 59</a:t>
                      </a: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ltLang="zh-CN" sz="1400" b="0" i="0" u="none" strike="noStrike" dirty="0" smtClean="0">
                          <a:solidFill>
                            <a:srgbClr val="000000"/>
                          </a:solidFill>
                          <a:latin typeface="Arial" pitchFamily="34" charset="0"/>
                          <a:cs typeface="Arial" pitchFamily="34" charset="0"/>
                        </a:rPr>
                        <a:t>905 M</a:t>
                      </a:r>
                      <a:endParaRPr lang="en-US" altLang="zh-CN"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ltLang="zh-CN" sz="1400" b="0" i="0" u="none" strike="noStrike" dirty="0">
                          <a:solidFill>
                            <a:srgbClr val="000000"/>
                          </a:solidFill>
                          <a:latin typeface="Arial" pitchFamily="34" charset="0"/>
                          <a:cs typeface="Arial" pitchFamily="34" charset="0"/>
                        </a:rPr>
                        <a:t>68.9%</a:t>
                      </a:r>
                    </a:p>
                  </a:txBody>
                  <a:tcPr marL="9525" marR="9525" marT="9525" marB="0" anchor="ctr">
                    <a:lnL>
                      <a:noFill/>
                    </a:lnL>
                    <a:lnR>
                      <a:noFill/>
                    </a:lnR>
                    <a:lnT>
                      <a:noFill/>
                    </a:lnT>
                    <a:lnB>
                      <a:noFill/>
                    </a:lnB>
                    <a:lnTlToBr w="12700" cmpd="sng">
                      <a:noFill/>
                      <a:prstDash val="solid"/>
                    </a:lnTlToBr>
                    <a:lnBlToTr w="12700" cmpd="sng">
                      <a:noFill/>
                      <a:prstDash val="solid"/>
                    </a:lnBlToTr>
                  </a:tcPr>
                </a:tc>
              </a:tr>
              <a:tr h="242828">
                <a:tc>
                  <a:txBody>
                    <a:bodyPr/>
                    <a:lstStyle/>
                    <a:p>
                      <a:pPr algn="l" fontAlgn="ctr"/>
                      <a:r>
                        <a:rPr lang="en-US" sz="1400" b="0" i="0" u="none" strike="noStrike" dirty="0" smtClean="0">
                          <a:solidFill>
                            <a:srgbClr val="000000"/>
                          </a:solidFill>
                          <a:latin typeface="Arial" pitchFamily="34" charset="0"/>
                          <a:cs typeface="Arial" pitchFamily="34" charset="0"/>
                        </a:rPr>
                        <a:t>     Age 60 and above</a:t>
                      </a:r>
                      <a:endParaRPr lang="en-US"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a:noFill/>
                    </a:lnT>
                    <a:lnB w="28575"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400" b="0" i="0" u="none" strike="noStrike" dirty="0" smtClean="0">
                          <a:solidFill>
                            <a:srgbClr val="000000"/>
                          </a:solidFill>
                          <a:latin typeface="Arial" pitchFamily="34" charset="0"/>
                          <a:cs typeface="Arial" pitchFamily="34" charset="0"/>
                        </a:rPr>
                        <a:t>149 M</a:t>
                      </a:r>
                      <a:endParaRPr lang="en-US" altLang="zh-CN" sz="1400" b="0" i="0" u="none" strike="noStrike" dirty="0">
                        <a:solidFill>
                          <a:srgbClr val="000000"/>
                        </a:solidFill>
                        <a:latin typeface="Arial" pitchFamily="34" charset="0"/>
                        <a:cs typeface="Arial" pitchFamily="34" charset="0"/>
                      </a:endParaRPr>
                    </a:p>
                  </a:txBody>
                  <a:tcPr marL="9525" marR="9525" marT="9525" marB="0" anchor="ctr">
                    <a:lnL>
                      <a:noFill/>
                    </a:lnL>
                    <a:lnR>
                      <a:noFill/>
                    </a:lnR>
                    <a:lnT>
                      <a:noFill/>
                    </a:lnT>
                    <a:lnB w="28575"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400" b="0" i="0" u="none" strike="noStrike" dirty="0">
                          <a:solidFill>
                            <a:srgbClr val="000000"/>
                          </a:solidFill>
                          <a:latin typeface="Arial" pitchFamily="34" charset="0"/>
                          <a:cs typeface="Arial" pitchFamily="34" charset="0"/>
                        </a:rPr>
                        <a:t>11.3%</a:t>
                      </a:r>
                    </a:p>
                  </a:txBody>
                  <a:tcPr marL="9525" marR="9525" marT="9525" marB="0" anchor="ctr">
                    <a:lnL>
                      <a:noFill/>
                    </a:lnL>
                    <a:lnR>
                      <a:noFill/>
                    </a:lnR>
                    <a:lnT>
                      <a:noFill/>
                    </a:lnT>
                    <a:lnB w="28575" cap="flat" cmpd="sng" algn="ctr">
                      <a:solidFill>
                        <a:schemeClr val="tx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6" name="TextBox 15"/>
          <p:cNvSpPr txBox="1"/>
          <p:nvPr/>
        </p:nvSpPr>
        <p:spPr>
          <a:xfrm>
            <a:off x="214313" y="1143000"/>
            <a:ext cx="3059112" cy="338138"/>
          </a:xfrm>
          <a:prstGeom prst="rect">
            <a:avLst/>
          </a:prstGeom>
          <a:solidFill>
            <a:schemeClr val="tx2">
              <a:lumMod val="60000"/>
              <a:lumOff val="40000"/>
            </a:schemeClr>
          </a:solidFill>
        </p:spPr>
        <p:txBody>
          <a:bodyPr wrap="none">
            <a:spAutoFit/>
          </a:bodyPr>
          <a:lstStyle/>
          <a:p>
            <a:pPr>
              <a:defRPr/>
            </a:pPr>
            <a:r>
              <a:rPr lang="en-US" altLang="zh-CN" sz="1600" b="1" dirty="0">
                <a:solidFill>
                  <a:schemeClr val="bg1"/>
                </a:solidFill>
                <a:ea typeface="黑体" pitchFamily="2" charset="-122"/>
                <a:cs typeface="Arial" charset="0"/>
              </a:rPr>
              <a:t>Demographic Profile in China</a:t>
            </a:r>
            <a:endParaRPr lang="zh-CN" altLang="en-US" sz="1600" b="1" dirty="0">
              <a:solidFill>
                <a:schemeClr val="bg1"/>
              </a:solidFill>
            </a:endParaRPr>
          </a:p>
        </p:txBody>
      </p:sp>
      <p:sp>
        <p:nvSpPr>
          <p:cNvPr id="7243" name="TextBox 10"/>
          <p:cNvSpPr txBox="1">
            <a:spLocks noChangeArrowheads="1"/>
          </p:cNvSpPr>
          <p:nvPr/>
        </p:nvSpPr>
        <p:spPr bwMode="auto">
          <a:xfrm>
            <a:off x="5286375" y="1285875"/>
            <a:ext cx="2533650" cy="400050"/>
          </a:xfrm>
          <a:prstGeom prst="rect">
            <a:avLst/>
          </a:prstGeom>
          <a:noFill/>
          <a:ln w="9525">
            <a:noFill/>
            <a:miter lim="800000"/>
            <a:headEnd/>
            <a:tailEnd/>
          </a:ln>
        </p:spPr>
        <p:txBody>
          <a:bodyPr wrap="none">
            <a:spAutoFit/>
          </a:bodyPr>
          <a:lstStyle/>
          <a:p>
            <a:pPr>
              <a:buFont typeface="Wingdings" pitchFamily="2" charset="2"/>
              <a:buChar char="n"/>
            </a:pPr>
            <a:r>
              <a:rPr lang="en-US" altLang="zh-CN" sz="2000"/>
              <a:t>6+1 Family Pattern</a:t>
            </a:r>
            <a:endParaRPr lang="zh-CN" altLang="en-US" sz="2000"/>
          </a:p>
        </p:txBody>
      </p:sp>
      <p:sp>
        <p:nvSpPr>
          <p:cNvPr id="7244" name="TextBox 11"/>
          <p:cNvSpPr txBox="1">
            <a:spLocks noChangeArrowheads="1"/>
          </p:cNvSpPr>
          <p:nvPr/>
        </p:nvSpPr>
        <p:spPr bwMode="auto">
          <a:xfrm>
            <a:off x="5286375" y="2170113"/>
            <a:ext cx="2825750" cy="400050"/>
          </a:xfrm>
          <a:prstGeom prst="rect">
            <a:avLst/>
          </a:prstGeom>
          <a:noFill/>
          <a:ln w="9525">
            <a:noFill/>
            <a:miter lim="800000"/>
            <a:headEnd/>
            <a:tailEnd/>
          </a:ln>
        </p:spPr>
        <p:txBody>
          <a:bodyPr wrap="none">
            <a:spAutoFit/>
          </a:bodyPr>
          <a:lstStyle/>
          <a:p>
            <a:pPr>
              <a:buFont typeface="Wingdings" pitchFamily="2" charset="2"/>
              <a:buChar char="n"/>
            </a:pPr>
            <a:r>
              <a:rPr lang="en-US" altLang="zh-CN" sz="2000">
                <a:latin typeface="Arial Unicode MS" pitchFamily="34" charset="-122"/>
                <a:ea typeface="Arial Unicode MS" pitchFamily="34" charset="-122"/>
                <a:cs typeface="Arial Unicode MS" pitchFamily="34" charset="-122"/>
              </a:rPr>
              <a:t>Competitive Pressure</a:t>
            </a:r>
            <a:endParaRPr lang="zh-CN" altLang="en-US" sz="2000"/>
          </a:p>
        </p:txBody>
      </p:sp>
      <p:sp>
        <p:nvSpPr>
          <p:cNvPr id="7245" name="TextBox 12"/>
          <p:cNvSpPr txBox="1">
            <a:spLocks noChangeArrowheads="1"/>
          </p:cNvSpPr>
          <p:nvPr/>
        </p:nvSpPr>
        <p:spPr bwMode="auto">
          <a:xfrm>
            <a:off x="5286375" y="2549525"/>
            <a:ext cx="3668713" cy="307975"/>
          </a:xfrm>
          <a:prstGeom prst="rect">
            <a:avLst/>
          </a:prstGeom>
          <a:noFill/>
          <a:ln w="9525">
            <a:noFill/>
            <a:miter lim="800000"/>
            <a:headEnd/>
            <a:tailEnd/>
          </a:ln>
        </p:spPr>
        <p:txBody>
          <a:bodyPr wrap="none">
            <a:spAutoFit/>
          </a:bodyPr>
          <a:lstStyle/>
          <a:p>
            <a:pPr algn="l"/>
            <a:r>
              <a:rPr lang="en-US" altLang="zh-CN" sz="1400"/>
              <a:t>Good student—Good University—Good Job</a:t>
            </a:r>
            <a:endParaRPr lang="zh-CN" altLang="en-US" sz="1400"/>
          </a:p>
        </p:txBody>
      </p:sp>
      <p:sp>
        <p:nvSpPr>
          <p:cNvPr id="7246" name="TextBox 13"/>
          <p:cNvSpPr txBox="1">
            <a:spLocks noChangeArrowheads="1"/>
          </p:cNvSpPr>
          <p:nvPr/>
        </p:nvSpPr>
        <p:spPr bwMode="auto">
          <a:xfrm>
            <a:off x="5286375" y="1666875"/>
            <a:ext cx="3668713" cy="522288"/>
          </a:xfrm>
          <a:prstGeom prst="rect">
            <a:avLst/>
          </a:prstGeom>
          <a:noFill/>
          <a:ln w="9525">
            <a:noFill/>
            <a:miter lim="800000"/>
            <a:headEnd/>
            <a:tailEnd/>
          </a:ln>
        </p:spPr>
        <p:txBody>
          <a:bodyPr>
            <a:spAutoFit/>
          </a:bodyPr>
          <a:lstStyle/>
          <a:p>
            <a:pPr algn="l"/>
            <a:r>
              <a:rPr lang="en-US" altLang="zh-CN" sz="1400"/>
              <a:t>Parents spend 30 per cent of family income on children, most on education </a:t>
            </a:r>
            <a:endParaRPr lang="zh-CN" alt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D Template - 投资评估报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4">
      <a:majorFont>
        <a:latin typeface="Arial"/>
        <a:ea typeface="楷体"/>
        <a:cs typeface=""/>
      </a:majorFont>
      <a:minorFont>
        <a:latin typeface="Aria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12700">
          <a:solidFill>
            <a:schemeClr val="tx2">
              <a:lumMod val="20000"/>
              <a:lumOff val="80000"/>
            </a:schemeClr>
          </a:solidFill>
        </a:ln>
        <a:effectLst/>
      </a:spPr>
      <a:bodyPr rtlCol="0" anchor="ctr"/>
      <a:lstStyle>
        <a:defPPr algn="ctr">
          <a:defRPr sz="1600" b="1" smtClean="0">
            <a:solidFill>
              <a:schemeClr val="tx1"/>
            </a:solidFill>
            <a:latin typeface="楷体" pitchFamily="49" charset="-122"/>
            <a:ea typeface="楷体" pitchFamily="49"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4625" indent="-174625">
          <a:buFont typeface="Arial" pitchFamily="34" charset="0"/>
          <a:buChar char="•"/>
          <a:defRPr sz="1600" smtClean="0">
            <a:latin typeface="+mn-ea"/>
            <a:ea typeface="+mn-ea"/>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14548</TotalTime>
  <Words>1585</Words>
  <Application>Microsoft Office PowerPoint</Application>
  <PresentationFormat>全屏显示(4:3)</PresentationFormat>
  <Paragraphs>289</Paragraphs>
  <Slides>19</Slides>
  <Notes>4</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CID Template - 投资评估报告</vt:lpstr>
      <vt:lpstr>教育行业投资心得分享</vt:lpstr>
      <vt:lpstr>简报纲要</vt:lpstr>
      <vt:lpstr>VC的基本概念——历史</vt:lpstr>
      <vt:lpstr>VC的基本概念——分类</vt:lpstr>
      <vt:lpstr>VC的基本概念——工作内容</vt:lpstr>
      <vt:lpstr>VC的基本概念——工作内容(投资)</vt:lpstr>
      <vt:lpstr>VC的基本概念——工作内容(投资后管理)</vt:lpstr>
      <vt:lpstr>我该寻找什么样的VC</vt:lpstr>
      <vt:lpstr>对传统教育行业的一些看法-Huge market, Great potential</vt:lpstr>
      <vt:lpstr>对传统教育行业的一些看法-Overview</vt:lpstr>
      <vt:lpstr>The key opportunity we see…. (1)</vt:lpstr>
      <vt:lpstr>The key opportunity we see…. (2)</vt:lpstr>
      <vt:lpstr>但是，海外上市的中国传统教育类公司……</vt:lpstr>
      <vt:lpstr>Why？</vt:lpstr>
      <vt:lpstr>一些感触</vt:lpstr>
      <vt:lpstr>谈到在线教育</vt:lpstr>
      <vt:lpstr>个人认为在线教育可能存在的机会</vt:lpstr>
      <vt:lpstr>个人联系方式</vt:lpstr>
      <vt:lpstr>Disclaimer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Samson</dc:creator>
  <cp:lastModifiedBy>grant</cp:lastModifiedBy>
  <cp:revision>1139</cp:revision>
  <dcterms:created xsi:type="dcterms:W3CDTF">2009-08-28T02:11:27Z</dcterms:created>
  <dcterms:modified xsi:type="dcterms:W3CDTF">2013-04-09T01:12:21Z</dcterms:modified>
</cp:coreProperties>
</file>