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diagrams/layout2.xml" ContentType="application/vnd.openxmlformats-officedocument.drawingml.diagramLayout+xml"/>
  <Override PartName="/ppt/notesSlides/notesSlide8.xml" ContentType="application/vnd.openxmlformats-officedocument.presentationml.notesSlide+xml"/>
  <Override PartName="/ppt/diagrams/layout1.xml" ContentType="application/vnd.openxmlformats-officedocument.drawingml.diagram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charts/chart1.xml" ContentType="application/vnd.openxmlformats-officedocument.drawingml.char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tags/tag3.xml" ContentType="application/vnd.openxmlformats-officedocument.presentationml.tags+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29"/>
  </p:notesMasterIdLst>
  <p:handoutMasterIdLst>
    <p:handoutMasterId r:id="rId30"/>
  </p:handoutMasterIdLst>
  <p:sldIdLst>
    <p:sldId id="425" r:id="rId2"/>
    <p:sldId id="397" r:id="rId3"/>
    <p:sldId id="430" r:id="rId4"/>
    <p:sldId id="431" r:id="rId5"/>
    <p:sldId id="429" r:id="rId6"/>
    <p:sldId id="433" r:id="rId7"/>
    <p:sldId id="434" r:id="rId8"/>
    <p:sldId id="407" r:id="rId9"/>
    <p:sldId id="419" r:id="rId10"/>
    <p:sldId id="410" r:id="rId11"/>
    <p:sldId id="414" r:id="rId12"/>
    <p:sldId id="402" r:id="rId13"/>
    <p:sldId id="444" r:id="rId14"/>
    <p:sldId id="413" r:id="rId15"/>
    <p:sldId id="417" r:id="rId16"/>
    <p:sldId id="443" r:id="rId17"/>
    <p:sldId id="420" r:id="rId18"/>
    <p:sldId id="400" r:id="rId19"/>
    <p:sldId id="422" r:id="rId20"/>
    <p:sldId id="423" r:id="rId21"/>
    <p:sldId id="424" r:id="rId22"/>
    <p:sldId id="442" r:id="rId23"/>
    <p:sldId id="440" r:id="rId24"/>
    <p:sldId id="421" r:id="rId25"/>
    <p:sldId id="437" r:id="rId26"/>
    <p:sldId id="438" r:id="rId27"/>
    <p:sldId id="439" r:id="rId28"/>
  </p:sldIdLst>
  <p:sldSz cx="9144000" cy="6858000" type="screen4x3"/>
  <p:notesSz cx="6797675" cy="9926638"/>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8A206"/>
    <a:srgbClr val="366B7E"/>
    <a:srgbClr val="FFCC66"/>
    <a:srgbClr val="FFFF99"/>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56" autoAdjust="0"/>
    <p:restoredTop sz="96885" autoAdjust="0"/>
  </p:normalViewPr>
  <p:slideViewPr>
    <p:cSldViewPr snapToObjects="1">
      <p:cViewPr varScale="1">
        <p:scale>
          <a:sx n="71" d="100"/>
          <a:sy n="71" d="100"/>
        </p:scale>
        <p:origin x="-1200" y="-90"/>
      </p:cViewPr>
      <p:guideLst>
        <p:guide orient="horz" pos="259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0" d="100"/>
        <a:sy n="80" d="100"/>
      </p:scale>
      <p:origin x="0" y="3408"/>
    </p:cViewPr>
  </p:sorterViewPr>
  <p:notesViewPr>
    <p:cSldViewPr snapToObjects="1">
      <p:cViewPr varScale="1">
        <p:scale>
          <a:sx n="47" d="100"/>
          <a:sy n="47" d="100"/>
        </p:scale>
        <p:origin x="-3000" y="-120"/>
      </p:cViewPr>
      <p:guideLst>
        <p:guide orient="horz" pos="3126"/>
        <p:guide pos="2141"/>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2" Type="http://schemas.openxmlformats.org/officeDocument/2006/relationships/oleObject" Target="file:///D:\Gobi&#20844;&#21496;&#25991;&#20214;\&#34892;&#19994;&#30740;&#31350;\&#31227;&#21160;&#20114;&#32852;&#32593;\&#21046;&#34920;.xlsx" TargetMode="External"/><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zh-CN"/>
  <c:clrMapOvr bg1="lt1" tx1="dk1" bg2="lt2" tx2="dk2" accent1="accent1" accent2="accent2" accent3="accent3" accent4="accent4" accent5="accent5" accent6="accent6" hlink="hlink" folHlink="folHlink"/>
  <c:chart>
    <c:plotArea>
      <c:layout>
        <c:manualLayout>
          <c:layoutTarget val="inner"/>
          <c:xMode val="edge"/>
          <c:yMode val="edge"/>
          <c:x val="0.25921498449057501"/>
          <c:y val="1.8317137942326506E-2"/>
          <c:w val="0.71300723773164698"/>
          <c:h val="0.96336572411534582"/>
        </c:manualLayout>
      </c:layout>
      <c:barChart>
        <c:barDir val="bar"/>
        <c:grouping val="clustered"/>
        <c:ser>
          <c:idx val="0"/>
          <c:order val="0"/>
          <c:spPr>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Lbls>
            <c:txPr>
              <a:bodyPr/>
              <a:lstStyle/>
              <a:p>
                <a:pPr>
                  <a:defRPr>
                    <a:latin typeface="微软雅黑" pitchFamily="34" charset="-122"/>
                    <a:ea typeface="微软雅黑" pitchFamily="34" charset="-122"/>
                  </a:defRPr>
                </a:pPr>
                <a:endParaRPr lang="zh-CN"/>
              </a:p>
            </c:txPr>
            <c:showVal val="1"/>
          </c:dLbls>
          <c:cat>
            <c:strRef>
              <c:f>Sheet2!$B$2:$B$21</c:f>
              <c:strCache>
                <c:ptCount val="20"/>
                <c:pt idx="0">
                  <c:v>生活资讯</c:v>
                </c:pt>
                <c:pt idx="1">
                  <c:v>新闻资讯</c:v>
                </c:pt>
                <c:pt idx="2">
                  <c:v>应用商店</c:v>
                </c:pt>
                <c:pt idx="3">
                  <c:v>互联网协议电话</c:v>
                </c:pt>
                <c:pt idx="4">
                  <c:v>天气</c:v>
                </c:pt>
                <c:pt idx="5">
                  <c:v>音乐和音频</c:v>
                </c:pt>
                <c:pt idx="6">
                  <c:v>联系人</c:v>
                </c:pt>
                <c:pt idx="7">
                  <c:v>网购支付</c:v>
                </c:pt>
                <c:pt idx="8">
                  <c:v>在线视频</c:v>
                </c:pt>
                <c:pt idx="9">
                  <c:v>系统工具</c:v>
                </c:pt>
                <c:pt idx="10">
                  <c:v>金融理财</c:v>
                </c:pt>
                <c:pt idx="11">
                  <c:v>书籍阅读</c:v>
                </c:pt>
                <c:pt idx="12">
                  <c:v>短信服务</c:v>
                </c:pt>
                <c:pt idx="13">
                  <c:v>游戏</c:v>
                </c:pt>
                <c:pt idx="14">
                  <c:v>主题插件</c:v>
                </c:pt>
                <c:pt idx="15">
                  <c:v>安全</c:v>
                </c:pt>
                <c:pt idx="16">
                  <c:v>其他应用</c:v>
                </c:pt>
                <c:pt idx="17">
                  <c:v>浏览器</c:v>
                </c:pt>
                <c:pt idx="18">
                  <c:v>社交网络</c:v>
                </c:pt>
                <c:pt idx="19">
                  <c:v>即时通讯和聊天</c:v>
                </c:pt>
              </c:strCache>
            </c:strRef>
          </c:cat>
          <c:val>
            <c:numRef>
              <c:f>Sheet2!$C$2:$C$21</c:f>
              <c:numCache>
                <c:formatCode>0.00%</c:formatCode>
                <c:ptCount val="20"/>
                <c:pt idx="0">
                  <c:v>1.2000000000000004E-2</c:v>
                </c:pt>
                <c:pt idx="1">
                  <c:v>1.4000000000000002E-2</c:v>
                </c:pt>
                <c:pt idx="2">
                  <c:v>1.5000000000000005E-2</c:v>
                </c:pt>
                <c:pt idx="3">
                  <c:v>1.7000000000000005E-2</c:v>
                </c:pt>
                <c:pt idx="4">
                  <c:v>1.7000000000000005E-2</c:v>
                </c:pt>
                <c:pt idx="5">
                  <c:v>1.8000000000000006E-2</c:v>
                </c:pt>
                <c:pt idx="6">
                  <c:v>2.5000000000000008E-2</c:v>
                </c:pt>
                <c:pt idx="7">
                  <c:v>2.6000000000000009E-2</c:v>
                </c:pt>
                <c:pt idx="8">
                  <c:v>2.8000000000000004E-2</c:v>
                </c:pt>
                <c:pt idx="9">
                  <c:v>3.0000000000000002E-2</c:v>
                </c:pt>
                <c:pt idx="10">
                  <c:v>3.2000000000000008E-2</c:v>
                </c:pt>
                <c:pt idx="11">
                  <c:v>3.3000000000000002E-2</c:v>
                </c:pt>
                <c:pt idx="12">
                  <c:v>3.500000000000001E-2</c:v>
                </c:pt>
                <c:pt idx="13">
                  <c:v>4.1000000000000009E-2</c:v>
                </c:pt>
                <c:pt idx="14">
                  <c:v>4.300000000000001E-2</c:v>
                </c:pt>
                <c:pt idx="15">
                  <c:v>5.7000000000000009E-2</c:v>
                </c:pt>
                <c:pt idx="16">
                  <c:v>6.7000000000000004E-2</c:v>
                </c:pt>
                <c:pt idx="17">
                  <c:v>0.11</c:v>
                </c:pt>
                <c:pt idx="18">
                  <c:v>0.11700000000000002</c:v>
                </c:pt>
                <c:pt idx="19">
                  <c:v>0.26800000000000002</c:v>
                </c:pt>
              </c:numCache>
            </c:numRef>
          </c:val>
        </c:ser>
        <c:axId val="73120384"/>
        <c:axId val="73257344"/>
      </c:barChart>
      <c:catAx>
        <c:axId val="73120384"/>
        <c:scaling>
          <c:orientation val="minMax"/>
        </c:scaling>
        <c:axPos val="l"/>
        <c:tickLblPos val="nextTo"/>
        <c:txPr>
          <a:bodyPr/>
          <a:lstStyle/>
          <a:p>
            <a:pPr>
              <a:defRPr sz="1200">
                <a:latin typeface="微软雅黑" pitchFamily="34" charset="-122"/>
                <a:ea typeface="微软雅黑" pitchFamily="34" charset="-122"/>
              </a:defRPr>
            </a:pPr>
            <a:endParaRPr lang="zh-CN"/>
          </a:p>
        </c:txPr>
        <c:crossAx val="73257344"/>
        <c:crosses val="autoZero"/>
        <c:auto val="1"/>
        <c:lblAlgn val="ctr"/>
        <c:lblOffset val="100"/>
      </c:catAx>
      <c:valAx>
        <c:axId val="73257344"/>
        <c:scaling>
          <c:orientation val="minMax"/>
        </c:scaling>
        <c:delete val="1"/>
        <c:axPos val="b"/>
        <c:numFmt formatCode="0.00%" sourceLinked="1"/>
        <c:tickLblPos val="none"/>
        <c:crossAx val="73120384"/>
        <c:crosses val="autoZero"/>
        <c:crossBetween val="between"/>
      </c:valAx>
    </c:plotArea>
    <c:plotVisOnly val="1"/>
    <c:dispBlanksAs val="gap"/>
  </c:chart>
  <c:externalData r:id="rId2"/>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C3DD0F-406A-4ACB-8270-0B49087D7555}"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zh-CN" altLang="en-US"/>
        </a:p>
      </dgm:t>
    </dgm:pt>
    <dgm:pt modelId="{97E52B08-5A96-46A8-B811-77ACFF9119D1}">
      <dgm:prSet phldrT="[文本]" custT="1">
        <dgm:style>
          <a:lnRef idx="0">
            <a:schemeClr val="accent6"/>
          </a:lnRef>
          <a:fillRef idx="3">
            <a:schemeClr val="accent6"/>
          </a:fillRef>
          <a:effectRef idx="3">
            <a:schemeClr val="accent6"/>
          </a:effectRef>
          <a:fontRef idx="minor">
            <a:schemeClr val="lt1"/>
          </a:fontRef>
        </dgm:style>
      </dgm:prSet>
      <dgm:spPr/>
      <dgm:t>
        <a:bodyPr/>
        <a:lstStyle/>
        <a:p>
          <a:r>
            <a:rPr lang="zh-CN" altLang="en-US" sz="2000" b="1" dirty="0" smtClean="0">
              <a:latin typeface="微软雅黑" pitchFamily="34" charset="-122"/>
              <a:ea typeface="微软雅黑" pitchFamily="34" charset="-122"/>
            </a:rPr>
            <a:t>创业团队</a:t>
          </a:r>
          <a:endParaRPr lang="zh-CN" altLang="en-US" sz="2000" b="1" dirty="0">
            <a:latin typeface="微软雅黑" pitchFamily="34" charset="-122"/>
            <a:ea typeface="微软雅黑" pitchFamily="34" charset="-122"/>
          </a:endParaRPr>
        </a:p>
      </dgm:t>
    </dgm:pt>
    <dgm:pt modelId="{2CEC2DCC-A288-4A02-9090-ABC391AF9358}" type="parTrans" cxnId="{E5B4B392-B94E-4F99-94F5-9277AE61A390}">
      <dgm:prSet/>
      <dgm:spPr/>
      <dgm:t>
        <a:bodyPr/>
        <a:lstStyle/>
        <a:p>
          <a:endParaRPr lang="zh-CN" altLang="en-US" sz="2000" b="1">
            <a:latin typeface="微软雅黑" pitchFamily="34" charset="-122"/>
            <a:ea typeface="微软雅黑" pitchFamily="34" charset="-122"/>
          </a:endParaRPr>
        </a:p>
      </dgm:t>
    </dgm:pt>
    <dgm:pt modelId="{4C8A7951-13B6-4A47-B578-FA2DD62D40DA}" type="sibTrans" cxnId="{E5B4B392-B94E-4F99-94F5-9277AE61A390}">
      <dgm:prSet/>
      <dgm:spPr/>
      <dgm:t>
        <a:bodyPr/>
        <a:lstStyle/>
        <a:p>
          <a:endParaRPr lang="zh-CN" altLang="en-US" sz="2000" b="1">
            <a:latin typeface="微软雅黑" pitchFamily="34" charset="-122"/>
            <a:ea typeface="微软雅黑" pitchFamily="34" charset="-122"/>
          </a:endParaRPr>
        </a:p>
      </dgm:t>
    </dgm:pt>
    <dgm:pt modelId="{0CFCC3A8-D706-4C07-9E5C-52146178EA9F}">
      <dgm:prSet phldrT="[文本]" custT="1">
        <dgm:style>
          <a:lnRef idx="0">
            <a:schemeClr val="accent1"/>
          </a:lnRef>
          <a:fillRef idx="3">
            <a:schemeClr val="accent1"/>
          </a:fillRef>
          <a:effectRef idx="3">
            <a:schemeClr val="accent1"/>
          </a:effectRef>
          <a:fontRef idx="minor">
            <a:schemeClr val="lt1"/>
          </a:fontRef>
        </dgm:style>
      </dgm:prSet>
      <dgm:spPr/>
      <dgm:t>
        <a:bodyPr/>
        <a:lstStyle/>
        <a:p>
          <a:r>
            <a:rPr lang="en-US" altLang="zh-CN" sz="2000" b="1" dirty="0" smtClean="0">
              <a:latin typeface="微软雅黑" pitchFamily="34" charset="-122"/>
              <a:ea typeface="微软雅黑" pitchFamily="34" charset="-122"/>
            </a:rPr>
            <a:t>CTO</a:t>
          </a:r>
          <a:endParaRPr lang="zh-CN" altLang="en-US" sz="2000" b="1" dirty="0">
            <a:latin typeface="微软雅黑" pitchFamily="34" charset="-122"/>
            <a:ea typeface="微软雅黑" pitchFamily="34" charset="-122"/>
          </a:endParaRPr>
        </a:p>
      </dgm:t>
    </dgm:pt>
    <dgm:pt modelId="{814BF13A-E5E5-44B7-AFC0-43F2DC53E5A8}" type="parTrans" cxnId="{AEB37CB7-24AC-4606-AC22-ED8B0EF376B8}">
      <dgm:prSet/>
      <dgm:spPr/>
      <dgm:t>
        <a:bodyPr/>
        <a:lstStyle/>
        <a:p>
          <a:endParaRPr lang="zh-CN" altLang="en-US" sz="2000" b="1">
            <a:latin typeface="微软雅黑" pitchFamily="34" charset="-122"/>
            <a:ea typeface="微软雅黑" pitchFamily="34" charset="-122"/>
          </a:endParaRPr>
        </a:p>
      </dgm:t>
    </dgm:pt>
    <dgm:pt modelId="{950A89F8-1B90-4C59-A221-D60342ED711F}" type="sibTrans" cxnId="{AEB37CB7-24AC-4606-AC22-ED8B0EF376B8}">
      <dgm:prSet/>
      <dgm:spPr/>
      <dgm:t>
        <a:bodyPr/>
        <a:lstStyle/>
        <a:p>
          <a:endParaRPr lang="zh-CN" altLang="en-US" sz="2000" b="1">
            <a:latin typeface="微软雅黑" pitchFamily="34" charset="-122"/>
            <a:ea typeface="微软雅黑" pitchFamily="34" charset="-122"/>
          </a:endParaRPr>
        </a:p>
      </dgm:t>
    </dgm:pt>
    <dgm:pt modelId="{9A0A4F7F-5487-44CA-A3A0-87020D96A758}">
      <dgm:prSet phldrT="[文本]" custT="1">
        <dgm:style>
          <a:lnRef idx="0">
            <a:schemeClr val="accent1"/>
          </a:lnRef>
          <a:fillRef idx="3">
            <a:schemeClr val="accent1"/>
          </a:fillRef>
          <a:effectRef idx="3">
            <a:schemeClr val="accent1"/>
          </a:effectRef>
          <a:fontRef idx="minor">
            <a:schemeClr val="lt1"/>
          </a:fontRef>
        </dgm:style>
      </dgm:prSet>
      <dgm:spPr/>
      <dgm:t>
        <a:bodyPr/>
        <a:lstStyle/>
        <a:p>
          <a:r>
            <a:rPr lang="en-US" altLang="zh-CN" sz="2000" b="1" dirty="0" smtClean="0">
              <a:latin typeface="微软雅黑" pitchFamily="34" charset="-122"/>
              <a:ea typeface="微软雅黑" pitchFamily="34" charset="-122"/>
            </a:rPr>
            <a:t>CEO</a:t>
          </a:r>
          <a:endParaRPr lang="zh-CN" altLang="en-US" sz="2000" b="1" dirty="0">
            <a:latin typeface="微软雅黑" pitchFamily="34" charset="-122"/>
            <a:ea typeface="微软雅黑" pitchFamily="34" charset="-122"/>
          </a:endParaRPr>
        </a:p>
      </dgm:t>
    </dgm:pt>
    <dgm:pt modelId="{EB2DE244-6EE6-4AC5-AC17-7B61D63BDDC0}" type="parTrans" cxnId="{08AF4D7D-5A81-4CA6-84B4-8C35FDAF6BE5}">
      <dgm:prSet/>
      <dgm:spPr/>
      <dgm:t>
        <a:bodyPr/>
        <a:lstStyle/>
        <a:p>
          <a:endParaRPr lang="zh-CN" altLang="en-US" sz="2000" b="1">
            <a:latin typeface="微软雅黑" pitchFamily="34" charset="-122"/>
            <a:ea typeface="微软雅黑" pitchFamily="34" charset="-122"/>
          </a:endParaRPr>
        </a:p>
      </dgm:t>
    </dgm:pt>
    <dgm:pt modelId="{E65EE7F5-54A4-41DD-BD13-BD6A7ED5B9E8}" type="sibTrans" cxnId="{08AF4D7D-5A81-4CA6-84B4-8C35FDAF6BE5}">
      <dgm:prSet/>
      <dgm:spPr/>
      <dgm:t>
        <a:bodyPr/>
        <a:lstStyle/>
        <a:p>
          <a:endParaRPr lang="zh-CN" altLang="en-US" sz="2000" b="1">
            <a:latin typeface="微软雅黑" pitchFamily="34" charset="-122"/>
            <a:ea typeface="微软雅黑" pitchFamily="34" charset="-122"/>
          </a:endParaRPr>
        </a:p>
      </dgm:t>
    </dgm:pt>
    <dgm:pt modelId="{6FDDD6D4-0E1B-4357-BD37-F918BB01881D}">
      <dgm:prSet phldrT="[文本]" custT="1">
        <dgm:style>
          <a:lnRef idx="0">
            <a:schemeClr val="accent1"/>
          </a:lnRef>
          <a:fillRef idx="3">
            <a:schemeClr val="accent1"/>
          </a:fillRef>
          <a:effectRef idx="3">
            <a:schemeClr val="accent1"/>
          </a:effectRef>
          <a:fontRef idx="minor">
            <a:schemeClr val="lt1"/>
          </a:fontRef>
        </dgm:style>
      </dgm:prSet>
      <dgm:spPr/>
      <dgm:t>
        <a:bodyPr/>
        <a:lstStyle/>
        <a:p>
          <a:r>
            <a:rPr lang="en-US" altLang="zh-CN" sz="2000" b="1" dirty="0" smtClean="0">
              <a:latin typeface="微软雅黑" pitchFamily="34" charset="-122"/>
              <a:ea typeface="微软雅黑" pitchFamily="34" charset="-122"/>
            </a:rPr>
            <a:t>CMO/COO</a:t>
          </a:r>
          <a:endParaRPr lang="zh-CN" altLang="en-US" sz="2000" b="1" dirty="0">
            <a:latin typeface="微软雅黑" pitchFamily="34" charset="-122"/>
            <a:ea typeface="微软雅黑" pitchFamily="34" charset="-122"/>
          </a:endParaRPr>
        </a:p>
      </dgm:t>
    </dgm:pt>
    <dgm:pt modelId="{416A1FDF-97C1-455C-A4F2-5FF2BA9BCC5D}" type="parTrans" cxnId="{9F3A411E-9868-45BA-8FA0-3A4C87A249FC}">
      <dgm:prSet/>
      <dgm:spPr/>
      <dgm:t>
        <a:bodyPr/>
        <a:lstStyle/>
        <a:p>
          <a:endParaRPr lang="zh-CN" altLang="en-US" sz="2000" b="1">
            <a:latin typeface="微软雅黑" pitchFamily="34" charset="-122"/>
            <a:ea typeface="微软雅黑" pitchFamily="34" charset="-122"/>
          </a:endParaRPr>
        </a:p>
      </dgm:t>
    </dgm:pt>
    <dgm:pt modelId="{8F910BA4-FCB9-4768-A009-5C1A844BF25C}" type="sibTrans" cxnId="{9F3A411E-9868-45BA-8FA0-3A4C87A249FC}">
      <dgm:prSet/>
      <dgm:spPr/>
      <dgm:t>
        <a:bodyPr/>
        <a:lstStyle/>
        <a:p>
          <a:endParaRPr lang="zh-CN" altLang="en-US" sz="2000" b="1">
            <a:latin typeface="微软雅黑" pitchFamily="34" charset="-122"/>
            <a:ea typeface="微软雅黑" pitchFamily="34" charset="-122"/>
          </a:endParaRPr>
        </a:p>
      </dgm:t>
    </dgm:pt>
    <dgm:pt modelId="{DF14ADD4-C7F6-4284-B342-2A49F4E22651}">
      <dgm:prSet phldrT="[文本]" custT="1">
        <dgm:style>
          <a:lnRef idx="1">
            <a:schemeClr val="dk1"/>
          </a:lnRef>
          <a:fillRef idx="2">
            <a:schemeClr val="dk1"/>
          </a:fillRef>
          <a:effectRef idx="1">
            <a:schemeClr val="dk1"/>
          </a:effectRef>
          <a:fontRef idx="minor">
            <a:schemeClr val="dk1"/>
          </a:fontRef>
        </dgm:style>
      </dgm:prSet>
      <dgm:spPr>
        <a:ln>
          <a:noFill/>
        </a:ln>
      </dgm:spPr>
      <dgm:t>
        <a:bodyPr/>
        <a:lstStyle/>
        <a:p>
          <a:pPr algn="ctr"/>
          <a:r>
            <a:rPr lang="zh-CN" altLang="en-US" sz="2000" b="1" dirty="0" smtClean="0">
              <a:latin typeface="微软雅黑" pitchFamily="34" charset="-122"/>
              <a:ea typeface="微软雅黑" pitchFamily="34" charset="-122"/>
            </a:rPr>
            <a:t>技术</a:t>
          </a:r>
          <a:endParaRPr lang="en-US" altLang="zh-CN" sz="2000" b="1" dirty="0" smtClean="0">
            <a:latin typeface="微软雅黑" pitchFamily="34" charset="-122"/>
            <a:ea typeface="微软雅黑" pitchFamily="34" charset="-122"/>
          </a:endParaRPr>
        </a:p>
        <a:p>
          <a:pPr algn="ctr"/>
          <a:r>
            <a:rPr lang="zh-CN" altLang="en-US" sz="1800" dirty="0" smtClean="0">
              <a:latin typeface="微软雅黑" pitchFamily="34" charset="-122"/>
              <a:ea typeface="微软雅黑" pitchFamily="34" charset="-122"/>
            </a:rPr>
            <a:t>敏捷开发</a:t>
          </a:r>
          <a:r>
            <a:rPr lang="en-US" altLang="zh-CN" sz="1800" dirty="0" smtClean="0">
              <a:latin typeface="微软雅黑" pitchFamily="34" charset="-122"/>
              <a:ea typeface="微软雅黑" pitchFamily="34" charset="-122"/>
            </a:rPr>
            <a:t/>
          </a:r>
          <a:br>
            <a:rPr lang="en-US" altLang="zh-CN" sz="1800" dirty="0" smtClean="0">
              <a:latin typeface="微软雅黑" pitchFamily="34" charset="-122"/>
              <a:ea typeface="微软雅黑" pitchFamily="34" charset="-122"/>
            </a:rPr>
          </a:br>
          <a:r>
            <a:rPr lang="zh-CN" altLang="en-US" sz="1800" dirty="0" smtClean="0">
              <a:latin typeface="微软雅黑" pitchFamily="34" charset="-122"/>
              <a:ea typeface="微软雅黑" pitchFamily="34" charset="-122"/>
            </a:rPr>
            <a:t>海量并发经验</a:t>
          </a:r>
          <a:r>
            <a:rPr lang="en-US" altLang="zh-CN" sz="1800" dirty="0" smtClean="0">
              <a:latin typeface="微软雅黑" pitchFamily="34" charset="-122"/>
              <a:ea typeface="微软雅黑" pitchFamily="34" charset="-122"/>
            </a:rPr>
            <a:t/>
          </a:r>
          <a:br>
            <a:rPr lang="en-US" altLang="zh-CN" sz="1800" dirty="0" smtClean="0">
              <a:latin typeface="微软雅黑" pitchFamily="34" charset="-122"/>
              <a:ea typeface="微软雅黑" pitchFamily="34" charset="-122"/>
            </a:rPr>
          </a:br>
          <a:r>
            <a:rPr lang="zh-CN" altLang="en-US" sz="1800" dirty="0" smtClean="0">
              <a:latin typeface="微软雅黑" pitchFamily="34" charset="-122"/>
              <a:ea typeface="微软雅黑" pitchFamily="34" charset="-122"/>
            </a:rPr>
            <a:t>数据挖掘</a:t>
          </a:r>
          <a:endParaRPr lang="zh-CN" altLang="en-US" sz="1800" b="0" dirty="0">
            <a:latin typeface="微软雅黑" pitchFamily="34" charset="-122"/>
            <a:ea typeface="微软雅黑" pitchFamily="34" charset="-122"/>
          </a:endParaRPr>
        </a:p>
      </dgm:t>
    </dgm:pt>
    <dgm:pt modelId="{1D14B1DE-989E-4A44-8C09-3F5973685273}" type="parTrans" cxnId="{97A8E5B0-E964-4425-B8D8-4393DF079606}">
      <dgm:prSet/>
      <dgm:spPr/>
      <dgm:t>
        <a:bodyPr/>
        <a:lstStyle/>
        <a:p>
          <a:endParaRPr lang="zh-CN" altLang="en-US" sz="2000" b="1">
            <a:latin typeface="微软雅黑" pitchFamily="34" charset="-122"/>
            <a:ea typeface="微软雅黑" pitchFamily="34" charset="-122"/>
          </a:endParaRPr>
        </a:p>
      </dgm:t>
    </dgm:pt>
    <dgm:pt modelId="{60015462-043B-4F30-8B25-0479EDE7548D}" type="sibTrans" cxnId="{97A8E5B0-E964-4425-B8D8-4393DF079606}">
      <dgm:prSet/>
      <dgm:spPr/>
      <dgm:t>
        <a:bodyPr/>
        <a:lstStyle/>
        <a:p>
          <a:endParaRPr lang="zh-CN" altLang="en-US" sz="2000" b="1">
            <a:latin typeface="微软雅黑" pitchFamily="34" charset="-122"/>
            <a:ea typeface="微软雅黑" pitchFamily="34" charset="-122"/>
          </a:endParaRPr>
        </a:p>
      </dgm:t>
    </dgm:pt>
    <dgm:pt modelId="{44B2D875-9B24-4925-8C90-5F665002FF3C}">
      <dgm:prSet phldrT="[文本]" custT="1">
        <dgm:style>
          <a:lnRef idx="1">
            <a:schemeClr val="dk1"/>
          </a:lnRef>
          <a:fillRef idx="2">
            <a:schemeClr val="dk1"/>
          </a:fillRef>
          <a:effectRef idx="1">
            <a:schemeClr val="dk1"/>
          </a:effectRef>
          <a:fontRef idx="minor">
            <a:schemeClr val="dk1"/>
          </a:fontRef>
        </dgm:style>
      </dgm:prSet>
      <dgm:spPr>
        <a:ln>
          <a:noFill/>
        </a:ln>
      </dgm:spPr>
      <dgm:t>
        <a:bodyPr/>
        <a:lstStyle/>
        <a:p>
          <a:r>
            <a:rPr lang="zh-CN" altLang="en-US" sz="2000" b="1" dirty="0" smtClean="0">
              <a:latin typeface="微软雅黑" pitchFamily="34" charset="-122"/>
              <a:ea typeface="微软雅黑" pitchFamily="34" charset="-122"/>
            </a:rPr>
            <a:t>产品</a:t>
          </a:r>
          <a:endParaRPr lang="en-US" altLang="zh-CN" sz="2000" b="1" dirty="0" smtClean="0">
            <a:latin typeface="微软雅黑" pitchFamily="34" charset="-122"/>
            <a:ea typeface="微软雅黑" pitchFamily="34" charset="-122"/>
          </a:endParaRPr>
        </a:p>
        <a:p>
          <a:r>
            <a:rPr lang="zh-CN" altLang="en-US" sz="1800" dirty="0" smtClean="0">
              <a:latin typeface="微软雅黑" pitchFamily="34" charset="-122"/>
              <a:ea typeface="微软雅黑" pitchFamily="34" charset="-122"/>
            </a:rPr>
            <a:t>产品为先</a:t>
          </a:r>
          <a:r>
            <a:rPr lang="en-US" altLang="zh-CN" sz="1800" dirty="0" smtClean="0">
              <a:latin typeface="微软雅黑" pitchFamily="34" charset="-122"/>
              <a:ea typeface="微软雅黑" pitchFamily="34" charset="-122"/>
            </a:rPr>
            <a:t/>
          </a:r>
          <a:br>
            <a:rPr lang="en-US" altLang="zh-CN" sz="1800" dirty="0" smtClean="0">
              <a:latin typeface="微软雅黑" pitchFamily="34" charset="-122"/>
              <a:ea typeface="微软雅黑" pitchFamily="34" charset="-122"/>
            </a:rPr>
          </a:br>
          <a:r>
            <a:rPr lang="zh-CN" altLang="en-US" sz="1800" dirty="0" smtClean="0">
              <a:latin typeface="微软雅黑" pitchFamily="34" charset="-122"/>
              <a:ea typeface="微软雅黑" pitchFamily="34" charset="-122"/>
            </a:rPr>
            <a:t>理解用户需求</a:t>
          </a:r>
          <a:r>
            <a:rPr lang="en-US" altLang="zh-CN" sz="1800" dirty="0" smtClean="0">
              <a:latin typeface="微软雅黑" pitchFamily="34" charset="-122"/>
              <a:ea typeface="微软雅黑" pitchFamily="34" charset="-122"/>
            </a:rPr>
            <a:t/>
          </a:r>
          <a:br>
            <a:rPr lang="en-US" altLang="zh-CN" sz="1800" dirty="0" smtClean="0">
              <a:latin typeface="微软雅黑" pitchFamily="34" charset="-122"/>
              <a:ea typeface="微软雅黑" pitchFamily="34" charset="-122"/>
            </a:rPr>
          </a:br>
          <a:r>
            <a:rPr lang="zh-CN" altLang="en-US" sz="1800" dirty="0" smtClean="0">
              <a:latin typeface="微软雅黑" pitchFamily="34" charset="-122"/>
              <a:ea typeface="微软雅黑" pitchFamily="34" charset="-122"/>
            </a:rPr>
            <a:t>数据驱动</a:t>
          </a:r>
          <a:endParaRPr lang="zh-CN" altLang="en-US" sz="1800" b="0" dirty="0">
            <a:latin typeface="微软雅黑" pitchFamily="34" charset="-122"/>
            <a:ea typeface="微软雅黑" pitchFamily="34" charset="-122"/>
          </a:endParaRPr>
        </a:p>
      </dgm:t>
    </dgm:pt>
    <dgm:pt modelId="{D9C93E04-BAA7-4039-8577-E30F66CE1A1E}" type="parTrans" cxnId="{66FC3B1B-32C2-40F9-85DE-AB9AC4653B7A}">
      <dgm:prSet/>
      <dgm:spPr/>
      <dgm:t>
        <a:bodyPr/>
        <a:lstStyle/>
        <a:p>
          <a:endParaRPr lang="zh-CN" altLang="en-US" sz="2000" b="1">
            <a:latin typeface="微软雅黑" pitchFamily="34" charset="-122"/>
            <a:ea typeface="微软雅黑" pitchFamily="34" charset="-122"/>
          </a:endParaRPr>
        </a:p>
      </dgm:t>
    </dgm:pt>
    <dgm:pt modelId="{039BFE04-3858-4545-ADC2-BC5B4CF50B33}" type="sibTrans" cxnId="{66FC3B1B-32C2-40F9-85DE-AB9AC4653B7A}">
      <dgm:prSet/>
      <dgm:spPr/>
      <dgm:t>
        <a:bodyPr/>
        <a:lstStyle/>
        <a:p>
          <a:endParaRPr lang="zh-CN" altLang="en-US" sz="2000" b="1">
            <a:latin typeface="微软雅黑" pitchFamily="34" charset="-122"/>
            <a:ea typeface="微软雅黑" pitchFamily="34" charset="-122"/>
          </a:endParaRPr>
        </a:p>
      </dgm:t>
    </dgm:pt>
    <dgm:pt modelId="{EFD1C63D-4F3D-46CA-B58C-687D949B1821}">
      <dgm:prSet phldrT="[文本]" custT="1">
        <dgm:style>
          <a:lnRef idx="1">
            <a:schemeClr val="dk1"/>
          </a:lnRef>
          <a:fillRef idx="2">
            <a:schemeClr val="dk1"/>
          </a:fillRef>
          <a:effectRef idx="1">
            <a:schemeClr val="dk1"/>
          </a:effectRef>
          <a:fontRef idx="minor">
            <a:schemeClr val="dk1"/>
          </a:fontRef>
        </dgm:style>
      </dgm:prSet>
      <dgm:spPr>
        <a:ln>
          <a:noFill/>
        </a:ln>
      </dgm:spPr>
      <dgm:t>
        <a:bodyPr/>
        <a:lstStyle/>
        <a:p>
          <a:r>
            <a:rPr lang="zh-CN" altLang="en-US" sz="2000" b="1" dirty="0" smtClean="0">
              <a:latin typeface="微软雅黑" pitchFamily="34" charset="-122"/>
              <a:ea typeface="微软雅黑" pitchFamily="34" charset="-122"/>
            </a:rPr>
            <a:t>营销</a:t>
          </a:r>
          <a:r>
            <a:rPr lang="en-US" altLang="zh-CN" sz="2000" b="1" dirty="0" smtClean="0">
              <a:latin typeface="微软雅黑" pitchFamily="34" charset="-122"/>
              <a:ea typeface="微软雅黑" pitchFamily="34" charset="-122"/>
            </a:rPr>
            <a:t>/</a:t>
          </a:r>
          <a:r>
            <a:rPr lang="zh-CN" altLang="en-US" sz="2000" b="1" dirty="0" smtClean="0">
              <a:latin typeface="微软雅黑" pitchFamily="34" charset="-122"/>
              <a:ea typeface="微软雅黑" pitchFamily="34" charset="-122"/>
            </a:rPr>
            <a:t>运营</a:t>
          </a:r>
          <a:endParaRPr lang="en-US" altLang="zh-CN" sz="2000" b="1" dirty="0" smtClean="0">
            <a:latin typeface="微软雅黑" pitchFamily="34" charset="-122"/>
            <a:ea typeface="微软雅黑" pitchFamily="34" charset="-122"/>
          </a:endParaRPr>
        </a:p>
        <a:p>
          <a:r>
            <a:rPr lang="zh-CN" altLang="en-US" sz="1800" dirty="0" smtClean="0">
              <a:latin typeface="微软雅黑" pitchFamily="34" charset="-122"/>
              <a:ea typeface="微软雅黑" pitchFamily="34" charset="-122"/>
            </a:rPr>
            <a:t>渠道为王</a:t>
          </a:r>
          <a:r>
            <a:rPr lang="en-US" altLang="zh-CN" sz="1800" dirty="0" smtClean="0">
              <a:latin typeface="微软雅黑" pitchFamily="34" charset="-122"/>
              <a:ea typeface="微软雅黑" pitchFamily="34" charset="-122"/>
            </a:rPr>
            <a:t/>
          </a:r>
          <a:br>
            <a:rPr lang="en-US" altLang="zh-CN" sz="1800" dirty="0" smtClean="0">
              <a:latin typeface="微软雅黑" pitchFamily="34" charset="-122"/>
              <a:ea typeface="微软雅黑" pitchFamily="34" charset="-122"/>
            </a:rPr>
          </a:br>
          <a:r>
            <a:rPr lang="zh-CN" altLang="en-US" sz="1800" dirty="0" smtClean="0">
              <a:latin typeface="微软雅黑" pitchFamily="34" charset="-122"/>
              <a:ea typeface="微软雅黑" pitchFamily="34" charset="-122"/>
            </a:rPr>
            <a:t>整合资源</a:t>
          </a:r>
          <a:r>
            <a:rPr lang="en-US" altLang="zh-CN" sz="1800" dirty="0" smtClean="0">
              <a:latin typeface="微软雅黑" pitchFamily="34" charset="-122"/>
              <a:ea typeface="微软雅黑" pitchFamily="34" charset="-122"/>
            </a:rPr>
            <a:t/>
          </a:r>
          <a:br>
            <a:rPr lang="en-US" altLang="zh-CN" sz="1800" dirty="0" smtClean="0">
              <a:latin typeface="微软雅黑" pitchFamily="34" charset="-122"/>
              <a:ea typeface="微软雅黑" pitchFamily="34" charset="-122"/>
            </a:rPr>
          </a:br>
          <a:r>
            <a:rPr lang="zh-CN" altLang="en-US" sz="1800" dirty="0" smtClean="0">
              <a:latin typeface="微软雅黑" pitchFamily="34" charset="-122"/>
              <a:ea typeface="微软雅黑" pitchFamily="34" charset="-122"/>
            </a:rPr>
            <a:t>社会化营销</a:t>
          </a:r>
          <a:endParaRPr lang="zh-CN" altLang="en-US" sz="1800" b="0" dirty="0">
            <a:latin typeface="微软雅黑" pitchFamily="34" charset="-122"/>
            <a:ea typeface="微软雅黑" pitchFamily="34" charset="-122"/>
          </a:endParaRPr>
        </a:p>
      </dgm:t>
    </dgm:pt>
    <dgm:pt modelId="{669A05B3-09EF-409F-BC43-0815FA0BB48A}" type="parTrans" cxnId="{8BF8FD0D-6310-49FA-BCC5-8034365B40D8}">
      <dgm:prSet/>
      <dgm:spPr/>
      <dgm:t>
        <a:bodyPr/>
        <a:lstStyle/>
        <a:p>
          <a:endParaRPr lang="zh-CN" altLang="en-US" sz="2000" b="1">
            <a:latin typeface="微软雅黑" pitchFamily="34" charset="-122"/>
            <a:ea typeface="微软雅黑" pitchFamily="34" charset="-122"/>
          </a:endParaRPr>
        </a:p>
      </dgm:t>
    </dgm:pt>
    <dgm:pt modelId="{EF8D8DEA-EE87-4CF5-A538-F1385C44899E}" type="sibTrans" cxnId="{8BF8FD0D-6310-49FA-BCC5-8034365B40D8}">
      <dgm:prSet/>
      <dgm:spPr/>
      <dgm:t>
        <a:bodyPr/>
        <a:lstStyle/>
        <a:p>
          <a:endParaRPr lang="zh-CN" altLang="en-US" sz="2000" b="1">
            <a:latin typeface="微软雅黑" pitchFamily="34" charset="-122"/>
            <a:ea typeface="微软雅黑" pitchFamily="34" charset="-122"/>
          </a:endParaRPr>
        </a:p>
      </dgm:t>
    </dgm:pt>
    <dgm:pt modelId="{A695B2E9-135D-4EA3-98D8-6AD5FD00B6BB}" type="pres">
      <dgm:prSet presAssocID="{15C3DD0F-406A-4ACB-8270-0B49087D7555}" presName="hierChild1" presStyleCnt="0">
        <dgm:presLayoutVars>
          <dgm:orgChart val="1"/>
          <dgm:chPref val="1"/>
          <dgm:dir/>
          <dgm:animOne val="branch"/>
          <dgm:animLvl val="lvl"/>
          <dgm:resizeHandles/>
        </dgm:presLayoutVars>
      </dgm:prSet>
      <dgm:spPr/>
      <dgm:t>
        <a:bodyPr/>
        <a:lstStyle/>
        <a:p>
          <a:endParaRPr lang="zh-CN" altLang="en-US"/>
        </a:p>
      </dgm:t>
    </dgm:pt>
    <dgm:pt modelId="{BFF1DDC9-B8BB-478C-A3C2-60DACC17D1D3}" type="pres">
      <dgm:prSet presAssocID="{97E52B08-5A96-46A8-B811-77ACFF9119D1}" presName="hierRoot1" presStyleCnt="0">
        <dgm:presLayoutVars>
          <dgm:hierBranch val="init"/>
        </dgm:presLayoutVars>
      </dgm:prSet>
      <dgm:spPr/>
    </dgm:pt>
    <dgm:pt modelId="{2756597A-798E-452D-B850-9E6996F85F19}" type="pres">
      <dgm:prSet presAssocID="{97E52B08-5A96-46A8-B811-77ACFF9119D1}" presName="rootComposite1" presStyleCnt="0"/>
      <dgm:spPr/>
    </dgm:pt>
    <dgm:pt modelId="{69B3D3E9-F432-4DC4-BD5F-C7993C1801C2}" type="pres">
      <dgm:prSet presAssocID="{97E52B08-5A96-46A8-B811-77ACFF9119D1}" presName="rootText1" presStyleLbl="node0" presStyleIdx="0" presStyleCnt="1">
        <dgm:presLayoutVars>
          <dgm:chPref val="3"/>
        </dgm:presLayoutVars>
      </dgm:prSet>
      <dgm:spPr/>
      <dgm:t>
        <a:bodyPr/>
        <a:lstStyle/>
        <a:p>
          <a:endParaRPr lang="zh-CN" altLang="en-US"/>
        </a:p>
      </dgm:t>
    </dgm:pt>
    <dgm:pt modelId="{DE898D8B-5486-44B0-A131-F5E461D45BE1}" type="pres">
      <dgm:prSet presAssocID="{97E52B08-5A96-46A8-B811-77ACFF9119D1}" presName="rootConnector1" presStyleLbl="node1" presStyleIdx="0" presStyleCnt="0"/>
      <dgm:spPr/>
      <dgm:t>
        <a:bodyPr/>
        <a:lstStyle/>
        <a:p>
          <a:endParaRPr lang="zh-CN" altLang="en-US"/>
        </a:p>
      </dgm:t>
    </dgm:pt>
    <dgm:pt modelId="{FD29FFBF-EB12-4869-9590-6FF04D084872}" type="pres">
      <dgm:prSet presAssocID="{97E52B08-5A96-46A8-B811-77ACFF9119D1}" presName="hierChild2" presStyleCnt="0"/>
      <dgm:spPr/>
    </dgm:pt>
    <dgm:pt modelId="{A6C3C4BA-0262-40AF-A371-6651212B3869}" type="pres">
      <dgm:prSet presAssocID="{814BF13A-E5E5-44B7-AFC0-43F2DC53E5A8}" presName="Name37" presStyleLbl="parChTrans1D2" presStyleIdx="0" presStyleCnt="3"/>
      <dgm:spPr/>
      <dgm:t>
        <a:bodyPr/>
        <a:lstStyle/>
        <a:p>
          <a:endParaRPr lang="zh-CN" altLang="en-US"/>
        </a:p>
      </dgm:t>
    </dgm:pt>
    <dgm:pt modelId="{AC7F2A92-7466-4D2F-BFAA-65C21CB8AADB}" type="pres">
      <dgm:prSet presAssocID="{0CFCC3A8-D706-4C07-9E5C-52146178EA9F}" presName="hierRoot2" presStyleCnt="0">
        <dgm:presLayoutVars>
          <dgm:hierBranch val="init"/>
        </dgm:presLayoutVars>
      </dgm:prSet>
      <dgm:spPr/>
    </dgm:pt>
    <dgm:pt modelId="{7DCCD02C-99D2-448B-B985-949A0A0C32B9}" type="pres">
      <dgm:prSet presAssocID="{0CFCC3A8-D706-4C07-9E5C-52146178EA9F}" presName="rootComposite" presStyleCnt="0"/>
      <dgm:spPr/>
    </dgm:pt>
    <dgm:pt modelId="{9A711949-B95E-4769-9BB6-81F4B8ACB588}" type="pres">
      <dgm:prSet presAssocID="{0CFCC3A8-D706-4C07-9E5C-52146178EA9F}" presName="rootText" presStyleLbl="node2" presStyleIdx="0" presStyleCnt="3" custLinFactNeighborX="-19571">
        <dgm:presLayoutVars>
          <dgm:chPref val="3"/>
        </dgm:presLayoutVars>
      </dgm:prSet>
      <dgm:spPr/>
      <dgm:t>
        <a:bodyPr/>
        <a:lstStyle/>
        <a:p>
          <a:endParaRPr lang="zh-CN" altLang="en-US"/>
        </a:p>
      </dgm:t>
    </dgm:pt>
    <dgm:pt modelId="{CB65043A-C271-4301-83DC-15BB49860A69}" type="pres">
      <dgm:prSet presAssocID="{0CFCC3A8-D706-4C07-9E5C-52146178EA9F}" presName="rootConnector" presStyleLbl="node2" presStyleIdx="0" presStyleCnt="3"/>
      <dgm:spPr/>
      <dgm:t>
        <a:bodyPr/>
        <a:lstStyle/>
        <a:p>
          <a:endParaRPr lang="zh-CN" altLang="en-US"/>
        </a:p>
      </dgm:t>
    </dgm:pt>
    <dgm:pt modelId="{46D8C02C-47C7-4A00-B890-DC70747C1143}" type="pres">
      <dgm:prSet presAssocID="{0CFCC3A8-D706-4C07-9E5C-52146178EA9F}" presName="hierChild4" presStyleCnt="0"/>
      <dgm:spPr/>
    </dgm:pt>
    <dgm:pt modelId="{594A02F8-98DD-44E0-89BB-23D2EC90D399}" type="pres">
      <dgm:prSet presAssocID="{1D14B1DE-989E-4A44-8C09-3F5973685273}" presName="Name37" presStyleLbl="parChTrans1D3" presStyleIdx="0" presStyleCnt="3"/>
      <dgm:spPr/>
      <dgm:t>
        <a:bodyPr/>
        <a:lstStyle/>
        <a:p>
          <a:endParaRPr lang="zh-CN" altLang="en-US"/>
        </a:p>
      </dgm:t>
    </dgm:pt>
    <dgm:pt modelId="{A1041C19-0E7E-4AC7-B7F3-A2C4ECFEC3B9}" type="pres">
      <dgm:prSet presAssocID="{DF14ADD4-C7F6-4284-B342-2A49F4E22651}" presName="hierRoot2" presStyleCnt="0">
        <dgm:presLayoutVars>
          <dgm:hierBranch val="init"/>
        </dgm:presLayoutVars>
      </dgm:prSet>
      <dgm:spPr/>
    </dgm:pt>
    <dgm:pt modelId="{929C18E1-E342-4876-8C9E-78C56189E233}" type="pres">
      <dgm:prSet presAssocID="{DF14ADD4-C7F6-4284-B342-2A49F4E22651}" presName="rootComposite" presStyleCnt="0"/>
      <dgm:spPr/>
    </dgm:pt>
    <dgm:pt modelId="{1DE710DF-7B46-4DB4-8B90-7D0ED107781B}" type="pres">
      <dgm:prSet presAssocID="{DF14ADD4-C7F6-4284-B342-2A49F4E22651}" presName="rootText" presStyleLbl="node3" presStyleIdx="0" presStyleCnt="3" custScaleX="117943" custScaleY="269228" custLinFactNeighborX="-16825">
        <dgm:presLayoutVars>
          <dgm:chPref val="3"/>
        </dgm:presLayoutVars>
      </dgm:prSet>
      <dgm:spPr/>
      <dgm:t>
        <a:bodyPr/>
        <a:lstStyle/>
        <a:p>
          <a:endParaRPr lang="zh-CN" altLang="en-US"/>
        </a:p>
      </dgm:t>
    </dgm:pt>
    <dgm:pt modelId="{5CDC20B3-C185-47F6-B40A-148052F528C1}" type="pres">
      <dgm:prSet presAssocID="{DF14ADD4-C7F6-4284-B342-2A49F4E22651}" presName="rootConnector" presStyleLbl="node3" presStyleIdx="0" presStyleCnt="3"/>
      <dgm:spPr/>
      <dgm:t>
        <a:bodyPr/>
        <a:lstStyle/>
        <a:p>
          <a:endParaRPr lang="zh-CN" altLang="en-US"/>
        </a:p>
      </dgm:t>
    </dgm:pt>
    <dgm:pt modelId="{FB4CA150-A185-4590-83F1-1049E34B74AF}" type="pres">
      <dgm:prSet presAssocID="{DF14ADD4-C7F6-4284-B342-2A49F4E22651}" presName="hierChild4" presStyleCnt="0"/>
      <dgm:spPr/>
    </dgm:pt>
    <dgm:pt modelId="{70C038FF-37A7-4D27-8D2F-CEE59BBA508F}" type="pres">
      <dgm:prSet presAssocID="{DF14ADD4-C7F6-4284-B342-2A49F4E22651}" presName="hierChild5" presStyleCnt="0"/>
      <dgm:spPr/>
    </dgm:pt>
    <dgm:pt modelId="{56F11255-66E8-4B6F-B6CC-78D0AF270DB1}" type="pres">
      <dgm:prSet presAssocID="{0CFCC3A8-D706-4C07-9E5C-52146178EA9F}" presName="hierChild5" presStyleCnt="0"/>
      <dgm:spPr/>
    </dgm:pt>
    <dgm:pt modelId="{D2B135E0-5551-4C97-8B33-CB7AEC942760}" type="pres">
      <dgm:prSet presAssocID="{EB2DE244-6EE6-4AC5-AC17-7B61D63BDDC0}" presName="Name37" presStyleLbl="parChTrans1D2" presStyleIdx="1" presStyleCnt="3"/>
      <dgm:spPr/>
      <dgm:t>
        <a:bodyPr/>
        <a:lstStyle/>
        <a:p>
          <a:endParaRPr lang="zh-CN" altLang="en-US"/>
        </a:p>
      </dgm:t>
    </dgm:pt>
    <dgm:pt modelId="{C878A81F-6AF4-4661-8AC1-BDEF2EBCF38F}" type="pres">
      <dgm:prSet presAssocID="{9A0A4F7F-5487-44CA-A3A0-87020D96A758}" presName="hierRoot2" presStyleCnt="0">
        <dgm:presLayoutVars>
          <dgm:hierBranch val="init"/>
        </dgm:presLayoutVars>
      </dgm:prSet>
      <dgm:spPr/>
    </dgm:pt>
    <dgm:pt modelId="{6B972C0E-5C68-4229-A2A0-2CBDB221BAF7}" type="pres">
      <dgm:prSet presAssocID="{9A0A4F7F-5487-44CA-A3A0-87020D96A758}" presName="rootComposite" presStyleCnt="0"/>
      <dgm:spPr/>
    </dgm:pt>
    <dgm:pt modelId="{3DB0DBA8-C9FE-42FD-876E-AAD4667F70D5}" type="pres">
      <dgm:prSet presAssocID="{9A0A4F7F-5487-44CA-A3A0-87020D96A758}" presName="rootText" presStyleLbl="node2" presStyleIdx="1" presStyleCnt="3" custLinFactNeighborX="1994">
        <dgm:presLayoutVars>
          <dgm:chPref val="3"/>
        </dgm:presLayoutVars>
      </dgm:prSet>
      <dgm:spPr/>
      <dgm:t>
        <a:bodyPr/>
        <a:lstStyle/>
        <a:p>
          <a:endParaRPr lang="zh-CN" altLang="en-US"/>
        </a:p>
      </dgm:t>
    </dgm:pt>
    <dgm:pt modelId="{FE81F5B3-1046-4421-995F-ADD8D71EEF99}" type="pres">
      <dgm:prSet presAssocID="{9A0A4F7F-5487-44CA-A3A0-87020D96A758}" presName="rootConnector" presStyleLbl="node2" presStyleIdx="1" presStyleCnt="3"/>
      <dgm:spPr/>
      <dgm:t>
        <a:bodyPr/>
        <a:lstStyle/>
        <a:p>
          <a:endParaRPr lang="zh-CN" altLang="en-US"/>
        </a:p>
      </dgm:t>
    </dgm:pt>
    <dgm:pt modelId="{E50562C8-73E4-448E-8881-FA5FBF2BBDA1}" type="pres">
      <dgm:prSet presAssocID="{9A0A4F7F-5487-44CA-A3A0-87020D96A758}" presName="hierChild4" presStyleCnt="0"/>
      <dgm:spPr/>
    </dgm:pt>
    <dgm:pt modelId="{A2A0D35C-0E16-4ACE-91FC-498D3D8666EC}" type="pres">
      <dgm:prSet presAssocID="{D9C93E04-BAA7-4039-8577-E30F66CE1A1E}" presName="Name37" presStyleLbl="parChTrans1D3" presStyleIdx="1" presStyleCnt="3"/>
      <dgm:spPr/>
      <dgm:t>
        <a:bodyPr/>
        <a:lstStyle/>
        <a:p>
          <a:endParaRPr lang="zh-CN" altLang="en-US"/>
        </a:p>
      </dgm:t>
    </dgm:pt>
    <dgm:pt modelId="{5A8D3BC7-D682-4206-B283-743CDD33318B}" type="pres">
      <dgm:prSet presAssocID="{44B2D875-9B24-4925-8C90-5F665002FF3C}" presName="hierRoot2" presStyleCnt="0">
        <dgm:presLayoutVars>
          <dgm:hierBranch val="init"/>
        </dgm:presLayoutVars>
      </dgm:prSet>
      <dgm:spPr/>
    </dgm:pt>
    <dgm:pt modelId="{6A85827D-C50D-4E3C-9A42-C26F104F76FD}" type="pres">
      <dgm:prSet presAssocID="{44B2D875-9B24-4925-8C90-5F665002FF3C}" presName="rootComposite" presStyleCnt="0"/>
      <dgm:spPr/>
    </dgm:pt>
    <dgm:pt modelId="{A408E1B4-1972-4EBA-932B-D702A90220B1}" type="pres">
      <dgm:prSet presAssocID="{44B2D875-9B24-4925-8C90-5F665002FF3C}" presName="rootText" presStyleLbl="node3" presStyleIdx="1" presStyleCnt="3" custScaleX="124190" custScaleY="263697" custLinFactNeighborX="-2522">
        <dgm:presLayoutVars>
          <dgm:chPref val="3"/>
        </dgm:presLayoutVars>
      </dgm:prSet>
      <dgm:spPr/>
      <dgm:t>
        <a:bodyPr/>
        <a:lstStyle/>
        <a:p>
          <a:endParaRPr lang="zh-CN" altLang="en-US"/>
        </a:p>
      </dgm:t>
    </dgm:pt>
    <dgm:pt modelId="{4FF565EB-055D-4170-8C05-2784E1CCDB70}" type="pres">
      <dgm:prSet presAssocID="{44B2D875-9B24-4925-8C90-5F665002FF3C}" presName="rootConnector" presStyleLbl="node3" presStyleIdx="1" presStyleCnt="3"/>
      <dgm:spPr/>
      <dgm:t>
        <a:bodyPr/>
        <a:lstStyle/>
        <a:p>
          <a:endParaRPr lang="zh-CN" altLang="en-US"/>
        </a:p>
      </dgm:t>
    </dgm:pt>
    <dgm:pt modelId="{D449071D-37BF-425B-91F8-5439D60041DC}" type="pres">
      <dgm:prSet presAssocID="{44B2D875-9B24-4925-8C90-5F665002FF3C}" presName="hierChild4" presStyleCnt="0"/>
      <dgm:spPr/>
    </dgm:pt>
    <dgm:pt modelId="{33FAD81E-90E9-41E9-84DC-6A1FC6781E7D}" type="pres">
      <dgm:prSet presAssocID="{44B2D875-9B24-4925-8C90-5F665002FF3C}" presName="hierChild5" presStyleCnt="0"/>
      <dgm:spPr/>
    </dgm:pt>
    <dgm:pt modelId="{D82BA195-DA00-4BFF-813A-3D1FF0164F5C}" type="pres">
      <dgm:prSet presAssocID="{9A0A4F7F-5487-44CA-A3A0-87020D96A758}" presName="hierChild5" presStyleCnt="0"/>
      <dgm:spPr/>
    </dgm:pt>
    <dgm:pt modelId="{F898790E-EC89-4981-BA72-B427168D771E}" type="pres">
      <dgm:prSet presAssocID="{416A1FDF-97C1-455C-A4F2-5FF2BA9BCC5D}" presName="Name37" presStyleLbl="parChTrans1D2" presStyleIdx="2" presStyleCnt="3"/>
      <dgm:spPr/>
      <dgm:t>
        <a:bodyPr/>
        <a:lstStyle/>
        <a:p>
          <a:endParaRPr lang="zh-CN" altLang="en-US"/>
        </a:p>
      </dgm:t>
    </dgm:pt>
    <dgm:pt modelId="{C3EB34E0-16B9-442E-81D4-82AB0A17D86B}" type="pres">
      <dgm:prSet presAssocID="{6FDDD6D4-0E1B-4357-BD37-F918BB01881D}" presName="hierRoot2" presStyleCnt="0">
        <dgm:presLayoutVars>
          <dgm:hierBranch val="init"/>
        </dgm:presLayoutVars>
      </dgm:prSet>
      <dgm:spPr/>
    </dgm:pt>
    <dgm:pt modelId="{9A8CF947-2AEB-44C3-B727-8D983F1FB194}" type="pres">
      <dgm:prSet presAssocID="{6FDDD6D4-0E1B-4357-BD37-F918BB01881D}" presName="rootComposite" presStyleCnt="0"/>
      <dgm:spPr/>
    </dgm:pt>
    <dgm:pt modelId="{240021FA-7D66-41FD-AB64-B088EF71B586}" type="pres">
      <dgm:prSet presAssocID="{6FDDD6D4-0E1B-4357-BD37-F918BB01881D}" presName="rootText" presStyleLbl="node2" presStyleIdx="2" presStyleCnt="3" custLinFactNeighborX="18878">
        <dgm:presLayoutVars>
          <dgm:chPref val="3"/>
        </dgm:presLayoutVars>
      </dgm:prSet>
      <dgm:spPr/>
      <dgm:t>
        <a:bodyPr/>
        <a:lstStyle/>
        <a:p>
          <a:endParaRPr lang="zh-CN" altLang="en-US"/>
        </a:p>
      </dgm:t>
    </dgm:pt>
    <dgm:pt modelId="{23B66D7E-2368-4FF9-B7B2-243357420D47}" type="pres">
      <dgm:prSet presAssocID="{6FDDD6D4-0E1B-4357-BD37-F918BB01881D}" presName="rootConnector" presStyleLbl="node2" presStyleIdx="2" presStyleCnt="3"/>
      <dgm:spPr/>
      <dgm:t>
        <a:bodyPr/>
        <a:lstStyle/>
        <a:p>
          <a:endParaRPr lang="zh-CN" altLang="en-US"/>
        </a:p>
      </dgm:t>
    </dgm:pt>
    <dgm:pt modelId="{DF80D2D4-B653-4170-B7D6-F8B2F8AF3CCA}" type="pres">
      <dgm:prSet presAssocID="{6FDDD6D4-0E1B-4357-BD37-F918BB01881D}" presName="hierChild4" presStyleCnt="0"/>
      <dgm:spPr/>
    </dgm:pt>
    <dgm:pt modelId="{5C177307-B6F1-4125-99AA-73549A2D5744}" type="pres">
      <dgm:prSet presAssocID="{669A05B3-09EF-409F-BC43-0815FA0BB48A}" presName="Name37" presStyleLbl="parChTrans1D3" presStyleIdx="2" presStyleCnt="3"/>
      <dgm:spPr/>
      <dgm:t>
        <a:bodyPr/>
        <a:lstStyle/>
        <a:p>
          <a:endParaRPr lang="zh-CN" altLang="en-US"/>
        </a:p>
      </dgm:t>
    </dgm:pt>
    <dgm:pt modelId="{78C04935-C0D0-4347-9A56-76BA4546EAA6}" type="pres">
      <dgm:prSet presAssocID="{EFD1C63D-4F3D-46CA-B58C-687D949B1821}" presName="hierRoot2" presStyleCnt="0">
        <dgm:presLayoutVars>
          <dgm:hierBranch val="init"/>
        </dgm:presLayoutVars>
      </dgm:prSet>
      <dgm:spPr/>
    </dgm:pt>
    <dgm:pt modelId="{A53FFB95-E9F8-446B-85A8-B7A15FFCE6CC}" type="pres">
      <dgm:prSet presAssocID="{EFD1C63D-4F3D-46CA-B58C-687D949B1821}" presName="rootComposite" presStyleCnt="0"/>
      <dgm:spPr/>
    </dgm:pt>
    <dgm:pt modelId="{E44AE5C6-1961-4790-9C3E-B068C0C8D690}" type="pres">
      <dgm:prSet presAssocID="{EFD1C63D-4F3D-46CA-B58C-687D949B1821}" presName="rootText" presStyleLbl="node3" presStyleIdx="2" presStyleCnt="3" custScaleX="130812" custScaleY="263208" custLinFactNeighborX="17133">
        <dgm:presLayoutVars>
          <dgm:chPref val="3"/>
        </dgm:presLayoutVars>
      </dgm:prSet>
      <dgm:spPr/>
      <dgm:t>
        <a:bodyPr/>
        <a:lstStyle/>
        <a:p>
          <a:endParaRPr lang="zh-CN" altLang="en-US"/>
        </a:p>
      </dgm:t>
    </dgm:pt>
    <dgm:pt modelId="{F8179D49-3AE5-4AD5-85D4-B8392F5A25F1}" type="pres">
      <dgm:prSet presAssocID="{EFD1C63D-4F3D-46CA-B58C-687D949B1821}" presName="rootConnector" presStyleLbl="node3" presStyleIdx="2" presStyleCnt="3"/>
      <dgm:spPr/>
      <dgm:t>
        <a:bodyPr/>
        <a:lstStyle/>
        <a:p>
          <a:endParaRPr lang="zh-CN" altLang="en-US"/>
        </a:p>
      </dgm:t>
    </dgm:pt>
    <dgm:pt modelId="{8B9C42BA-6DBB-47E0-BF61-9F45E5B98DB9}" type="pres">
      <dgm:prSet presAssocID="{EFD1C63D-4F3D-46CA-B58C-687D949B1821}" presName="hierChild4" presStyleCnt="0"/>
      <dgm:spPr/>
    </dgm:pt>
    <dgm:pt modelId="{01159CA4-6B45-4F90-8657-82403D8A4D2D}" type="pres">
      <dgm:prSet presAssocID="{EFD1C63D-4F3D-46CA-B58C-687D949B1821}" presName="hierChild5" presStyleCnt="0"/>
      <dgm:spPr/>
    </dgm:pt>
    <dgm:pt modelId="{786D5E32-4E96-420B-884B-45F04578B801}" type="pres">
      <dgm:prSet presAssocID="{6FDDD6D4-0E1B-4357-BD37-F918BB01881D}" presName="hierChild5" presStyleCnt="0"/>
      <dgm:spPr/>
    </dgm:pt>
    <dgm:pt modelId="{CF36190B-3C8E-4141-A351-7BB2A7E5E142}" type="pres">
      <dgm:prSet presAssocID="{97E52B08-5A96-46A8-B811-77ACFF9119D1}" presName="hierChild3" presStyleCnt="0"/>
      <dgm:spPr/>
    </dgm:pt>
  </dgm:ptLst>
  <dgm:cxnLst>
    <dgm:cxn modelId="{66FC3B1B-32C2-40F9-85DE-AB9AC4653B7A}" srcId="{9A0A4F7F-5487-44CA-A3A0-87020D96A758}" destId="{44B2D875-9B24-4925-8C90-5F665002FF3C}" srcOrd="0" destOrd="0" parTransId="{D9C93E04-BAA7-4039-8577-E30F66CE1A1E}" sibTransId="{039BFE04-3858-4545-ADC2-BC5B4CF50B33}"/>
    <dgm:cxn modelId="{B2F8545B-EED1-4BD2-9E0A-4DF1BABCAA37}" type="presOf" srcId="{814BF13A-E5E5-44B7-AFC0-43F2DC53E5A8}" destId="{A6C3C4BA-0262-40AF-A371-6651212B3869}" srcOrd="0" destOrd="0" presId="urn:microsoft.com/office/officeart/2005/8/layout/orgChart1"/>
    <dgm:cxn modelId="{84AE0383-8618-44C1-B503-D22F1C4CB0B7}" type="presOf" srcId="{EFD1C63D-4F3D-46CA-B58C-687D949B1821}" destId="{E44AE5C6-1961-4790-9C3E-B068C0C8D690}" srcOrd="0" destOrd="0" presId="urn:microsoft.com/office/officeart/2005/8/layout/orgChart1"/>
    <dgm:cxn modelId="{8C82AF42-D209-4CBD-8216-490C9B8B89A7}" type="presOf" srcId="{DF14ADD4-C7F6-4284-B342-2A49F4E22651}" destId="{5CDC20B3-C185-47F6-B40A-148052F528C1}" srcOrd="1" destOrd="0" presId="urn:microsoft.com/office/officeart/2005/8/layout/orgChart1"/>
    <dgm:cxn modelId="{97A8E5B0-E964-4425-B8D8-4393DF079606}" srcId="{0CFCC3A8-D706-4C07-9E5C-52146178EA9F}" destId="{DF14ADD4-C7F6-4284-B342-2A49F4E22651}" srcOrd="0" destOrd="0" parTransId="{1D14B1DE-989E-4A44-8C09-3F5973685273}" sibTransId="{60015462-043B-4F30-8B25-0479EDE7548D}"/>
    <dgm:cxn modelId="{AEB37CB7-24AC-4606-AC22-ED8B0EF376B8}" srcId="{97E52B08-5A96-46A8-B811-77ACFF9119D1}" destId="{0CFCC3A8-D706-4C07-9E5C-52146178EA9F}" srcOrd="0" destOrd="0" parTransId="{814BF13A-E5E5-44B7-AFC0-43F2DC53E5A8}" sibTransId="{950A89F8-1B90-4C59-A221-D60342ED711F}"/>
    <dgm:cxn modelId="{9C77D94A-3250-4590-91FA-BDDCF3299153}" type="presOf" srcId="{9A0A4F7F-5487-44CA-A3A0-87020D96A758}" destId="{FE81F5B3-1046-4421-995F-ADD8D71EEF99}" srcOrd="1" destOrd="0" presId="urn:microsoft.com/office/officeart/2005/8/layout/orgChart1"/>
    <dgm:cxn modelId="{AF77CB88-3E94-4B3D-B5E9-09CC611713A4}" type="presOf" srcId="{9A0A4F7F-5487-44CA-A3A0-87020D96A758}" destId="{3DB0DBA8-C9FE-42FD-876E-AAD4667F70D5}" srcOrd="0" destOrd="0" presId="urn:microsoft.com/office/officeart/2005/8/layout/orgChart1"/>
    <dgm:cxn modelId="{8208D708-85C0-44DF-8232-A0340BF5AF95}" type="presOf" srcId="{44B2D875-9B24-4925-8C90-5F665002FF3C}" destId="{A408E1B4-1972-4EBA-932B-D702A90220B1}" srcOrd="0" destOrd="0" presId="urn:microsoft.com/office/officeart/2005/8/layout/orgChart1"/>
    <dgm:cxn modelId="{08AF4D7D-5A81-4CA6-84B4-8C35FDAF6BE5}" srcId="{97E52B08-5A96-46A8-B811-77ACFF9119D1}" destId="{9A0A4F7F-5487-44CA-A3A0-87020D96A758}" srcOrd="1" destOrd="0" parTransId="{EB2DE244-6EE6-4AC5-AC17-7B61D63BDDC0}" sibTransId="{E65EE7F5-54A4-41DD-BD13-BD6A7ED5B9E8}"/>
    <dgm:cxn modelId="{AB725566-6B3F-4712-AA07-3B9E3B25FA96}" type="presOf" srcId="{97E52B08-5A96-46A8-B811-77ACFF9119D1}" destId="{69B3D3E9-F432-4DC4-BD5F-C7993C1801C2}" srcOrd="0" destOrd="0" presId="urn:microsoft.com/office/officeart/2005/8/layout/orgChart1"/>
    <dgm:cxn modelId="{2C02F788-B456-4D09-AA08-79377A095638}" type="presOf" srcId="{416A1FDF-97C1-455C-A4F2-5FF2BA9BCC5D}" destId="{F898790E-EC89-4981-BA72-B427168D771E}" srcOrd="0" destOrd="0" presId="urn:microsoft.com/office/officeart/2005/8/layout/orgChart1"/>
    <dgm:cxn modelId="{0F59F214-ADBB-471F-A6FC-15DF41D660F2}" type="presOf" srcId="{EFD1C63D-4F3D-46CA-B58C-687D949B1821}" destId="{F8179D49-3AE5-4AD5-85D4-B8392F5A25F1}" srcOrd="1" destOrd="0" presId="urn:microsoft.com/office/officeart/2005/8/layout/orgChart1"/>
    <dgm:cxn modelId="{C2904A57-AC0D-444F-A7F5-86826F958AEE}" type="presOf" srcId="{44B2D875-9B24-4925-8C90-5F665002FF3C}" destId="{4FF565EB-055D-4170-8C05-2784E1CCDB70}" srcOrd="1" destOrd="0" presId="urn:microsoft.com/office/officeart/2005/8/layout/orgChart1"/>
    <dgm:cxn modelId="{620875B1-4646-4292-9BD6-EEC49B5C74EC}" type="presOf" srcId="{15C3DD0F-406A-4ACB-8270-0B49087D7555}" destId="{A695B2E9-135D-4EA3-98D8-6AD5FD00B6BB}" srcOrd="0" destOrd="0" presId="urn:microsoft.com/office/officeart/2005/8/layout/orgChart1"/>
    <dgm:cxn modelId="{0A987848-D1C9-4FA5-AF5D-D40E7CE48C8B}" type="presOf" srcId="{D9C93E04-BAA7-4039-8577-E30F66CE1A1E}" destId="{A2A0D35C-0E16-4ACE-91FC-498D3D8666EC}" srcOrd="0" destOrd="0" presId="urn:microsoft.com/office/officeart/2005/8/layout/orgChart1"/>
    <dgm:cxn modelId="{70B4C4DA-3805-45D0-B1EE-66CF1B8C10A7}" type="presOf" srcId="{1D14B1DE-989E-4A44-8C09-3F5973685273}" destId="{594A02F8-98DD-44E0-89BB-23D2EC90D399}" srcOrd="0" destOrd="0" presId="urn:microsoft.com/office/officeart/2005/8/layout/orgChart1"/>
    <dgm:cxn modelId="{BD08ABC1-5484-455D-8F4A-C81A365BA4C8}" type="presOf" srcId="{0CFCC3A8-D706-4C07-9E5C-52146178EA9F}" destId="{CB65043A-C271-4301-83DC-15BB49860A69}" srcOrd="1" destOrd="0" presId="urn:microsoft.com/office/officeart/2005/8/layout/orgChart1"/>
    <dgm:cxn modelId="{8BF8FD0D-6310-49FA-BCC5-8034365B40D8}" srcId="{6FDDD6D4-0E1B-4357-BD37-F918BB01881D}" destId="{EFD1C63D-4F3D-46CA-B58C-687D949B1821}" srcOrd="0" destOrd="0" parTransId="{669A05B3-09EF-409F-BC43-0815FA0BB48A}" sibTransId="{EF8D8DEA-EE87-4CF5-A538-F1385C44899E}"/>
    <dgm:cxn modelId="{80BC75A9-2692-410C-9BAD-27C5185176FC}" type="presOf" srcId="{DF14ADD4-C7F6-4284-B342-2A49F4E22651}" destId="{1DE710DF-7B46-4DB4-8B90-7D0ED107781B}" srcOrd="0" destOrd="0" presId="urn:microsoft.com/office/officeart/2005/8/layout/orgChart1"/>
    <dgm:cxn modelId="{3B635BE2-3E18-4F64-959F-41B27C8357C2}" type="presOf" srcId="{EB2DE244-6EE6-4AC5-AC17-7B61D63BDDC0}" destId="{D2B135E0-5551-4C97-8B33-CB7AEC942760}" srcOrd="0" destOrd="0" presId="urn:microsoft.com/office/officeart/2005/8/layout/orgChart1"/>
    <dgm:cxn modelId="{5891BE00-1901-4E89-9051-A08AB59000E3}" type="presOf" srcId="{97E52B08-5A96-46A8-B811-77ACFF9119D1}" destId="{DE898D8B-5486-44B0-A131-F5E461D45BE1}" srcOrd="1" destOrd="0" presId="urn:microsoft.com/office/officeart/2005/8/layout/orgChart1"/>
    <dgm:cxn modelId="{92C471DB-65AF-47BD-AE9F-9EBD2537077A}" type="presOf" srcId="{6FDDD6D4-0E1B-4357-BD37-F918BB01881D}" destId="{23B66D7E-2368-4FF9-B7B2-243357420D47}" srcOrd="1" destOrd="0" presId="urn:microsoft.com/office/officeart/2005/8/layout/orgChart1"/>
    <dgm:cxn modelId="{33B2A30D-5C3A-434B-8D89-52F20BC731CB}" type="presOf" srcId="{6FDDD6D4-0E1B-4357-BD37-F918BB01881D}" destId="{240021FA-7D66-41FD-AB64-B088EF71B586}" srcOrd="0" destOrd="0" presId="urn:microsoft.com/office/officeart/2005/8/layout/orgChart1"/>
    <dgm:cxn modelId="{E5B4B392-B94E-4F99-94F5-9277AE61A390}" srcId="{15C3DD0F-406A-4ACB-8270-0B49087D7555}" destId="{97E52B08-5A96-46A8-B811-77ACFF9119D1}" srcOrd="0" destOrd="0" parTransId="{2CEC2DCC-A288-4A02-9090-ABC391AF9358}" sibTransId="{4C8A7951-13B6-4A47-B578-FA2DD62D40DA}"/>
    <dgm:cxn modelId="{A6E752EA-258F-460F-A411-CE0EE1F82514}" type="presOf" srcId="{0CFCC3A8-D706-4C07-9E5C-52146178EA9F}" destId="{9A711949-B95E-4769-9BB6-81F4B8ACB588}" srcOrd="0" destOrd="0" presId="urn:microsoft.com/office/officeart/2005/8/layout/orgChart1"/>
    <dgm:cxn modelId="{9F3A411E-9868-45BA-8FA0-3A4C87A249FC}" srcId="{97E52B08-5A96-46A8-B811-77ACFF9119D1}" destId="{6FDDD6D4-0E1B-4357-BD37-F918BB01881D}" srcOrd="2" destOrd="0" parTransId="{416A1FDF-97C1-455C-A4F2-5FF2BA9BCC5D}" sibTransId="{8F910BA4-FCB9-4768-A009-5C1A844BF25C}"/>
    <dgm:cxn modelId="{A69FF22E-A056-4936-89C4-C9327A1EE04E}" type="presOf" srcId="{669A05B3-09EF-409F-BC43-0815FA0BB48A}" destId="{5C177307-B6F1-4125-99AA-73549A2D5744}" srcOrd="0" destOrd="0" presId="urn:microsoft.com/office/officeart/2005/8/layout/orgChart1"/>
    <dgm:cxn modelId="{B826283E-B5BC-42C0-8299-02E4AE206F1B}" type="presParOf" srcId="{A695B2E9-135D-4EA3-98D8-6AD5FD00B6BB}" destId="{BFF1DDC9-B8BB-478C-A3C2-60DACC17D1D3}" srcOrd="0" destOrd="0" presId="urn:microsoft.com/office/officeart/2005/8/layout/orgChart1"/>
    <dgm:cxn modelId="{1D81242D-DA5D-4CC1-8EFB-FE5225A4F3C9}" type="presParOf" srcId="{BFF1DDC9-B8BB-478C-A3C2-60DACC17D1D3}" destId="{2756597A-798E-452D-B850-9E6996F85F19}" srcOrd="0" destOrd="0" presId="urn:microsoft.com/office/officeart/2005/8/layout/orgChart1"/>
    <dgm:cxn modelId="{98B54E9B-0D67-4B81-8665-1B2EC48A17B5}" type="presParOf" srcId="{2756597A-798E-452D-B850-9E6996F85F19}" destId="{69B3D3E9-F432-4DC4-BD5F-C7993C1801C2}" srcOrd="0" destOrd="0" presId="urn:microsoft.com/office/officeart/2005/8/layout/orgChart1"/>
    <dgm:cxn modelId="{72EC92DF-BB67-4B69-A0AD-57B9F54583C5}" type="presParOf" srcId="{2756597A-798E-452D-B850-9E6996F85F19}" destId="{DE898D8B-5486-44B0-A131-F5E461D45BE1}" srcOrd="1" destOrd="0" presId="urn:microsoft.com/office/officeart/2005/8/layout/orgChart1"/>
    <dgm:cxn modelId="{95DCB637-2A64-427A-84C0-5288A263B59B}" type="presParOf" srcId="{BFF1DDC9-B8BB-478C-A3C2-60DACC17D1D3}" destId="{FD29FFBF-EB12-4869-9590-6FF04D084872}" srcOrd="1" destOrd="0" presId="urn:microsoft.com/office/officeart/2005/8/layout/orgChart1"/>
    <dgm:cxn modelId="{E79A1089-765B-4F9C-A80E-483391801B01}" type="presParOf" srcId="{FD29FFBF-EB12-4869-9590-6FF04D084872}" destId="{A6C3C4BA-0262-40AF-A371-6651212B3869}" srcOrd="0" destOrd="0" presId="urn:microsoft.com/office/officeart/2005/8/layout/orgChart1"/>
    <dgm:cxn modelId="{0FB45654-42C8-4AA4-BE13-7E927493DEAA}" type="presParOf" srcId="{FD29FFBF-EB12-4869-9590-6FF04D084872}" destId="{AC7F2A92-7466-4D2F-BFAA-65C21CB8AADB}" srcOrd="1" destOrd="0" presId="urn:microsoft.com/office/officeart/2005/8/layout/orgChart1"/>
    <dgm:cxn modelId="{31658394-D873-4664-9020-AA4DB6E68F97}" type="presParOf" srcId="{AC7F2A92-7466-4D2F-BFAA-65C21CB8AADB}" destId="{7DCCD02C-99D2-448B-B985-949A0A0C32B9}" srcOrd="0" destOrd="0" presId="urn:microsoft.com/office/officeart/2005/8/layout/orgChart1"/>
    <dgm:cxn modelId="{217B3D31-7581-41D0-8657-31E7E36B26F7}" type="presParOf" srcId="{7DCCD02C-99D2-448B-B985-949A0A0C32B9}" destId="{9A711949-B95E-4769-9BB6-81F4B8ACB588}" srcOrd="0" destOrd="0" presId="urn:microsoft.com/office/officeart/2005/8/layout/orgChart1"/>
    <dgm:cxn modelId="{9C19BB7A-9371-4CD5-8BB9-AD68CC30C851}" type="presParOf" srcId="{7DCCD02C-99D2-448B-B985-949A0A0C32B9}" destId="{CB65043A-C271-4301-83DC-15BB49860A69}" srcOrd="1" destOrd="0" presId="urn:microsoft.com/office/officeart/2005/8/layout/orgChart1"/>
    <dgm:cxn modelId="{EF380BC1-D531-46A0-9688-30D21DFF1B08}" type="presParOf" srcId="{AC7F2A92-7466-4D2F-BFAA-65C21CB8AADB}" destId="{46D8C02C-47C7-4A00-B890-DC70747C1143}" srcOrd="1" destOrd="0" presId="urn:microsoft.com/office/officeart/2005/8/layout/orgChart1"/>
    <dgm:cxn modelId="{31715B39-A7F9-4D32-989A-836BE46331A0}" type="presParOf" srcId="{46D8C02C-47C7-4A00-B890-DC70747C1143}" destId="{594A02F8-98DD-44E0-89BB-23D2EC90D399}" srcOrd="0" destOrd="0" presId="urn:microsoft.com/office/officeart/2005/8/layout/orgChart1"/>
    <dgm:cxn modelId="{7557263D-F409-44E4-AFF1-ADCA4AFBF1DD}" type="presParOf" srcId="{46D8C02C-47C7-4A00-B890-DC70747C1143}" destId="{A1041C19-0E7E-4AC7-B7F3-A2C4ECFEC3B9}" srcOrd="1" destOrd="0" presId="urn:microsoft.com/office/officeart/2005/8/layout/orgChart1"/>
    <dgm:cxn modelId="{7D09A662-A9E6-427F-8384-3439D36853EA}" type="presParOf" srcId="{A1041C19-0E7E-4AC7-B7F3-A2C4ECFEC3B9}" destId="{929C18E1-E342-4876-8C9E-78C56189E233}" srcOrd="0" destOrd="0" presId="urn:microsoft.com/office/officeart/2005/8/layout/orgChart1"/>
    <dgm:cxn modelId="{3BE69217-3FE5-4E26-971A-B90D476AD5DE}" type="presParOf" srcId="{929C18E1-E342-4876-8C9E-78C56189E233}" destId="{1DE710DF-7B46-4DB4-8B90-7D0ED107781B}" srcOrd="0" destOrd="0" presId="urn:microsoft.com/office/officeart/2005/8/layout/orgChart1"/>
    <dgm:cxn modelId="{1ABDE591-A3D7-4D89-B692-7A5F1B4E85DF}" type="presParOf" srcId="{929C18E1-E342-4876-8C9E-78C56189E233}" destId="{5CDC20B3-C185-47F6-B40A-148052F528C1}" srcOrd="1" destOrd="0" presId="urn:microsoft.com/office/officeart/2005/8/layout/orgChart1"/>
    <dgm:cxn modelId="{B38F1412-8769-4E11-A60E-527E7B024F7D}" type="presParOf" srcId="{A1041C19-0E7E-4AC7-B7F3-A2C4ECFEC3B9}" destId="{FB4CA150-A185-4590-83F1-1049E34B74AF}" srcOrd="1" destOrd="0" presId="urn:microsoft.com/office/officeart/2005/8/layout/orgChart1"/>
    <dgm:cxn modelId="{9E139FC5-92A1-490E-9E91-ACF7A0828914}" type="presParOf" srcId="{A1041C19-0E7E-4AC7-B7F3-A2C4ECFEC3B9}" destId="{70C038FF-37A7-4D27-8D2F-CEE59BBA508F}" srcOrd="2" destOrd="0" presId="urn:microsoft.com/office/officeart/2005/8/layout/orgChart1"/>
    <dgm:cxn modelId="{3BB61F5F-48AE-48E0-83D8-71CDAA22E392}" type="presParOf" srcId="{AC7F2A92-7466-4D2F-BFAA-65C21CB8AADB}" destId="{56F11255-66E8-4B6F-B6CC-78D0AF270DB1}" srcOrd="2" destOrd="0" presId="urn:microsoft.com/office/officeart/2005/8/layout/orgChart1"/>
    <dgm:cxn modelId="{90A35529-C559-4C5A-891D-3A465573F9FA}" type="presParOf" srcId="{FD29FFBF-EB12-4869-9590-6FF04D084872}" destId="{D2B135E0-5551-4C97-8B33-CB7AEC942760}" srcOrd="2" destOrd="0" presId="urn:microsoft.com/office/officeart/2005/8/layout/orgChart1"/>
    <dgm:cxn modelId="{513E606F-01CD-4DAF-A065-1D4D86385F18}" type="presParOf" srcId="{FD29FFBF-EB12-4869-9590-6FF04D084872}" destId="{C878A81F-6AF4-4661-8AC1-BDEF2EBCF38F}" srcOrd="3" destOrd="0" presId="urn:microsoft.com/office/officeart/2005/8/layout/orgChart1"/>
    <dgm:cxn modelId="{3794714E-DCAB-4A2E-8328-ACE1178E1FEB}" type="presParOf" srcId="{C878A81F-6AF4-4661-8AC1-BDEF2EBCF38F}" destId="{6B972C0E-5C68-4229-A2A0-2CBDB221BAF7}" srcOrd="0" destOrd="0" presId="urn:microsoft.com/office/officeart/2005/8/layout/orgChart1"/>
    <dgm:cxn modelId="{23067099-A83B-4065-85DA-ADFF409BFADB}" type="presParOf" srcId="{6B972C0E-5C68-4229-A2A0-2CBDB221BAF7}" destId="{3DB0DBA8-C9FE-42FD-876E-AAD4667F70D5}" srcOrd="0" destOrd="0" presId="urn:microsoft.com/office/officeart/2005/8/layout/orgChart1"/>
    <dgm:cxn modelId="{3B066DFD-6DF9-483B-B127-6ECF9693F673}" type="presParOf" srcId="{6B972C0E-5C68-4229-A2A0-2CBDB221BAF7}" destId="{FE81F5B3-1046-4421-995F-ADD8D71EEF99}" srcOrd="1" destOrd="0" presId="urn:microsoft.com/office/officeart/2005/8/layout/orgChart1"/>
    <dgm:cxn modelId="{D2F22E48-011A-44BC-A906-7EBBAF939619}" type="presParOf" srcId="{C878A81F-6AF4-4661-8AC1-BDEF2EBCF38F}" destId="{E50562C8-73E4-448E-8881-FA5FBF2BBDA1}" srcOrd="1" destOrd="0" presId="urn:microsoft.com/office/officeart/2005/8/layout/orgChart1"/>
    <dgm:cxn modelId="{D4176A34-F7EB-465A-A70B-07C5791A1E2A}" type="presParOf" srcId="{E50562C8-73E4-448E-8881-FA5FBF2BBDA1}" destId="{A2A0D35C-0E16-4ACE-91FC-498D3D8666EC}" srcOrd="0" destOrd="0" presId="urn:microsoft.com/office/officeart/2005/8/layout/orgChart1"/>
    <dgm:cxn modelId="{8B6565E3-A925-43C4-A10A-3805604CAD3F}" type="presParOf" srcId="{E50562C8-73E4-448E-8881-FA5FBF2BBDA1}" destId="{5A8D3BC7-D682-4206-B283-743CDD33318B}" srcOrd="1" destOrd="0" presId="urn:microsoft.com/office/officeart/2005/8/layout/orgChart1"/>
    <dgm:cxn modelId="{3E902207-E290-4EC2-9842-568A257F4C75}" type="presParOf" srcId="{5A8D3BC7-D682-4206-B283-743CDD33318B}" destId="{6A85827D-C50D-4E3C-9A42-C26F104F76FD}" srcOrd="0" destOrd="0" presId="urn:microsoft.com/office/officeart/2005/8/layout/orgChart1"/>
    <dgm:cxn modelId="{59DF601A-DE52-45F4-A757-CDF768C5F1A0}" type="presParOf" srcId="{6A85827D-C50D-4E3C-9A42-C26F104F76FD}" destId="{A408E1B4-1972-4EBA-932B-D702A90220B1}" srcOrd="0" destOrd="0" presId="urn:microsoft.com/office/officeart/2005/8/layout/orgChart1"/>
    <dgm:cxn modelId="{8C50C735-A0FE-4D42-AC12-ECA6277686C1}" type="presParOf" srcId="{6A85827D-C50D-4E3C-9A42-C26F104F76FD}" destId="{4FF565EB-055D-4170-8C05-2784E1CCDB70}" srcOrd="1" destOrd="0" presId="urn:microsoft.com/office/officeart/2005/8/layout/orgChart1"/>
    <dgm:cxn modelId="{85860CB6-9509-42D7-908B-B06DB0A2A872}" type="presParOf" srcId="{5A8D3BC7-D682-4206-B283-743CDD33318B}" destId="{D449071D-37BF-425B-91F8-5439D60041DC}" srcOrd="1" destOrd="0" presId="urn:microsoft.com/office/officeart/2005/8/layout/orgChart1"/>
    <dgm:cxn modelId="{858B49DD-6CF7-4D24-81CC-23AB233698F6}" type="presParOf" srcId="{5A8D3BC7-D682-4206-B283-743CDD33318B}" destId="{33FAD81E-90E9-41E9-84DC-6A1FC6781E7D}" srcOrd="2" destOrd="0" presId="urn:microsoft.com/office/officeart/2005/8/layout/orgChart1"/>
    <dgm:cxn modelId="{07F4643C-578B-4B15-A4AD-E1BA7859AA5A}" type="presParOf" srcId="{C878A81F-6AF4-4661-8AC1-BDEF2EBCF38F}" destId="{D82BA195-DA00-4BFF-813A-3D1FF0164F5C}" srcOrd="2" destOrd="0" presId="urn:microsoft.com/office/officeart/2005/8/layout/orgChart1"/>
    <dgm:cxn modelId="{506EEEA1-AE8E-409A-801E-FF67A1B60A23}" type="presParOf" srcId="{FD29FFBF-EB12-4869-9590-6FF04D084872}" destId="{F898790E-EC89-4981-BA72-B427168D771E}" srcOrd="4" destOrd="0" presId="urn:microsoft.com/office/officeart/2005/8/layout/orgChart1"/>
    <dgm:cxn modelId="{031D497F-8D21-41C3-B706-0BB0753714DF}" type="presParOf" srcId="{FD29FFBF-EB12-4869-9590-6FF04D084872}" destId="{C3EB34E0-16B9-442E-81D4-82AB0A17D86B}" srcOrd="5" destOrd="0" presId="urn:microsoft.com/office/officeart/2005/8/layout/orgChart1"/>
    <dgm:cxn modelId="{27F33BCB-F036-48D8-AC5C-2B6E6A56A89C}" type="presParOf" srcId="{C3EB34E0-16B9-442E-81D4-82AB0A17D86B}" destId="{9A8CF947-2AEB-44C3-B727-8D983F1FB194}" srcOrd="0" destOrd="0" presId="urn:microsoft.com/office/officeart/2005/8/layout/orgChart1"/>
    <dgm:cxn modelId="{D2FFEDF8-945B-498B-BD5B-C00987409C79}" type="presParOf" srcId="{9A8CF947-2AEB-44C3-B727-8D983F1FB194}" destId="{240021FA-7D66-41FD-AB64-B088EF71B586}" srcOrd="0" destOrd="0" presId="urn:microsoft.com/office/officeart/2005/8/layout/orgChart1"/>
    <dgm:cxn modelId="{040C14F1-30CD-453D-8401-A23162F9BCFD}" type="presParOf" srcId="{9A8CF947-2AEB-44C3-B727-8D983F1FB194}" destId="{23B66D7E-2368-4FF9-B7B2-243357420D47}" srcOrd="1" destOrd="0" presId="urn:microsoft.com/office/officeart/2005/8/layout/orgChart1"/>
    <dgm:cxn modelId="{7B34346D-A51A-4D4B-A1B6-D45146F3154F}" type="presParOf" srcId="{C3EB34E0-16B9-442E-81D4-82AB0A17D86B}" destId="{DF80D2D4-B653-4170-B7D6-F8B2F8AF3CCA}" srcOrd="1" destOrd="0" presId="urn:microsoft.com/office/officeart/2005/8/layout/orgChart1"/>
    <dgm:cxn modelId="{C30EF50D-F1F5-4C36-94E0-9C062E192977}" type="presParOf" srcId="{DF80D2D4-B653-4170-B7D6-F8B2F8AF3CCA}" destId="{5C177307-B6F1-4125-99AA-73549A2D5744}" srcOrd="0" destOrd="0" presId="urn:microsoft.com/office/officeart/2005/8/layout/orgChart1"/>
    <dgm:cxn modelId="{66530013-1C0A-43DB-BC07-5B4D254348A1}" type="presParOf" srcId="{DF80D2D4-B653-4170-B7D6-F8B2F8AF3CCA}" destId="{78C04935-C0D0-4347-9A56-76BA4546EAA6}" srcOrd="1" destOrd="0" presId="urn:microsoft.com/office/officeart/2005/8/layout/orgChart1"/>
    <dgm:cxn modelId="{45601E62-8E02-41B1-A531-C00C54FB8B50}" type="presParOf" srcId="{78C04935-C0D0-4347-9A56-76BA4546EAA6}" destId="{A53FFB95-E9F8-446B-85A8-B7A15FFCE6CC}" srcOrd="0" destOrd="0" presId="urn:microsoft.com/office/officeart/2005/8/layout/orgChart1"/>
    <dgm:cxn modelId="{94D86654-190A-4E29-B5BF-72AC030C47C0}" type="presParOf" srcId="{A53FFB95-E9F8-446B-85A8-B7A15FFCE6CC}" destId="{E44AE5C6-1961-4790-9C3E-B068C0C8D690}" srcOrd="0" destOrd="0" presId="urn:microsoft.com/office/officeart/2005/8/layout/orgChart1"/>
    <dgm:cxn modelId="{182A826E-BF7D-4167-854A-9A019D8130C5}" type="presParOf" srcId="{A53FFB95-E9F8-446B-85A8-B7A15FFCE6CC}" destId="{F8179D49-3AE5-4AD5-85D4-B8392F5A25F1}" srcOrd="1" destOrd="0" presId="urn:microsoft.com/office/officeart/2005/8/layout/orgChart1"/>
    <dgm:cxn modelId="{859ACE92-F0C5-4405-8E01-4DDB4CAB4A13}" type="presParOf" srcId="{78C04935-C0D0-4347-9A56-76BA4546EAA6}" destId="{8B9C42BA-6DBB-47E0-BF61-9F45E5B98DB9}" srcOrd="1" destOrd="0" presId="urn:microsoft.com/office/officeart/2005/8/layout/orgChart1"/>
    <dgm:cxn modelId="{5E4A3C95-79E7-4F9D-A563-B0B6AC4FE614}" type="presParOf" srcId="{78C04935-C0D0-4347-9A56-76BA4546EAA6}" destId="{01159CA4-6B45-4F90-8657-82403D8A4D2D}" srcOrd="2" destOrd="0" presId="urn:microsoft.com/office/officeart/2005/8/layout/orgChart1"/>
    <dgm:cxn modelId="{38130331-2123-46A7-B91E-0CDF3BEBFF07}" type="presParOf" srcId="{C3EB34E0-16B9-442E-81D4-82AB0A17D86B}" destId="{786D5E32-4E96-420B-884B-45F04578B801}" srcOrd="2" destOrd="0" presId="urn:microsoft.com/office/officeart/2005/8/layout/orgChart1"/>
    <dgm:cxn modelId="{550A9D18-33D3-46E4-A136-348FA446972F}" type="presParOf" srcId="{BFF1DDC9-B8BB-478C-A3C2-60DACC17D1D3}" destId="{CF36190B-3C8E-4141-A351-7BB2A7E5E142}" srcOrd="2" destOrd="0" presId="urn:microsoft.com/office/officeart/2005/8/layout/orgChar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31E8125-4B10-4ACA-B16F-0796D95FCB8B}" type="doc">
      <dgm:prSet loTypeId="urn:microsoft.com/office/officeart/2008/layout/AlternatingPictureBlocks" loCatId="list" qsTypeId="urn:microsoft.com/office/officeart/2005/8/quickstyle/simple1" qsCatId="simple" csTypeId="urn:microsoft.com/office/officeart/2005/8/colors/accent1_2" csCatId="accent1" phldr="1"/>
      <dgm:spPr/>
    </dgm:pt>
    <dgm:pt modelId="{46F9C2FA-8769-4407-8179-65C56061764B}">
      <dgm:prSet phldrT="[文本]" custT="1">
        <dgm:style>
          <a:lnRef idx="0">
            <a:schemeClr val="accent6"/>
          </a:lnRef>
          <a:fillRef idx="3">
            <a:schemeClr val="accent6"/>
          </a:fillRef>
          <a:effectRef idx="3">
            <a:schemeClr val="accent6"/>
          </a:effectRef>
          <a:fontRef idx="minor">
            <a:schemeClr val="lt1"/>
          </a:fontRef>
        </dgm:style>
      </dgm:prSet>
      <dgm:spPr>
        <a:solidFill>
          <a:srgbClr val="FFC000"/>
        </a:solidFill>
      </dgm:spPr>
      <dgm:t>
        <a:bodyPr/>
        <a:lstStyle/>
        <a:p>
          <a:pPr algn="l">
            <a:lnSpc>
              <a:spcPct val="100000"/>
            </a:lnSpc>
            <a:spcAft>
              <a:spcPts val="0"/>
            </a:spcAft>
          </a:pPr>
          <a:r>
            <a:rPr lang="zh-CN" altLang="en-US" sz="2400" b="1" dirty="0" smtClean="0">
              <a:solidFill>
                <a:schemeClr val="tx1"/>
              </a:solidFill>
              <a:latin typeface="微软雅黑" pitchFamily="34" charset="-122"/>
              <a:ea typeface="微软雅黑" pitchFamily="34" charset="-122"/>
            </a:rPr>
            <a:t>提供创业孵化</a:t>
          </a:r>
          <a:endParaRPr lang="en-US" altLang="zh-CN" sz="2400" b="1" dirty="0" smtClean="0">
            <a:solidFill>
              <a:schemeClr val="tx1"/>
            </a:solidFill>
            <a:latin typeface="微软雅黑" pitchFamily="34" charset="-122"/>
            <a:ea typeface="微软雅黑" pitchFamily="34" charset="-122"/>
          </a:endParaRPr>
        </a:p>
        <a:p>
          <a:pPr algn="l">
            <a:lnSpc>
              <a:spcPct val="100000"/>
            </a:lnSpc>
            <a:spcAft>
              <a:spcPts val="0"/>
            </a:spcAft>
          </a:pPr>
          <a:r>
            <a:rPr lang="en-US" altLang="zh-CN" sz="1200" b="0" dirty="0" smtClean="0">
              <a:solidFill>
                <a:schemeClr val="tx1"/>
              </a:solidFill>
              <a:latin typeface="微软雅黑" pitchFamily="34" charset="-122"/>
              <a:ea typeface="微软雅黑" pitchFamily="34" charset="-122"/>
            </a:rPr>
            <a:t>   </a:t>
          </a:r>
          <a:r>
            <a:rPr lang="zh-CN" altLang="en-US" sz="1200" b="0" dirty="0" smtClean="0">
              <a:solidFill>
                <a:schemeClr val="tx1"/>
              </a:solidFill>
              <a:latin typeface="微软雅黑" pitchFamily="34" charset="-122"/>
              <a:ea typeface="微软雅黑" pitchFamily="34" charset="-122"/>
            </a:rPr>
            <a:t>上海</a:t>
          </a:r>
          <a:r>
            <a:rPr lang="en-US" altLang="zh-CN" sz="1200" b="0" dirty="0" smtClean="0">
              <a:solidFill>
                <a:schemeClr val="tx1"/>
              </a:solidFill>
              <a:latin typeface="微软雅黑" pitchFamily="34" charset="-122"/>
              <a:ea typeface="微软雅黑" pitchFamily="34" charset="-122"/>
            </a:rPr>
            <a:t>400</a:t>
          </a:r>
          <a:r>
            <a:rPr lang="zh-CN" altLang="en-US" sz="1200" b="0" dirty="0" smtClean="0">
              <a:solidFill>
                <a:schemeClr val="tx1"/>
              </a:solidFill>
              <a:latin typeface="微软雅黑" pitchFamily="34" charset="-122"/>
              <a:ea typeface="微软雅黑" pitchFamily="34" charset="-122"/>
            </a:rPr>
            <a:t>平米，北京</a:t>
          </a:r>
          <a:r>
            <a:rPr lang="en-US" altLang="zh-CN" sz="1200" b="0" dirty="0" smtClean="0">
              <a:solidFill>
                <a:schemeClr val="tx1"/>
              </a:solidFill>
              <a:latin typeface="微软雅黑" pitchFamily="34" charset="-122"/>
              <a:ea typeface="微软雅黑" pitchFamily="34" charset="-122"/>
            </a:rPr>
            <a:t>200</a:t>
          </a:r>
          <a:r>
            <a:rPr lang="zh-CN" altLang="en-US" sz="1200" b="0" dirty="0" smtClean="0">
              <a:solidFill>
                <a:schemeClr val="tx1"/>
              </a:solidFill>
              <a:latin typeface="微软雅黑" pitchFamily="34" charset="-122"/>
              <a:ea typeface="微软雅黑" pitchFamily="34" charset="-122"/>
            </a:rPr>
            <a:t>平米的孵化中心，可同时孵化多家种子期企业；已孵化</a:t>
          </a:r>
          <a:r>
            <a:rPr lang="en-US" altLang="zh-CN" sz="1200" b="0" dirty="0" smtClean="0">
              <a:solidFill>
                <a:schemeClr val="tx1"/>
              </a:solidFill>
              <a:latin typeface="微软雅黑" pitchFamily="34" charset="-122"/>
              <a:ea typeface="微软雅黑" pitchFamily="34" charset="-122"/>
            </a:rPr>
            <a:t>6</a:t>
          </a:r>
          <a:r>
            <a:rPr lang="zh-CN" altLang="en-US" sz="1200" b="0" dirty="0" smtClean="0">
              <a:solidFill>
                <a:schemeClr val="tx1"/>
              </a:solidFill>
              <a:latin typeface="微软雅黑" pitchFamily="34" charset="-122"/>
              <a:ea typeface="微软雅黑" pitchFamily="34" charset="-122"/>
            </a:rPr>
            <a:t>家企业，</a:t>
          </a:r>
          <a:r>
            <a:rPr lang="en-US" altLang="zh-CN" sz="1200" b="0" dirty="0" smtClean="0">
              <a:solidFill>
                <a:schemeClr val="tx1"/>
              </a:solidFill>
              <a:latin typeface="微软雅黑" pitchFamily="34" charset="-122"/>
              <a:ea typeface="微软雅黑" pitchFamily="34" charset="-122"/>
            </a:rPr>
            <a:t>4</a:t>
          </a:r>
          <a:r>
            <a:rPr lang="zh-CN" altLang="en-US" sz="1200" b="0" dirty="0" smtClean="0">
              <a:solidFill>
                <a:schemeClr val="tx1"/>
              </a:solidFill>
              <a:latin typeface="微软雅黑" pitchFamily="34" charset="-122"/>
              <a:ea typeface="微软雅黑" pitchFamily="34" charset="-122"/>
            </a:rPr>
            <a:t>家成功成长，并拿到戈壁或其他机构的投资</a:t>
          </a:r>
          <a:endParaRPr lang="en-US" altLang="zh-CN" sz="1200" b="0" dirty="0" smtClean="0">
            <a:solidFill>
              <a:schemeClr val="tx1"/>
            </a:solidFill>
            <a:latin typeface="微软雅黑" pitchFamily="34" charset="-122"/>
            <a:ea typeface="微软雅黑" pitchFamily="34" charset="-122"/>
          </a:endParaRPr>
        </a:p>
        <a:p>
          <a:pPr algn="ctr">
            <a:lnSpc>
              <a:spcPct val="90000"/>
            </a:lnSpc>
            <a:spcAft>
              <a:spcPct val="35000"/>
            </a:spcAft>
          </a:pPr>
          <a:endParaRPr lang="zh-CN" altLang="en-US" sz="1000" dirty="0"/>
        </a:p>
      </dgm:t>
    </dgm:pt>
    <dgm:pt modelId="{DFC90434-C208-4E71-B173-F03EFB6AD34A}" type="parTrans" cxnId="{7403E30C-33D2-4843-B8D8-C7D0CF925AE0}">
      <dgm:prSet/>
      <dgm:spPr/>
      <dgm:t>
        <a:bodyPr/>
        <a:lstStyle/>
        <a:p>
          <a:endParaRPr lang="zh-CN" altLang="en-US"/>
        </a:p>
      </dgm:t>
    </dgm:pt>
    <dgm:pt modelId="{CD5B2C97-EED8-4AD5-B39E-CC76340DF3C6}" type="sibTrans" cxnId="{7403E30C-33D2-4843-B8D8-C7D0CF925AE0}">
      <dgm:prSet/>
      <dgm:spPr/>
      <dgm:t>
        <a:bodyPr/>
        <a:lstStyle/>
        <a:p>
          <a:endParaRPr lang="zh-CN" altLang="en-US"/>
        </a:p>
      </dgm:t>
    </dgm:pt>
    <dgm:pt modelId="{EB98D927-EE7B-4F43-952D-C068F243A6C1}">
      <dgm:prSet phldrT="[文本]" custT="1">
        <dgm:style>
          <a:lnRef idx="0">
            <a:schemeClr val="accent6"/>
          </a:lnRef>
          <a:fillRef idx="3">
            <a:schemeClr val="accent6"/>
          </a:fillRef>
          <a:effectRef idx="3">
            <a:schemeClr val="accent6"/>
          </a:effectRef>
          <a:fontRef idx="minor">
            <a:schemeClr val="lt1"/>
          </a:fontRef>
        </dgm:style>
      </dgm:prSet>
      <dgm:spPr>
        <a:solidFill>
          <a:srgbClr val="FFC000"/>
        </a:solidFill>
      </dgm:spPr>
      <dgm:t>
        <a:bodyPr/>
        <a:lstStyle/>
        <a:p>
          <a:pPr algn="l">
            <a:lnSpc>
              <a:spcPct val="100000"/>
            </a:lnSpc>
            <a:spcAft>
              <a:spcPts val="0"/>
            </a:spcAft>
          </a:pPr>
          <a:r>
            <a:rPr lang="zh-CN" altLang="en-US" sz="2400" b="1" dirty="0" smtClean="0">
              <a:solidFill>
                <a:schemeClr val="tx1"/>
              </a:solidFill>
              <a:latin typeface="微软雅黑" pitchFamily="34" charset="-122"/>
              <a:ea typeface="微软雅黑" pitchFamily="34" charset="-122"/>
            </a:rPr>
            <a:t>提升内部管理</a:t>
          </a:r>
          <a:endParaRPr lang="en-US" altLang="zh-CN" sz="2400" b="1" dirty="0" smtClean="0">
            <a:solidFill>
              <a:schemeClr val="tx1"/>
            </a:solidFill>
            <a:latin typeface="微软雅黑" pitchFamily="34" charset="-122"/>
            <a:ea typeface="微软雅黑" pitchFamily="34" charset="-122"/>
          </a:endParaRPr>
        </a:p>
        <a:p>
          <a:pPr algn="l">
            <a:lnSpc>
              <a:spcPct val="100000"/>
            </a:lnSpc>
            <a:spcAft>
              <a:spcPts val="0"/>
            </a:spcAft>
          </a:pPr>
          <a:r>
            <a:rPr lang="zh-CN" altLang="en-US" sz="1200" dirty="0" smtClean="0">
              <a:solidFill>
                <a:schemeClr val="tx1"/>
              </a:solidFill>
              <a:latin typeface="微软雅黑" pitchFamily="34" charset="-122"/>
              <a:ea typeface="微软雅黑" pitchFamily="34" charset="-122"/>
            </a:rPr>
            <a:t>   超过</a:t>
          </a:r>
          <a:r>
            <a:rPr lang="en-US" altLang="zh-CN" sz="1200" dirty="0" smtClean="0">
              <a:solidFill>
                <a:schemeClr val="tx1"/>
              </a:solidFill>
              <a:latin typeface="微软雅黑" pitchFamily="34" charset="-122"/>
              <a:ea typeface="微软雅黑" pitchFamily="34" charset="-122"/>
            </a:rPr>
            <a:t>10</a:t>
          </a:r>
          <a:r>
            <a:rPr lang="zh-CN" altLang="en-US" sz="1200" dirty="0" smtClean="0">
              <a:solidFill>
                <a:schemeClr val="tx1"/>
              </a:solidFill>
              <a:latin typeface="微软雅黑" pitchFamily="34" charset="-122"/>
              <a:ea typeface="微软雅黑" pitchFamily="34" charset="-122"/>
            </a:rPr>
            <a:t>位的内部的法律，财务，公关，业务拓展，人力服务团队可以为投资组合公司提供各种专业的服务</a:t>
          </a:r>
          <a:endParaRPr lang="zh-CN" altLang="en-US" sz="2400" b="1" dirty="0">
            <a:solidFill>
              <a:schemeClr val="tx1"/>
            </a:solidFill>
          </a:endParaRPr>
        </a:p>
      </dgm:t>
    </dgm:pt>
    <dgm:pt modelId="{2D79E9AF-1E35-4B93-A16D-E3FE011F85F5}" type="parTrans" cxnId="{F53C78B4-A512-48B5-97CF-7369477C5E10}">
      <dgm:prSet/>
      <dgm:spPr/>
      <dgm:t>
        <a:bodyPr/>
        <a:lstStyle/>
        <a:p>
          <a:endParaRPr lang="zh-CN" altLang="en-US"/>
        </a:p>
      </dgm:t>
    </dgm:pt>
    <dgm:pt modelId="{AB41F4F0-B060-44D3-ADCF-65B0AF26BAE7}" type="sibTrans" cxnId="{F53C78B4-A512-48B5-97CF-7369477C5E10}">
      <dgm:prSet/>
      <dgm:spPr/>
      <dgm:t>
        <a:bodyPr/>
        <a:lstStyle/>
        <a:p>
          <a:endParaRPr lang="zh-CN" altLang="en-US"/>
        </a:p>
      </dgm:t>
    </dgm:pt>
    <dgm:pt modelId="{5B966C48-9AD7-4948-8B9B-3A5475FEB7AB}">
      <dgm:prSet phldrT="[文本]" custT="1">
        <dgm:style>
          <a:lnRef idx="0">
            <a:schemeClr val="accent6"/>
          </a:lnRef>
          <a:fillRef idx="3">
            <a:schemeClr val="accent6"/>
          </a:fillRef>
          <a:effectRef idx="3">
            <a:schemeClr val="accent6"/>
          </a:effectRef>
          <a:fontRef idx="minor">
            <a:schemeClr val="lt1"/>
          </a:fontRef>
        </dgm:style>
      </dgm:prSet>
      <dgm:spPr>
        <a:solidFill>
          <a:srgbClr val="FFC000"/>
        </a:solidFill>
      </dgm:spPr>
      <dgm:t>
        <a:bodyPr/>
        <a:lstStyle/>
        <a:p>
          <a:pPr algn="l">
            <a:lnSpc>
              <a:spcPct val="100000"/>
            </a:lnSpc>
            <a:spcAft>
              <a:spcPts val="0"/>
            </a:spcAft>
          </a:pPr>
          <a:r>
            <a:rPr lang="zh-CN" altLang="en-US" sz="2400" b="1" dirty="0" smtClean="0">
              <a:solidFill>
                <a:schemeClr val="tx1"/>
              </a:solidFill>
              <a:latin typeface="微软雅黑" pitchFamily="34" charset="-122"/>
              <a:ea typeface="微软雅黑" pitchFamily="34" charset="-122"/>
            </a:rPr>
            <a:t>建立国际渠道</a:t>
          </a:r>
          <a:endParaRPr lang="en-US" altLang="zh-CN" sz="2400" b="1" dirty="0" smtClean="0">
            <a:solidFill>
              <a:schemeClr val="tx1"/>
            </a:solidFill>
            <a:latin typeface="微软雅黑" pitchFamily="34" charset="-122"/>
            <a:ea typeface="微软雅黑" pitchFamily="34" charset="-122"/>
          </a:endParaRPr>
        </a:p>
        <a:p>
          <a:pPr algn="l">
            <a:lnSpc>
              <a:spcPct val="100000"/>
            </a:lnSpc>
            <a:spcAft>
              <a:spcPts val="0"/>
            </a:spcAft>
          </a:pPr>
          <a:r>
            <a:rPr lang="zh-CN" altLang="en-US" sz="1200" dirty="0" smtClean="0">
              <a:solidFill>
                <a:schemeClr val="tx1"/>
              </a:solidFill>
              <a:latin typeface="微软雅黑" pitchFamily="34" charset="-122"/>
              <a:ea typeface="微软雅黑" pitchFamily="34" charset="-122"/>
            </a:rPr>
            <a:t>众多的海外投资方和战略伙伴将为初创期的高科技公司带来除了资金以外的重要资源，促进企业加速成长</a:t>
          </a:r>
          <a:endParaRPr lang="zh-CN" altLang="en-US" sz="1200" dirty="0">
            <a:solidFill>
              <a:schemeClr val="tx1"/>
            </a:solidFill>
          </a:endParaRPr>
        </a:p>
      </dgm:t>
    </dgm:pt>
    <dgm:pt modelId="{C0531136-B6FF-491E-95F9-6CB3590460A9}" type="parTrans" cxnId="{E0E2C27C-0447-4DEB-9CB5-3748DAB3B42C}">
      <dgm:prSet/>
      <dgm:spPr/>
      <dgm:t>
        <a:bodyPr/>
        <a:lstStyle/>
        <a:p>
          <a:endParaRPr lang="zh-CN" altLang="en-US"/>
        </a:p>
      </dgm:t>
    </dgm:pt>
    <dgm:pt modelId="{CBA1C15B-1275-40AE-8D26-8C4F929ECD7E}" type="sibTrans" cxnId="{E0E2C27C-0447-4DEB-9CB5-3748DAB3B42C}">
      <dgm:prSet/>
      <dgm:spPr/>
      <dgm:t>
        <a:bodyPr/>
        <a:lstStyle/>
        <a:p>
          <a:endParaRPr lang="zh-CN" altLang="en-US"/>
        </a:p>
      </dgm:t>
    </dgm:pt>
    <dgm:pt modelId="{C4AFD499-B878-4375-8696-C209C6BE8625}" type="pres">
      <dgm:prSet presAssocID="{531E8125-4B10-4ACA-B16F-0796D95FCB8B}" presName="linearFlow" presStyleCnt="0">
        <dgm:presLayoutVars>
          <dgm:dir/>
          <dgm:resizeHandles val="exact"/>
        </dgm:presLayoutVars>
      </dgm:prSet>
      <dgm:spPr/>
    </dgm:pt>
    <dgm:pt modelId="{81C7B3BC-29B4-403D-B4D1-7EBF64C904B3}" type="pres">
      <dgm:prSet presAssocID="{46F9C2FA-8769-4407-8179-65C56061764B}" presName="comp" presStyleCnt="0"/>
      <dgm:spPr/>
    </dgm:pt>
    <dgm:pt modelId="{4FE2AA74-07EC-4DBD-918D-0489E82643CA}" type="pres">
      <dgm:prSet presAssocID="{46F9C2FA-8769-4407-8179-65C56061764B}" presName="rect2" presStyleLbl="node1" presStyleIdx="0" presStyleCnt="3" custScaleX="106331" custScaleY="94039" custLinFactX="-14902" custLinFactNeighborX="-100000" custLinFactNeighborY="-31">
        <dgm:presLayoutVars>
          <dgm:bulletEnabled val="1"/>
        </dgm:presLayoutVars>
      </dgm:prSet>
      <dgm:spPr/>
      <dgm:t>
        <a:bodyPr/>
        <a:lstStyle/>
        <a:p>
          <a:endParaRPr lang="zh-CN" altLang="en-US"/>
        </a:p>
      </dgm:t>
    </dgm:pt>
    <dgm:pt modelId="{6C369C22-2544-4565-A6FD-B6772224480D}" type="pres">
      <dgm:prSet presAssocID="{46F9C2FA-8769-4407-8179-65C56061764B}" presName="rect1" presStyleLbl="lnNode1" presStyleIdx="0" presStyleCnt="3" custScaleX="335067" custLinFactX="100000" custLinFactNeighborX="186240"/>
      <dgm:spPr>
        <a:noFill/>
        <a:ln>
          <a:noFill/>
        </a:ln>
      </dgm:spPr>
    </dgm:pt>
    <dgm:pt modelId="{E7C10809-FED1-4A56-9572-F679861217CF}" type="pres">
      <dgm:prSet presAssocID="{CD5B2C97-EED8-4AD5-B39E-CC76340DF3C6}" presName="sibTrans" presStyleCnt="0"/>
      <dgm:spPr/>
    </dgm:pt>
    <dgm:pt modelId="{53D8B2C9-76BF-4054-AF95-9FA2EAFEB749}" type="pres">
      <dgm:prSet presAssocID="{EB98D927-EE7B-4F43-952D-C068F243A6C1}" presName="comp" presStyleCnt="0"/>
      <dgm:spPr/>
    </dgm:pt>
    <dgm:pt modelId="{EFA8FE8A-D619-4B38-A001-A11F96556BA3}" type="pres">
      <dgm:prSet presAssocID="{EB98D927-EE7B-4F43-952D-C068F243A6C1}" presName="rect2" presStyleLbl="node1" presStyleIdx="1" presStyleCnt="3" custScaleX="106331" custScaleY="94039" custLinFactX="9526" custLinFactNeighborX="100000" custLinFactNeighborY="-2726">
        <dgm:presLayoutVars>
          <dgm:bulletEnabled val="1"/>
        </dgm:presLayoutVars>
      </dgm:prSet>
      <dgm:spPr/>
      <dgm:t>
        <a:bodyPr/>
        <a:lstStyle/>
        <a:p>
          <a:endParaRPr lang="zh-CN" altLang="en-US"/>
        </a:p>
      </dgm:t>
    </dgm:pt>
    <dgm:pt modelId="{41FCA2A0-158C-4FF1-8D8C-60AF7B336C8C}" type="pres">
      <dgm:prSet presAssocID="{EB98D927-EE7B-4F43-952D-C068F243A6C1}" presName="rect1" presStyleLbl="lnNode1" presStyleIdx="1" presStyleCnt="3" custScaleX="347358" custLinFactX="-100000" custLinFactNeighborX="-103027" custLinFactNeighborY="491"/>
      <dgm:spPr>
        <a:noFill/>
        <a:ln>
          <a:noFill/>
        </a:ln>
      </dgm:spPr>
    </dgm:pt>
    <dgm:pt modelId="{6DAAEDC6-0AC4-48EB-B420-1775EA9F6DAF}" type="pres">
      <dgm:prSet presAssocID="{AB41F4F0-B060-44D3-ADCF-65B0AF26BAE7}" presName="sibTrans" presStyleCnt="0"/>
      <dgm:spPr/>
    </dgm:pt>
    <dgm:pt modelId="{44E99101-B6BD-4A4C-BF86-F8130416BA3A}" type="pres">
      <dgm:prSet presAssocID="{5B966C48-9AD7-4948-8B9B-3A5475FEB7AB}" presName="comp" presStyleCnt="0"/>
      <dgm:spPr/>
    </dgm:pt>
    <dgm:pt modelId="{97B2282B-DE19-4CC8-BC38-AA0C74CD0DF7}" type="pres">
      <dgm:prSet presAssocID="{5B966C48-9AD7-4948-8B9B-3A5475FEB7AB}" presName="rect2" presStyleLbl="node1" presStyleIdx="2" presStyleCnt="3" custScaleX="106331" custScaleY="94039" custLinFactX="-17499" custLinFactNeighborX="-100000" custLinFactNeighborY="-4297">
        <dgm:presLayoutVars>
          <dgm:bulletEnabled val="1"/>
        </dgm:presLayoutVars>
      </dgm:prSet>
      <dgm:spPr/>
      <dgm:t>
        <a:bodyPr/>
        <a:lstStyle/>
        <a:p>
          <a:endParaRPr lang="zh-CN" altLang="en-US"/>
        </a:p>
      </dgm:t>
    </dgm:pt>
    <dgm:pt modelId="{399E91D4-BDCF-444D-A452-BBD1F0FA8047}" type="pres">
      <dgm:prSet presAssocID="{5B966C48-9AD7-4948-8B9B-3A5475FEB7AB}" presName="rect1" presStyleLbl="lnNode1" presStyleIdx="2" presStyleCnt="3" custScaleX="358269" custLinFactX="100000" custLinFactNeighborX="105784"/>
      <dgm:spPr>
        <a:noFill/>
        <a:ln>
          <a:noFill/>
        </a:ln>
      </dgm:spPr>
    </dgm:pt>
  </dgm:ptLst>
  <dgm:cxnLst>
    <dgm:cxn modelId="{E0E2C27C-0447-4DEB-9CB5-3748DAB3B42C}" srcId="{531E8125-4B10-4ACA-B16F-0796D95FCB8B}" destId="{5B966C48-9AD7-4948-8B9B-3A5475FEB7AB}" srcOrd="2" destOrd="0" parTransId="{C0531136-B6FF-491E-95F9-6CB3590460A9}" sibTransId="{CBA1C15B-1275-40AE-8D26-8C4F929ECD7E}"/>
    <dgm:cxn modelId="{DD9E0CC4-1A78-41C4-AACA-70D9303BE775}" type="presOf" srcId="{5B966C48-9AD7-4948-8B9B-3A5475FEB7AB}" destId="{97B2282B-DE19-4CC8-BC38-AA0C74CD0DF7}" srcOrd="0" destOrd="0" presId="urn:microsoft.com/office/officeart/2008/layout/AlternatingPictureBlocks"/>
    <dgm:cxn modelId="{7403E30C-33D2-4843-B8D8-C7D0CF925AE0}" srcId="{531E8125-4B10-4ACA-B16F-0796D95FCB8B}" destId="{46F9C2FA-8769-4407-8179-65C56061764B}" srcOrd="0" destOrd="0" parTransId="{DFC90434-C208-4E71-B173-F03EFB6AD34A}" sibTransId="{CD5B2C97-EED8-4AD5-B39E-CC76340DF3C6}"/>
    <dgm:cxn modelId="{1F541311-2DBF-4FB8-ABC3-6B024C0C7B42}" type="presOf" srcId="{531E8125-4B10-4ACA-B16F-0796D95FCB8B}" destId="{C4AFD499-B878-4375-8696-C209C6BE8625}" srcOrd="0" destOrd="0" presId="urn:microsoft.com/office/officeart/2008/layout/AlternatingPictureBlocks"/>
    <dgm:cxn modelId="{F53C78B4-A512-48B5-97CF-7369477C5E10}" srcId="{531E8125-4B10-4ACA-B16F-0796D95FCB8B}" destId="{EB98D927-EE7B-4F43-952D-C068F243A6C1}" srcOrd="1" destOrd="0" parTransId="{2D79E9AF-1E35-4B93-A16D-E3FE011F85F5}" sibTransId="{AB41F4F0-B060-44D3-ADCF-65B0AF26BAE7}"/>
    <dgm:cxn modelId="{1E6C6FDF-CCD4-47F3-A173-19317608A7F4}" type="presOf" srcId="{46F9C2FA-8769-4407-8179-65C56061764B}" destId="{4FE2AA74-07EC-4DBD-918D-0489E82643CA}" srcOrd="0" destOrd="0" presId="urn:microsoft.com/office/officeart/2008/layout/AlternatingPictureBlocks"/>
    <dgm:cxn modelId="{A43C7272-896D-4DC3-BFE1-5E6A24778EEE}" type="presOf" srcId="{EB98D927-EE7B-4F43-952D-C068F243A6C1}" destId="{EFA8FE8A-D619-4B38-A001-A11F96556BA3}" srcOrd="0" destOrd="0" presId="urn:microsoft.com/office/officeart/2008/layout/AlternatingPictureBlocks"/>
    <dgm:cxn modelId="{F3289BF9-8D98-4D74-BCBF-72050FC986EC}" type="presParOf" srcId="{C4AFD499-B878-4375-8696-C209C6BE8625}" destId="{81C7B3BC-29B4-403D-B4D1-7EBF64C904B3}" srcOrd="0" destOrd="0" presId="urn:microsoft.com/office/officeart/2008/layout/AlternatingPictureBlocks"/>
    <dgm:cxn modelId="{351699D5-2577-4FCB-8FBA-85F15330ED02}" type="presParOf" srcId="{81C7B3BC-29B4-403D-B4D1-7EBF64C904B3}" destId="{4FE2AA74-07EC-4DBD-918D-0489E82643CA}" srcOrd="0" destOrd="0" presId="urn:microsoft.com/office/officeart/2008/layout/AlternatingPictureBlocks"/>
    <dgm:cxn modelId="{0ADEDE5A-7E68-4BDB-8D87-FF5ADD1E2BBA}" type="presParOf" srcId="{81C7B3BC-29B4-403D-B4D1-7EBF64C904B3}" destId="{6C369C22-2544-4565-A6FD-B6772224480D}" srcOrd="1" destOrd="0" presId="urn:microsoft.com/office/officeart/2008/layout/AlternatingPictureBlocks"/>
    <dgm:cxn modelId="{04B6B5A6-A684-49E1-A008-C8E6384F23DC}" type="presParOf" srcId="{C4AFD499-B878-4375-8696-C209C6BE8625}" destId="{E7C10809-FED1-4A56-9572-F679861217CF}" srcOrd="1" destOrd="0" presId="urn:microsoft.com/office/officeart/2008/layout/AlternatingPictureBlocks"/>
    <dgm:cxn modelId="{E51CFFD4-C572-4252-9D37-D70B61E8890A}" type="presParOf" srcId="{C4AFD499-B878-4375-8696-C209C6BE8625}" destId="{53D8B2C9-76BF-4054-AF95-9FA2EAFEB749}" srcOrd="2" destOrd="0" presId="urn:microsoft.com/office/officeart/2008/layout/AlternatingPictureBlocks"/>
    <dgm:cxn modelId="{E1DA98ED-FA99-4741-9086-6B1975D6B52A}" type="presParOf" srcId="{53D8B2C9-76BF-4054-AF95-9FA2EAFEB749}" destId="{EFA8FE8A-D619-4B38-A001-A11F96556BA3}" srcOrd="0" destOrd="0" presId="urn:microsoft.com/office/officeart/2008/layout/AlternatingPictureBlocks"/>
    <dgm:cxn modelId="{F2C38721-B110-438D-B808-A61AE2C0F491}" type="presParOf" srcId="{53D8B2C9-76BF-4054-AF95-9FA2EAFEB749}" destId="{41FCA2A0-158C-4FF1-8D8C-60AF7B336C8C}" srcOrd="1" destOrd="0" presId="urn:microsoft.com/office/officeart/2008/layout/AlternatingPictureBlocks"/>
    <dgm:cxn modelId="{EFCF197D-E312-448C-8C45-E1C72CA338F2}" type="presParOf" srcId="{C4AFD499-B878-4375-8696-C209C6BE8625}" destId="{6DAAEDC6-0AC4-48EB-B420-1775EA9F6DAF}" srcOrd="3" destOrd="0" presId="urn:microsoft.com/office/officeart/2008/layout/AlternatingPictureBlocks"/>
    <dgm:cxn modelId="{DCB390D6-60F3-4599-A050-A9C99246AEF3}" type="presParOf" srcId="{C4AFD499-B878-4375-8696-C209C6BE8625}" destId="{44E99101-B6BD-4A4C-BF86-F8130416BA3A}" srcOrd="4" destOrd="0" presId="urn:microsoft.com/office/officeart/2008/layout/AlternatingPictureBlocks"/>
    <dgm:cxn modelId="{8ED8D3F3-F119-4DB7-88EF-6E792B0CC270}" type="presParOf" srcId="{44E99101-B6BD-4A4C-BF86-F8130416BA3A}" destId="{97B2282B-DE19-4CC8-BC38-AA0C74CD0DF7}" srcOrd="0" destOrd="0" presId="urn:microsoft.com/office/officeart/2008/layout/AlternatingPictureBlocks"/>
    <dgm:cxn modelId="{61097755-B8F2-4E53-9AC5-C54BFBA4AB83}" type="presParOf" srcId="{44E99101-B6BD-4A4C-BF86-F8130416BA3A}" destId="{399E91D4-BDCF-444D-A452-BBD1F0FA8047}" srcOrd="1" destOrd="0" presId="urn:microsoft.com/office/officeart/2008/layout/AlternatingPictureBlocks"/>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AlternatingPictureBlocks">
  <dgm:title val=""/>
  <dgm:desc val=""/>
  <dgm:catLst>
    <dgm:cat type="picture" pri="15000"/>
    <dgm:cat type="pictureconvert" pri="15000"/>
    <dgm:cat type="list" pri="13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primFontSz" for="des" ptType="node" op="equ" val="65"/>
      <dgm:constr type="w" for="ch" forName="comp" refType="w"/>
      <dgm:constr type="h" for="ch" forName="comp" refType="h"/>
      <dgm:constr type="h" for="ch" forName="sibTrans" refType="w" refFor="ch" refForName="comp" op="equ" fact="0.05"/>
    </dgm:constrLst>
    <dgm:ruleLst/>
    <dgm:forEach name="Name0" axis="ch" ptType="node">
      <dgm:layoutNode name="comp" styleLbl="node1">
        <dgm:alg type="composite">
          <dgm:param type="ar" val="3.30"/>
        </dgm:alg>
        <dgm:shape xmlns:r="http://schemas.openxmlformats.org/officeDocument/2006/relationships" r:blip="">
          <dgm:adjLst/>
        </dgm:shape>
        <dgm:presOf/>
        <dgm:choose name="Name1">
          <dgm:if name="Name2" func="var" arg="dir" op="equ" val="norm">
            <dgm:choose name="Name4">
              <dgm:if name="Name5" axis="desOrSelf" ptType="node" func="posOdd" op="equ" val="1">
                <dgm:constrLst>
                  <dgm:constr type="l" for="ch" forName="rect1" refType="w" fact="0"/>
                  <dgm:constr type="t" for="ch" forName="rect1" refType="h" fact="0"/>
                  <dgm:constr type="w" for="ch" forName="rect1" refType="w" fact="0.3"/>
                  <dgm:constr type="h" for="ch" forName="rect1" refType="h"/>
                  <dgm:constr type="l" for="ch" forName="rect2" refType="w" fact="0.33"/>
                  <dgm:constr type="t" for="ch" forName="rect2" refType="h" fact="0"/>
                  <dgm:constr type="w" for="ch" forName="rect2" refType="w" fact="0.67"/>
                  <dgm:constr type="h" for="ch" forName="rect2" refType="h"/>
                </dgm:constrLst>
              </dgm:if>
              <dgm:else name="Name6">
                <dgm:constrLst>
                  <dgm:constr type="l" for="ch" forName="rect1" refType="w" fact="0.7"/>
                  <dgm:constr type="t" for="ch" forName="rect1" refType="h" fact="0"/>
                  <dgm:constr type="w" for="ch" forName="rect1" refType="w" fact="0.3"/>
                  <dgm:constr type="h" for="ch" forName="rect1" refType="h"/>
                  <dgm:constr type="l" for="ch" forName="rect2" refType="w" fact="0"/>
                  <dgm:constr type="t" for="ch" forName="rect2" refType="h" fact="0"/>
                  <dgm:constr type="w" for="ch" forName="rect2" refType="w" fact="0.67"/>
                  <dgm:constr type="h" for="ch" forName="rect2" refType="h"/>
                </dgm:constrLst>
              </dgm:else>
            </dgm:choose>
          </dgm:if>
          <dgm:else name="Name3">
            <dgm:choose name="Name7">
              <dgm:if name="Name8" axis="desOrSelf" ptType="node" func="posOdd" op="equ" val="1">
                <dgm:constrLst>
                  <dgm:constr type="l" for="ch" forName="rect1" refType="w" fact="0.7"/>
                  <dgm:constr type="t" for="ch" forName="rect1" refType="h" fact="0"/>
                  <dgm:constr type="w" for="ch" forName="rect1" refType="w" fact="0.3"/>
                  <dgm:constr type="h" for="ch" forName="rect1" refType="h"/>
                  <dgm:constr type="l" for="ch" forName="rect2" refType="w" fact="0"/>
                  <dgm:constr type="t" for="ch" forName="rect2" refType="h" fact="0"/>
                  <dgm:constr type="w" for="ch" forName="rect2" refType="w" fact="0.67"/>
                  <dgm:constr type="h" for="ch" forName="rect2" refType="h"/>
                </dgm:constrLst>
              </dgm:if>
              <dgm:else name="Name9">
                <dgm:constrLst>
                  <dgm:constr type="l" for="ch" forName="rect1" refType="w" fact="0"/>
                  <dgm:constr type="t" for="ch" forName="rect1" refType="h" fact="0"/>
                  <dgm:constr type="w" for="ch" forName="rect1" refType="w" fact="0.3"/>
                  <dgm:constr type="h" for="ch" forName="rect1" refType="h"/>
                  <dgm:constr type="l" for="ch" forName="rect2" refType="w" fact="0.33"/>
                  <dgm:constr type="t" for="ch" forName="rect2" refType="h" fact="0"/>
                  <dgm:constr type="w" for="ch" forName="rect2" refType="w" fact="0.67"/>
                  <dgm:constr type="h" for="ch" forName="rect2" refType="h"/>
                </dgm:constrLst>
              </dgm:else>
            </dgm:choose>
          </dgm:else>
        </dgm:choose>
        <dgm:ruleLst/>
        <dgm:layoutNode name="rect2" styleLbl="node1">
          <dgm:varLst>
            <dgm:bulletEnabled val="1"/>
          </dgm:varLst>
          <dgm:alg type="tx"/>
          <dgm:shape xmlns:r="http://schemas.openxmlformats.org/officeDocument/2006/relationships" type="rect" r:blip="">
            <dgm:adjLst/>
          </dgm:shape>
          <dgm:presOf axis="desOrSelf" ptType="node"/>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 styleLbl="lnNod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72F0514C-E5DA-4580-8691-95CF3BF2E39A}" type="datetimeFigureOut">
              <a:rPr lang="zh-CN" altLang="en-US" smtClean="0"/>
              <a:pPr/>
              <a:t>2013/4/25</a:t>
            </a:fld>
            <a:endParaRPr lang="zh-CN" altLang="en-US"/>
          </a:p>
        </p:txBody>
      </p:sp>
      <p:sp>
        <p:nvSpPr>
          <p:cNvPr id="4" name="页脚占位符 3"/>
          <p:cNvSpPr>
            <a:spLocks noGrp="1"/>
          </p:cNvSpPr>
          <p:nvPr>
            <p:ph type="ftr" sz="quarter" idx="2"/>
          </p:nvPr>
        </p:nvSpPr>
        <p:spPr>
          <a:xfrm>
            <a:off x="0" y="9428163"/>
            <a:ext cx="2946400" cy="4968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49688" y="9428163"/>
            <a:ext cx="2946400" cy="496887"/>
          </a:xfrm>
          <a:prstGeom prst="rect">
            <a:avLst/>
          </a:prstGeom>
        </p:spPr>
        <p:txBody>
          <a:bodyPr vert="horz" lIns="91440" tIns="45720" rIns="91440" bIns="45720" rtlCol="0" anchor="b"/>
          <a:lstStyle>
            <a:lvl1pPr algn="r">
              <a:defRPr sz="1200"/>
            </a:lvl1pPr>
          </a:lstStyle>
          <a:p>
            <a:fld id="{0B18577D-004A-4D78-A81F-E7D161120735}" type="slidenum">
              <a:rPr lang="zh-CN" altLang="en-US" smtClean="0"/>
              <a:pPr/>
              <a:t>‹#›</a:t>
            </a:fld>
            <a:endParaRPr lang="zh-CN" altLang="en-US"/>
          </a:p>
        </p:txBody>
      </p:sp>
    </p:spTree>
    <p:extLst>
      <p:ext uri="{BB962C8B-B14F-4D97-AF65-F5344CB8AC3E}">
        <p14:creationId xmlns="" xmlns:p14="http://schemas.microsoft.com/office/powerpoint/2010/main" val="24746217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5562" tIns="47781" rIns="95562" bIns="47781" rtlCol="0"/>
          <a:lstStyle>
            <a:lvl1pPr algn="l" fontAlgn="auto">
              <a:spcBef>
                <a:spcPts val="0"/>
              </a:spcBef>
              <a:spcAft>
                <a:spcPts val="0"/>
              </a:spcAft>
              <a:defRPr sz="1300">
                <a:latin typeface="+mn-lt"/>
                <a:ea typeface="+mn-ea"/>
              </a:defRPr>
            </a:lvl1pPr>
          </a:lstStyle>
          <a:p>
            <a:pPr>
              <a:defRPr/>
            </a:pPr>
            <a:endParaRPr lang="zh-CN" altLang="en-US"/>
          </a:p>
        </p:txBody>
      </p:sp>
      <p:sp>
        <p:nvSpPr>
          <p:cNvPr id="3" name="Date Placeholder 2"/>
          <p:cNvSpPr>
            <a:spLocks noGrp="1"/>
          </p:cNvSpPr>
          <p:nvPr>
            <p:ph type="dt" idx="1"/>
          </p:nvPr>
        </p:nvSpPr>
        <p:spPr>
          <a:xfrm>
            <a:off x="3849688" y="0"/>
            <a:ext cx="2946400" cy="496888"/>
          </a:xfrm>
          <a:prstGeom prst="rect">
            <a:avLst/>
          </a:prstGeom>
        </p:spPr>
        <p:txBody>
          <a:bodyPr vert="horz" lIns="95562" tIns="47781" rIns="95562" bIns="47781" rtlCol="0"/>
          <a:lstStyle>
            <a:lvl1pPr algn="r" fontAlgn="auto">
              <a:spcBef>
                <a:spcPts val="0"/>
              </a:spcBef>
              <a:spcAft>
                <a:spcPts val="0"/>
              </a:spcAft>
              <a:defRPr sz="1300">
                <a:latin typeface="+mn-lt"/>
                <a:ea typeface="+mn-ea"/>
              </a:defRPr>
            </a:lvl1pPr>
          </a:lstStyle>
          <a:p>
            <a:pPr>
              <a:defRPr/>
            </a:pPr>
            <a:fld id="{47DC38EB-B004-4B07-B284-1F12C81DE0A2}" type="datetimeFigureOut">
              <a:rPr lang="zh-CN" altLang="en-US"/>
              <a:pPr>
                <a:defRPr/>
              </a:pPr>
              <a:t>2013/4/25</a:t>
            </a:fld>
            <a:endParaRPr lang="zh-CN" altLang="en-US"/>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5562" tIns="47781" rIns="95562" bIns="47781" rtlCol="0" anchor="ctr"/>
          <a:lstStyle/>
          <a:p>
            <a:pPr lvl="0"/>
            <a:endParaRPr lang="zh-CN" altLang="en-US" noProof="0"/>
          </a:p>
        </p:txBody>
      </p:sp>
      <p:sp>
        <p:nvSpPr>
          <p:cNvPr id="5" name="Notes Placeholder 4"/>
          <p:cNvSpPr>
            <a:spLocks noGrp="1"/>
          </p:cNvSpPr>
          <p:nvPr>
            <p:ph type="body" sz="quarter" idx="3"/>
          </p:nvPr>
        </p:nvSpPr>
        <p:spPr>
          <a:xfrm>
            <a:off x="679450" y="4714875"/>
            <a:ext cx="5438775" cy="4467225"/>
          </a:xfrm>
          <a:prstGeom prst="rect">
            <a:avLst/>
          </a:prstGeom>
        </p:spPr>
        <p:txBody>
          <a:bodyPr vert="horz" lIns="95562" tIns="47781" rIns="95562" bIns="47781" rtlCol="0">
            <a:normAutofit/>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endParaRPr lang="zh-CN" altLang="en-US" noProof="0"/>
          </a:p>
        </p:txBody>
      </p:sp>
      <p:sp>
        <p:nvSpPr>
          <p:cNvPr id="6" name="Footer Placeholder 5"/>
          <p:cNvSpPr>
            <a:spLocks noGrp="1"/>
          </p:cNvSpPr>
          <p:nvPr>
            <p:ph type="ftr" sz="quarter" idx="4"/>
          </p:nvPr>
        </p:nvSpPr>
        <p:spPr>
          <a:xfrm>
            <a:off x="0" y="9428163"/>
            <a:ext cx="2946400" cy="496887"/>
          </a:xfrm>
          <a:prstGeom prst="rect">
            <a:avLst/>
          </a:prstGeom>
        </p:spPr>
        <p:txBody>
          <a:bodyPr vert="horz" lIns="95562" tIns="47781" rIns="95562" bIns="47781" rtlCol="0" anchor="b"/>
          <a:lstStyle>
            <a:lvl1pPr algn="l" fontAlgn="auto">
              <a:spcBef>
                <a:spcPts val="0"/>
              </a:spcBef>
              <a:spcAft>
                <a:spcPts val="0"/>
              </a:spcAft>
              <a:defRPr sz="1300">
                <a:latin typeface="+mn-lt"/>
                <a:ea typeface="+mn-ea"/>
              </a:defRPr>
            </a:lvl1pPr>
          </a:lstStyle>
          <a:p>
            <a:pPr>
              <a:defRPr/>
            </a:pPr>
            <a:endParaRPr lang="zh-CN" altLang="en-US"/>
          </a:p>
        </p:txBody>
      </p:sp>
      <p:sp>
        <p:nvSpPr>
          <p:cNvPr id="7" name="Slide Number Placeholder 6"/>
          <p:cNvSpPr>
            <a:spLocks noGrp="1"/>
          </p:cNvSpPr>
          <p:nvPr>
            <p:ph type="sldNum" sz="quarter" idx="5"/>
          </p:nvPr>
        </p:nvSpPr>
        <p:spPr>
          <a:xfrm>
            <a:off x="3849688" y="9428163"/>
            <a:ext cx="2946400" cy="496887"/>
          </a:xfrm>
          <a:prstGeom prst="rect">
            <a:avLst/>
          </a:prstGeom>
        </p:spPr>
        <p:txBody>
          <a:bodyPr vert="horz" lIns="95562" tIns="47781" rIns="95562" bIns="47781" rtlCol="0" anchor="b"/>
          <a:lstStyle>
            <a:lvl1pPr algn="r" fontAlgn="auto">
              <a:spcBef>
                <a:spcPts val="0"/>
              </a:spcBef>
              <a:spcAft>
                <a:spcPts val="0"/>
              </a:spcAft>
              <a:defRPr sz="1300">
                <a:latin typeface="+mn-lt"/>
                <a:ea typeface="+mn-ea"/>
              </a:defRPr>
            </a:lvl1pPr>
          </a:lstStyle>
          <a:p>
            <a:pPr>
              <a:defRPr/>
            </a:pPr>
            <a:fld id="{C6A4C2F7-D96E-410A-80BE-BC2F50F5528E}" type="slidenum">
              <a:rPr lang="zh-CN" altLang="en-US"/>
              <a:pPr>
                <a:defRPr/>
              </a:pPr>
              <a:t>‹#›</a:t>
            </a:fld>
            <a:endParaRPr lang="zh-CN" altLang="en-US"/>
          </a:p>
        </p:txBody>
      </p:sp>
    </p:spTree>
    <p:extLst>
      <p:ext uri="{BB962C8B-B14F-4D97-AF65-F5344CB8AC3E}">
        <p14:creationId xmlns="" xmlns:p14="http://schemas.microsoft.com/office/powerpoint/2010/main" val="147467495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bwMode="auto">
          <a:noFill/>
          <a:ln>
            <a:solidFill>
              <a:srgbClr val="000000"/>
            </a:solidFill>
            <a:miter lim="800000"/>
            <a:headEnd/>
            <a:tailEnd/>
          </a:ln>
        </p:spPr>
      </p:sp>
      <p:sp>
        <p:nvSpPr>
          <p:cNvPr id="24579"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3556"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41E4084-C9EB-4D99-B555-14B394922A13}" type="slidenum">
              <a:rPr lang="zh-CN" altLang="en-US" smtClean="0"/>
              <a:pPr fontAlgn="base">
                <a:spcBef>
                  <a:spcPct val="0"/>
                </a:spcBef>
                <a:spcAft>
                  <a:spcPct val="0"/>
                </a:spcAft>
                <a:defRPr/>
              </a:pPr>
              <a:t>1</a:t>
            </a:fld>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latin typeface="+mn-lt"/>
                <a:ea typeface="+mn-ea"/>
                <a:cs typeface="+mn-cs"/>
              </a:rPr>
              <a:t>SNS</a:t>
            </a:r>
            <a:r>
              <a:rPr lang="zh-CN" altLang="en-US" sz="1200" kern="1200" dirty="0" smtClean="0">
                <a:solidFill>
                  <a:schemeClr val="tx1"/>
                </a:solidFill>
                <a:latin typeface="+mn-lt"/>
                <a:ea typeface="+mn-ea"/>
                <a:cs typeface="+mn-cs"/>
              </a:rPr>
              <a:t>垂直应用：微人脉（猎头），新浪美食（美食），傻瓜旅行（旅游），图钉，举贤网（猎头），随访助手（医疗），多贝（教育），食遇（熟人美食社交），马蜂窝嗡嗡（旅游陌生人），暖糖（婚恋熟人），人脉通，社交导购，唱吧，</a:t>
            </a:r>
          </a:p>
          <a:p>
            <a:r>
              <a:rPr lang="zh-CN" altLang="en-US" sz="1200" kern="1200" dirty="0" smtClean="0">
                <a:solidFill>
                  <a:schemeClr val="tx1"/>
                </a:solidFill>
                <a:latin typeface="+mn-lt"/>
                <a:ea typeface="+mn-ea"/>
                <a:cs typeface="+mn-cs"/>
              </a:rPr>
              <a:t>移动端特点：除了社交还有协作，所以基于微信的很多应用是否也算这个范畴？</a:t>
            </a:r>
            <a:endParaRPr lang="en-US" altLang="zh-CN" sz="1200" kern="1200" dirty="0" smtClean="0">
              <a:solidFill>
                <a:schemeClr val="tx1"/>
              </a:solidFill>
              <a:latin typeface="+mn-lt"/>
              <a:ea typeface="+mn-ea"/>
              <a:cs typeface="+mn-cs"/>
            </a:endParaRPr>
          </a:p>
          <a:p>
            <a:r>
              <a:rPr kumimoji="1" lang="en-US" altLang="zh-CN" sz="1200" kern="1200" dirty="0" smtClean="0">
                <a:solidFill>
                  <a:schemeClr val="tx1"/>
                </a:solidFill>
                <a:latin typeface="+mn-lt"/>
                <a:ea typeface="+mn-ea"/>
                <a:cs typeface="+mn-cs"/>
              </a:rPr>
              <a:t>Google</a:t>
            </a:r>
            <a:r>
              <a:rPr kumimoji="1" lang="zh-CN" altLang="en-US" sz="1200" kern="1200" dirty="0" smtClean="0">
                <a:solidFill>
                  <a:schemeClr val="tx1"/>
                </a:solidFill>
                <a:latin typeface="+mn-lt"/>
                <a:ea typeface="+mn-ea"/>
                <a:cs typeface="+mn-cs"/>
              </a:rPr>
              <a:t>＋</a:t>
            </a:r>
            <a:endParaRPr kumimoji="1" lang="zh-CN" altLang="en-US" dirty="0"/>
          </a:p>
        </p:txBody>
      </p:sp>
      <p:sp>
        <p:nvSpPr>
          <p:cNvPr id="4" name="幻灯片编号占位符 3"/>
          <p:cNvSpPr>
            <a:spLocks noGrp="1"/>
          </p:cNvSpPr>
          <p:nvPr>
            <p:ph type="sldNum" sz="quarter" idx="10"/>
          </p:nvPr>
        </p:nvSpPr>
        <p:spPr/>
        <p:txBody>
          <a:bodyPr/>
          <a:lstStyle/>
          <a:p>
            <a:pPr>
              <a:defRPr/>
            </a:pPr>
            <a:fld id="{C6A4C2F7-D96E-410A-80BE-BC2F50F5528E}" type="slidenum">
              <a:rPr lang="zh-CN" altLang="en-US" smtClean="0"/>
              <a:pPr>
                <a:defRPr/>
              </a:pPr>
              <a:t>10</a:t>
            </a:fld>
            <a:endParaRPr lang="zh-CN" altLang="en-US"/>
          </a:p>
        </p:txBody>
      </p:sp>
    </p:spTree>
    <p:extLst>
      <p:ext uri="{BB962C8B-B14F-4D97-AF65-F5344CB8AC3E}">
        <p14:creationId xmlns="" xmlns:p14="http://schemas.microsoft.com/office/powerpoint/2010/main" val="22859808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latin typeface="+mn-lt"/>
                <a:ea typeface="+mn-ea"/>
                <a:cs typeface="+mn-cs"/>
              </a:rPr>
              <a:t>SNS</a:t>
            </a:r>
            <a:r>
              <a:rPr lang="zh-CN" altLang="en-US" sz="1200" kern="1200" dirty="0" smtClean="0">
                <a:solidFill>
                  <a:schemeClr val="tx1"/>
                </a:solidFill>
                <a:latin typeface="+mn-lt"/>
                <a:ea typeface="+mn-ea"/>
                <a:cs typeface="+mn-cs"/>
              </a:rPr>
              <a:t>垂直应用：微人脉（猎头），新浪美食（美食），傻瓜旅行（旅游），图钉，举贤网（猎头），随访助手（医疗），多贝（教育），食遇（熟人美食社交），马蜂窝嗡嗡（旅游陌生人），暖糖（婚恋熟人），人脉通，社交导购，唱吧，</a:t>
            </a:r>
          </a:p>
          <a:p>
            <a:r>
              <a:rPr lang="zh-CN" altLang="en-US" sz="1200" kern="1200" dirty="0" smtClean="0">
                <a:solidFill>
                  <a:schemeClr val="tx1"/>
                </a:solidFill>
                <a:latin typeface="+mn-lt"/>
                <a:ea typeface="+mn-ea"/>
                <a:cs typeface="+mn-cs"/>
              </a:rPr>
              <a:t>移动端特点：除了社交还有协作，所以基于微信的很多应用是否也算这个范畴？</a:t>
            </a:r>
            <a:endParaRPr kumimoji="1" lang="zh-CN" altLang="en-US" dirty="0"/>
          </a:p>
        </p:txBody>
      </p:sp>
      <p:sp>
        <p:nvSpPr>
          <p:cNvPr id="4" name="幻灯片编号占位符 3"/>
          <p:cNvSpPr>
            <a:spLocks noGrp="1"/>
          </p:cNvSpPr>
          <p:nvPr>
            <p:ph type="sldNum" sz="quarter" idx="10"/>
          </p:nvPr>
        </p:nvSpPr>
        <p:spPr/>
        <p:txBody>
          <a:bodyPr/>
          <a:lstStyle/>
          <a:p>
            <a:pPr>
              <a:defRPr/>
            </a:pPr>
            <a:fld id="{C6A4C2F7-D96E-410A-80BE-BC2F50F5528E}" type="slidenum">
              <a:rPr lang="zh-CN" altLang="en-US" smtClean="0"/>
              <a:pPr>
                <a:defRPr/>
              </a:pPr>
              <a:t>11</a:t>
            </a:fld>
            <a:endParaRPr lang="zh-CN" altLang="en-US"/>
          </a:p>
        </p:txBody>
      </p:sp>
    </p:spTree>
    <p:extLst>
      <p:ext uri="{BB962C8B-B14F-4D97-AF65-F5344CB8AC3E}">
        <p14:creationId xmlns="" xmlns:p14="http://schemas.microsoft.com/office/powerpoint/2010/main" val="22859808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latin typeface="+mn-lt"/>
                <a:ea typeface="+mn-ea"/>
                <a:cs typeface="+mn-cs"/>
              </a:rPr>
              <a:t>SNS</a:t>
            </a:r>
            <a:r>
              <a:rPr lang="zh-CN" altLang="en-US" sz="1200" kern="1200" dirty="0" smtClean="0">
                <a:solidFill>
                  <a:schemeClr val="tx1"/>
                </a:solidFill>
                <a:latin typeface="+mn-lt"/>
                <a:ea typeface="+mn-ea"/>
                <a:cs typeface="+mn-cs"/>
              </a:rPr>
              <a:t>垂直应用：微人脉（猎头），新浪美食（美食），傻瓜旅行（旅游），图钉，举贤网（猎头），随访助手（医疗），多贝（教育），食遇（熟人美食社交），马蜂窝嗡嗡（旅游陌生人），暖糖（婚恋熟人），人脉通，社交导购，唱吧，</a:t>
            </a:r>
          </a:p>
          <a:p>
            <a:r>
              <a:rPr lang="zh-CN" altLang="en-US" sz="1200" kern="1200" dirty="0" smtClean="0">
                <a:solidFill>
                  <a:schemeClr val="tx1"/>
                </a:solidFill>
                <a:latin typeface="+mn-lt"/>
                <a:ea typeface="+mn-ea"/>
                <a:cs typeface="+mn-cs"/>
              </a:rPr>
              <a:t>移动端特点：除了社交还有协作，所以基于微信的很多应用是否也算这个范畴？</a:t>
            </a:r>
            <a:endParaRPr kumimoji="1" lang="zh-CN" altLang="en-US" dirty="0"/>
          </a:p>
        </p:txBody>
      </p:sp>
      <p:sp>
        <p:nvSpPr>
          <p:cNvPr id="4" name="幻灯片编号占位符 3"/>
          <p:cNvSpPr>
            <a:spLocks noGrp="1"/>
          </p:cNvSpPr>
          <p:nvPr>
            <p:ph type="sldNum" sz="quarter" idx="10"/>
          </p:nvPr>
        </p:nvSpPr>
        <p:spPr/>
        <p:txBody>
          <a:bodyPr/>
          <a:lstStyle/>
          <a:p>
            <a:pPr>
              <a:defRPr/>
            </a:pPr>
            <a:fld id="{C6A4C2F7-D96E-410A-80BE-BC2F50F5528E}" type="slidenum">
              <a:rPr lang="zh-CN" altLang="en-US" smtClean="0"/>
              <a:pPr>
                <a:defRPr/>
              </a:pPr>
              <a:t>14</a:t>
            </a:fld>
            <a:endParaRPr lang="zh-CN" altLang="en-US"/>
          </a:p>
        </p:txBody>
      </p:sp>
    </p:spTree>
    <p:extLst>
      <p:ext uri="{BB962C8B-B14F-4D97-AF65-F5344CB8AC3E}">
        <p14:creationId xmlns="" xmlns:p14="http://schemas.microsoft.com/office/powerpoint/2010/main" val="22859808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以此引导是否还有别的细分领域大家可以思考？</a:t>
            </a:r>
            <a:endParaRPr kumimoji="1" lang="zh-CN" altLang="en-US" dirty="0"/>
          </a:p>
        </p:txBody>
      </p:sp>
      <p:sp>
        <p:nvSpPr>
          <p:cNvPr id="4" name="幻灯片编号占位符 3"/>
          <p:cNvSpPr>
            <a:spLocks noGrp="1"/>
          </p:cNvSpPr>
          <p:nvPr>
            <p:ph type="sldNum" sz="quarter" idx="10"/>
          </p:nvPr>
        </p:nvSpPr>
        <p:spPr/>
        <p:txBody>
          <a:bodyPr/>
          <a:lstStyle/>
          <a:p>
            <a:pPr>
              <a:defRPr/>
            </a:pPr>
            <a:fld id="{C6A4C2F7-D96E-410A-80BE-BC2F50F5528E}" type="slidenum">
              <a:rPr lang="zh-CN" altLang="en-US" smtClean="0"/>
              <a:pPr>
                <a:defRPr/>
              </a:pPr>
              <a:t>18</a:t>
            </a:fld>
            <a:endParaRPr lang="zh-CN" altLang="en-US"/>
          </a:p>
        </p:txBody>
      </p:sp>
    </p:spTree>
    <p:extLst>
      <p:ext uri="{BB962C8B-B14F-4D97-AF65-F5344CB8AC3E}">
        <p14:creationId xmlns="" xmlns:p14="http://schemas.microsoft.com/office/powerpoint/2010/main" val="20922510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p:cNvSpPr>
            <a:spLocks noGrp="1" noRot="1" noChangeAspect="1" noTextEdit="1"/>
          </p:cNvSpPr>
          <p:nvPr>
            <p:ph type="sldImg"/>
          </p:nvPr>
        </p:nvSpPr>
        <p:spPr bwMode="auto">
          <a:noFill/>
          <a:ln>
            <a:solidFill>
              <a:srgbClr val="000000"/>
            </a:solidFill>
            <a:miter lim="800000"/>
            <a:headEnd/>
            <a:tailEnd/>
          </a:ln>
        </p:spPr>
      </p:sp>
      <p:sp>
        <p:nvSpPr>
          <p:cNvPr id="5734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4580"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9C573AA-3CE8-4DBA-96A5-C281255AAE34}" type="slidenum">
              <a:rPr lang="zh-CN" altLang="en-US" smtClean="0"/>
              <a:pPr fontAlgn="base">
                <a:spcBef>
                  <a:spcPct val="0"/>
                </a:spcBef>
                <a:spcAft>
                  <a:spcPct val="0"/>
                </a:spcAft>
                <a:defRPr/>
              </a:pPr>
              <a:t>25</a:t>
            </a:fld>
            <a:endParaRPr lang="zh-CN"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headEnd/>
            <a:tailEnd/>
          </a:ln>
        </p:spPr>
      </p:sp>
      <p:sp>
        <p:nvSpPr>
          <p:cNvPr id="58371"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smtClean="0"/>
              <a:t>戈壁希望能帮助移动互联网创业者屹立于浪潮之巅！</a:t>
            </a:r>
          </a:p>
        </p:txBody>
      </p:sp>
      <p:sp>
        <p:nvSpPr>
          <p:cNvPr id="4" name="灯片编号占位符 3"/>
          <p:cNvSpPr>
            <a:spLocks noGrp="1"/>
          </p:cNvSpPr>
          <p:nvPr>
            <p:ph type="sldNum" sz="quarter" idx="5"/>
          </p:nvPr>
        </p:nvSpPr>
        <p:spPr/>
        <p:txBody>
          <a:bodyPr/>
          <a:lstStyle/>
          <a:p>
            <a:pPr>
              <a:defRPr/>
            </a:pPr>
            <a:fld id="{7769D41A-CADD-465D-924F-1079675F85F1}" type="slidenum">
              <a:rPr lang="zh-CN" altLang="en-US" smtClean="0"/>
              <a:pPr>
                <a:defRPr/>
              </a:pPr>
              <a:t>26</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bwMode="auto">
          <a:noFill/>
          <a:ln>
            <a:solidFill>
              <a:srgbClr val="000000"/>
            </a:solidFill>
            <a:miter lim="800000"/>
            <a:headEnd/>
            <a:tailEnd/>
          </a:ln>
        </p:spPr>
      </p:sp>
      <p:sp>
        <p:nvSpPr>
          <p:cNvPr id="5939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31748"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788ED65-028C-4F2B-A36A-F14876D79511}" type="slidenum">
              <a:rPr lang="zh-CN" altLang="en-US" smtClean="0"/>
              <a:pPr fontAlgn="base">
                <a:spcBef>
                  <a:spcPct val="0"/>
                </a:spcBef>
                <a:spcAft>
                  <a:spcPct val="0"/>
                </a:spcAft>
                <a:defRPr/>
              </a:pPr>
              <a:t>27</a:t>
            </a:fld>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cxnSp>
        <p:nvCxnSpPr>
          <p:cNvPr id="4" name="直接连接符 9"/>
          <p:cNvCxnSpPr/>
          <p:nvPr/>
        </p:nvCxnSpPr>
        <p:spPr>
          <a:xfrm>
            <a:off x="-12700" y="1066800"/>
            <a:ext cx="9156700" cy="1588"/>
          </a:xfrm>
          <a:prstGeom prst="line">
            <a:avLst/>
          </a:prstGeom>
          <a:ln w="25400" cmpd="sng">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 name="页脚占位符 4"/>
          <p:cNvSpPr txBox="1">
            <a:spLocks/>
          </p:cNvSpPr>
          <p:nvPr/>
        </p:nvSpPr>
        <p:spPr>
          <a:xfrm>
            <a:off x="3124200" y="6546850"/>
            <a:ext cx="2895600" cy="365125"/>
          </a:xfrm>
          <a:prstGeom prst="rect">
            <a:avLst/>
          </a:prstGeom>
        </p:spPr>
        <p:txBody>
          <a:bodyPr anchor="ctr"/>
          <a:lstStyle>
            <a:lvl1pPr algn="r">
              <a:defRPr sz="800">
                <a:solidFill>
                  <a:schemeClr val="bg1"/>
                </a:solidFill>
                <a:latin typeface="+mj-lt"/>
                <a:ea typeface="+mj-ea"/>
              </a:defRPr>
            </a:lvl1pPr>
          </a:lstStyle>
          <a:p>
            <a:pPr algn="ctr" fontAlgn="auto">
              <a:spcBef>
                <a:spcPts val="0"/>
              </a:spcBef>
              <a:spcAft>
                <a:spcPts val="0"/>
              </a:spcAft>
              <a:defRPr/>
            </a:pPr>
            <a:fld id="{F0DCAD62-A6AE-4717-B607-7EA34CB1D87D}" type="slidenum">
              <a:rPr lang="zh-CN" altLang="en-US" sz="900" b="1" smtClean="0">
                <a:solidFill>
                  <a:schemeClr val="tx1"/>
                </a:solidFill>
              </a:rPr>
              <a:pPr algn="ctr" fontAlgn="auto">
                <a:spcBef>
                  <a:spcPts val="0"/>
                </a:spcBef>
                <a:spcAft>
                  <a:spcPts val="0"/>
                </a:spcAft>
                <a:defRPr/>
              </a:pPr>
              <a:t>‹#›</a:t>
            </a:fld>
            <a:endParaRPr lang="zh-CN" altLang="en-US" sz="900" b="1" dirty="0">
              <a:solidFill>
                <a:schemeClr val="tx1"/>
              </a:solidFill>
            </a:endParaRPr>
          </a:p>
        </p:txBody>
      </p:sp>
      <p:sp>
        <p:nvSpPr>
          <p:cNvPr id="6" name="灯片编号占位符 5"/>
          <p:cNvSpPr txBox="1">
            <a:spLocks/>
          </p:cNvSpPr>
          <p:nvPr/>
        </p:nvSpPr>
        <p:spPr>
          <a:xfrm>
            <a:off x="5486400" y="6546850"/>
            <a:ext cx="3657600" cy="365125"/>
          </a:xfrm>
          <a:prstGeom prst="rect">
            <a:avLst/>
          </a:prstGeom>
        </p:spPr>
        <p:txBody>
          <a:bodyPr anchor="ctr"/>
          <a:lstStyle>
            <a:lvl1pPr algn="l">
              <a:defRPr sz="800">
                <a:solidFill>
                  <a:schemeClr val="bg1"/>
                </a:solidFill>
                <a:latin typeface="+mj-lt"/>
                <a:ea typeface="+mj-ea"/>
              </a:defRPr>
            </a:lvl1pPr>
          </a:lstStyle>
          <a:p>
            <a:pPr algn="r" fontAlgn="auto">
              <a:spcBef>
                <a:spcPts val="0"/>
              </a:spcBef>
              <a:spcAft>
                <a:spcPts val="0"/>
              </a:spcAft>
              <a:defRPr/>
            </a:pPr>
            <a:r>
              <a:rPr lang="en-US" altLang="zh-CN" dirty="0" smtClean="0">
                <a:solidFill>
                  <a:schemeClr val="tx1"/>
                </a:solidFill>
              </a:rPr>
              <a:t>Copyright © 2013 Gobi Partners Inc.  All rights reserved.</a:t>
            </a:r>
            <a:endParaRPr lang="zh-CN" altLang="en-US" dirty="0" smtClean="0">
              <a:solidFill>
                <a:schemeClr val="tx1"/>
              </a:solidFill>
            </a:endParaRPr>
          </a:p>
        </p:txBody>
      </p:sp>
      <p:sp>
        <p:nvSpPr>
          <p:cNvPr id="8" name="灯片编号占位符 5"/>
          <p:cNvSpPr txBox="1">
            <a:spLocks/>
          </p:cNvSpPr>
          <p:nvPr userDrawn="1"/>
        </p:nvSpPr>
        <p:spPr>
          <a:xfrm>
            <a:off x="251520" y="6546850"/>
            <a:ext cx="3657600" cy="365125"/>
          </a:xfrm>
          <a:prstGeom prst="rect">
            <a:avLst/>
          </a:prstGeom>
        </p:spPr>
        <p:txBody>
          <a:bodyPr anchor="ctr"/>
          <a:lstStyle>
            <a:lvl1pPr algn="l">
              <a:defRPr sz="800">
                <a:solidFill>
                  <a:schemeClr val="bg1"/>
                </a:solidFill>
                <a:latin typeface="+mj-lt"/>
                <a:ea typeface="+mj-ea"/>
              </a:defRPr>
            </a:lvl1pPr>
          </a:lstStyle>
          <a:p>
            <a:pPr algn="l" fontAlgn="auto">
              <a:spcBef>
                <a:spcPts val="0"/>
              </a:spcBef>
              <a:spcAft>
                <a:spcPts val="0"/>
              </a:spcAft>
              <a:defRPr/>
            </a:pPr>
            <a:r>
              <a:rPr lang="en-US" altLang="zh-CN" sz="1050" i="1" dirty="0" smtClean="0">
                <a:solidFill>
                  <a:schemeClr val="tx1"/>
                </a:solidFill>
              </a:rPr>
              <a:t>Confidential: for internal use only.</a:t>
            </a:r>
            <a:endParaRPr lang="zh-CN" altLang="en-US" sz="1050" i="1" dirty="0" smtClean="0">
              <a:solidFill>
                <a:schemeClr val="tx1"/>
              </a:solidFill>
            </a:endParaRPr>
          </a:p>
        </p:txBody>
      </p:sp>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9" name="页脚占位符 4"/>
          <p:cNvSpPr>
            <a:spLocks noGrp="1"/>
          </p:cNvSpPr>
          <p:nvPr>
            <p:ph type="ftr" sz="quarter" idx="10"/>
          </p:nvPr>
        </p:nvSpPr>
        <p:spPr/>
        <p:txBody>
          <a:bodyPr/>
          <a:lstStyle>
            <a:lvl1pPr algn="r">
              <a:defRPr sz="800">
                <a:solidFill>
                  <a:schemeClr val="bg1">
                    <a:lumMod val="50000"/>
                  </a:schemeClr>
                </a:solidFill>
              </a:defRPr>
            </a:lvl1pPr>
          </a:lstStyle>
          <a:p>
            <a:pPr>
              <a:defRPr/>
            </a:pPr>
            <a:fld id="{1A5E50DF-57B3-4BD0-AA8E-A6517399F42A}" type="slidenum">
              <a:rPr lang="zh-CN" altLang="en-US"/>
              <a:pPr>
                <a:defRPr/>
              </a:pPr>
              <a:t>‹#›</a:t>
            </a:fld>
            <a:endParaRPr lang="zh-CN" altLang="en-US" dirty="0"/>
          </a:p>
        </p:txBody>
      </p:sp>
      <p:pic>
        <p:nvPicPr>
          <p:cNvPr id="11" name="Picture 4" descr="D:\Random\Gobi Pics\logo.gif"/>
          <p:cNvPicPr>
            <a:picLocks noChangeAspect="1" noChangeArrowheads="1"/>
          </p:cNvPicPr>
          <p:nvPr userDrawn="1"/>
        </p:nvPicPr>
        <p:blipFill>
          <a:blip r:embed="rId2" cstate="print">
            <a:clrChange>
              <a:clrFrom>
                <a:srgbClr val="FFFFFF"/>
              </a:clrFrom>
              <a:clrTo>
                <a:srgbClr val="FFFFFF">
                  <a:alpha val="0"/>
                </a:srgbClr>
              </a:clrTo>
            </a:clrChange>
          </a:blip>
          <a:srcRect l="11269" t="25352" r="11269" b="23944"/>
          <a:stretch>
            <a:fillRect/>
          </a:stretch>
        </p:blipFill>
        <p:spPr bwMode="auto">
          <a:xfrm>
            <a:off x="304800" y="304800"/>
            <a:ext cx="2328863" cy="762000"/>
          </a:xfrm>
          <a:prstGeom prst="rect">
            <a:avLst/>
          </a:prstGeom>
          <a:noFill/>
          <a:ln w="9525">
            <a:noFill/>
            <a:miter lim="800000"/>
            <a:headEnd/>
            <a:tailEnd/>
          </a:ln>
        </p:spPr>
      </p:pic>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4" name="直接连接符 9"/>
          <p:cNvCxnSpPr/>
          <p:nvPr/>
        </p:nvCxnSpPr>
        <p:spPr>
          <a:xfrm>
            <a:off x="-12700" y="1066800"/>
            <a:ext cx="9156700" cy="1588"/>
          </a:xfrm>
          <a:prstGeom prst="line">
            <a:avLst/>
          </a:prstGeom>
          <a:ln w="25400" cmpd="sng">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 name="页脚占位符 4"/>
          <p:cNvSpPr txBox="1">
            <a:spLocks/>
          </p:cNvSpPr>
          <p:nvPr/>
        </p:nvSpPr>
        <p:spPr>
          <a:xfrm>
            <a:off x="3124200" y="6546850"/>
            <a:ext cx="2895600" cy="365125"/>
          </a:xfrm>
          <a:prstGeom prst="rect">
            <a:avLst/>
          </a:prstGeom>
        </p:spPr>
        <p:txBody>
          <a:bodyPr anchor="ctr"/>
          <a:lstStyle>
            <a:lvl1pPr algn="r">
              <a:defRPr sz="800">
                <a:solidFill>
                  <a:schemeClr val="bg1"/>
                </a:solidFill>
                <a:latin typeface="+mj-lt"/>
                <a:ea typeface="+mj-ea"/>
              </a:defRPr>
            </a:lvl1pPr>
          </a:lstStyle>
          <a:p>
            <a:pPr algn="ctr" fontAlgn="auto">
              <a:spcBef>
                <a:spcPts val="0"/>
              </a:spcBef>
              <a:spcAft>
                <a:spcPts val="0"/>
              </a:spcAft>
              <a:defRPr/>
            </a:pPr>
            <a:fld id="{4B736708-1E4B-426F-BA49-6B17BA4E039D}" type="slidenum">
              <a:rPr lang="zh-CN" altLang="en-US" sz="900" b="1" smtClean="0">
                <a:solidFill>
                  <a:schemeClr val="tx1"/>
                </a:solidFill>
              </a:rPr>
              <a:pPr algn="ctr" fontAlgn="auto">
                <a:spcBef>
                  <a:spcPts val="0"/>
                </a:spcBef>
                <a:spcAft>
                  <a:spcPts val="0"/>
                </a:spcAft>
                <a:defRPr/>
              </a:pPr>
              <a:t>‹#›</a:t>
            </a:fld>
            <a:endParaRPr lang="zh-CN" altLang="en-US" sz="900" b="1" dirty="0">
              <a:solidFill>
                <a:schemeClr val="tx1"/>
              </a:solidFill>
            </a:endParaRPr>
          </a:p>
        </p:txBody>
      </p:sp>
      <p:pic>
        <p:nvPicPr>
          <p:cNvPr id="7" name="Picture 2" descr="F:\Documents and Settings\Chibo.Tang\Desktop\Gobi\Random\logo.gif"/>
          <p:cNvPicPr>
            <a:picLocks noChangeAspect="1" noChangeArrowheads="1"/>
          </p:cNvPicPr>
          <p:nvPr userDrawn="1"/>
        </p:nvPicPr>
        <p:blipFill>
          <a:blip r:embed="rId2" cstate="print">
            <a:clrChange>
              <a:clrFrom>
                <a:srgbClr val="FFFFFF"/>
              </a:clrFrom>
              <a:clrTo>
                <a:srgbClr val="FFFFFF">
                  <a:alpha val="0"/>
                </a:srgbClr>
              </a:clrTo>
            </a:clrChange>
          </a:blip>
          <a:srcRect l="8859" t="20053" r="9677" b="18705"/>
          <a:stretch>
            <a:fillRect/>
          </a:stretch>
        </p:blipFill>
        <p:spPr bwMode="auto">
          <a:xfrm>
            <a:off x="7223125" y="192088"/>
            <a:ext cx="1703388" cy="666750"/>
          </a:xfrm>
          <a:prstGeom prst="rect">
            <a:avLst/>
          </a:prstGeom>
          <a:solidFill>
            <a:schemeClr val="bg1">
              <a:lumMod val="95000"/>
            </a:schemeClr>
          </a:solidFill>
        </p:spPr>
      </p:pic>
      <p:sp>
        <p:nvSpPr>
          <p:cNvPr id="2" name="标题 1"/>
          <p:cNvSpPr>
            <a:spLocks noGrp="1"/>
          </p:cNvSpPr>
          <p:nvPr>
            <p:ph type="title"/>
          </p:nvPr>
        </p:nvSpPr>
        <p:spPr/>
        <p:txBody>
          <a:bodyPr/>
          <a:lstStyle>
            <a:lvl1pPr algn="l">
              <a:defRPr sz="260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sz="1700"/>
            </a:lvl1pPr>
            <a:lvl2pPr>
              <a:defRPr sz="1700"/>
            </a:lvl2pPr>
            <a:lvl3pPr>
              <a:defRPr sz="1700"/>
            </a:lvl3pPr>
            <a:lvl4pPr>
              <a:defRPr sz="1700"/>
            </a:lvl4pPr>
            <a:lvl5pPr>
              <a:defRPr sz="17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9" name="页脚占位符 4"/>
          <p:cNvSpPr>
            <a:spLocks noGrp="1"/>
          </p:cNvSpPr>
          <p:nvPr>
            <p:ph type="ftr" sz="quarter" idx="10"/>
          </p:nvPr>
        </p:nvSpPr>
        <p:spPr/>
        <p:txBody>
          <a:bodyPr/>
          <a:lstStyle>
            <a:lvl1pPr algn="r">
              <a:defRPr sz="800">
                <a:solidFill>
                  <a:schemeClr val="bg1">
                    <a:lumMod val="50000"/>
                  </a:schemeClr>
                </a:solidFill>
              </a:defRPr>
            </a:lvl1pPr>
          </a:lstStyle>
          <a:p>
            <a:pPr>
              <a:defRPr/>
            </a:pPr>
            <a:fld id="{3C6D8B35-C0E4-4004-B60E-36EACDB54FC5}" type="slidenum">
              <a:rPr lang="zh-CN" altLang="en-US"/>
              <a:pPr>
                <a:defRPr/>
              </a:pPr>
              <a:t>‹#›</a:t>
            </a:fld>
            <a:endParaRPr lang="zh-CN" altLang="en-US" dirty="0"/>
          </a:p>
        </p:txBody>
      </p:sp>
      <p:sp>
        <p:nvSpPr>
          <p:cNvPr id="10" name="灯片编号占位符 5"/>
          <p:cNvSpPr txBox="1">
            <a:spLocks/>
          </p:cNvSpPr>
          <p:nvPr userDrawn="1"/>
        </p:nvSpPr>
        <p:spPr>
          <a:xfrm>
            <a:off x="5486400" y="6546850"/>
            <a:ext cx="3657600" cy="365125"/>
          </a:xfrm>
          <a:prstGeom prst="rect">
            <a:avLst/>
          </a:prstGeom>
        </p:spPr>
        <p:txBody>
          <a:bodyPr anchor="ctr"/>
          <a:lstStyle>
            <a:lvl1pPr algn="l">
              <a:defRPr sz="800">
                <a:solidFill>
                  <a:schemeClr val="bg1"/>
                </a:solidFill>
                <a:latin typeface="+mj-lt"/>
                <a:ea typeface="+mj-ea"/>
              </a:defRPr>
            </a:lvl1pPr>
          </a:lstStyle>
          <a:p>
            <a:pPr algn="r" fontAlgn="auto">
              <a:spcBef>
                <a:spcPts val="0"/>
              </a:spcBef>
              <a:spcAft>
                <a:spcPts val="0"/>
              </a:spcAft>
              <a:defRPr/>
            </a:pPr>
            <a:r>
              <a:rPr lang="en-US" altLang="zh-CN" dirty="0" smtClean="0">
                <a:solidFill>
                  <a:schemeClr val="tx1"/>
                </a:solidFill>
              </a:rPr>
              <a:t>Copyright © 2013 Gobi Partners Inc.  All rights reserved.</a:t>
            </a:r>
            <a:endParaRPr lang="zh-CN" altLang="en-US" dirty="0" smtClean="0">
              <a:solidFill>
                <a:schemeClr val="tx1"/>
              </a:solidFill>
            </a:endParaRPr>
          </a:p>
        </p:txBody>
      </p:sp>
      <p:sp>
        <p:nvSpPr>
          <p:cNvPr id="11" name="灯片编号占位符 5"/>
          <p:cNvSpPr txBox="1">
            <a:spLocks/>
          </p:cNvSpPr>
          <p:nvPr userDrawn="1"/>
        </p:nvSpPr>
        <p:spPr>
          <a:xfrm>
            <a:off x="251520" y="6546850"/>
            <a:ext cx="3657600" cy="365125"/>
          </a:xfrm>
          <a:prstGeom prst="rect">
            <a:avLst/>
          </a:prstGeom>
        </p:spPr>
        <p:txBody>
          <a:bodyPr anchor="ctr"/>
          <a:lstStyle>
            <a:lvl1pPr algn="l">
              <a:defRPr sz="800">
                <a:solidFill>
                  <a:schemeClr val="bg1"/>
                </a:solidFill>
                <a:latin typeface="+mj-lt"/>
                <a:ea typeface="+mj-ea"/>
              </a:defRPr>
            </a:lvl1pPr>
          </a:lstStyle>
          <a:p>
            <a:pPr algn="l" fontAlgn="auto">
              <a:spcBef>
                <a:spcPts val="0"/>
              </a:spcBef>
              <a:spcAft>
                <a:spcPts val="0"/>
              </a:spcAft>
              <a:defRPr/>
            </a:pPr>
            <a:r>
              <a:rPr lang="en-US" altLang="zh-CN" sz="1050" i="1" dirty="0" smtClean="0">
                <a:solidFill>
                  <a:schemeClr val="tx1"/>
                </a:solidFill>
              </a:rPr>
              <a:t>Confidential: for internal use only.</a:t>
            </a:r>
            <a:endParaRPr lang="zh-CN" altLang="en-US" sz="1050" i="1" dirty="0" smtClean="0">
              <a:solidFill>
                <a:schemeClr val="tx1"/>
              </a:solidFill>
            </a:endParaRP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cxnSp>
        <p:nvCxnSpPr>
          <p:cNvPr id="4" name="直接连接符 9"/>
          <p:cNvCxnSpPr/>
          <p:nvPr/>
        </p:nvCxnSpPr>
        <p:spPr>
          <a:xfrm>
            <a:off x="-12700" y="1066800"/>
            <a:ext cx="9156700" cy="1588"/>
          </a:xfrm>
          <a:prstGeom prst="line">
            <a:avLst/>
          </a:prstGeom>
          <a:ln w="25400" cmpd="sng">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 name="页脚占位符 4"/>
          <p:cNvSpPr txBox="1">
            <a:spLocks/>
          </p:cNvSpPr>
          <p:nvPr/>
        </p:nvSpPr>
        <p:spPr>
          <a:xfrm>
            <a:off x="3124200" y="6546850"/>
            <a:ext cx="2895600" cy="365125"/>
          </a:xfrm>
          <a:prstGeom prst="rect">
            <a:avLst/>
          </a:prstGeom>
        </p:spPr>
        <p:txBody>
          <a:bodyPr anchor="ctr"/>
          <a:lstStyle>
            <a:lvl1pPr algn="r">
              <a:defRPr sz="800">
                <a:solidFill>
                  <a:schemeClr val="bg1"/>
                </a:solidFill>
                <a:latin typeface="+mj-lt"/>
                <a:ea typeface="+mj-ea"/>
              </a:defRPr>
            </a:lvl1pPr>
          </a:lstStyle>
          <a:p>
            <a:pPr algn="ctr" fontAlgn="auto">
              <a:spcBef>
                <a:spcPts val="0"/>
              </a:spcBef>
              <a:spcAft>
                <a:spcPts val="0"/>
              </a:spcAft>
              <a:defRPr/>
            </a:pPr>
            <a:fld id="{A0BD69D2-928A-4BE3-A62B-102A79C0561E}" type="slidenum">
              <a:rPr lang="zh-CN" altLang="en-US" sz="900" b="1" smtClean="0">
                <a:solidFill>
                  <a:schemeClr val="tx1"/>
                </a:solidFill>
              </a:rPr>
              <a:pPr algn="ctr" fontAlgn="auto">
                <a:spcBef>
                  <a:spcPts val="0"/>
                </a:spcBef>
                <a:spcAft>
                  <a:spcPts val="0"/>
                </a:spcAft>
                <a:defRPr/>
              </a:pPr>
              <a:t>‹#›</a:t>
            </a:fld>
            <a:endParaRPr lang="zh-CN" altLang="en-US" sz="900" b="1" dirty="0">
              <a:solidFill>
                <a:schemeClr val="tx1"/>
              </a:solidFill>
            </a:endParaRPr>
          </a:p>
        </p:txBody>
      </p:sp>
      <p:pic>
        <p:nvPicPr>
          <p:cNvPr id="7" name="Picture 2" descr="F:\Documents and Settings\Chibo.Tang\Desktop\Gobi\Random\logo.gif"/>
          <p:cNvPicPr>
            <a:picLocks noChangeAspect="1" noChangeArrowheads="1"/>
          </p:cNvPicPr>
          <p:nvPr userDrawn="1"/>
        </p:nvPicPr>
        <p:blipFill>
          <a:blip r:embed="rId2" cstate="print">
            <a:clrChange>
              <a:clrFrom>
                <a:srgbClr val="FFFFFF"/>
              </a:clrFrom>
              <a:clrTo>
                <a:srgbClr val="FFFFFF">
                  <a:alpha val="0"/>
                </a:srgbClr>
              </a:clrTo>
            </a:clrChange>
          </a:blip>
          <a:srcRect l="8859" t="20053" r="9677" b="18705"/>
          <a:stretch>
            <a:fillRect/>
          </a:stretch>
        </p:blipFill>
        <p:spPr bwMode="auto">
          <a:xfrm>
            <a:off x="7223125" y="192088"/>
            <a:ext cx="1703388" cy="666750"/>
          </a:xfrm>
          <a:prstGeom prst="rect">
            <a:avLst/>
          </a:prstGeom>
          <a:solidFill>
            <a:schemeClr val="bg1">
              <a:lumMod val="95000"/>
            </a:schemeClr>
          </a:solidFill>
        </p:spPr>
      </p:pic>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9" name="页脚占位符 4"/>
          <p:cNvSpPr>
            <a:spLocks noGrp="1"/>
          </p:cNvSpPr>
          <p:nvPr>
            <p:ph type="ftr" sz="quarter" idx="10"/>
          </p:nvPr>
        </p:nvSpPr>
        <p:spPr/>
        <p:txBody>
          <a:bodyPr/>
          <a:lstStyle>
            <a:lvl1pPr algn="r">
              <a:defRPr sz="800">
                <a:solidFill>
                  <a:schemeClr val="bg1">
                    <a:lumMod val="50000"/>
                  </a:schemeClr>
                </a:solidFill>
              </a:defRPr>
            </a:lvl1pPr>
          </a:lstStyle>
          <a:p>
            <a:pPr>
              <a:defRPr/>
            </a:pPr>
            <a:fld id="{E57928F6-1818-4726-9E6D-BFE0BBDDEB67}" type="slidenum">
              <a:rPr lang="zh-CN" altLang="en-US"/>
              <a:pPr>
                <a:defRPr/>
              </a:pPr>
              <a:t>‹#›</a:t>
            </a:fld>
            <a:endParaRPr lang="zh-CN" altLang="en-US" dirty="0"/>
          </a:p>
        </p:txBody>
      </p:sp>
      <p:sp>
        <p:nvSpPr>
          <p:cNvPr id="10" name="灯片编号占位符 5"/>
          <p:cNvSpPr txBox="1">
            <a:spLocks/>
          </p:cNvSpPr>
          <p:nvPr userDrawn="1"/>
        </p:nvSpPr>
        <p:spPr>
          <a:xfrm>
            <a:off x="5486400" y="6546850"/>
            <a:ext cx="3657600" cy="365125"/>
          </a:xfrm>
          <a:prstGeom prst="rect">
            <a:avLst/>
          </a:prstGeom>
        </p:spPr>
        <p:txBody>
          <a:bodyPr anchor="ctr"/>
          <a:lstStyle>
            <a:lvl1pPr algn="l">
              <a:defRPr sz="800">
                <a:solidFill>
                  <a:schemeClr val="bg1"/>
                </a:solidFill>
                <a:latin typeface="+mj-lt"/>
                <a:ea typeface="+mj-ea"/>
              </a:defRPr>
            </a:lvl1pPr>
          </a:lstStyle>
          <a:p>
            <a:pPr algn="r" fontAlgn="auto">
              <a:spcBef>
                <a:spcPts val="0"/>
              </a:spcBef>
              <a:spcAft>
                <a:spcPts val="0"/>
              </a:spcAft>
              <a:defRPr/>
            </a:pPr>
            <a:r>
              <a:rPr lang="en-US" altLang="zh-CN" dirty="0" smtClean="0">
                <a:solidFill>
                  <a:schemeClr val="tx1"/>
                </a:solidFill>
              </a:rPr>
              <a:t>Copyright © 2013 Gobi Partners Inc.  All rights reserved.</a:t>
            </a:r>
            <a:endParaRPr lang="zh-CN" altLang="en-US" dirty="0" smtClean="0">
              <a:solidFill>
                <a:schemeClr val="tx1"/>
              </a:solidFill>
            </a:endParaRPr>
          </a:p>
        </p:txBody>
      </p:sp>
      <p:sp>
        <p:nvSpPr>
          <p:cNvPr id="12" name="灯片编号占位符 5"/>
          <p:cNvSpPr txBox="1">
            <a:spLocks/>
          </p:cNvSpPr>
          <p:nvPr userDrawn="1"/>
        </p:nvSpPr>
        <p:spPr>
          <a:xfrm>
            <a:off x="251520" y="6546850"/>
            <a:ext cx="3657600" cy="365125"/>
          </a:xfrm>
          <a:prstGeom prst="rect">
            <a:avLst/>
          </a:prstGeom>
        </p:spPr>
        <p:txBody>
          <a:bodyPr anchor="ctr"/>
          <a:lstStyle>
            <a:lvl1pPr algn="l">
              <a:defRPr sz="800">
                <a:solidFill>
                  <a:schemeClr val="bg1"/>
                </a:solidFill>
                <a:latin typeface="+mj-lt"/>
                <a:ea typeface="+mj-ea"/>
              </a:defRPr>
            </a:lvl1pPr>
          </a:lstStyle>
          <a:p>
            <a:pPr algn="l" fontAlgn="auto">
              <a:spcBef>
                <a:spcPts val="0"/>
              </a:spcBef>
              <a:spcAft>
                <a:spcPts val="0"/>
              </a:spcAft>
              <a:defRPr/>
            </a:pPr>
            <a:r>
              <a:rPr lang="en-US" altLang="zh-CN" sz="1050" i="1" dirty="0" smtClean="0">
                <a:solidFill>
                  <a:schemeClr val="tx1"/>
                </a:solidFill>
              </a:rPr>
              <a:t>Confidential: for internal use only.</a:t>
            </a:r>
            <a:endParaRPr lang="zh-CN" altLang="en-US" sz="1050" i="1" dirty="0" smtClean="0">
              <a:solidFill>
                <a:schemeClr val="tx1"/>
              </a:solidFill>
            </a:endParaRP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cxnSp>
        <p:nvCxnSpPr>
          <p:cNvPr id="5" name="直接连接符 9"/>
          <p:cNvCxnSpPr/>
          <p:nvPr/>
        </p:nvCxnSpPr>
        <p:spPr>
          <a:xfrm>
            <a:off x="-12700" y="1066800"/>
            <a:ext cx="9156700" cy="1588"/>
          </a:xfrm>
          <a:prstGeom prst="line">
            <a:avLst/>
          </a:prstGeom>
          <a:ln w="25400" cmpd="sng">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 name="页脚占位符 4"/>
          <p:cNvSpPr txBox="1">
            <a:spLocks/>
          </p:cNvSpPr>
          <p:nvPr/>
        </p:nvSpPr>
        <p:spPr>
          <a:xfrm>
            <a:off x="3124200" y="6546850"/>
            <a:ext cx="2895600" cy="365125"/>
          </a:xfrm>
          <a:prstGeom prst="rect">
            <a:avLst/>
          </a:prstGeom>
        </p:spPr>
        <p:txBody>
          <a:bodyPr anchor="ctr"/>
          <a:lstStyle>
            <a:lvl1pPr algn="r">
              <a:defRPr sz="800">
                <a:solidFill>
                  <a:schemeClr val="bg1"/>
                </a:solidFill>
                <a:latin typeface="+mj-lt"/>
                <a:ea typeface="+mj-ea"/>
              </a:defRPr>
            </a:lvl1pPr>
          </a:lstStyle>
          <a:p>
            <a:pPr algn="ctr" fontAlgn="auto">
              <a:spcBef>
                <a:spcPts val="0"/>
              </a:spcBef>
              <a:spcAft>
                <a:spcPts val="0"/>
              </a:spcAft>
              <a:defRPr/>
            </a:pPr>
            <a:fld id="{4CB6C394-BDAC-458E-91D5-3F5AB7CCC8AD}" type="slidenum">
              <a:rPr lang="zh-CN" altLang="en-US" sz="900" b="1" smtClean="0">
                <a:solidFill>
                  <a:schemeClr val="tx1"/>
                </a:solidFill>
              </a:rPr>
              <a:pPr algn="ctr" fontAlgn="auto">
                <a:spcBef>
                  <a:spcPts val="0"/>
                </a:spcBef>
                <a:spcAft>
                  <a:spcPts val="0"/>
                </a:spcAft>
                <a:defRPr/>
              </a:pPr>
              <a:t>‹#›</a:t>
            </a:fld>
            <a:endParaRPr lang="zh-CN" altLang="en-US" sz="900" b="1" dirty="0">
              <a:solidFill>
                <a:schemeClr val="tx1"/>
              </a:solidFill>
            </a:endParaRPr>
          </a:p>
        </p:txBody>
      </p:sp>
      <p:pic>
        <p:nvPicPr>
          <p:cNvPr id="8" name="Picture 2" descr="F:\Documents and Settings\Chibo.Tang\Desktop\Gobi\Random\logo.gif"/>
          <p:cNvPicPr>
            <a:picLocks noChangeAspect="1" noChangeArrowheads="1"/>
          </p:cNvPicPr>
          <p:nvPr userDrawn="1"/>
        </p:nvPicPr>
        <p:blipFill>
          <a:blip r:embed="rId2" cstate="print">
            <a:clrChange>
              <a:clrFrom>
                <a:srgbClr val="FFFFFF"/>
              </a:clrFrom>
              <a:clrTo>
                <a:srgbClr val="FFFFFF">
                  <a:alpha val="0"/>
                </a:srgbClr>
              </a:clrTo>
            </a:clrChange>
          </a:blip>
          <a:srcRect l="8859" t="20053" r="9677" b="18705"/>
          <a:stretch>
            <a:fillRect/>
          </a:stretch>
        </p:blipFill>
        <p:spPr bwMode="auto">
          <a:xfrm>
            <a:off x="7223125" y="192088"/>
            <a:ext cx="1703388" cy="666750"/>
          </a:xfrm>
          <a:prstGeom prst="rect">
            <a:avLst/>
          </a:prstGeom>
          <a:solidFill>
            <a:schemeClr val="bg1">
              <a:lumMod val="95000"/>
            </a:schemeClr>
          </a:solidFill>
        </p:spPr>
      </p:pic>
      <p:sp>
        <p:nvSpPr>
          <p:cNvPr id="2" name="标题 1"/>
          <p:cNvSpPr>
            <a:spLocks noGrp="1"/>
          </p:cNvSpPr>
          <p:nvPr>
            <p:ph type="title"/>
          </p:nvPr>
        </p:nvSpPr>
        <p:spPr/>
        <p:txBody>
          <a:bodyPr/>
          <a:lstStyle>
            <a:lvl1pPr algn="l">
              <a:defRPr sz="2600"/>
            </a:lvl1p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1700"/>
            </a:lvl1pPr>
            <a:lvl2pPr>
              <a:defRPr sz="1700"/>
            </a:lvl2pPr>
            <a:lvl3pPr>
              <a:defRPr sz="1700"/>
            </a:lvl3pPr>
            <a:lvl4pPr>
              <a:defRPr sz="1700"/>
            </a:lvl4pPr>
            <a:lvl5pPr>
              <a:defRPr sz="17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1700"/>
            </a:lvl1pPr>
            <a:lvl2pPr>
              <a:defRPr sz="1700"/>
            </a:lvl2pPr>
            <a:lvl3pPr>
              <a:defRPr sz="1700"/>
            </a:lvl3pPr>
            <a:lvl4pPr>
              <a:defRPr sz="1700"/>
            </a:lvl4pPr>
            <a:lvl5pPr>
              <a:defRPr sz="17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10" name="页脚占位符 4"/>
          <p:cNvSpPr>
            <a:spLocks noGrp="1"/>
          </p:cNvSpPr>
          <p:nvPr>
            <p:ph type="ftr" sz="quarter" idx="10"/>
          </p:nvPr>
        </p:nvSpPr>
        <p:spPr/>
        <p:txBody>
          <a:bodyPr/>
          <a:lstStyle>
            <a:lvl1pPr algn="r">
              <a:defRPr sz="800">
                <a:solidFill>
                  <a:schemeClr val="bg1">
                    <a:lumMod val="50000"/>
                  </a:schemeClr>
                </a:solidFill>
              </a:defRPr>
            </a:lvl1pPr>
          </a:lstStyle>
          <a:p>
            <a:pPr>
              <a:defRPr/>
            </a:pPr>
            <a:fld id="{18F1255D-1867-4E06-A3C8-BF99E636F141}" type="slidenum">
              <a:rPr lang="zh-CN" altLang="en-US"/>
              <a:pPr>
                <a:defRPr/>
              </a:pPr>
              <a:t>‹#›</a:t>
            </a:fld>
            <a:endParaRPr lang="zh-CN" altLang="en-US" dirty="0"/>
          </a:p>
        </p:txBody>
      </p:sp>
      <p:sp>
        <p:nvSpPr>
          <p:cNvPr id="11" name="灯片编号占位符 5"/>
          <p:cNvSpPr txBox="1">
            <a:spLocks/>
          </p:cNvSpPr>
          <p:nvPr userDrawn="1"/>
        </p:nvSpPr>
        <p:spPr>
          <a:xfrm>
            <a:off x="5486400" y="6546850"/>
            <a:ext cx="3657600" cy="365125"/>
          </a:xfrm>
          <a:prstGeom prst="rect">
            <a:avLst/>
          </a:prstGeom>
        </p:spPr>
        <p:txBody>
          <a:bodyPr anchor="ctr"/>
          <a:lstStyle>
            <a:lvl1pPr algn="l">
              <a:defRPr sz="800">
                <a:solidFill>
                  <a:schemeClr val="bg1"/>
                </a:solidFill>
                <a:latin typeface="+mj-lt"/>
                <a:ea typeface="+mj-ea"/>
              </a:defRPr>
            </a:lvl1pPr>
          </a:lstStyle>
          <a:p>
            <a:pPr algn="r" fontAlgn="auto">
              <a:spcBef>
                <a:spcPts val="0"/>
              </a:spcBef>
              <a:spcAft>
                <a:spcPts val="0"/>
              </a:spcAft>
              <a:defRPr/>
            </a:pPr>
            <a:r>
              <a:rPr lang="en-US" altLang="zh-CN" dirty="0" smtClean="0">
                <a:solidFill>
                  <a:schemeClr val="tx1"/>
                </a:solidFill>
              </a:rPr>
              <a:t>Copyright © 2013 Gobi Partners Inc.  All rights reserved.</a:t>
            </a:r>
            <a:endParaRPr lang="zh-CN" altLang="en-US" dirty="0" smtClean="0">
              <a:solidFill>
                <a:schemeClr val="tx1"/>
              </a:solidFill>
            </a:endParaRPr>
          </a:p>
        </p:txBody>
      </p:sp>
      <p:sp>
        <p:nvSpPr>
          <p:cNvPr id="13" name="灯片编号占位符 5"/>
          <p:cNvSpPr txBox="1">
            <a:spLocks/>
          </p:cNvSpPr>
          <p:nvPr userDrawn="1"/>
        </p:nvSpPr>
        <p:spPr>
          <a:xfrm>
            <a:off x="251520" y="6546850"/>
            <a:ext cx="3657600" cy="365125"/>
          </a:xfrm>
          <a:prstGeom prst="rect">
            <a:avLst/>
          </a:prstGeom>
        </p:spPr>
        <p:txBody>
          <a:bodyPr anchor="ctr"/>
          <a:lstStyle>
            <a:lvl1pPr algn="l">
              <a:defRPr sz="800">
                <a:solidFill>
                  <a:schemeClr val="bg1"/>
                </a:solidFill>
                <a:latin typeface="+mj-lt"/>
                <a:ea typeface="+mj-ea"/>
              </a:defRPr>
            </a:lvl1pPr>
          </a:lstStyle>
          <a:p>
            <a:pPr algn="l" fontAlgn="auto">
              <a:spcBef>
                <a:spcPts val="0"/>
              </a:spcBef>
              <a:spcAft>
                <a:spcPts val="0"/>
              </a:spcAft>
              <a:defRPr/>
            </a:pPr>
            <a:r>
              <a:rPr lang="en-US" altLang="zh-CN" sz="1050" i="1" dirty="0" smtClean="0">
                <a:solidFill>
                  <a:schemeClr val="tx1"/>
                </a:solidFill>
              </a:rPr>
              <a:t>Confidential: for internal use only.</a:t>
            </a:r>
            <a:endParaRPr lang="zh-CN" altLang="en-US" sz="1050" i="1" dirty="0" smtClean="0">
              <a:solidFill>
                <a:schemeClr val="tx1"/>
              </a:solidFill>
            </a:endParaRP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cxnSp>
        <p:nvCxnSpPr>
          <p:cNvPr id="7" name="直接连接符 9"/>
          <p:cNvCxnSpPr/>
          <p:nvPr/>
        </p:nvCxnSpPr>
        <p:spPr>
          <a:xfrm>
            <a:off x="-12700" y="1066800"/>
            <a:ext cx="9156700" cy="1588"/>
          </a:xfrm>
          <a:prstGeom prst="line">
            <a:avLst/>
          </a:prstGeom>
          <a:ln w="25400" cmpd="sng">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8" name="页脚占位符 4"/>
          <p:cNvSpPr txBox="1">
            <a:spLocks/>
          </p:cNvSpPr>
          <p:nvPr/>
        </p:nvSpPr>
        <p:spPr>
          <a:xfrm>
            <a:off x="3124200" y="6546850"/>
            <a:ext cx="2895600" cy="365125"/>
          </a:xfrm>
          <a:prstGeom prst="rect">
            <a:avLst/>
          </a:prstGeom>
        </p:spPr>
        <p:txBody>
          <a:bodyPr anchor="ctr"/>
          <a:lstStyle>
            <a:lvl1pPr algn="r">
              <a:defRPr sz="800">
                <a:solidFill>
                  <a:schemeClr val="bg1"/>
                </a:solidFill>
                <a:latin typeface="+mj-lt"/>
                <a:ea typeface="+mj-ea"/>
              </a:defRPr>
            </a:lvl1pPr>
          </a:lstStyle>
          <a:p>
            <a:pPr algn="ctr" fontAlgn="auto">
              <a:spcBef>
                <a:spcPts val="0"/>
              </a:spcBef>
              <a:spcAft>
                <a:spcPts val="0"/>
              </a:spcAft>
              <a:defRPr/>
            </a:pPr>
            <a:fld id="{14D64ADB-FB11-4502-8146-05302C766768}" type="slidenum">
              <a:rPr lang="zh-CN" altLang="en-US" sz="900" b="1" smtClean="0">
                <a:solidFill>
                  <a:schemeClr val="tx1"/>
                </a:solidFill>
              </a:rPr>
              <a:pPr algn="ctr" fontAlgn="auto">
                <a:spcBef>
                  <a:spcPts val="0"/>
                </a:spcBef>
                <a:spcAft>
                  <a:spcPts val="0"/>
                </a:spcAft>
                <a:defRPr/>
              </a:pPr>
              <a:t>‹#›</a:t>
            </a:fld>
            <a:endParaRPr lang="zh-CN" altLang="en-US" sz="900" b="1" dirty="0">
              <a:solidFill>
                <a:schemeClr val="tx1"/>
              </a:solidFill>
            </a:endParaRPr>
          </a:p>
        </p:txBody>
      </p:sp>
      <p:pic>
        <p:nvPicPr>
          <p:cNvPr id="10" name="Picture 2" descr="F:\Documents and Settings\Chibo.Tang\Desktop\Gobi\Random\logo.gif"/>
          <p:cNvPicPr>
            <a:picLocks noChangeAspect="1" noChangeArrowheads="1"/>
          </p:cNvPicPr>
          <p:nvPr userDrawn="1"/>
        </p:nvPicPr>
        <p:blipFill>
          <a:blip r:embed="rId2" cstate="print">
            <a:clrChange>
              <a:clrFrom>
                <a:srgbClr val="FFFFFF"/>
              </a:clrFrom>
              <a:clrTo>
                <a:srgbClr val="FFFFFF">
                  <a:alpha val="0"/>
                </a:srgbClr>
              </a:clrTo>
            </a:clrChange>
          </a:blip>
          <a:srcRect l="8859" t="20053" r="9677" b="18705"/>
          <a:stretch>
            <a:fillRect/>
          </a:stretch>
        </p:blipFill>
        <p:spPr bwMode="auto">
          <a:xfrm>
            <a:off x="7223125" y="192088"/>
            <a:ext cx="1703388" cy="666750"/>
          </a:xfrm>
          <a:prstGeom prst="rect">
            <a:avLst/>
          </a:prstGeom>
          <a:solidFill>
            <a:schemeClr val="bg1">
              <a:lumMod val="95000"/>
            </a:schemeClr>
          </a:solidFill>
        </p:spPr>
      </p:pic>
      <p:sp>
        <p:nvSpPr>
          <p:cNvPr id="2" name="标题 1"/>
          <p:cNvSpPr>
            <a:spLocks noGrp="1"/>
          </p:cNvSpPr>
          <p:nvPr>
            <p:ph type="title"/>
          </p:nvPr>
        </p:nvSpPr>
        <p:spPr/>
        <p:txBody>
          <a:bodyPr/>
          <a:lstStyle>
            <a:lvl1pPr algn="l">
              <a:defRPr sz="26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17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17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12" name="页脚占位符 4"/>
          <p:cNvSpPr>
            <a:spLocks noGrp="1"/>
          </p:cNvSpPr>
          <p:nvPr>
            <p:ph type="ftr" sz="quarter" idx="10"/>
          </p:nvPr>
        </p:nvSpPr>
        <p:spPr/>
        <p:txBody>
          <a:bodyPr/>
          <a:lstStyle>
            <a:lvl1pPr algn="r">
              <a:defRPr sz="800">
                <a:solidFill>
                  <a:schemeClr val="bg1">
                    <a:lumMod val="50000"/>
                  </a:schemeClr>
                </a:solidFill>
              </a:defRPr>
            </a:lvl1pPr>
          </a:lstStyle>
          <a:p>
            <a:pPr>
              <a:defRPr/>
            </a:pPr>
            <a:fld id="{3597647D-54A3-4EF4-BC72-FD4B758CE0C6}" type="slidenum">
              <a:rPr lang="zh-CN" altLang="en-US"/>
              <a:pPr>
                <a:defRPr/>
              </a:pPr>
              <a:t>‹#›</a:t>
            </a:fld>
            <a:endParaRPr lang="zh-CN" altLang="en-US" dirty="0"/>
          </a:p>
        </p:txBody>
      </p:sp>
      <p:sp>
        <p:nvSpPr>
          <p:cNvPr id="13" name="灯片编号占位符 5"/>
          <p:cNvSpPr txBox="1">
            <a:spLocks/>
          </p:cNvSpPr>
          <p:nvPr userDrawn="1"/>
        </p:nvSpPr>
        <p:spPr>
          <a:xfrm>
            <a:off x="5486400" y="6546850"/>
            <a:ext cx="3657600" cy="365125"/>
          </a:xfrm>
          <a:prstGeom prst="rect">
            <a:avLst/>
          </a:prstGeom>
        </p:spPr>
        <p:txBody>
          <a:bodyPr anchor="ctr"/>
          <a:lstStyle>
            <a:lvl1pPr algn="l">
              <a:defRPr sz="800">
                <a:solidFill>
                  <a:schemeClr val="bg1"/>
                </a:solidFill>
                <a:latin typeface="+mj-lt"/>
                <a:ea typeface="+mj-ea"/>
              </a:defRPr>
            </a:lvl1pPr>
          </a:lstStyle>
          <a:p>
            <a:pPr algn="r" fontAlgn="auto">
              <a:spcBef>
                <a:spcPts val="0"/>
              </a:spcBef>
              <a:spcAft>
                <a:spcPts val="0"/>
              </a:spcAft>
              <a:defRPr/>
            </a:pPr>
            <a:r>
              <a:rPr lang="en-US" altLang="zh-CN" dirty="0" smtClean="0">
                <a:solidFill>
                  <a:schemeClr val="tx1"/>
                </a:solidFill>
              </a:rPr>
              <a:t>Copyright © 2013 Gobi Partners Inc.  All rights reserved.</a:t>
            </a:r>
            <a:endParaRPr lang="zh-CN" altLang="en-US" dirty="0" smtClean="0">
              <a:solidFill>
                <a:schemeClr val="tx1"/>
              </a:solidFill>
            </a:endParaRPr>
          </a:p>
        </p:txBody>
      </p:sp>
      <p:sp>
        <p:nvSpPr>
          <p:cNvPr id="15" name="灯片编号占位符 5"/>
          <p:cNvSpPr txBox="1">
            <a:spLocks/>
          </p:cNvSpPr>
          <p:nvPr userDrawn="1"/>
        </p:nvSpPr>
        <p:spPr>
          <a:xfrm>
            <a:off x="251520" y="6546850"/>
            <a:ext cx="3657600" cy="365125"/>
          </a:xfrm>
          <a:prstGeom prst="rect">
            <a:avLst/>
          </a:prstGeom>
        </p:spPr>
        <p:txBody>
          <a:bodyPr anchor="ctr"/>
          <a:lstStyle>
            <a:lvl1pPr algn="l">
              <a:defRPr sz="800">
                <a:solidFill>
                  <a:schemeClr val="bg1"/>
                </a:solidFill>
                <a:latin typeface="+mj-lt"/>
                <a:ea typeface="+mj-ea"/>
              </a:defRPr>
            </a:lvl1pPr>
          </a:lstStyle>
          <a:p>
            <a:pPr algn="l" fontAlgn="auto">
              <a:spcBef>
                <a:spcPts val="0"/>
              </a:spcBef>
              <a:spcAft>
                <a:spcPts val="0"/>
              </a:spcAft>
              <a:defRPr/>
            </a:pPr>
            <a:r>
              <a:rPr lang="en-US" altLang="zh-CN" sz="1050" i="1" dirty="0" smtClean="0">
                <a:solidFill>
                  <a:schemeClr val="tx1"/>
                </a:solidFill>
              </a:rPr>
              <a:t>Confidential: for internal use only.</a:t>
            </a:r>
            <a:endParaRPr lang="zh-CN" altLang="en-US" sz="1050" i="1" dirty="0" smtClean="0">
              <a:solidFill>
                <a:schemeClr val="tx1"/>
              </a:solidFill>
            </a:endParaRP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cxnSp>
        <p:nvCxnSpPr>
          <p:cNvPr id="4" name="直接连接符 9"/>
          <p:cNvCxnSpPr/>
          <p:nvPr/>
        </p:nvCxnSpPr>
        <p:spPr>
          <a:xfrm>
            <a:off x="-12700" y="1066800"/>
            <a:ext cx="9156700" cy="1588"/>
          </a:xfrm>
          <a:prstGeom prst="line">
            <a:avLst/>
          </a:prstGeom>
          <a:ln w="25400" cmpd="sng">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 name="页脚占位符 4"/>
          <p:cNvSpPr txBox="1">
            <a:spLocks/>
          </p:cNvSpPr>
          <p:nvPr/>
        </p:nvSpPr>
        <p:spPr>
          <a:xfrm>
            <a:off x="3124200" y="6546850"/>
            <a:ext cx="2895600" cy="365125"/>
          </a:xfrm>
          <a:prstGeom prst="rect">
            <a:avLst/>
          </a:prstGeom>
        </p:spPr>
        <p:txBody>
          <a:bodyPr anchor="ctr"/>
          <a:lstStyle>
            <a:lvl1pPr algn="r">
              <a:defRPr sz="800">
                <a:solidFill>
                  <a:schemeClr val="bg1"/>
                </a:solidFill>
                <a:latin typeface="+mj-lt"/>
                <a:ea typeface="+mj-ea"/>
              </a:defRPr>
            </a:lvl1pPr>
          </a:lstStyle>
          <a:p>
            <a:pPr algn="ctr" fontAlgn="auto">
              <a:spcBef>
                <a:spcPts val="0"/>
              </a:spcBef>
              <a:spcAft>
                <a:spcPts val="0"/>
              </a:spcAft>
              <a:defRPr/>
            </a:pPr>
            <a:fld id="{8018E289-674A-40D3-B620-0DD1C3A0EB38}" type="slidenum">
              <a:rPr lang="zh-CN" altLang="en-US" sz="900" b="1" smtClean="0">
                <a:solidFill>
                  <a:schemeClr val="tx1"/>
                </a:solidFill>
              </a:rPr>
              <a:pPr algn="ctr" fontAlgn="auto">
                <a:spcBef>
                  <a:spcPts val="0"/>
                </a:spcBef>
                <a:spcAft>
                  <a:spcPts val="0"/>
                </a:spcAft>
                <a:defRPr/>
              </a:pPr>
              <a:t>‹#›</a:t>
            </a:fld>
            <a:endParaRPr lang="zh-CN" altLang="en-US" sz="900" b="1" dirty="0">
              <a:solidFill>
                <a:schemeClr val="tx1"/>
              </a:solidFill>
            </a:endParaRPr>
          </a:p>
        </p:txBody>
      </p:sp>
      <p:pic>
        <p:nvPicPr>
          <p:cNvPr id="7" name="Picture 2" descr="F:\Documents and Settings\Chibo.Tang\Desktop\Gobi\Random\logo.gif"/>
          <p:cNvPicPr>
            <a:picLocks noChangeAspect="1" noChangeArrowheads="1"/>
          </p:cNvPicPr>
          <p:nvPr userDrawn="1"/>
        </p:nvPicPr>
        <p:blipFill>
          <a:blip r:embed="rId2" cstate="print">
            <a:clrChange>
              <a:clrFrom>
                <a:srgbClr val="FFFFFF"/>
              </a:clrFrom>
              <a:clrTo>
                <a:srgbClr val="FFFFFF">
                  <a:alpha val="0"/>
                </a:srgbClr>
              </a:clrTo>
            </a:clrChange>
          </a:blip>
          <a:srcRect l="8859" t="20053" r="9677" b="18705"/>
          <a:stretch>
            <a:fillRect/>
          </a:stretch>
        </p:blipFill>
        <p:spPr bwMode="auto">
          <a:xfrm>
            <a:off x="7223125" y="192088"/>
            <a:ext cx="1703388" cy="666750"/>
          </a:xfrm>
          <a:prstGeom prst="rect">
            <a:avLst/>
          </a:prstGeom>
          <a:solidFill>
            <a:schemeClr val="bg1">
              <a:lumMod val="95000"/>
            </a:schemeClr>
          </a:solidFill>
        </p:spPr>
      </p:pic>
      <p:sp>
        <p:nvSpPr>
          <p:cNvPr id="2" name="标题 1"/>
          <p:cNvSpPr>
            <a:spLocks noGrp="1"/>
          </p:cNvSpPr>
          <p:nvPr>
            <p:ph type="title"/>
          </p:nvPr>
        </p:nvSpPr>
        <p:spPr/>
        <p:txBody>
          <a:bodyPr/>
          <a:lstStyle>
            <a:lvl1pPr algn="l">
              <a:defRPr sz="2600"/>
            </a:lvl1p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lvl1pPr>
              <a:defRPr sz="1700"/>
            </a:lvl1pPr>
            <a:lvl2pPr>
              <a:defRPr sz="1700"/>
            </a:lvl2pPr>
            <a:lvl3pPr>
              <a:defRPr sz="1700"/>
            </a:lvl3pPr>
            <a:lvl4pPr>
              <a:defRPr sz="1700"/>
            </a:lvl4pPr>
            <a:lvl5pPr>
              <a:defRPr sz="17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9" name="页脚占位符 4"/>
          <p:cNvSpPr>
            <a:spLocks noGrp="1"/>
          </p:cNvSpPr>
          <p:nvPr>
            <p:ph type="ftr" sz="quarter" idx="10"/>
          </p:nvPr>
        </p:nvSpPr>
        <p:spPr/>
        <p:txBody>
          <a:bodyPr/>
          <a:lstStyle>
            <a:lvl1pPr algn="r">
              <a:defRPr sz="800">
                <a:solidFill>
                  <a:schemeClr val="bg1">
                    <a:lumMod val="50000"/>
                  </a:schemeClr>
                </a:solidFill>
              </a:defRPr>
            </a:lvl1pPr>
          </a:lstStyle>
          <a:p>
            <a:pPr>
              <a:defRPr/>
            </a:pPr>
            <a:fld id="{31DDD203-5E42-4C00-A1F0-10C66072D369}" type="slidenum">
              <a:rPr lang="zh-CN" altLang="en-US"/>
              <a:pPr>
                <a:defRPr/>
              </a:pPr>
              <a:t>‹#›</a:t>
            </a:fld>
            <a:endParaRPr lang="zh-CN" altLang="en-US" dirty="0"/>
          </a:p>
        </p:txBody>
      </p:sp>
      <p:sp>
        <p:nvSpPr>
          <p:cNvPr id="10" name="灯片编号占位符 5"/>
          <p:cNvSpPr txBox="1">
            <a:spLocks/>
          </p:cNvSpPr>
          <p:nvPr userDrawn="1"/>
        </p:nvSpPr>
        <p:spPr>
          <a:xfrm>
            <a:off x="5486400" y="6546850"/>
            <a:ext cx="3657600" cy="365125"/>
          </a:xfrm>
          <a:prstGeom prst="rect">
            <a:avLst/>
          </a:prstGeom>
        </p:spPr>
        <p:txBody>
          <a:bodyPr anchor="ctr"/>
          <a:lstStyle>
            <a:lvl1pPr algn="l">
              <a:defRPr sz="800">
                <a:solidFill>
                  <a:schemeClr val="bg1"/>
                </a:solidFill>
                <a:latin typeface="+mj-lt"/>
                <a:ea typeface="+mj-ea"/>
              </a:defRPr>
            </a:lvl1pPr>
          </a:lstStyle>
          <a:p>
            <a:pPr algn="r" fontAlgn="auto">
              <a:spcBef>
                <a:spcPts val="0"/>
              </a:spcBef>
              <a:spcAft>
                <a:spcPts val="0"/>
              </a:spcAft>
              <a:defRPr/>
            </a:pPr>
            <a:r>
              <a:rPr lang="en-US" altLang="zh-CN" dirty="0" smtClean="0">
                <a:solidFill>
                  <a:schemeClr val="tx1"/>
                </a:solidFill>
              </a:rPr>
              <a:t>Copyright © 2013 Gobi Partners Inc.  All rights reserved.</a:t>
            </a:r>
            <a:endParaRPr lang="zh-CN" altLang="en-US" dirty="0" smtClean="0">
              <a:solidFill>
                <a:schemeClr val="tx1"/>
              </a:solidFill>
            </a:endParaRPr>
          </a:p>
        </p:txBody>
      </p:sp>
      <p:sp>
        <p:nvSpPr>
          <p:cNvPr id="12" name="灯片编号占位符 5"/>
          <p:cNvSpPr txBox="1">
            <a:spLocks/>
          </p:cNvSpPr>
          <p:nvPr userDrawn="1"/>
        </p:nvSpPr>
        <p:spPr>
          <a:xfrm>
            <a:off x="251520" y="6546850"/>
            <a:ext cx="3657600" cy="365125"/>
          </a:xfrm>
          <a:prstGeom prst="rect">
            <a:avLst/>
          </a:prstGeom>
        </p:spPr>
        <p:txBody>
          <a:bodyPr anchor="ctr"/>
          <a:lstStyle>
            <a:lvl1pPr algn="l">
              <a:defRPr sz="800">
                <a:solidFill>
                  <a:schemeClr val="bg1"/>
                </a:solidFill>
                <a:latin typeface="+mj-lt"/>
                <a:ea typeface="+mj-ea"/>
              </a:defRPr>
            </a:lvl1pPr>
          </a:lstStyle>
          <a:p>
            <a:pPr algn="l" fontAlgn="auto">
              <a:spcBef>
                <a:spcPts val="0"/>
              </a:spcBef>
              <a:spcAft>
                <a:spcPts val="0"/>
              </a:spcAft>
              <a:defRPr/>
            </a:pPr>
            <a:r>
              <a:rPr lang="en-US" altLang="zh-CN" sz="1050" i="1" dirty="0" smtClean="0">
                <a:solidFill>
                  <a:schemeClr val="tx1"/>
                </a:solidFill>
              </a:rPr>
              <a:t>Confidential: for internal use only.</a:t>
            </a:r>
            <a:endParaRPr lang="zh-CN" altLang="en-US" sz="1050" i="1" dirty="0" smtClean="0">
              <a:solidFill>
                <a:schemeClr val="tx1"/>
              </a:solidFill>
            </a:endParaRP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cxnSp>
        <p:nvCxnSpPr>
          <p:cNvPr id="4" name="直接连接符 9"/>
          <p:cNvCxnSpPr/>
          <p:nvPr/>
        </p:nvCxnSpPr>
        <p:spPr>
          <a:xfrm>
            <a:off x="-12700" y="1066800"/>
            <a:ext cx="9156700" cy="1588"/>
          </a:xfrm>
          <a:prstGeom prst="line">
            <a:avLst/>
          </a:prstGeom>
          <a:ln w="25400" cmpd="sng">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 name="页脚占位符 4"/>
          <p:cNvSpPr txBox="1">
            <a:spLocks/>
          </p:cNvSpPr>
          <p:nvPr/>
        </p:nvSpPr>
        <p:spPr>
          <a:xfrm>
            <a:off x="3124200" y="6546850"/>
            <a:ext cx="2895600" cy="365125"/>
          </a:xfrm>
          <a:prstGeom prst="rect">
            <a:avLst/>
          </a:prstGeom>
        </p:spPr>
        <p:txBody>
          <a:bodyPr anchor="ctr"/>
          <a:lstStyle>
            <a:lvl1pPr algn="r">
              <a:defRPr sz="800">
                <a:solidFill>
                  <a:schemeClr val="bg1"/>
                </a:solidFill>
                <a:latin typeface="+mj-lt"/>
                <a:ea typeface="+mj-ea"/>
              </a:defRPr>
            </a:lvl1pPr>
          </a:lstStyle>
          <a:p>
            <a:pPr algn="ctr" fontAlgn="auto">
              <a:spcBef>
                <a:spcPts val="0"/>
              </a:spcBef>
              <a:spcAft>
                <a:spcPts val="0"/>
              </a:spcAft>
              <a:defRPr/>
            </a:pPr>
            <a:fld id="{B0E80865-9C79-4642-AC9D-95F98F73DC5A}" type="slidenum">
              <a:rPr lang="zh-CN" altLang="en-US" sz="900" b="1" smtClean="0">
                <a:solidFill>
                  <a:schemeClr val="tx1"/>
                </a:solidFill>
              </a:rPr>
              <a:pPr algn="ctr" fontAlgn="auto">
                <a:spcBef>
                  <a:spcPts val="0"/>
                </a:spcBef>
                <a:spcAft>
                  <a:spcPts val="0"/>
                </a:spcAft>
                <a:defRPr/>
              </a:pPr>
              <a:t>‹#›</a:t>
            </a:fld>
            <a:endParaRPr lang="zh-CN" altLang="en-US" sz="900" b="1" dirty="0">
              <a:solidFill>
                <a:schemeClr val="tx1"/>
              </a:solidFill>
            </a:endParaRPr>
          </a:p>
        </p:txBody>
      </p:sp>
      <p:pic>
        <p:nvPicPr>
          <p:cNvPr id="7" name="Picture 2" descr="F:\Documents and Settings\Chibo.Tang\Desktop\Gobi\Random\logo.gif"/>
          <p:cNvPicPr>
            <a:picLocks noChangeAspect="1" noChangeArrowheads="1"/>
          </p:cNvPicPr>
          <p:nvPr userDrawn="1"/>
        </p:nvPicPr>
        <p:blipFill>
          <a:blip r:embed="rId2" cstate="print">
            <a:clrChange>
              <a:clrFrom>
                <a:srgbClr val="FFFFFF"/>
              </a:clrFrom>
              <a:clrTo>
                <a:srgbClr val="FFFFFF">
                  <a:alpha val="0"/>
                </a:srgbClr>
              </a:clrTo>
            </a:clrChange>
          </a:blip>
          <a:srcRect l="8859" t="20053" r="9677" b="18705"/>
          <a:stretch>
            <a:fillRect/>
          </a:stretch>
        </p:blipFill>
        <p:spPr bwMode="auto">
          <a:xfrm>
            <a:off x="7223125" y="192088"/>
            <a:ext cx="1703388" cy="666750"/>
          </a:xfrm>
          <a:prstGeom prst="rect">
            <a:avLst/>
          </a:prstGeom>
          <a:solidFill>
            <a:schemeClr val="bg1">
              <a:lumMod val="95000"/>
            </a:schemeClr>
          </a:solidFill>
        </p:spPr>
      </p:pic>
      <p:sp>
        <p:nvSpPr>
          <p:cNvPr id="2" name="竖排标题 1"/>
          <p:cNvSpPr>
            <a:spLocks noGrp="1"/>
          </p:cNvSpPr>
          <p:nvPr>
            <p:ph type="title" orient="vert"/>
          </p:nvPr>
        </p:nvSpPr>
        <p:spPr>
          <a:xfrm>
            <a:off x="6629400" y="274638"/>
            <a:ext cx="2057400" cy="5851525"/>
          </a:xfrm>
        </p:spPr>
        <p:txBody>
          <a:bodyPr vert="eaVert"/>
          <a:lstStyle>
            <a:lvl1pPr>
              <a:defRPr sz="2600"/>
            </a:lvl1p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lvl1pPr>
              <a:defRPr sz="1700"/>
            </a:lvl1pPr>
            <a:lvl2pPr>
              <a:defRPr sz="1700"/>
            </a:lvl2pPr>
            <a:lvl3pPr>
              <a:defRPr sz="1700"/>
            </a:lvl3pPr>
            <a:lvl4pPr>
              <a:defRPr sz="1700"/>
            </a:lvl4pPr>
            <a:lvl5pPr>
              <a:defRPr sz="17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9" name="页脚占位符 4"/>
          <p:cNvSpPr>
            <a:spLocks noGrp="1"/>
          </p:cNvSpPr>
          <p:nvPr>
            <p:ph type="ftr" sz="quarter" idx="10"/>
          </p:nvPr>
        </p:nvSpPr>
        <p:spPr/>
        <p:txBody>
          <a:bodyPr/>
          <a:lstStyle>
            <a:lvl1pPr algn="r">
              <a:defRPr sz="800">
                <a:solidFill>
                  <a:schemeClr val="bg1">
                    <a:lumMod val="50000"/>
                  </a:schemeClr>
                </a:solidFill>
              </a:defRPr>
            </a:lvl1pPr>
          </a:lstStyle>
          <a:p>
            <a:pPr>
              <a:defRPr/>
            </a:pPr>
            <a:fld id="{F5AB9440-0D69-4E25-95BD-8D1F92C796BC}" type="slidenum">
              <a:rPr lang="zh-CN" altLang="en-US"/>
              <a:pPr>
                <a:defRPr/>
              </a:pPr>
              <a:t>‹#›</a:t>
            </a:fld>
            <a:endParaRPr lang="zh-CN" altLang="en-US" dirty="0"/>
          </a:p>
        </p:txBody>
      </p:sp>
      <p:sp>
        <p:nvSpPr>
          <p:cNvPr id="10" name="灯片编号占位符 5"/>
          <p:cNvSpPr txBox="1">
            <a:spLocks/>
          </p:cNvSpPr>
          <p:nvPr userDrawn="1"/>
        </p:nvSpPr>
        <p:spPr>
          <a:xfrm>
            <a:off x="5486400" y="6546850"/>
            <a:ext cx="3657600" cy="365125"/>
          </a:xfrm>
          <a:prstGeom prst="rect">
            <a:avLst/>
          </a:prstGeom>
        </p:spPr>
        <p:txBody>
          <a:bodyPr anchor="ctr"/>
          <a:lstStyle>
            <a:lvl1pPr algn="l">
              <a:defRPr sz="800">
                <a:solidFill>
                  <a:schemeClr val="bg1"/>
                </a:solidFill>
                <a:latin typeface="+mj-lt"/>
                <a:ea typeface="+mj-ea"/>
              </a:defRPr>
            </a:lvl1pPr>
          </a:lstStyle>
          <a:p>
            <a:pPr algn="r" fontAlgn="auto">
              <a:spcBef>
                <a:spcPts val="0"/>
              </a:spcBef>
              <a:spcAft>
                <a:spcPts val="0"/>
              </a:spcAft>
              <a:defRPr/>
            </a:pPr>
            <a:r>
              <a:rPr lang="en-US" altLang="zh-CN" dirty="0" smtClean="0">
                <a:solidFill>
                  <a:schemeClr val="tx1"/>
                </a:solidFill>
              </a:rPr>
              <a:t>Copyright © 2013 Gobi Partners Inc.  All rights reserved.</a:t>
            </a:r>
            <a:endParaRPr lang="zh-CN" altLang="en-US" dirty="0" smtClean="0">
              <a:solidFill>
                <a:schemeClr val="tx1"/>
              </a:solidFill>
            </a:endParaRPr>
          </a:p>
        </p:txBody>
      </p:sp>
      <p:sp>
        <p:nvSpPr>
          <p:cNvPr id="12" name="灯片编号占位符 5"/>
          <p:cNvSpPr txBox="1">
            <a:spLocks/>
          </p:cNvSpPr>
          <p:nvPr userDrawn="1"/>
        </p:nvSpPr>
        <p:spPr>
          <a:xfrm>
            <a:off x="251520" y="6546850"/>
            <a:ext cx="3657600" cy="365125"/>
          </a:xfrm>
          <a:prstGeom prst="rect">
            <a:avLst/>
          </a:prstGeom>
        </p:spPr>
        <p:txBody>
          <a:bodyPr anchor="ctr"/>
          <a:lstStyle>
            <a:lvl1pPr algn="l">
              <a:defRPr sz="800">
                <a:solidFill>
                  <a:schemeClr val="bg1"/>
                </a:solidFill>
                <a:latin typeface="+mj-lt"/>
                <a:ea typeface="+mj-ea"/>
              </a:defRPr>
            </a:lvl1pPr>
          </a:lstStyle>
          <a:p>
            <a:pPr algn="l" fontAlgn="auto">
              <a:spcBef>
                <a:spcPts val="0"/>
              </a:spcBef>
              <a:spcAft>
                <a:spcPts val="0"/>
              </a:spcAft>
              <a:defRPr/>
            </a:pPr>
            <a:r>
              <a:rPr lang="en-US" altLang="zh-CN" sz="1050" i="1" dirty="0" smtClean="0">
                <a:solidFill>
                  <a:schemeClr val="tx1"/>
                </a:solidFill>
              </a:rPr>
              <a:t>Confidential: for internal use only.</a:t>
            </a:r>
            <a:endParaRPr lang="zh-CN" altLang="en-US" sz="1050" i="1" dirty="0" smtClean="0">
              <a:solidFill>
                <a:schemeClr val="tx1"/>
              </a:solidFill>
            </a:endParaRP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152400" y="0"/>
            <a:ext cx="7315200" cy="1066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1" name="页脚占位符 4"/>
          <p:cNvSpPr>
            <a:spLocks noGrp="1"/>
          </p:cNvSpPr>
          <p:nvPr>
            <p:ph type="ftr" sz="quarter" idx="3"/>
          </p:nvPr>
        </p:nvSpPr>
        <p:spPr>
          <a:xfrm>
            <a:off x="5791200" y="6356350"/>
            <a:ext cx="2895600" cy="365125"/>
          </a:xfrm>
          <a:prstGeom prst="rect">
            <a:avLst/>
          </a:prstGeom>
        </p:spPr>
        <p:txBody>
          <a:bodyPr vert="horz" lIns="91440" tIns="45720" rIns="91440" bIns="45720" rtlCol="0" anchor="ctr"/>
          <a:lstStyle>
            <a:lvl1pPr algn="r" fontAlgn="auto">
              <a:spcBef>
                <a:spcPts val="0"/>
              </a:spcBef>
              <a:spcAft>
                <a:spcPts val="0"/>
              </a:spcAft>
              <a:defRPr sz="800">
                <a:solidFill>
                  <a:schemeClr val="bg1">
                    <a:lumMod val="50000"/>
                  </a:schemeClr>
                </a:solidFill>
                <a:latin typeface="+mn-lt"/>
                <a:ea typeface="+mn-ea"/>
              </a:defRPr>
            </a:lvl1pPr>
          </a:lstStyle>
          <a:p>
            <a:pPr>
              <a:defRPr/>
            </a:pPr>
            <a:fld id="{C9469F77-E0C1-4CA2-95E7-BFEA02CAAF6B}" type="slidenum">
              <a:rPr lang="zh-CN" altLang="en-US"/>
              <a:pPr>
                <a:defRPr/>
              </a:pPr>
              <a:t>‹#›</a:t>
            </a:fld>
            <a:endParaRPr lang="zh-CN" altLang="en-US" dirty="0"/>
          </a:p>
        </p:txBody>
      </p:sp>
      <p:sp>
        <p:nvSpPr>
          <p:cNvPr id="12" name="灯片编号占位符 5"/>
          <p:cNvSpPr>
            <a:spLocks noGrp="1"/>
          </p:cNvSpPr>
          <p:nvPr>
            <p:ph type="sldNum" sz="quarter" idx="4"/>
          </p:nvPr>
        </p:nvSpPr>
        <p:spPr>
          <a:xfrm>
            <a:off x="304800" y="6356350"/>
            <a:ext cx="3657600" cy="365125"/>
          </a:xfrm>
          <a:prstGeom prst="rect">
            <a:avLst/>
          </a:prstGeom>
        </p:spPr>
        <p:txBody>
          <a:bodyPr vert="horz" lIns="91440" tIns="45720" rIns="91440" bIns="45720" rtlCol="0" anchor="ctr"/>
          <a:lstStyle>
            <a:lvl1pPr algn="l" fontAlgn="auto">
              <a:spcBef>
                <a:spcPts val="0"/>
              </a:spcBef>
              <a:spcAft>
                <a:spcPts val="0"/>
              </a:spcAft>
              <a:defRPr sz="800">
                <a:solidFill>
                  <a:schemeClr val="bg1">
                    <a:lumMod val="50000"/>
                  </a:schemeClr>
                </a:solidFill>
                <a:latin typeface="+mn-lt"/>
                <a:ea typeface="+mn-ea"/>
              </a:defRPr>
            </a:lvl1pPr>
          </a:lstStyle>
          <a:p>
            <a:pPr>
              <a:defRPr/>
            </a:pPr>
            <a:r>
              <a:rPr lang="en-US" altLang="zh-CN" dirty="0" smtClean="0"/>
              <a:t>Copyright © 2012 Gobi Partners—All Rights Reserved</a:t>
            </a:r>
            <a:endParaRPr lang="zh-CN" altLang="en-US" dirty="0"/>
          </a:p>
        </p:txBody>
      </p:sp>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92" r:id="rId6"/>
    <p:sldLayoutId id="2147483693" r:id="rId7"/>
  </p:sldLayoutIdLst>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Dax-Medium"/>
          <a:ea typeface="宋体" charset="-122"/>
        </a:defRPr>
      </a:lvl2pPr>
      <a:lvl3pPr algn="ctr" rtl="0" eaLnBrk="0" fontAlgn="base" hangingPunct="0">
        <a:spcBef>
          <a:spcPct val="0"/>
        </a:spcBef>
        <a:spcAft>
          <a:spcPct val="0"/>
        </a:spcAft>
        <a:defRPr sz="4400">
          <a:solidFill>
            <a:schemeClr val="tx1"/>
          </a:solidFill>
          <a:latin typeface="Dax-Medium"/>
          <a:ea typeface="宋体" charset="-122"/>
        </a:defRPr>
      </a:lvl3pPr>
      <a:lvl4pPr algn="ctr" rtl="0" eaLnBrk="0" fontAlgn="base" hangingPunct="0">
        <a:spcBef>
          <a:spcPct val="0"/>
        </a:spcBef>
        <a:spcAft>
          <a:spcPct val="0"/>
        </a:spcAft>
        <a:defRPr sz="4400">
          <a:solidFill>
            <a:schemeClr val="tx1"/>
          </a:solidFill>
          <a:latin typeface="Dax-Medium"/>
          <a:ea typeface="宋体" charset="-122"/>
        </a:defRPr>
      </a:lvl4pPr>
      <a:lvl5pPr algn="ctr" rtl="0" eaLnBrk="0" fontAlgn="base" hangingPunct="0">
        <a:spcBef>
          <a:spcPct val="0"/>
        </a:spcBef>
        <a:spcAft>
          <a:spcPct val="0"/>
        </a:spcAft>
        <a:defRPr sz="4400">
          <a:solidFill>
            <a:schemeClr val="tx1"/>
          </a:solidFill>
          <a:latin typeface="Dax-Medium"/>
          <a:ea typeface="宋体" charset="-122"/>
        </a:defRPr>
      </a:lvl5pPr>
      <a:lvl6pPr marL="457200" algn="ctr" rtl="0" fontAlgn="base">
        <a:spcBef>
          <a:spcPct val="0"/>
        </a:spcBef>
        <a:spcAft>
          <a:spcPct val="0"/>
        </a:spcAft>
        <a:defRPr sz="4400">
          <a:solidFill>
            <a:schemeClr val="tx1"/>
          </a:solidFill>
          <a:latin typeface="Dax-Medium"/>
          <a:ea typeface="宋体" charset="-122"/>
        </a:defRPr>
      </a:lvl6pPr>
      <a:lvl7pPr marL="914400" algn="ctr" rtl="0" fontAlgn="base">
        <a:spcBef>
          <a:spcPct val="0"/>
        </a:spcBef>
        <a:spcAft>
          <a:spcPct val="0"/>
        </a:spcAft>
        <a:defRPr sz="4400">
          <a:solidFill>
            <a:schemeClr val="tx1"/>
          </a:solidFill>
          <a:latin typeface="Dax-Medium"/>
          <a:ea typeface="宋体" charset="-122"/>
        </a:defRPr>
      </a:lvl7pPr>
      <a:lvl8pPr marL="1371600" algn="ctr" rtl="0" fontAlgn="base">
        <a:spcBef>
          <a:spcPct val="0"/>
        </a:spcBef>
        <a:spcAft>
          <a:spcPct val="0"/>
        </a:spcAft>
        <a:defRPr sz="4400">
          <a:solidFill>
            <a:schemeClr val="tx1"/>
          </a:solidFill>
          <a:latin typeface="Dax-Medium"/>
          <a:ea typeface="宋体" charset="-122"/>
        </a:defRPr>
      </a:lvl8pPr>
      <a:lvl9pPr marL="1828800" algn="ctr" rtl="0" fontAlgn="base">
        <a:spcBef>
          <a:spcPct val="0"/>
        </a:spcBef>
        <a:spcAft>
          <a:spcPct val="0"/>
        </a:spcAft>
        <a:defRPr sz="4400">
          <a:solidFill>
            <a:schemeClr val="tx1"/>
          </a:solidFill>
          <a:latin typeface="Dax-Medium"/>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18" Type="http://schemas.openxmlformats.org/officeDocument/2006/relationships/image" Target="../media/image32.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17" Type="http://schemas.openxmlformats.org/officeDocument/2006/relationships/image" Target="../media/image31.png"/><Relationship Id="rId2" Type="http://schemas.openxmlformats.org/officeDocument/2006/relationships/notesSlide" Target="../notesSlides/notesSlide2.xml"/><Relationship Id="rId16" Type="http://schemas.openxmlformats.org/officeDocument/2006/relationships/image" Target="../media/image30.png"/><Relationship Id="rId20"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5" Type="http://schemas.openxmlformats.org/officeDocument/2006/relationships/image" Target="../media/image29.png"/><Relationship Id="rId10" Type="http://schemas.openxmlformats.org/officeDocument/2006/relationships/image" Target="../media/image24.png"/><Relationship Id="rId19" Type="http://schemas.openxmlformats.org/officeDocument/2006/relationships/image" Target="../media/image33.png"/><Relationship Id="rId4" Type="http://schemas.openxmlformats.org/officeDocument/2006/relationships/image" Target="../media/image18.png"/><Relationship Id="rId9" Type="http://schemas.openxmlformats.org/officeDocument/2006/relationships/image" Target="../media/image23.png"/><Relationship Id="rId14" Type="http://schemas.openxmlformats.org/officeDocument/2006/relationships/image" Target="../media/image28.png"/></Relationships>
</file>

<file path=ppt/slides/_rels/slide11.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45.png"/><Relationship Id="rId18" Type="http://schemas.openxmlformats.org/officeDocument/2006/relationships/image" Target="../media/image50.png"/><Relationship Id="rId3" Type="http://schemas.openxmlformats.org/officeDocument/2006/relationships/image" Target="../media/image35.png"/><Relationship Id="rId21" Type="http://schemas.openxmlformats.org/officeDocument/2006/relationships/image" Target="../media/image53.png"/><Relationship Id="rId7" Type="http://schemas.openxmlformats.org/officeDocument/2006/relationships/image" Target="../media/image39.png"/><Relationship Id="rId12" Type="http://schemas.openxmlformats.org/officeDocument/2006/relationships/image" Target="../media/image44.png"/><Relationship Id="rId17" Type="http://schemas.openxmlformats.org/officeDocument/2006/relationships/image" Target="../media/image49.png"/><Relationship Id="rId2" Type="http://schemas.openxmlformats.org/officeDocument/2006/relationships/notesSlide" Target="../notesSlides/notesSlide3.xml"/><Relationship Id="rId16" Type="http://schemas.openxmlformats.org/officeDocument/2006/relationships/image" Target="../media/image48.png"/><Relationship Id="rId20"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38.png"/><Relationship Id="rId11" Type="http://schemas.openxmlformats.org/officeDocument/2006/relationships/image" Target="../media/image43.png"/><Relationship Id="rId5" Type="http://schemas.openxmlformats.org/officeDocument/2006/relationships/image" Target="../media/image37.png"/><Relationship Id="rId15" Type="http://schemas.openxmlformats.org/officeDocument/2006/relationships/image" Target="../media/image47.png"/><Relationship Id="rId23" Type="http://schemas.openxmlformats.org/officeDocument/2006/relationships/image" Target="../media/image55.png"/><Relationship Id="rId10" Type="http://schemas.openxmlformats.org/officeDocument/2006/relationships/image" Target="../media/image42.png"/><Relationship Id="rId19" Type="http://schemas.openxmlformats.org/officeDocument/2006/relationships/image" Target="../media/image51.png"/><Relationship Id="rId4" Type="http://schemas.openxmlformats.org/officeDocument/2006/relationships/image" Target="../media/image36.png"/><Relationship Id="rId9" Type="http://schemas.openxmlformats.org/officeDocument/2006/relationships/image" Target="../media/image41.png"/><Relationship Id="rId14" Type="http://schemas.openxmlformats.org/officeDocument/2006/relationships/image" Target="../media/image46.png"/><Relationship Id="rId22" Type="http://schemas.openxmlformats.org/officeDocument/2006/relationships/image" Target="../media/image5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45.png"/><Relationship Id="rId18" Type="http://schemas.openxmlformats.org/officeDocument/2006/relationships/image" Target="../media/image50.png"/><Relationship Id="rId3" Type="http://schemas.openxmlformats.org/officeDocument/2006/relationships/image" Target="../media/image35.png"/><Relationship Id="rId21" Type="http://schemas.openxmlformats.org/officeDocument/2006/relationships/image" Target="../media/image53.png"/><Relationship Id="rId7" Type="http://schemas.openxmlformats.org/officeDocument/2006/relationships/image" Target="../media/image39.png"/><Relationship Id="rId12" Type="http://schemas.openxmlformats.org/officeDocument/2006/relationships/image" Target="../media/image44.png"/><Relationship Id="rId17" Type="http://schemas.openxmlformats.org/officeDocument/2006/relationships/image" Target="../media/image49.png"/><Relationship Id="rId2" Type="http://schemas.openxmlformats.org/officeDocument/2006/relationships/notesSlide" Target="../notesSlides/notesSlide4.xml"/><Relationship Id="rId16" Type="http://schemas.openxmlformats.org/officeDocument/2006/relationships/image" Target="../media/image48.png"/><Relationship Id="rId20"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38.png"/><Relationship Id="rId11" Type="http://schemas.openxmlformats.org/officeDocument/2006/relationships/image" Target="../media/image43.png"/><Relationship Id="rId5" Type="http://schemas.openxmlformats.org/officeDocument/2006/relationships/image" Target="../media/image37.png"/><Relationship Id="rId15" Type="http://schemas.openxmlformats.org/officeDocument/2006/relationships/image" Target="../media/image47.png"/><Relationship Id="rId23" Type="http://schemas.openxmlformats.org/officeDocument/2006/relationships/image" Target="../media/image55.png"/><Relationship Id="rId10" Type="http://schemas.openxmlformats.org/officeDocument/2006/relationships/image" Target="../media/image42.png"/><Relationship Id="rId19" Type="http://schemas.openxmlformats.org/officeDocument/2006/relationships/image" Target="../media/image51.png"/><Relationship Id="rId4" Type="http://schemas.openxmlformats.org/officeDocument/2006/relationships/image" Target="../media/image36.png"/><Relationship Id="rId9" Type="http://schemas.openxmlformats.org/officeDocument/2006/relationships/image" Target="../media/image41.png"/><Relationship Id="rId14" Type="http://schemas.openxmlformats.org/officeDocument/2006/relationships/image" Target="../media/image46.png"/><Relationship Id="rId22" Type="http://schemas.openxmlformats.org/officeDocument/2006/relationships/image" Target="../media/image5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5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4.xml.rels><?xml version="1.0" encoding="UTF-8" standalone="yes"?>
<Relationships xmlns="http://schemas.openxmlformats.org/package/2006/relationships"><Relationship Id="rId3" Type="http://schemas.openxmlformats.org/officeDocument/2006/relationships/image" Target="../media/image65.jpeg"/><Relationship Id="rId2" Type="http://schemas.openxmlformats.org/officeDocument/2006/relationships/image" Target="../media/image64.jpeg"/><Relationship Id="rId1" Type="http://schemas.openxmlformats.org/officeDocument/2006/relationships/slideLayout" Target="../slideLayouts/slideLayout2.xml"/><Relationship Id="rId5" Type="http://schemas.openxmlformats.org/officeDocument/2006/relationships/image" Target="../media/image67.jpeg"/><Relationship Id="rId4" Type="http://schemas.openxmlformats.org/officeDocument/2006/relationships/image" Target="../media/image66.jpeg"/></Relationships>
</file>

<file path=ppt/slides/_rels/slide25.xml.rels><?xml version="1.0" encoding="UTF-8" standalone="yes"?>
<Relationships xmlns="http://schemas.openxmlformats.org/package/2006/relationships"><Relationship Id="rId3" Type="http://schemas.openxmlformats.org/officeDocument/2006/relationships/image" Target="../media/image68.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9.jpeg"/></Relationships>
</file>

<file path=ppt/slides/_rels/slide26.xml.rels><?xml version="1.0" encoding="UTF-8" standalone="yes"?>
<Relationships xmlns="http://schemas.openxmlformats.org/package/2006/relationships"><Relationship Id="rId8" Type="http://schemas.openxmlformats.org/officeDocument/2006/relationships/image" Target="../media/image70.jpeg"/><Relationship Id="rId13" Type="http://schemas.openxmlformats.org/officeDocument/2006/relationships/image" Target="../media/image74.png"/><Relationship Id="rId18" Type="http://schemas.openxmlformats.org/officeDocument/2006/relationships/image" Target="../media/image78.png"/><Relationship Id="rId26" Type="http://schemas.openxmlformats.org/officeDocument/2006/relationships/hyperlink" Target="http://www.cosiway.com/" TargetMode="External"/><Relationship Id="rId3" Type="http://schemas.openxmlformats.org/officeDocument/2006/relationships/diagramData" Target="../diagrams/data2.xml"/><Relationship Id="rId21" Type="http://schemas.openxmlformats.org/officeDocument/2006/relationships/image" Target="../media/image81.jpeg"/><Relationship Id="rId7" Type="http://schemas.microsoft.com/office/2007/relationships/diagramDrawing" Target="../diagrams/drawing2.xml"/><Relationship Id="rId12" Type="http://schemas.openxmlformats.org/officeDocument/2006/relationships/hyperlink" Target="http://www.wang-li.com/index.php" TargetMode="External"/><Relationship Id="rId17" Type="http://schemas.openxmlformats.org/officeDocument/2006/relationships/image" Target="../media/image77.jpeg"/><Relationship Id="rId25" Type="http://schemas.openxmlformats.org/officeDocument/2006/relationships/image" Target="../media/image85.png"/><Relationship Id="rId2" Type="http://schemas.openxmlformats.org/officeDocument/2006/relationships/notesSlide" Target="../notesSlides/notesSlide7.xml"/><Relationship Id="rId16" Type="http://schemas.openxmlformats.org/officeDocument/2006/relationships/image" Target="../media/image76.jpeg"/><Relationship Id="rId20" Type="http://schemas.openxmlformats.org/officeDocument/2006/relationships/image" Target="../media/image80.png"/><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image" Target="../media/image73.jpeg"/><Relationship Id="rId24" Type="http://schemas.openxmlformats.org/officeDocument/2006/relationships/image" Target="../media/image84.png"/><Relationship Id="rId5" Type="http://schemas.openxmlformats.org/officeDocument/2006/relationships/diagramQuickStyle" Target="../diagrams/quickStyle2.xml"/><Relationship Id="rId15" Type="http://schemas.openxmlformats.org/officeDocument/2006/relationships/hyperlink" Target="http://www.relaychina.org/index.php?c=company&amp;a=view&amp;id=32" TargetMode="External"/><Relationship Id="rId23" Type="http://schemas.openxmlformats.org/officeDocument/2006/relationships/image" Target="../media/image83.jpeg"/><Relationship Id="rId10" Type="http://schemas.openxmlformats.org/officeDocument/2006/relationships/image" Target="../media/image72.jpeg"/><Relationship Id="rId19" Type="http://schemas.openxmlformats.org/officeDocument/2006/relationships/image" Target="../media/image79.jpeg"/><Relationship Id="rId4" Type="http://schemas.openxmlformats.org/officeDocument/2006/relationships/diagramLayout" Target="../diagrams/layout2.xml"/><Relationship Id="rId9" Type="http://schemas.openxmlformats.org/officeDocument/2006/relationships/image" Target="../media/image71.jpeg"/><Relationship Id="rId14" Type="http://schemas.openxmlformats.org/officeDocument/2006/relationships/image" Target="../media/image75.jpeg"/><Relationship Id="rId22" Type="http://schemas.openxmlformats.org/officeDocument/2006/relationships/image" Target="../media/image82.jpeg"/><Relationship Id="rId27" Type="http://schemas.openxmlformats.org/officeDocument/2006/relationships/image" Target="../media/image86.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3.png"/><Relationship Id="rId3" Type="http://schemas.openxmlformats.org/officeDocument/2006/relationships/image" Target="../media/image7.png"/><Relationship Id="rId7" Type="http://schemas.openxmlformats.org/officeDocument/2006/relationships/image" Target="../media/image9.png"/><Relationship Id="rId12" Type="http://schemas.openxmlformats.org/officeDocument/2006/relationships/hyperlink" Target="http://as.baidu.com/a/item?docid=883674&amp;f=web_alad_6" TargetMode="Externa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2.jpeg"/><Relationship Id="rId5" Type="http://schemas.openxmlformats.org/officeDocument/2006/relationships/hyperlink" Target="http://weixin.qq.com/cgi-bin/readtemplate?uin=&amp;stype=11000100&amp;promote=&amp;fr=www.baidu.com&amp;lang=zh_CN&amp;ADTAG=&amp;check=false&amp;nav=index&amp;t=weixin" TargetMode="External"/><Relationship Id="rId10" Type="http://schemas.openxmlformats.org/officeDocument/2006/relationships/hyperlink" Target="http://www.uc.cn/browser/index.shtml" TargetMode="External"/><Relationship Id="rId4" Type="http://schemas.openxmlformats.org/officeDocument/2006/relationships/chart" Target="../charts/chart1.xml"/><Relationship Id="rId9" Type="http://schemas.openxmlformats.org/officeDocument/2006/relationships/image" Target="../media/image11.jpeg"/><Relationship Id="rId14" Type="http://schemas.openxmlformats.org/officeDocument/2006/relationships/image" Target="../media/image14.jpeg"/></Relationships>
</file>

<file path=ppt/slides/_rels/slide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D:\Random\Gobi Pics\Mongolia Pics\2.jpg"/>
          <p:cNvPicPr>
            <a:picLocks noChangeAspect="1" noChangeArrowheads="1"/>
          </p:cNvPicPr>
          <p:nvPr/>
        </p:nvPicPr>
        <p:blipFill>
          <a:blip r:embed="rId3" cstate="print"/>
          <a:srcRect l="7063" r="3333"/>
          <a:stretch>
            <a:fillRect/>
          </a:stretch>
        </p:blipFill>
        <p:spPr bwMode="auto">
          <a:xfrm>
            <a:off x="0" y="0"/>
            <a:ext cx="9182100" cy="6872288"/>
          </a:xfrm>
          <a:prstGeom prst="rect">
            <a:avLst/>
          </a:prstGeom>
          <a:noFill/>
          <a:ln w="9525">
            <a:noFill/>
            <a:miter lim="800000"/>
            <a:headEnd/>
            <a:tailEnd/>
          </a:ln>
        </p:spPr>
      </p:pic>
      <p:sp>
        <p:nvSpPr>
          <p:cNvPr id="11" name="Text Box 8"/>
          <p:cNvSpPr txBox="1">
            <a:spLocks noChangeArrowheads="1"/>
          </p:cNvSpPr>
          <p:nvPr/>
        </p:nvSpPr>
        <p:spPr bwMode="auto">
          <a:xfrm>
            <a:off x="38100" y="2119313"/>
            <a:ext cx="9105900" cy="2192337"/>
          </a:xfrm>
          <a:prstGeom prst="rect">
            <a:avLst/>
          </a:prstGeom>
          <a:noFill/>
          <a:ln w="9525">
            <a:noFill/>
            <a:miter lim="800000"/>
            <a:headEnd/>
            <a:tailEnd/>
          </a:ln>
        </p:spPr>
        <p:txBody>
          <a:bodyPr>
            <a:spAutoFit/>
          </a:bodyPr>
          <a:lstStyle/>
          <a:p>
            <a:pPr algn="ctr" fontAlgn="auto">
              <a:lnSpc>
                <a:spcPts val="4500"/>
              </a:lnSpc>
              <a:spcBef>
                <a:spcPct val="50000"/>
              </a:spcBef>
              <a:spcAft>
                <a:spcPts val="0"/>
              </a:spcAft>
              <a:defRPr/>
            </a:pPr>
            <a:r>
              <a:rPr lang="zh-CN" altLang="en-US" sz="3600" b="1" dirty="0" smtClean="0">
                <a:solidFill>
                  <a:schemeClr val="tx1">
                    <a:lumMod val="85000"/>
                    <a:lumOff val="15000"/>
                  </a:schemeClr>
                </a:solidFill>
                <a:latin typeface="微软雅黑" pitchFamily="34" charset="-122"/>
                <a:ea typeface="微软雅黑" pitchFamily="34" charset="-122"/>
              </a:rPr>
              <a:t>移动，社交，那些</a:t>
            </a:r>
            <a:r>
              <a:rPr lang="zh-CN" altLang="en-US" sz="3600" b="1" dirty="0">
                <a:solidFill>
                  <a:schemeClr val="tx1">
                    <a:lumMod val="85000"/>
                    <a:lumOff val="15000"/>
                  </a:schemeClr>
                </a:solidFill>
                <a:latin typeface="微软雅黑" pitchFamily="34" charset="-122"/>
                <a:ea typeface="微软雅黑" pitchFamily="34" charset="-122"/>
              </a:rPr>
              <a:t>事</a:t>
            </a:r>
            <a:endParaRPr lang="en-US" altLang="zh-CN" sz="3600" b="1" dirty="0">
              <a:solidFill>
                <a:schemeClr val="tx1">
                  <a:lumMod val="85000"/>
                  <a:lumOff val="15000"/>
                </a:schemeClr>
              </a:solidFill>
              <a:latin typeface="微软雅黑" pitchFamily="34" charset="-122"/>
              <a:ea typeface="微软雅黑" pitchFamily="34" charset="-122"/>
            </a:endParaRPr>
          </a:p>
          <a:p>
            <a:pPr algn="ctr" fontAlgn="auto">
              <a:lnSpc>
                <a:spcPts val="4500"/>
              </a:lnSpc>
              <a:spcBef>
                <a:spcPct val="50000"/>
              </a:spcBef>
              <a:spcAft>
                <a:spcPts val="0"/>
              </a:spcAft>
              <a:defRPr/>
            </a:pPr>
            <a:endParaRPr lang="en-US" altLang="zh-CN" sz="2400" dirty="0">
              <a:solidFill>
                <a:schemeClr val="tx1">
                  <a:lumMod val="85000"/>
                  <a:lumOff val="15000"/>
                </a:schemeClr>
              </a:solidFill>
              <a:latin typeface="微软雅黑" pitchFamily="34" charset="-122"/>
              <a:ea typeface="微软雅黑" pitchFamily="34" charset="-122"/>
            </a:endParaRPr>
          </a:p>
          <a:p>
            <a:pPr algn="ctr" fontAlgn="auto">
              <a:lnSpc>
                <a:spcPts val="4500"/>
              </a:lnSpc>
              <a:spcBef>
                <a:spcPct val="50000"/>
              </a:spcBef>
              <a:spcAft>
                <a:spcPts val="0"/>
              </a:spcAft>
              <a:defRPr/>
            </a:pPr>
            <a:r>
              <a:rPr lang="zh-CN" altLang="en-US" sz="2400" dirty="0" smtClean="0">
                <a:solidFill>
                  <a:schemeClr val="tx1">
                    <a:lumMod val="85000"/>
                    <a:lumOff val="15000"/>
                  </a:schemeClr>
                </a:solidFill>
                <a:latin typeface="微软雅黑" pitchFamily="34" charset="-122"/>
                <a:ea typeface="微软雅黑" pitchFamily="34" charset="-122"/>
              </a:rPr>
              <a:t>戈壁投资  童玮亮</a:t>
            </a:r>
            <a:endParaRPr lang="en-US" altLang="zh-CN" sz="2400" dirty="0">
              <a:solidFill>
                <a:schemeClr val="tx1">
                  <a:lumMod val="85000"/>
                  <a:lumOff val="15000"/>
                </a:schemeClr>
              </a:solidFill>
              <a:latin typeface="微软雅黑" pitchFamily="34" charset="-122"/>
              <a:ea typeface="微软雅黑" pitchFamily="34" charset="-122"/>
            </a:endParaRPr>
          </a:p>
        </p:txBody>
      </p:sp>
      <p:pic>
        <p:nvPicPr>
          <p:cNvPr id="5" name="Picture 4" descr="D:\Random\Gobi Pics\logo.gif"/>
          <p:cNvPicPr>
            <a:picLocks noChangeAspect="1" noChangeArrowheads="1"/>
          </p:cNvPicPr>
          <p:nvPr/>
        </p:nvPicPr>
        <p:blipFill>
          <a:blip r:embed="rId4" cstate="print">
            <a:clrChange>
              <a:clrFrom>
                <a:srgbClr val="FFFFFF"/>
              </a:clrFrom>
              <a:clrTo>
                <a:srgbClr val="FFFFFF">
                  <a:alpha val="0"/>
                </a:srgbClr>
              </a:clrTo>
            </a:clrChange>
          </a:blip>
          <a:srcRect l="11269" t="25352" r="11269" b="23944"/>
          <a:stretch>
            <a:fillRect/>
          </a:stretch>
        </p:blipFill>
        <p:spPr bwMode="auto">
          <a:xfrm>
            <a:off x="304800" y="304800"/>
            <a:ext cx="2328863" cy="76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defTabSz="330200">
              <a:lnSpc>
                <a:spcPct val="110000"/>
              </a:lnSpc>
              <a:spcBef>
                <a:spcPts val="600"/>
              </a:spcBef>
            </a:pPr>
            <a:r>
              <a:rPr kumimoji="1" lang="zh-CN" altLang="en-US" sz="2800" dirty="0" smtClean="0">
                <a:latin typeface="微软雅黑"/>
                <a:ea typeface="微软雅黑"/>
                <a:cs typeface="微软雅黑"/>
              </a:rPr>
              <a:t>国外移动社交发展现状及趋势</a:t>
            </a:r>
            <a:endParaRPr lang="zh-CN" altLang="en-US" sz="2800" dirty="0">
              <a:latin typeface="微软雅黑"/>
              <a:ea typeface="微软雅黑"/>
              <a:cs typeface="微软雅黑"/>
            </a:endParaRPr>
          </a:p>
        </p:txBody>
      </p:sp>
      <p:grpSp>
        <p:nvGrpSpPr>
          <p:cNvPr id="31" name="组 30"/>
          <p:cNvGrpSpPr/>
          <p:nvPr/>
        </p:nvGrpSpPr>
        <p:grpSpPr>
          <a:xfrm>
            <a:off x="-36512" y="1484784"/>
            <a:ext cx="9064895" cy="4646552"/>
            <a:chOff x="-36512" y="1196752"/>
            <a:chExt cx="9064895" cy="4646552"/>
          </a:xfrm>
        </p:grpSpPr>
        <p:grpSp>
          <p:nvGrpSpPr>
            <p:cNvPr id="5" name="组 4"/>
            <p:cNvGrpSpPr/>
            <p:nvPr/>
          </p:nvGrpSpPr>
          <p:grpSpPr>
            <a:xfrm>
              <a:off x="-36512" y="1196752"/>
              <a:ext cx="9064895" cy="4646552"/>
              <a:chOff x="-36512" y="2203055"/>
              <a:chExt cx="9064895" cy="4217373"/>
            </a:xfrm>
          </p:grpSpPr>
          <p:sp>
            <p:nvSpPr>
              <p:cNvPr id="7" name="Rectangle 4"/>
              <p:cNvSpPr>
                <a:spLocks noChangeArrowheads="1"/>
              </p:cNvSpPr>
              <p:nvPr/>
            </p:nvSpPr>
            <p:spPr bwMode="auto">
              <a:xfrm>
                <a:off x="-36512" y="4042152"/>
                <a:ext cx="1527812" cy="277021"/>
              </a:xfrm>
              <a:prstGeom prst="rect">
                <a:avLst/>
              </a:prstGeom>
              <a:noFill/>
              <a:ln w="12700">
                <a:noFill/>
                <a:miter lim="800000"/>
                <a:headEnd/>
                <a:tailEnd/>
              </a:ln>
            </p:spPr>
            <p:txBody>
              <a:bodyPr wrap="square" lIns="90488" tIns="44450" rIns="90488" bIns="44450">
                <a:spAutoFit/>
              </a:bodyPr>
              <a:lstStyle/>
              <a:p>
                <a:pPr algn="ctr" defTabSz="903288">
                  <a:lnSpc>
                    <a:spcPct val="85000"/>
                  </a:lnSpc>
                </a:pPr>
                <a:r>
                  <a:rPr lang="zh-CN" altLang="en-US" sz="1600" b="1" dirty="0" smtClean="0">
                    <a:solidFill>
                      <a:schemeClr val="tx2"/>
                    </a:solidFill>
                    <a:latin typeface="微软雅黑"/>
                    <a:ea typeface="微软雅黑"/>
                    <a:cs typeface="微软雅黑"/>
                  </a:rPr>
                  <a:t>陌生人关系</a:t>
                </a:r>
                <a:endParaRPr lang="en-GB" altLang="ja-JP" sz="1600" b="1" dirty="0">
                  <a:solidFill>
                    <a:schemeClr val="tx2"/>
                  </a:solidFill>
                  <a:latin typeface="微软雅黑"/>
                  <a:ea typeface="微软雅黑"/>
                  <a:cs typeface="微软雅黑"/>
                </a:endParaRPr>
              </a:p>
            </p:txBody>
          </p:sp>
          <p:sp>
            <p:nvSpPr>
              <p:cNvPr id="10" name="Line 7"/>
              <p:cNvSpPr>
                <a:spLocks noChangeShapeType="1"/>
              </p:cNvSpPr>
              <p:nvPr/>
            </p:nvSpPr>
            <p:spPr bwMode="auto">
              <a:xfrm flipH="1">
                <a:off x="1350664" y="4271126"/>
                <a:ext cx="6437939" cy="0"/>
              </a:xfrm>
              <a:prstGeom prst="line">
                <a:avLst/>
              </a:prstGeom>
              <a:noFill/>
              <a:ln w="25400">
                <a:solidFill>
                  <a:schemeClr val="tx2"/>
                </a:solidFill>
                <a:round/>
                <a:headEnd type="triangle"/>
                <a:tailEnd type="triangle"/>
              </a:ln>
            </p:spPr>
            <p:txBody>
              <a:bodyPr wrap="none" anchor="ctr"/>
              <a:lstStyle/>
              <a:p>
                <a:endParaRPr lang="en-US" dirty="0">
                  <a:latin typeface="微软雅黑"/>
                  <a:ea typeface="微软雅黑"/>
                  <a:cs typeface="微软雅黑"/>
                </a:endParaRPr>
              </a:p>
            </p:txBody>
          </p:sp>
          <p:sp>
            <p:nvSpPr>
              <p:cNvPr id="44" name="Rectangle 4"/>
              <p:cNvSpPr>
                <a:spLocks noChangeArrowheads="1"/>
              </p:cNvSpPr>
              <p:nvPr/>
            </p:nvSpPr>
            <p:spPr bwMode="auto">
              <a:xfrm>
                <a:off x="3593981" y="6143407"/>
                <a:ext cx="2021086" cy="277021"/>
              </a:xfrm>
              <a:prstGeom prst="rect">
                <a:avLst/>
              </a:prstGeom>
              <a:noFill/>
              <a:ln w="12700">
                <a:noFill/>
                <a:miter lim="800000"/>
                <a:headEnd/>
                <a:tailEnd/>
              </a:ln>
            </p:spPr>
            <p:txBody>
              <a:bodyPr wrap="square" lIns="90488" tIns="44450" rIns="90488" bIns="44450">
                <a:spAutoFit/>
              </a:bodyPr>
              <a:lstStyle/>
              <a:p>
                <a:pPr algn="ctr" defTabSz="903288">
                  <a:lnSpc>
                    <a:spcPct val="85000"/>
                  </a:lnSpc>
                </a:pPr>
                <a:r>
                  <a:rPr lang="zh-CN" altLang="en-US" sz="1600" b="1" dirty="0" smtClean="0">
                    <a:solidFill>
                      <a:schemeClr val="tx2"/>
                    </a:solidFill>
                    <a:latin typeface="微软雅黑"/>
                    <a:ea typeface="微软雅黑"/>
                    <a:cs typeface="微软雅黑"/>
                  </a:rPr>
                  <a:t>解决效率问题</a:t>
                </a:r>
                <a:endParaRPr lang="en-GB" altLang="ja-JP" sz="1600" b="1" dirty="0">
                  <a:solidFill>
                    <a:schemeClr val="tx2"/>
                  </a:solidFill>
                  <a:latin typeface="微软雅黑"/>
                  <a:ea typeface="微软雅黑"/>
                  <a:cs typeface="微软雅黑"/>
                </a:endParaRPr>
              </a:p>
            </p:txBody>
          </p:sp>
          <p:sp>
            <p:nvSpPr>
              <p:cNvPr id="46" name="Rectangle 4"/>
              <p:cNvSpPr>
                <a:spLocks noChangeArrowheads="1"/>
              </p:cNvSpPr>
              <p:nvPr/>
            </p:nvSpPr>
            <p:spPr bwMode="auto">
              <a:xfrm>
                <a:off x="3790793" y="2203055"/>
                <a:ext cx="1491498" cy="277021"/>
              </a:xfrm>
              <a:prstGeom prst="rect">
                <a:avLst/>
              </a:prstGeom>
              <a:noFill/>
              <a:ln w="12700">
                <a:noFill/>
                <a:miter lim="800000"/>
                <a:headEnd/>
                <a:tailEnd/>
              </a:ln>
            </p:spPr>
            <p:txBody>
              <a:bodyPr wrap="square" lIns="90488" tIns="44450" rIns="90488" bIns="44450">
                <a:spAutoFit/>
              </a:bodyPr>
              <a:lstStyle/>
              <a:p>
                <a:pPr algn="ctr" defTabSz="903288">
                  <a:lnSpc>
                    <a:spcPct val="85000"/>
                  </a:lnSpc>
                </a:pPr>
                <a:r>
                  <a:rPr lang="zh-CN" altLang="en-US" sz="1600" b="1" dirty="0" smtClean="0">
                    <a:solidFill>
                      <a:schemeClr val="tx2"/>
                    </a:solidFill>
                    <a:latin typeface="微软雅黑"/>
                    <a:ea typeface="微软雅黑"/>
                    <a:cs typeface="微软雅黑"/>
                  </a:rPr>
                  <a:t>兴趣爱好</a:t>
                </a:r>
                <a:endParaRPr lang="en-GB" altLang="ja-JP" sz="1600" b="1" dirty="0">
                  <a:solidFill>
                    <a:schemeClr val="tx2"/>
                  </a:solidFill>
                  <a:latin typeface="微软雅黑"/>
                  <a:ea typeface="微软雅黑"/>
                  <a:cs typeface="微软雅黑"/>
                </a:endParaRPr>
              </a:p>
            </p:txBody>
          </p:sp>
          <p:sp>
            <p:nvSpPr>
              <p:cNvPr id="47" name="Line 7"/>
              <p:cNvSpPr>
                <a:spLocks noChangeShapeType="1"/>
              </p:cNvSpPr>
              <p:nvPr/>
            </p:nvSpPr>
            <p:spPr bwMode="auto">
              <a:xfrm flipH="1">
                <a:off x="4576026" y="2516963"/>
                <a:ext cx="0" cy="3535849"/>
              </a:xfrm>
              <a:prstGeom prst="line">
                <a:avLst/>
              </a:prstGeom>
              <a:noFill/>
              <a:ln w="25400">
                <a:solidFill>
                  <a:schemeClr val="tx2"/>
                </a:solidFill>
                <a:round/>
                <a:headEnd type="triangle"/>
                <a:tailEnd type="triangle"/>
              </a:ln>
            </p:spPr>
            <p:txBody>
              <a:bodyPr wrap="none" anchor="ctr"/>
              <a:lstStyle/>
              <a:p>
                <a:pPr algn="ctr"/>
                <a:endParaRPr lang="en-US">
                  <a:latin typeface="微软雅黑"/>
                  <a:ea typeface="微软雅黑"/>
                  <a:cs typeface="微软雅黑"/>
                </a:endParaRPr>
              </a:p>
            </p:txBody>
          </p:sp>
          <p:sp>
            <p:nvSpPr>
              <p:cNvPr id="51" name="Rectangle 6"/>
              <p:cNvSpPr>
                <a:spLocks noChangeArrowheads="1"/>
              </p:cNvSpPr>
              <p:nvPr/>
            </p:nvSpPr>
            <p:spPr bwMode="auto">
              <a:xfrm>
                <a:off x="1364600" y="2537308"/>
                <a:ext cx="3171942" cy="1710155"/>
              </a:xfrm>
              <a:prstGeom prst="rect">
                <a:avLst/>
              </a:prstGeom>
              <a:solidFill>
                <a:schemeClr val="accent1">
                  <a:lumMod val="20000"/>
                  <a:lumOff val="80000"/>
                </a:schemeClr>
              </a:solidFill>
              <a:ln w="12700">
                <a:noFill/>
                <a:miter lim="800000"/>
                <a:headEnd/>
                <a:tailEnd/>
              </a:ln>
            </p:spPr>
            <p:txBody>
              <a:bodyPr/>
              <a:lstStyle/>
              <a:p>
                <a:pPr algn="ctr">
                  <a:defRPr/>
                </a:pPr>
                <a:endParaRPr lang="en-GB" dirty="0">
                  <a:solidFill>
                    <a:schemeClr val="tx2"/>
                  </a:solidFill>
                  <a:latin typeface="微软雅黑"/>
                  <a:ea typeface="微软雅黑"/>
                  <a:cs typeface="微软雅黑"/>
                </a:endParaRPr>
              </a:p>
            </p:txBody>
          </p:sp>
          <p:sp>
            <p:nvSpPr>
              <p:cNvPr id="52" name="Rectangle 7"/>
              <p:cNvSpPr>
                <a:spLocks noChangeArrowheads="1"/>
              </p:cNvSpPr>
              <p:nvPr/>
            </p:nvSpPr>
            <p:spPr bwMode="auto">
              <a:xfrm>
                <a:off x="4614527" y="2537308"/>
                <a:ext cx="3174076" cy="1710155"/>
              </a:xfrm>
              <a:prstGeom prst="rect">
                <a:avLst/>
              </a:prstGeom>
              <a:solidFill>
                <a:schemeClr val="accent1">
                  <a:lumMod val="20000"/>
                  <a:lumOff val="80000"/>
                </a:schemeClr>
              </a:solidFill>
              <a:ln w="12700">
                <a:noFill/>
                <a:miter lim="800000"/>
                <a:headEnd/>
                <a:tailEnd/>
              </a:ln>
            </p:spPr>
            <p:txBody>
              <a:bodyPr/>
              <a:lstStyle/>
              <a:p>
                <a:pPr algn="ctr">
                  <a:defRPr/>
                </a:pPr>
                <a:endParaRPr lang="en-GB" dirty="0">
                  <a:solidFill>
                    <a:schemeClr val="tx2"/>
                  </a:solidFill>
                  <a:latin typeface="微软雅黑"/>
                  <a:ea typeface="微软雅黑"/>
                  <a:cs typeface="微软雅黑"/>
                </a:endParaRPr>
              </a:p>
            </p:txBody>
          </p:sp>
          <p:sp>
            <p:nvSpPr>
              <p:cNvPr id="53" name="Rectangle 8"/>
              <p:cNvSpPr>
                <a:spLocks noChangeArrowheads="1"/>
              </p:cNvSpPr>
              <p:nvPr/>
            </p:nvSpPr>
            <p:spPr bwMode="auto">
              <a:xfrm>
                <a:off x="4614527" y="4314449"/>
                <a:ext cx="3174076" cy="1706839"/>
              </a:xfrm>
              <a:prstGeom prst="rect">
                <a:avLst/>
              </a:prstGeom>
              <a:solidFill>
                <a:schemeClr val="accent1">
                  <a:lumMod val="20000"/>
                  <a:lumOff val="80000"/>
                </a:schemeClr>
              </a:solidFill>
              <a:ln w="12700">
                <a:noFill/>
                <a:miter lim="800000"/>
                <a:headEnd/>
                <a:tailEnd/>
              </a:ln>
            </p:spPr>
            <p:txBody>
              <a:bodyPr/>
              <a:lstStyle/>
              <a:p>
                <a:pPr algn="ctr">
                  <a:defRPr/>
                </a:pPr>
                <a:endParaRPr lang="en-GB" dirty="0">
                  <a:solidFill>
                    <a:schemeClr val="tx2"/>
                  </a:solidFill>
                  <a:latin typeface="微软雅黑"/>
                  <a:ea typeface="微软雅黑"/>
                  <a:cs typeface="微软雅黑"/>
                </a:endParaRPr>
              </a:p>
            </p:txBody>
          </p:sp>
          <p:sp>
            <p:nvSpPr>
              <p:cNvPr id="54" name="Rectangle 9"/>
              <p:cNvSpPr>
                <a:spLocks noChangeArrowheads="1"/>
              </p:cNvSpPr>
              <p:nvPr/>
            </p:nvSpPr>
            <p:spPr bwMode="auto">
              <a:xfrm>
                <a:off x="1364600" y="4314449"/>
                <a:ext cx="3171942" cy="1706839"/>
              </a:xfrm>
              <a:prstGeom prst="rect">
                <a:avLst/>
              </a:prstGeom>
              <a:solidFill>
                <a:schemeClr val="accent1">
                  <a:lumMod val="20000"/>
                  <a:lumOff val="80000"/>
                </a:schemeClr>
              </a:solidFill>
              <a:ln w="12700">
                <a:noFill/>
                <a:miter lim="800000"/>
                <a:headEnd/>
                <a:tailEnd/>
              </a:ln>
            </p:spPr>
            <p:txBody>
              <a:bodyPr/>
              <a:lstStyle/>
              <a:p>
                <a:pPr algn="ctr">
                  <a:defRPr/>
                </a:pPr>
                <a:endParaRPr lang="en-GB" dirty="0">
                  <a:solidFill>
                    <a:schemeClr val="tx2"/>
                  </a:solidFill>
                  <a:latin typeface="微软雅黑"/>
                  <a:ea typeface="微软雅黑"/>
                  <a:cs typeface="微软雅黑"/>
                </a:endParaRPr>
              </a:p>
            </p:txBody>
          </p:sp>
          <p:sp>
            <p:nvSpPr>
              <p:cNvPr id="27" name="Rectangle 4"/>
              <p:cNvSpPr>
                <a:spLocks noChangeArrowheads="1"/>
              </p:cNvSpPr>
              <p:nvPr/>
            </p:nvSpPr>
            <p:spPr bwMode="auto">
              <a:xfrm>
                <a:off x="7500571" y="4094857"/>
                <a:ext cx="1527812" cy="277021"/>
              </a:xfrm>
              <a:prstGeom prst="rect">
                <a:avLst/>
              </a:prstGeom>
              <a:noFill/>
              <a:ln w="12700">
                <a:noFill/>
                <a:miter lim="800000"/>
                <a:headEnd/>
                <a:tailEnd/>
              </a:ln>
            </p:spPr>
            <p:txBody>
              <a:bodyPr wrap="square" lIns="90488" tIns="44450" rIns="90488" bIns="44450">
                <a:spAutoFit/>
              </a:bodyPr>
              <a:lstStyle/>
              <a:p>
                <a:pPr algn="ctr" defTabSz="903288">
                  <a:lnSpc>
                    <a:spcPct val="85000"/>
                  </a:lnSpc>
                </a:pPr>
                <a:r>
                  <a:rPr lang="zh-CN" altLang="en-US" sz="1600" b="1" dirty="0" smtClean="0">
                    <a:solidFill>
                      <a:schemeClr val="tx2"/>
                    </a:solidFill>
                    <a:latin typeface="微软雅黑"/>
                    <a:ea typeface="微软雅黑"/>
                    <a:cs typeface="微软雅黑"/>
                  </a:rPr>
                  <a:t>熟人关系</a:t>
                </a:r>
                <a:endParaRPr lang="en-GB" altLang="ja-JP" sz="1600" b="1" dirty="0">
                  <a:solidFill>
                    <a:schemeClr val="tx2"/>
                  </a:solidFill>
                  <a:latin typeface="微软雅黑"/>
                  <a:ea typeface="微软雅黑"/>
                  <a:cs typeface="微软雅黑"/>
                </a:endParaRPr>
              </a:p>
            </p:txBody>
          </p:sp>
        </p:grpSp>
        <p:pic>
          <p:nvPicPr>
            <p:cNvPr id="4" name="图片 3" descr="屏幕快照 2013-04-19 上午6.49.25.png"/>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5292080" y="2258968"/>
              <a:ext cx="493369" cy="586181"/>
            </a:xfrm>
            <a:prstGeom prst="rect">
              <a:avLst/>
            </a:prstGeom>
          </p:spPr>
        </p:pic>
        <p:pic>
          <p:nvPicPr>
            <p:cNvPr id="14" name="图片 13" descr="屏幕快照 2013-04-19 上午6.57.30.png"/>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6483783" y="1752215"/>
              <a:ext cx="536489" cy="516981"/>
            </a:xfrm>
            <a:prstGeom prst="rect">
              <a:avLst/>
            </a:prstGeom>
          </p:spPr>
        </p:pic>
        <p:pic>
          <p:nvPicPr>
            <p:cNvPr id="15" name="图片 14" descr="屏幕快照 2013-04-19 上午6.58.19.png"/>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a:xfrm>
              <a:off x="3283066" y="2348880"/>
              <a:ext cx="529199" cy="519022"/>
            </a:xfrm>
            <a:prstGeom prst="rect">
              <a:avLst/>
            </a:prstGeom>
          </p:spPr>
        </p:pic>
        <p:pic>
          <p:nvPicPr>
            <p:cNvPr id="16" name="图片 15" descr="屏幕快照 2013-04-19 上午7.00.06.png"/>
            <p:cNvPicPr>
              <a:picLocks noChangeAspect="1"/>
            </p:cNvPicPr>
            <p:nvPr/>
          </p:nvPicPr>
          <p:blipFill>
            <a:blip r:embed="rId6" cstate="print">
              <a:extLst>
                <a:ext uri="{28A0092B-C50C-407E-A947-70E740481C1C}">
                  <a14:useLocalDpi xmlns="" xmlns:a14="http://schemas.microsoft.com/office/drawing/2010/main" val="0"/>
                </a:ext>
              </a:extLst>
            </a:blip>
            <a:stretch>
              <a:fillRect/>
            </a:stretch>
          </p:blipFill>
          <p:spPr>
            <a:xfrm>
              <a:off x="4311484" y="3725920"/>
              <a:ext cx="476540" cy="462924"/>
            </a:xfrm>
            <a:prstGeom prst="rect">
              <a:avLst/>
            </a:prstGeom>
          </p:spPr>
        </p:pic>
        <p:pic>
          <p:nvPicPr>
            <p:cNvPr id="17" name="图片 16" descr="屏幕快照 2013-04-19 上午7.03.12.png"/>
            <p:cNvPicPr>
              <a:picLocks noChangeAspect="1"/>
            </p:cNvPicPr>
            <p:nvPr/>
          </p:nvPicPr>
          <p:blipFill>
            <a:blip r:embed="rId7" cstate="print">
              <a:extLst>
                <a:ext uri="{28A0092B-C50C-407E-A947-70E740481C1C}">
                  <a14:useLocalDpi xmlns="" xmlns:a14="http://schemas.microsoft.com/office/drawing/2010/main" val="0"/>
                </a:ext>
              </a:extLst>
            </a:blip>
            <a:stretch>
              <a:fillRect/>
            </a:stretch>
          </p:blipFill>
          <p:spPr>
            <a:xfrm>
              <a:off x="7302009" y="2420888"/>
              <a:ext cx="486594" cy="560042"/>
            </a:xfrm>
            <a:prstGeom prst="rect">
              <a:avLst/>
            </a:prstGeom>
          </p:spPr>
        </p:pic>
        <p:pic>
          <p:nvPicPr>
            <p:cNvPr id="18" name="图片 17" descr="屏幕快照 2013-04-19 上午7.04.26.png"/>
            <p:cNvPicPr>
              <a:picLocks noChangeAspect="1"/>
            </p:cNvPicPr>
            <p:nvPr/>
          </p:nvPicPr>
          <p:blipFill>
            <a:blip r:embed="rId8" cstate="print">
              <a:extLst>
                <a:ext uri="{28A0092B-C50C-407E-A947-70E740481C1C}">
                  <a14:useLocalDpi xmlns="" xmlns:a14="http://schemas.microsoft.com/office/drawing/2010/main" val="0"/>
                </a:ext>
              </a:extLst>
            </a:blip>
            <a:stretch>
              <a:fillRect/>
            </a:stretch>
          </p:blipFill>
          <p:spPr>
            <a:xfrm>
              <a:off x="6706423" y="3129582"/>
              <a:ext cx="457865" cy="587450"/>
            </a:xfrm>
            <a:prstGeom prst="rect">
              <a:avLst/>
            </a:prstGeom>
          </p:spPr>
        </p:pic>
        <p:pic>
          <p:nvPicPr>
            <p:cNvPr id="29" name="图片 28" descr="屏幕快照 2013-04-19 上午7.05.20.png"/>
            <p:cNvPicPr>
              <a:picLocks noChangeAspect="1"/>
            </p:cNvPicPr>
            <p:nvPr/>
          </p:nvPicPr>
          <p:blipFill>
            <a:blip r:embed="rId9" cstate="print">
              <a:extLst>
                <a:ext uri="{28A0092B-C50C-407E-A947-70E740481C1C}">
                  <a14:useLocalDpi xmlns="" xmlns:a14="http://schemas.microsoft.com/office/drawing/2010/main" val="0"/>
                </a:ext>
              </a:extLst>
            </a:blip>
            <a:stretch>
              <a:fillRect/>
            </a:stretch>
          </p:blipFill>
          <p:spPr>
            <a:xfrm>
              <a:off x="6763558" y="2420888"/>
              <a:ext cx="472738" cy="530172"/>
            </a:xfrm>
            <a:prstGeom prst="rect">
              <a:avLst/>
            </a:prstGeom>
          </p:spPr>
        </p:pic>
        <p:pic>
          <p:nvPicPr>
            <p:cNvPr id="19" name="图片 18" descr="屏幕快照 2013-04-19 上午7.07.53.png"/>
            <p:cNvPicPr>
              <a:picLocks noChangeAspect="1"/>
            </p:cNvPicPr>
            <p:nvPr/>
          </p:nvPicPr>
          <p:blipFill>
            <a:blip r:embed="rId10" cstate="print">
              <a:extLst>
                <a:ext uri="{28A0092B-C50C-407E-A947-70E740481C1C}">
                  <a14:useLocalDpi xmlns="" xmlns:a14="http://schemas.microsoft.com/office/drawing/2010/main" val="0"/>
                </a:ext>
              </a:extLst>
            </a:blip>
            <a:stretch>
              <a:fillRect/>
            </a:stretch>
          </p:blipFill>
          <p:spPr>
            <a:xfrm>
              <a:off x="2257379" y="1988840"/>
              <a:ext cx="527546" cy="602198"/>
            </a:xfrm>
            <a:prstGeom prst="rect">
              <a:avLst/>
            </a:prstGeom>
          </p:spPr>
        </p:pic>
        <p:pic>
          <p:nvPicPr>
            <p:cNvPr id="20" name="图片 19" descr="屏幕快照 2013-04-19 上午7.09.57.png"/>
            <p:cNvPicPr>
              <a:picLocks noChangeAspect="1"/>
            </p:cNvPicPr>
            <p:nvPr/>
          </p:nvPicPr>
          <p:blipFill>
            <a:blip r:embed="rId11" cstate="print">
              <a:extLst>
                <a:ext uri="{28A0092B-C50C-407E-A947-70E740481C1C}">
                  <a14:useLocalDpi xmlns="" xmlns:a14="http://schemas.microsoft.com/office/drawing/2010/main" val="0"/>
                </a:ext>
              </a:extLst>
            </a:blip>
            <a:stretch>
              <a:fillRect/>
            </a:stretch>
          </p:blipFill>
          <p:spPr>
            <a:xfrm>
              <a:off x="2124100" y="4293468"/>
              <a:ext cx="503684" cy="503684"/>
            </a:xfrm>
            <a:prstGeom prst="rect">
              <a:avLst/>
            </a:prstGeom>
          </p:spPr>
        </p:pic>
        <p:pic>
          <p:nvPicPr>
            <p:cNvPr id="21" name="图片 20" descr="屏幕快照 2013-04-19 上午7.13.18.png"/>
            <p:cNvPicPr>
              <a:picLocks noChangeAspect="1"/>
            </p:cNvPicPr>
            <p:nvPr/>
          </p:nvPicPr>
          <p:blipFill>
            <a:blip r:embed="rId12" cstate="print">
              <a:extLst>
                <a:ext uri="{28A0092B-C50C-407E-A947-70E740481C1C}">
                  <a14:useLocalDpi xmlns="" xmlns:a14="http://schemas.microsoft.com/office/drawing/2010/main" val="0"/>
                </a:ext>
              </a:extLst>
            </a:blip>
            <a:stretch>
              <a:fillRect/>
            </a:stretch>
          </p:blipFill>
          <p:spPr>
            <a:xfrm>
              <a:off x="2699792" y="3750359"/>
              <a:ext cx="529084" cy="614745"/>
            </a:xfrm>
            <a:prstGeom prst="rect">
              <a:avLst/>
            </a:prstGeom>
          </p:spPr>
        </p:pic>
        <p:pic>
          <p:nvPicPr>
            <p:cNvPr id="22" name="图片 21" descr="屏幕快照 2013-04-19 上午7.15.35.png"/>
            <p:cNvPicPr>
              <a:picLocks noChangeAspect="1"/>
            </p:cNvPicPr>
            <p:nvPr/>
          </p:nvPicPr>
          <p:blipFill>
            <a:blip r:embed="rId13" cstate="print">
              <a:extLst>
                <a:ext uri="{28A0092B-C50C-407E-A947-70E740481C1C}">
                  <a14:useLocalDpi xmlns="" xmlns:a14="http://schemas.microsoft.com/office/drawing/2010/main" val="0"/>
                </a:ext>
              </a:extLst>
            </a:blip>
            <a:stretch>
              <a:fillRect/>
            </a:stretch>
          </p:blipFill>
          <p:spPr>
            <a:xfrm>
              <a:off x="1655862" y="1676859"/>
              <a:ext cx="503684" cy="607384"/>
            </a:xfrm>
            <a:prstGeom prst="rect">
              <a:avLst/>
            </a:prstGeom>
          </p:spPr>
        </p:pic>
        <p:pic>
          <p:nvPicPr>
            <p:cNvPr id="23" name="图片 22" descr="屏幕快照 2013-04-19 上午7.22.21.png"/>
            <p:cNvPicPr>
              <a:picLocks noChangeAspect="1"/>
            </p:cNvPicPr>
            <p:nvPr/>
          </p:nvPicPr>
          <p:blipFill>
            <a:blip r:embed="rId14" cstate="print">
              <a:extLst>
                <a:ext uri="{28A0092B-C50C-407E-A947-70E740481C1C}">
                  <a14:useLocalDpi xmlns="" xmlns:a14="http://schemas.microsoft.com/office/drawing/2010/main" val="0"/>
                </a:ext>
              </a:extLst>
            </a:blip>
            <a:stretch>
              <a:fillRect/>
            </a:stretch>
          </p:blipFill>
          <p:spPr>
            <a:xfrm>
              <a:off x="4284340" y="2111413"/>
              <a:ext cx="503684" cy="597507"/>
            </a:xfrm>
            <a:prstGeom prst="rect">
              <a:avLst/>
            </a:prstGeom>
          </p:spPr>
        </p:pic>
        <p:pic>
          <p:nvPicPr>
            <p:cNvPr id="24" name="图片 23" descr="屏幕快照 2013-04-19 上午7.24.07.png"/>
            <p:cNvPicPr>
              <a:picLocks noChangeAspect="1"/>
            </p:cNvPicPr>
            <p:nvPr/>
          </p:nvPicPr>
          <p:blipFill>
            <a:blip r:embed="rId15" cstate="print">
              <a:extLst>
                <a:ext uri="{28A0092B-C50C-407E-A947-70E740481C1C}">
                  <a14:useLocalDpi xmlns="" xmlns:a14="http://schemas.microsoft.com/office/drawing/2010/main" val="0"/>
                </a:ext>
              </a:extLst>
            </a:blip>
            <a:stretch>
              <a:fillRect/>
            </a:stretch>
          </p:blipFill>
          <p:spPr>
            <a:xfrm>
              <a:off x="3327214" y="1676859"/>
              <a:ext cx="533533" cy="626772"/>
            </a:xfrm>
            <a:prstGeom prst="rect">
              <a:avLst/>
            </a:prstGeom>
          </p:spPr>
        </p:pic>
        <p:pic>
          <p:nvPicPr>
            <p:cNvPr id="25" name="图片 24" descr="屏幕快照 2013-04-19 上午7.25.28.png"/>
            <p:cNvPicPr>
              <a:picLocks noChangeAspect="1"/>
            </p:cNvPicPr>
            <p:nvPr/>
          </p:nvPicPr>
          <p:blipFill>
            <a:blip r:embed="rId16" cstate="print">
              <a:extLst>
                <a:ext uri="{28A0092B-C50C-407E-A947-70E740481C1C}">
                  <a14:useLocalDpi xmlns="" xmlns:a14="http://schemas.microsoft.com/office/drawing/2010/main" val="0"/>
                </a:ext>
              </a:extLst>
            </a:blip>
            <a:stretch>
              <a:fillRect/>
            </a:stretch>
          </p:blipFill>
          <p:spPr>
            <a:xfrm>
              <a:off x="6156176" y="3144673"/>
              <a:ext cx="424463" cy="511004"/>
            </a:xfrm>
            <a:prstGeom prst="rect">
              <a:avLst/>
            </a:prstGeom>
          </p:spPr>
        </p:pic>
        <p:pic>
          <p:nvPicPr>
            <p:cNvPr id="26" name="图片 25" descr="屏幕快照 2013-04-19 上午7.30.09.png"/>
            <p:cNvPicPr>
              <a:picLocks noChangeAspect="1"/>
            </p:cNvPicPr>
            <p:nvPr/>
          </p:nvPicPr>
          <p:blipFill>
            <a:blip r:embed="rId17" cstate="print">
              <a:extLst>
                <a:ext uri="{28A0092B-C50C-407E-A947-70E740481C1C}">
                  <a14:useLocalDpi xmlns="" xmlns:a14="http://schemas.microsoft.com/office/drawing/2010/main" val="0"/>
                </a:ext>
              </a:extLst>
            </a:blip>
            <a:stretch>
              <a:fillRect/>
            </a:stretch>
          </p:blipFill>
          <p:spPr>
            <a:xfrm>
              <a:off x="5292080" y="4104490"/>
              <a:ext cx="421361" cy="506444"/>
            </a:xfrm>
            <a:prstGeom prst="rect">
              <a:avLst/>
            </a:prstGeom>
          </p:spPr>
        </p:pic>
        <p:pic>
          <p:nvPicPr>
            <p:cNvPr id="28" name="图片 27" descr="屏幕快照 2013-04-19 上午7.36.32.png"/>
            <p:cNvPicPr>
              <a:picLocks noChangeAspect="1"/>
            </p:cNvPicPr>
            <p:nvPr/>
          </p:nvPicPr>
          <p:blipFill>
            <a:blip r:embed="rId18" cstate="print">
              <a:extLst>
                <a:ext uri="{28A0092B-C50C-407E-A947-70E740481C1C}">
                  <a14:useLocalDpi xmlns="" xmlns:a14="http://schemas.microsoft.com/office/drawing/2010/main" val="0"/>
                </a:ext>
              </a:extLst>
            </a:blip>
            <a:stretch>
              <a:fillRect/>
            </a:stretch>
          </p:blipFill>
          <p:spPr>
            <a:xfrm>
              <a:off x="6084168" y="3753599"/>
              <a:ext cx="482477" cy="539497"/>
            </a:xfrm>
            <a:prstGeom prst="rect">
              <a:avLst/>
            </a:prstGeom>
          </p:spPr>
        </p:pic>
      </p:grpSp>
      <p:pic>
        <p:nvPicPr>
          <p:cNvPr id="32" name="图片 31" descr="屏幕快照 2013-04-19 上午11.20.24.png"/>
          <p:cNvPicPr>
            <a:picLocks noChangeAspect="1"/>
          </p:cNvPicPr>
          <p:nvPr/>
        </p:nvPicPr>
        <p:blipFill>
          <a:blip r:embed="rId19" cstate="print">
            <a:extLst>
              <a:ext uri="{28A0092B-C50C-407E-A947-70E740481C1C}">
                <a14:useLocalDpi xmlns="" xmlns:a14="http://schemas.microsoft.com/office/drawing/2010/main" val="0"/>
              </a:ext>
            </a:extLst>
          </a:blip>
          <a:stretch>
            <a:fillRect/>
          </a:stretch>
        </p:blipFill>
        <p:spPr>
          <a:xfrm>
            <a:off x="1626022" y="3429000"/>
            <a:ext cx="529084" cy="680251"/>
          </a:xfrm>
          <a:prstGeom prst="rect">
            <a:avLst/>
          </a:prstGeom>
        </p:spPr>
      </p:pic>
      <p:pic>
        <p:nvPicPr>
          <p:cNvPr id="3" name="图片 2" descr="屏幕快照 2013-04-22 下午1.20.45.png"/>
          <p:cNvPicPr>
            <a:picLocks noChangeAspect="1"/>
          </p:cNvPicPr>
          <p:nvPr/>
        </p:nvPicPr>
        <p:blipFill>
          <a:blip r:embed="rId20" cstate="print">
            <a:extLst>
              <a:ext uri="{28A0092B-C50C-407E-A947-70E740481C1C}">
                <a14:useLocalDpi xmlns="" xmlns:a14="http://schemas.microsoft.com/office/drawing/2010/main" val="0"/>
              </a:ext>
            </a:extLst>
          </a:blip>
          <a:stretch>
            <a:fillRect/>
          </a:stretch>
        </p:blipFill>
        <p:spPr>
          <a:xfrm>
            <a:off x="4351318" y="3482551"/>
            <a:ext cx="413625" cy="436862"/>
          </a:xfrm>
          <a:prstGeom prst="rect">
            <a:avLst/>
          </a:prstGeom>
        </p:spPr>
      </p:pic>
    </p:spTree>
    <p:extLst>
      <p:ext uri="{BB962C8B-B14F-4D97-AF65-F5344CB8AC3E}">
        <p14:creationId xmlns="" xmlns:p14="http://schemas.microsoft.com/office/powerpoint/2010/main" val="3609505248"/>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2400" y="0"/>
            <a:ext cx="7227912" cy="1066800"/>
          </a:xfrm>
        </p:spPr>
        <p:txBody>
          <a:bodyPr/>
          <a:lstStyle/>
          <a:p>
            <a:pPr defTabSz="330200">
              <a:lnSpc>
                <a:spcPct val="110000"/>
              </a:lnSpc>
              <a:spcBef>
                <a:spcPts val="600"/>
              </a:spcBef>
              <a:defRPr/>
            </a:pPr>
            <a:r>
              <a:rPr kumimoji="1" lang="zh-CN" altLang="en-US" sz="2800" dirty="0" smtClean="0">
                <a:latin typeface="微软雅黑"/>
                <a:ea typeface="微软雅黑"/>
                <a:cs typeface="微软雅黑"/>
              </a:rPr>
              <a:t>国内移动社交紧跟国外发展步伐</a:t>
            </a:r>
            <a:endParaRPr lang="zh-CN" altLang="en-US" sz="2800" dirty="0">
              <a:latin typeface="微软雅黑"/>
              <a:ea typeface="微软雅黑"/>
              <a:cs typeface="微软雅黑"/>
            </a:endParaRPr>
          </a:p>
        </p:txBody>
      </p:sp>
      <p:grpSp>
        <p:nvGrpSpPr>
          <p:cNvPr id="40" name="组 39"/>
          <p:cNvGrpSpPr/>
          <p:nvPr/>
        </p:nvGrpSpPr>
        <p:grpSpPr>
          <a:xfrm>
            <a:off x="0" y="1446744"/>
            <a:ext cx="9064895" cy="4646552"/>
            <a:chOff x="0" y="1463120"/>
            <a:chExt cx="9064895" cy="4646552"/>
          </a:xfrm>
        </p:grpSpPr>
        <p:grpSp>
          <p:nvGrpSpPr>
            <p:cNvPr id="41" name="组 40"/>
            <p:cNvGrpSpPr/>
            <p:nvPr/>
          </p:nvGrpSpPr>
          <p:grpSpPr>
            <a:xfrm>
              <a:off x="0" y="1463120"/>
              <a:ext cx="9064895" cy="4646552"/>
              <a:chOff x="0" y="1463120"/>
              <a:chExt cx="9064895" cy="4646552"/>
            </a:xfrm>
          </p:grpSpPr>
          <p:grpSp>
            <p:nvGrpSpPr>
              <p:cNvPr id="46" name="组 45"/>
              <p:cNvGrpSpPr/>
              <p:nvPr/>
            </p:nvGrpSpPr>
            <p:grpSpPr>
              <a:xfrm>
                <a:off x="0" y="1463120"/>
                <a:ext cx="9064895" cy="4646552"/>
                <a:chOff x="-36512" y="1196752"/>
                <a:chExt cx="9064895" cy="4646552"/>
              </a:xfrm>
            </p:grpSpPr>
            <p:grpSp>
              <p:nvGrpSpPr>
                <p:cNvPr id="51" name="组 50"/>
                <p:cNvGrpSpPr/>
                <p:nvPr/>
              </p:nvGrpSpPr>
              <p:grpSpPr>
                <a:xfrm>
                  <a:off x="-36512" y="1196752"/>
                  <a:ext cx="9064895" cy="4646552"/>
                  <a:chOff x="-36512" y="2203055"/>
                  <a:chExt cx="9064895" cy="4217373"/>
                </a:xfrm>
              </p:grpSpPr>
              <p:sp>
                <p:nvSpPr>
                  <p:cNvPr id="95" name="Rectangle 4"/>
                  <p:cNvSpPr>
                    <a:spLocks noChangeArrowheads="1"/>
                  </p:cNvSpPr>
                  <p:nvPr/>
                </p:nvSpPr>
                <p:spPr bwMode="auto">
                  <a:xfrm>
                    <a:off x="-36512" y="4042152"/>
                    <a:ext cx="1527812" cy="277021"/>
                  </a:xfrm>
                  <a:prstGeom prst="rect">
                    <a:avLst/>
                  </a:prstGeom>
                  <a:noFill/>
                  <a:ln w="12700">
                    <a:noFill/>
                    <a:miter lim="800000"/>
                    <a:headEnd/>
                    <a:tailEnd/>
                  </a:ln>
                </p:spPr>
                <p:txBody>
                  <a:bodyPr wrap="square" lIns="90488" tIns="44450" rIns="90488" bIns="44450">
                    <a:spAutoFit/>
                  </a:bodyPr>
                  <a:lstStyle/>
                  <a:p>
                    <a:pPr algn="ctr" defTabSz="903288">
                      <a:lnSpc>
                        <a:spcPct val="85000"/>
                      </a:lnSpc>
                    </a:pPr>
                    <a:r>
                      <a:rPr lang="zh-CN" altLang="en-US" sz="1600" b="1" dirty="0" smtClean="0">
                        <a:solidFill>
                          <a:schemeClr val="tx2"/>
                        </a:solidFill>
                        <a:latin typeface="微软雅黑"/>
                        <a:ea typeface="微软雅黑"/>
                        <a:cs typeface="微软雅黑"/>
                      </a:rPr>
                      <a:t>陌生人关系</a:t>
                    </a:r>
                    <a:endParaRPr lang="en-GB" altLang="ja-JP" sz="1600" b="1" dirty="0">
                      <a:solidFill>
                        <a:schemeClr val="tx2"/>
                      </a:solidFill>
                      <a:latin typeface="微软雅黑"/>
                      <a:ea typeface="微软雅黑"/>
                      <a:cs typeface="微软雅黑"/>
                    </a:endParaRPr>
                  </a:p>
                </p:txBody>
              </p:sp>
              <p:sp>
                <p:nvSpPr>
                  <p:cNvPr id="96" name="Line 7"/>
                  <p:cNvSpPr>
                    <a:spLocks noChangeShapeType="1"/>
                  </p:cNvSpPr>
                  <p:nvPr/>
                </p:nvSpPr>
                <p:spPr bwMode="auto">
                  <a:xfrm flipH="1">
                    <a:off x="1350664" y="4271126"/>
                    <a:ext cx="6437939" cy="0"/>
                  </a:xfrm>
                  <a:prstGeom prst="line">
                    <a:avLst/>
                  </a:prstGeom>
                  <a:noFill/>
                  <a:ln w="25400">
                    <a:solidFill>
                      <a:schemeClr val="tx2"/>
                    </a:solidFill>
                    <a:round/>
                    <a:headEnd type="triangle"/>
                    <a:tailEnd type="triangle"/>
                  </a:ln>
                </p:spPr>
                <p:txBody>
                  <a:bodyPr wrap="none" anchor="ctr"/>
                  <a:lstStyle/>
                  <a:p>
                    <a:endParaRPr lang="en-US" dirty="0">
                      <a:latin typeface="微软雅黑"/>
                      <a:ea typeface="微软雅黑"/>
                      <a:cs typeface="微软雅黑"/>
                    </a:endParaRPr>
                  </a:p>
                </p:txBody>
              </p:sp>
              <p:sp>
                <p:nvSpPr>
                  <p:cNvPr id="97" name="Rectangle 4"/>
                  <p:cNvSpPr>
                    <a:spLocks noChangeArrowheads="1"/>
                  </p:cNvSpPr>
                  <p:nvPr/>
                </p:nvSpPr>
                <p:spPr bwMode="auto">
                  <a:xfrm>
                    <a:off x="3593981" y="6143407"/>
                    <a:ext cx="2021086" cy="277021"/>
                  </a:xfrm>
                  <a:prstGeom prst="rect">
                    <a:avLst/>
                  </a:prstGeom>
                  <a:noFill/>
                  <a:ln w="12700">
                    <a:noFill/>
                    <a:miter lim="800000"/>
                    <a:headEnd/>
                    <a:tailEnd/>
                  </a:ln>
                </p:spPr>
                <p:txBody>
                  <a:bodyPr wrap="square" lIns="90488" tIns="44450" rIns="90488" bIns="44450">
                    <a:spAutoFit/>
                  </a:bodyPr>
                  <a:lstStyle/>
                  <a:p>
                    <a:pPr algn="ctr" defTabSz="903288">
                      <a:lnSpc>
                        <a:spcPct val="85000"/>
                      </a:lnSpc>
                    </a:pPr>
                    <a:r>
                      <a:rPr lang="zh-CN" altLang="en-US" sz="1600" b="1" dirty="0" smtClean="0">
                        <a:solidFill>
                          <a:schemeClr val="tx2"/>
                        </a:solidFill>
                        <a:latin typeface="微软雅黑"/>
                        <a:ea typeface="微软雅黑"/>
                        <a:cs typeface="微软雅黑"/>
                      </a:rPr>
                      <a:t>追求效率</a:t>
                    </a:r>
                    <a:endParaRPr lang="en-GB" altLang="ja-JP" sz="1600" b="1" dirty="0">
                      <a:solidFill>
                        <a:schemeClr val="tx2"/>
                      </a:solidFill>
                      <a:latin typeface="微软雅黑"/>
                      <a:ea typeface="微软雅黑"/>
                      <a:cs typeface="微软雅黑"/>
                    </a:endParaRPr>
                  </a:p>
                </p:txBody>
              </p:sp>
              <p:sp>
                <p:nvSpPr>
                  <p:cNvPr id="98" name="Rectangle 4"/>
                  <p:cNvSpPr>
                    <a:spLocks noChangeArrowheads="1"/>
                  </p:cNvSpPr>
                  <p:nvPr/>
                </p:nvSpPr>
                <p:spPr bwMode="auto">
                  <a:xfrm>
                    <a:off x="3790793" y="2203055"/>
                    <a:ext cx="1491498" cy="277021"/>
                  </a:xfrm>
                  <a:prstGeom prst="rect">
                    <a:avLst/>
                  </a:prstGeom>
                  <a:noFill/>
                  <a:ln w="12700">
                    <a:noFill/>
                    <a:miter lim="800000"/>
                    <a:headEnd/>
                    <a:tailEnd/>
                  </a:ln>
                </p:spPr>
                <p:txBody>
                  <a:bodyPr wrap="square" lIns="90488" tIns="44450" rIns="90488" bIns="44450">
                    <a:spAutoFit/>
                  </a:bodyPr>
                  <a:lstStyle/>
                  <a:p>
                    <a:pPr algn="ctr" defTabSz="903288">
                      <a:lnSpc>
                        <a:spcPct val="85000"/>
                      </a:lnSpc>
                    </a:pPr>
                    <a:r>
                      <a:rPr lang="zh-CN" altLang="en-US" sz="1600" b="1" dirty="0" smtClean="0">
                        <a:solidFill>
                          <a:schemeClr val="tx2"/>
                        </a:solidFill>
                        <a:latin typeface="微软雅黑"/>
                        <a:ea typeface="微软雅黑"/>
                        <a:cs typeface="微软雅黑"/>
                      </a:rPr>
                      <a:t>兴趣爱好</a:t>
                    </a:r>
                    <a:endParaRPr lang="en-GB" altLang="ja-JP" sz="1600" b="1" dirty="0">
                      <a:solidFill>
                        <a:schemeClr val="tx2"/>
                      </a:solidFill>
                      <a:latin typeface="微软雅黑"/>
                      <a:ea typeface="微软雅黑"/>
                      <a:cs typeface="微软雅黑"/>
                    </a:endParaRPr>
                  </a:p>
                </p:txBody>
              </p:sp>
              <p:sp>
                <p:nvSpPr>
                  <p:cNvPr id="99" name="Line 7"/>
                  <p:cNvSpPr>
                    <a:spLocks noChangeShapeType="1"/>
                  </p:cNvSpPr>
                  <p:nvPr/>
                </p:nvSpPr>
                <p:spPr bwMode="auto">
                  <a:xfrm flipH="1">
                    <a:off x="4576026" y="2516963"/>
                    <a:ext cx="0" cy="3535849"/>
                  </a:xfrm>
                  <a:prstGeom prst="line">
                    <a:avLst/>
                  </a:prstGeom>
                  <a:noFill/>
                  <a:ln w="25400">
                    <a:solidFill>
                      <a:schemeClr val="tx2"/>
                    </a:solidFill>
                    <a:round/>
                    <a:headEnd type="triangle"/>
                    <a:tailEnd type="triangle"/>
                  </a:ln>
                </p:spPr>
                <p:txBody>
                  <a:bodyPr wrap="none" anchor="ctr"/>
                  <a:lstStyle/>
                  <a:p>
                    <a:pPr algn="ctr"/>
                    <a:endParaRPr lang="en-US">
                      <a:latin typeface="微软雅黑"/>
                      <a:ea typeface="微软雅黑"/>
                      <a:cs typeface="微软雅黑"/>
                    </a:endParaRPr>
                  </a:p>
                </p:txBody>
              </p:sp>
              <p:sp>
                <p:nvSpPr>
                  <p:cNvPr id="100" name="Rectangle 6"/>
                  <p:cNvSpPr>
                    <a:spLocks noChangeArrowheads="1"/>
                  </p:cNvSpPr>
                  <p:nvPr/>
                </p:nvSpPr>
                <p:spPr bwMode="auto">
                  <a:xfrm>
                    <a:off x="1364600" y="2537308"/>
                    <a:ext cx="3171942" cy="1710155"/>
                  </a:xfrm>
                  <a:prstGeom prst="rect">
                    <a:avLst/>
                  </a:prstGeom>
                  <a:solidFill>
                    <a:schemeClr val="accent1">
                      <a:lumMod val="20000"/>
                      <a:lumOff val="80000"/>
                    </a:schemeClr>
                  </a:solidFill>
                  <a:ln w="12700">
                    <a:noFill/>
                    <a:miter lim="800000"/>
                    <a:headEnd/>
                    <a:tailEnd/>
                  </a:ln>
                </p:spPr>
                <p:txBody>
                  <a:bodyPr/>
                  <a:lstStyle/>
                  <a:p>
                    <a:pPr algn="ctr">
                      <a:defRPr/>
                    </a:pPr>
                    <a:endParaRPr lang="en-GB" dirty="0">
                      <a:solidFill>
                        <a:schemeClr val="tx2"/>
                      </a:solidFill>
                      <a:latin typeface="微软雅黑"/>
                      <a:ea typeface="微软雅黑"/>
                      <a:cs typeface="微软雅黑"/>
                    </a:endParaRPr>
                  </a:p>
                </p:txBody>
              </p:sp>
              <p:sp>
                <p:nvSpPr>
                  <p:cNvPr id="101" name="Rectangle 7"/>
                  <p:cNvSpPr>
                    <a:spLocks noChangeArrowheads="1"/>
                  </p:cNvSpPr>
                  <p:nvPr/>
                </p:nvSpPr>
                <p:spPr bwMode="auto">
                  <a:xfrm>
                    <a:off x="4614527" y="2537308"/>
                    <a:ext cx="3174076" cy="1710155"/>
                  </a:xfrm>
                  <a:prstGeom prst="rect">
                    <a:avLst/>
                  </a:prstGeom>
                  <a:solidFill>
                    <a:schemeClr val="accent1">
                      <a:lumMod val="20000"/>
                      <a:lumOff val="80000"/>
                    </a:schemeClr>
                  </a:solidFill>
                  <a:ln w="12700">
                    <a:noFill/>
                    <a:miter lim="800000"/>
                    <a:headEnd/>
                    <a:tailEnd/>
                  </a:ln>
                </p:spPr>
                <p:txBody>
                  <a:bodyPr/>
                  <a:lstStyle/>
                  <a:p>
                    <a:pPr algn="ctr">
                      <a:defRPr/>
                    </a:pPr>
                    <a:endParaRPr lang="en-GB" dirty="0">
                      <a:solidFill>
                        <a:schemeClr val="tx2"/>
                      </a:solidFill>
                      <a:latin typeface="微软雅黑"/>
                      <a:ea typeface="微软雅黑"/>
                      <a:cs typeface="微软雅黑"/>
                    </a:endParaRPr>
                  </a:p>
                </p:txBody>
              </p:sp>
              <p:sp>
                <p:nvSpPr>
                  <p:cNvPr id="102" name="Rectangle 8"/>
                  <p:cNvSpPr>
                    <a:spLocks noChangeArrowheads="1"/>
                  </p:cNvSpPr>
                  <p:nvPr/>
                </p:nvSpPr>
                <p:spPr bwMode="auto">
                  <a:xfrm>
                    <a:off x="4614527" y="4314449"/>
                    <a:ext cx="3174076" cy="1706839"/>
                  </a:xfrm>
                  <a:prstGeom prst="rect">
                    <a:avLst/>
                  </a:prstGeom>
                  <a:solidFill>
                    <a:schemeClr val="accent1">
                      <a:lumMod val="20000"/>
                      <a:lumOff val="80000"/>
                    </a:schemeClr>
                  </a:solidFill>
                  <a:ln w="12700">
                    <a:noFill/>
                    <a:miter lim="800000"/>
                    <a:headEnd/>
                    <a:tailEnd/>
                  </a:ln>
                </p:spPr>
                <p:txBody>
                  <a:bodyPr/>
                  <a:lstStyle/>
                  <a:p>
                    <a:pPr algn="ctr">
                      <a:defRPr/>
                    </a:pPr>
                    <a:endParaRPr lang="en-GB" dirty="0">
                      <a:solidFill>
                        <a:schemeClr val="tx2"/>
                      </a:solidFill>
                      <a:latin typeface="微软雅黑"/>
                      <a:ea typeface="微软雅黑"/>
                      <a:cs typeface="微软雅黑"/>
                    </a:endParaRPr>
                  </a:p>
                </p:txBody>
              </p:sp>
              <p:sp>
                <p:nvSpPr>
                  <p:cNvPr id="103" name="Rectangle 9"/>
                  <p:cNvSpPr>
                    <a:spLocks noChangeArrowheads="1"/>
                  </p:cNvSpPr>
                  <p:nvPr/>
                </p:nvSpPr>
                <p:spPr bwMode="auto">
                  <a:xfrm>
                    <a:off x="1364600" y="4314449"/>
                    <a:ext cx="3171942" cy="1706839"/>
                  </a:xfrm>
                  <a:prstGeom prst="rect">
                    <a:avLst/>
                  </a:prstGeom>
                  <a:solidFill>
                    <a:schemeClr val="accent1">
                      <a:lumMod val="20000"/>
                      <a:lumOff val="80000"/>
                    </a:schemeClr>
                  </a:solidFill>
                  <a:ln w="12700">
                    <a:noFill/>
                    <a:miter lim="800000"/>
                    <a:headEnd/>
                    <a:tailEnd/>
                  </a:ln>
                </p:spPr>
                <p:txBody>
                  <a:bodyPr/>
                  <a:lstStyle/>
                  <a:p>
                    <a:pPr algn="ctr">
                      <a:defRPr/>
                    </a:pPr>
                    <a:endParaRPr lang="en-GB" dirty="0">
                      <a:solidFill>
                        <a:schemeClr val="tx2"/>
                      </a:solidFill>
                      <a:latin typeface="微软雅黑"/>
                      <a:ea typeface="微软雅黑"/>
                      <a:cs typeface="微软雅黑"/>
                    </a:endParaRPr>
                  </a:p>
                </p:txBody>
              </p:sp>
              <p:sp>
                <p:nvSpPr>
                  <p:cNvPr id="104" name="Rectangle 4"/>
                  <p:cNvSpPr>
                    <a:spLocks noChangeArrowheads="1"/>
                  </p:cNvSpPr>
                  <p:nvPr/>
                </p:nvSpPr>
                <p:spPr bwMode="auto">
                  <a:xfrm>
                    <a:off x="7500571" y="4094857"/>
                    <a:ext cx="1527812" cy="277021"/>
                  </a:xfrm>
                  <a:prstGeom prst="rect">
                    <a:avLst/>
                  </a:prstGeom>
                  <a:noFill/>
                  <a:ln w="12700">
                    <a:noFill/>
                    <a:miter lim="800000"/>
                    <a:headEnd/>
                    <a:tailEnd/>
                  </a:ln>
                </p:spPr>
                <p:txBody>
                  <a:bodyPr wrap="square" lIns="90488" tIns="44450" rIns="90488" bIns="44450">
                    <a:spAutoFit/>
                  </a:bodyPr>
                  <a:lstStyle/>
                  <a:p>
                    <a:pPr algn="ctr" defTabSz="903288">
                      <a:lnSpc>
                        <a:spcPct val="85000"/>
                      </a:lnSpc>
                    </a:pPr>
                    <a:r>
                      <a:rPr lang="zh-CN" altLang="en-US" sz="1600" b="1" dirty="0" smtClean="0">
                        <a:solidFill>
                          <a:schemeClr val="tx2"/>
                        </a:solidFill>
                        <a:latin typeface="微软雅黑"/>
                        <a:ea typeface="微软雅黑"/>
                        <a:cs typeface="微软雅黑"/>
                      </a:rPr>
                      <a:t>熟人关系</a:t>
                    </a:r>
                    <a:endParaRPr lang="en-GB" altLang="ja-JP" sz="1600" b="1" dirty="0">
                      <a:solidFill>
                        <a:schemeClr val="tx2"/>
                      </a:solidFill>
                      <a:latin typeface="微软雅黑"/>
                      <a:ea typeface="微软雅黑"/>
                      <a:cs typeface="微软雅黑"/>
                    </a:endParaRPr>
                  </a:p>
                </p:txBody>
              </p:sp>
            </p:grpSp>
            <p:pic>
              <p:nvPicPr>
                <p:cNvPr id="52" name="图片 51" descr="屏幕快照 2013-04-18 下午5.39.39.png"/>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4283968" y="1678530"/>
                  <a:ext cx="434295" cy="436243"/>
                </a:xfrm>
                <a:prstGeom prst="rect">
                  <a:avLst/>
                </a:prstGeom>
              </p:spPr>
            </p:pic>
            <p:pic>
              <p:nvPicPr>
                <p:cNvPr id="53" name="图片 52" descr="屏幕快照 2013-04-18 下午5.44.47.png"/>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2816989" y="1578456"/>
                  <a:ext cx="1322963" cy="332588"/>
                </a:xfrm>
                <a:prstGeom prst="rect">
                  <a:avLst/>
                </a:prstGeom>
              </p:spPr>
            </p:pic>
            <p:pic>
              <p:nvPicPr>
                <p:cNvPr id="54" name="图片 53" descr="屏幕快照 2013-04-18 下午5.47.07.png"/>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a:xfrm>
                  <a:off x="2781781" y="2492896"/>
                  <a:ext cx="529571" cy="509587"/>
                </a:xfrm>
                <a:prstGeom prst="rect">
                  <a:avLst/>
                </a:prstGeom>
              </p:spPr>
            </p:pic>
            <p:pic>
              <p:nvPicPr>
                <p:cNvPr id="79" name="图片 78" descr="屏幕快照 2013-04-18 下午6.20.01.png"/>
                <p:cNvPicPr>
                  <a:picLocks noChangeAspect="1"/>
                </p:cNvPicPr>
                <p:nvPr/>
              </p:nvPicPr>
              <p:blipFill>
                <a:blip r:embed="rId6" cstate="print">
                  <a:extLst>
                    <a:ext uri="{28A0092B-C50C-407E-A947-70E740481C1C}">
                      <a14:useLocalDpi xmlns="" xmlns:a14="http://schemas.microsoft.com/office/drawing/2010/main" val="0"/>
                    </a:ext>
                  </a:extLst>
                </a:blip>
                <a:stretch>
                  <a:fillRect/>
                </a:stretch>
              </p:blipFill>
              <p:spPr>
                <a:xfrm>
                  <a:off x="3239344" y="1950960"/>
                  <a:ext cx="479239" cy="550238"/>
                </a:xfrm>
                <a:prstGeom prst="rect">
                  <a:avLst/>
                </a:prstGeom>
              </p:spPr>
            </p:pic>
            <p:pic>
              <p:nvPicPr>
                <p:cNvPr id="80" name="图片 79" descr="屏幕快照 2013-04-19 上午6.43.51.png"/>
                <p:cNvPicPr>
                  <a:picLocks noChangeAspect="1"/>
                </p:cNvPicPr>
                <p:nvPr/>
              </p:nvPicPr>
              <p:blipFill>
                <a:blip r:embed="rId7" cstate="print">
                  <a:extLst>
                    <a:ext uri="{28A0092B-C50C-407E-A947-70E740481C1C}">
                      <a14:useLocalDpi xmlns="" xmlns:a14="http://schemas.microsoft.com/office/drawing/2010/main" val="0"/>
                    </a:ext>
                  </a:extLst>
                </a:blip>
                <a:stretch>
                  <a:fillRect/>
                </a:stretch>
              </p:blipFill>
              <p:spPr>
                <a:xfrm>
                  <a:off x="1583160" y="3140968"/>
                  <a:ext cx="514416" cy="621182"/>
                </a:xfrm>
                <a:prstGeom prst="rect">
                  <a:avLst/>
                </a:prstGeom>
              </p:spPr>
            </p:pic>
            <p:pic>
              <p:nvPicPr>
                <p:cNvPr id="81" name="图片 80" descr="屏幕快照 2013-04-19 上午6.46.01.png"/>
                <p:cNvPicPr>
                  <a:picLocks noChangeAspect="1"/>
                </p:cNvPicPr>
                <p:nvPr/>
              </p:nvPicPr>
              <p:blipFill>
                <a:blip r:embed="rId8" cstate="print">
                  <a:extLst>
                    <a:ext uri="{28A0092B-C50C-407E-A947-70E740481C1C}">
                      <a14:useLocalDpi xmlns="" xmlns:a14="http://schemas.microsoft.com/office/drawing/2010/main" val="0"/>
                    </a:ext>
                  </a:extLst>
                </a:blip>
                <a:stretch>
                  <a:fillRect/>
                </a:stretch>
              </p:blipFill>
              <p:spPr>
                <a:xfrm>
                  <a:off x="6733677" y="3140968"/>
                  <a:ext cx="430611" cy="418308"/>
                </a:xfrm>
                <a:prstGeom prst="rect">
                  <a:avLst/>
                </a:prstGeom>
              </p:spPr>
            </p:pic>
            <p:pic>
              <p:nvPicPr>
                <p:cNvPr id="82" name="图片 81" descr="屏幕快照 2013-04-19 上午7.01.06.png"/>
                <p:cNvPicPr>
                  <a:picLocks noChangeAspect="1"/>
                </p:cNvPicPr>
                <p:nvPr/>
              </p:nvPicPr>
              <p:blipFill>
                <a:blip r:embed="rId9" cstate="print">
                  <a:extLst>
                    <a:ext uri="{28A0092B-C50C-407E-A947-70E740481C1C}">
                      <a14:useLocalDpi xmlns="" xmlns:a14="http://schemas.microsoft.com/office/drawing/2010/main" val="0"/>
                    </a:ext>
                  </a:extLst>
                </a:blip>
                <a:stretch>
                  <a:fillRect/>
                </a:stretch>
              </p:blipFill>
              <p:spPr>
                <a:xfrm>
                  <a:off x="7236296" y="2388710"/>
                  <a:ext cx="432048" cy="555490"/>
                </a:xfrm>
                <a:prstGeom prst="rect">
                  <a:avLst/>
                </a:prstGeom>
              </p:spPr>
            </p:pic>
            <p:pic>
              <p:nvPicPr>
                <p:cNvPr id="83" name="图片 82" descr="屏幕快照 2013-04-19 上午7.10.41.png"/>
                <p:cNvPicPr>
                  <a:picLocks noChangeAspect="1"/>
                </p:cNvPicPr>
                <p:nvPr/>
              </p:nvPicPr>
              <p:blipFill>
                <a:blip r:embed="rId10" cstate="print">
                  <a:extLst>
                    <a:ext uri="{28A0092B-C50C-407E-A947-70E740481C1C}">
                      <a14:useLocalDpi xmlns="" xmlns:a14="http://schemas.microsoft.com/office/drawing/2010/main" val="0"/>
                    </a:ext>
                  </a:extLst>
                </a:blip>
                <a:stretch>
                  <a:fillRect/>
                </a:stretch>
              </p:blipFill>
              <p:spPr>
                <a:xfrm>
                  <a:off x="2119550" y="4218037"/>
                  <a:ext cx="471722" cy="600779"/>
                </a:xfrm>
                <a:prstGeom prst="rect">
                  <a:avLst/>
                </a:prstGeom>
              </p:spPr>
            </p:pic>
            <p:pic>
              <p:nvPicPr>
                <p:cNvPr id="84" name="图片 83" descr="屏幕快照 2013-04-19 上午7.14.14.png"/>
                <p:cNvPicPr>
                  <a:picLocks noChangeAspect="1"/>
                </p:cNvPicPr>
                <p:nvPr/>
              </p:nvPicPr>
              <p:blipFill>
                <a:blip r:embed="rId11" cstate="print">
                  <a:extLst>
                    <a:ext uri="{28A0092B-C50C-407E-A947-70E740481C1C}">
                      <a14:useLocalDpi xmlns="" xmlns:a14="http://schemas.microsoft.com/office/drawing/2010/main" val="0"/>
                    </a:ext>
                  </a:extLst>
                </a:blip>
                <a:stretch>
                  <a:fillRect/>
                </a:stretch>
              </p:blipFill>
              <p:spPr>
                <a:xfrm>
                  <a:off x="2608716" y="3749558"/>
                  <a:ext cx="486612" cy="653586"/>
                </a:xfrm>
                <a:prstGeom prst="rect">
                  <a:avLst/>
                </a:prstGeom>
              </p:spPr>
            </p:pic>
            <p:pic>
              <p:nvPicPr>
                <p:cNvPr id="85" name="图片 84" descr="屏幕快照 2013-04-19 上午7.15.59.png"/>
                <p:cNvPicPr>
                  <a:picLocks noChangeAspect="1"/>
                </p:cNvPicPr>
                <p:nvPr/>
              </p:nvPicPr>
              <p:blipFill>
                <a:blip r:embed="rId12" cstate="print">
                  <a:extLst>
                    <a:ext uri="{28A0092B-C50C-407E-A947-70E740481C1C}">
                      <a14:useLocalDpi xmlns="" xmlns:a14="http://schemas.microsoft.com/office/drawing/2010/main" val="0"/>
                    </a:ext>
                  </a:extLst>
                </a:blip>
                <a:stretch>
                  <a:fillRect/>
                </a:stretch>
              </p:blipFill>
              <p:spPr>
                <a:xfrm>
                  <a:off x="4317834" y="4551569"/>
                  <a:ext cx="516384" cy="670306"/>
                </a:xfrm>
                <a:prstGeom prst="rect">
                  <a:avLst/>
                </a:prstGeom>
              </p:spPr>
            </p:pic>
            <p:pic>
              <p:nvPicPr>
                <p:cNvPr id="86" name="图片 85" descr="屏幕快照 2013-04-19 上午7.19.33.png"/>
                <p:cNvPicPr>
                  <a:picLocks noChangeAspect="1"/>
                </p:cNvPicPr>
                <p:nvPr/>
              </p:nvPicPr>
              <p:blipFill>
                <a:blip r:embed="rId13" cstate="print">
                  <a:extLst>
                    <a:ext uri="{28A0092B-C50C-407E-A947-70E740481C1C}">
                      <a14:useLocalDpi xmlns="" xmlns:a14="http://schemas.microsoft.com/office/drawing/2010/main" val="0"/>
                    </a:ext>
                  </a:extLst>
                </a:blip>
                <a:stretch>
                  <a:fillRect/>
                </a:stretch>
              </p:blipFill>
              <p:spPr>
                <a:xfrm>
                  <a:off x="2087216" y="2426089"/>
                  <a:ext cx="503684" cy="671579"/>
                </a:xfrm>
                <a:prstGeom prst="rect">
                  <a:avLst/>
                </a:prstGeom>
              </p:spPr>
            </p:pic>
            <p:pic>
              <p:nvPicPr>
                <p:cNvPr id="87" name="图片 86" descr="屏幕快照 2013-04-19 上午7.22.32.png"/>
                <p:cNvPicPr>
                  <a:picLocks noChangeAspect="1"/>
                </p:cNvPicPr>
                <p:nvPr/>
              </p:nvPicPr>
              <p:blipFill>
                <a:blip r:embed="rId14" cstate="print">
                  <a:extLst>
                    <a:ext uri="{28A0092B-C50C-407E-A947-70E740481C1C}">
                      <a14:useLocalDpi xmlns="" xmlns:a14="http://schemas.microsoft.com/office/drawing/2010/main" val="0"/>
                    </a:ext>
                  </a:extLst>
                </a:blip>
                <a:stretch>
                  <a:fillRect/>
                </a:stretch>
              </p:blipFill>
              <p:spPr>
                <a:xfrm>
                  <a:off x="4355976" y="2302584"/>
                  <a:ext cx="444376" cy="444376"/>
                </a:xfrm>
                <a:prstGeom prst="rect">
                  <a:avLst/>
                </a:prstGeom>
              </p:spPr>
            </p:pic>
            <p:pic>
              <p:nvPicPr>
                <p:cNvPr id="88" name="图片 87" descr="屏幕快照 2013-04-19 上午7.28.32.png"/>
                <p:cNvPicPr>
                  <a:picLocks noChangeAspect="1"/>
                </p:cNvPicPr>
                <p:nvPr/>
              </p:nvPicPr>
              <p:blipFill>
                <a:blip r:embed="rId15" cstate="print">
                  <a:extLst>
                    <a:ext uri="{28A0092B-C50C-407E-A947-70E740481C1C}">
                      <a14:useLocalDpi xmlns="" xmlns:a14="http://schemas.microsoft.com/office/drawing/2010/main" val="0"/>
                    </a:ext>
                  </a:extLst>
                </a:blip>
                <a:stretch>
                  <a:fillRect/>
                </a:stretch>
              </p:blipFill>
              <p:spPr>
                <a:xfrm>
                  <a:off x="6588224" y="1678531"/>
                  <a:ext cx="432048" cy="436242"/>
                </a:xfrm>
                <a:prstGeom prst="rect">
                  <a:avLst/>
                </a:prstGeom>
              </p:spPr>
            </p:pic>
            <p:pic>
              <p:nvPicPr>
                <p:cNvPr id="89" name="图片 88" descr="屏幕快照 2013-04-19 上午7.31.27.png"/>
                <p:cNvPicPr>
                  <a:picLocks noChangeAspect="1"/>
                </p:cNvPicPr>
                <p:nvPr/>
              </p:nvPicPr>
              <p:blipFill>
                <a:blip r:embed="rId16" cstate="print">
                  <a:extLst>
                    <a:ext uri="{28A0092B-C50C-407E-A947-70E740481C1C}">
                      <a14:useLocalDpi xmlns="" xmlns:a14="http://schemas.microsoft.com/office/drawing/2010/main" val="0"/>
                    </a:ext>
                  </a:extLst>
                </a:blip>
                <a:stretch>
                  <a:fillRect/>
                </a:stretch>
              </p:blipFill>
              <p:spPr>
                <a:xfrm>
                  <a:off x="5364088" y="3971096"/>
                  <a:ext cx="513311" cy="580473"/>
                </a:xfrm>
                <a:prstGeom prst="rect">
                  <a:avLst/>
                </a:prstGeom>
              </p:spPr>
            </p:pic>
            <p:pic>
              <p:nvPicPr>
                <p:cNvPr id="90" name="图片 89" descr="屏幕快照 2013-04-19 上午7.33.50.png"/>
                <p:cNvPicPr>
                  <a:picLocks noChangeAspect="1"/>
                </p:cNvPicPr>
                <p:nvPr/>
              </p:nvPicPr>
              <p:blipFill>
                <a:blip r:embed="rId17" cstate="print">
                  <a:extLst>
                    <a:ext uri="{28A0092B-C50C-407E-A947-70E740481C1C}">
                      <a14:useLocalDpi xmlns="" xmlns:a14="http://schemas.microsoft.com/office/drawing/2010/main" val="0"/>
                    </a:ext>
                  </a:extLst>
                </a:blip>
                <a:stretch>
                  <a:fillRect/>
                </a:stretch>
              </p:blipFill>
              <p:spPr>
                <a:xfrm>
                  <a:off x="3275856" y="4164902"/>
                  <a:ext cx="432048" cy="570471"/>
                </a:xfrm>
                <a:prstGeom prst="rect">
                  <a:avLst/>
                </a:prstGeom>
              </p:spPr>
            </p:pic>
            <p:pic>
              <p:nvPicPr>
                <p:cNvPr id="91" name="图片 90" descr="屏幕快照 2013-04-19 上午7.44.55.png"/>
                <p:cNvPicPr>
                  <a:picLocks noChangeAspect="1"/>
                </p:cNvPicPr>
                <p:nvPr/>
              </p:nvPicPr>
              <p:blipFill>
                <a:blip r:embed="rId18" cstate="print">
                  <a:extLst>
                    <a:ext uri="{28A0092B-C50C-407E-A947-70E740481C1C}">
                      <a14:useLocalDpi xmlns="" xmlns:a14="http://schemas.microsoft.com/office/drawing/2010/main" val="0"/>
                    </a:ext>
                  </a:extLst>
                </a:blip>
                <a:stretch>
                  <a:fillRect/>
                </a:stretch>
              </p:blipFill>
              <p:spPr>
                <a:xfrm>
                  <a:off x="2153709" y="1916832"/>
                  <a:ext cx="509571" cy="499772"/>
                </a:xfrm>
                <a:prstGeom prst="rect">
                  <a:avLst/>
                </a:prstGeom>
              </p:spPr>
            </p:pic>
            <p:pic>
              <p:nvPicPr>
                <p:cNvPr id="92" name="图片 91" descr="屏幕快照 2013-04-19 上午7.50.17.png"/>
                <p:cNvPicPr>
                  <a:picLocks noChangeAspect="1"/>
                </p:cNvPicPr>
                <p:nvPr/>
              </p:nvPicPr>
              <p:blipFill>
                <a:blip r:embed="rId19" cstate="print">
                  <a:extLst>
                    <a:ext uri="{28A0092B-C50C-407E-A947-70E740481C1C}">
                      <a14:useLocalDpi xmlns="" xmlns:a14="http://schemas.microsoft.com/office/drawing/2010/main" val="0"/>
                    </a:ext>
                  </a:extLst>
                </a:blip>
                <a:stretch>
                  <a:fillRect/>
                </a:stretch>
              </p:blipFill>
              <p:spPr>
                <a:xfrm>
                  <a:off x="2735288" y="1971070"/>
                  <a:ext cx="432048" cy="560832"/>
                </a:xfrm>
                <a:prstGeom prst="rect">
                  <a:avLst/>
                </a:prstGeom>
              </p:spPr>
            </p:pic>
            <p:pic>
              <p:nvPicPr>
                <p:cNvPr id="93" name="图片 92" descr="屏幕快照 2013-04-19 上午7.53.26.png"/>
                <p:cNvPicPr>
                  <a:picLocks noChangeAspect="1"/>
                </p:cNvPicPr>
                <p:nvPr/>
              </p:nvPicPr>
              <p:blipFill>
                <a:blip r:embed="rId20" cstate="print">
                  <a:extLst>
                    <a:ext uri="{28A0092B-C50C-407E-A947-70E740481C1C}">
                      <a14:useLocalDpi xmlns="" xmlns:a14="http://schemas.microsoft.com/office/drawing/2010/main" val="0"/>
                    </a:ext>
                  </a:extLst>
                </a:blip>
                <a:stretch>
                  <a:fillRect/>
                </a:stretch>
              </p:blipFill>
              <p:spPr>
                <a:xfrm>
                  <a:off x="5376788" y="2386920"/>
                  <a:ext cx="419348" cy="559131"/>
                </a:xfrm>
                <a:prstGeom prst="rect">
                  <a:avLst/>
                </a:prstGeom>
              </p:spPr>
            </p:pic>
            <p:pic>
              <p:nvPicPr>
                <p:cNvPr id="94" name="图片 93" descr="屏幕快照 2013-04-19 上午7.56.35.png"/>
                <p:cNvPicPr>
                  <a:picLocks noChangeAspect="1"/>
                </p:cNvPicPr>
                <p:nvPr/>
              </p:nvPicPr>
              <p:blipFill>
                <a:blip r:embed="rId21" cstate="print">
                  <a:extLst>
                    <a:ext uri="{28A0092B-C50C-407E-A947-70E740481C1C}">
                      <a14:useLocalDpi xmlns="" xmlns:a14="http://schemas.microsoft.com/office/drawing/2010/main" val="0"/>
                    </a:ext>
                  </a:extLst>
                </a:blip>
                <a:stretch>
                  <a:fillRect/>
                </a:stretch>
              </p:blipFill>
              <p:spPr>
                <a:xfrm>
                  <a:off x="1672357" y="1720416"/>
                  <a:ext cx="486867" cy="581404"/>
                </a:xfrm>
                <a:prstGeom prst="rect">
                  <a:avLst/>
                </a:prstGeom>
              </p:spPr>
            </p:pic>
          </p:grpSp>
          <p:pic>
            <p:nvPicPr>
              <p:cNvPr id="47" name="图片 46" descr="屏幕快照 2013-04-22 下午1.25.19.png"/>
              <p:cNvPicPr>
                <a:picLocks noChangeAspect="1"/>
              </p:cNvPicPr>
              <p:nvPr/>
            </p:nvPicPr>
            <p:blipFill>
              <a:blip r:embed="rId22" cstate="print">
                <a:extLst>
                  <a:ext uri="{28A0092B-C50C-407E-A947-70E740481C1C}">
                    <a14:useLocalDpi xmlns="" xmlns:a14="http://schemas.microsoft.com/office/drawing/2010/main" val="0"/>
                  </a:ext>
                </a:extLst>
              </a:blip>
              <a:stretch>
                <a:fillRect/>
              </a:stretch>
            </p:blipFill>
            <p:spPr>
              <a:xfrm>
                <a:off x="3347864" y="2780928"/>
                <a:ext cx="468920" cy="556268"/>
              </a:xfrm>
              <a:prstGeom prst="rect">
                <a:avLst/>
              </a:prstGeom>
            </p:spPr>
          </p:pic>
        </p:grpSp>
        <p:pic>
          <p:nvPicPr>
            <p:cNvPr id="44" name="图片 43" descr="屏幕快照 2013-04-19 上午11.11.56.png"/>
            <p:cNvPicPr>
              <a:picLocks noChangeAspect="1"/>
            </p:cNvPicPr>
            <p:nvPr/>
          </p:nvPicPr>
          <p:blipFill>
            <a:blip r:embed="rId23" cstate="print">
              <a:extLst>
                <a:ext uri="{28A0092B-C50C-407E-A947-70E740481C1C}">
                  <a14:useLocalDpi xmlns="" xmlns:a14="http://schemas.microsoft.com/office/drawing/2010/main" val="0"/>
                </a:ext>
              </a:extLst>
            </a:blip>
            <a:stretch>
              <a:fillRect/>
            </a:stretch>
          </p:blipFill>
          <p:spPr>
            <a:xfrm>
              <a:off x="1612207" y="4392094"/>
              <a:ext cx="511521" cy="588732"/>
            </a:xfrm>
            <a:prstGeom prst="rect">
              <a:avLst/>
            </a:prstGeom>
          </p:spPr>
        </p:pic>
      </p:grpSp>
    </p:spTree>
    <p:extLst>
      <p:ext uri="{BB962C8B-B14F-4D97-AF65-F5344CB8AC3E}">
        <p14:creationId xmlns="" xmlns:p14="http://schemas.microsoft.com/office/powerpoint/2010/main" val="1496968088"/>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a:ea typeface="微软雅黑"/>
                <a:cs typeface="微软雅黑"/>
              </a:rPr>
              <a:t>目录</a:t>
            </a:r>
            <a:endParaRPr lang="zh-CN" altLang="en-US" dirty="0">
              <a:latin typeface="微软雅黑"/>
              <a:ea typeface="微软雅黑"/>
              <a:cs typeface="微软雅黑"/>
            </a:endParaRPr>
          </a:p>
        </p:txBody>
      </p:sp>
      <p:graphicFrame>
        <p:nvGraphicFramePr>
          <p:cNvPr id="6" name="Table 11"/>
          <p:cNvGraphicFramePr>
            <a:graphicFrameLocks noGrp="1"/>
          </p:cNvGraphicFramePr>
          <p:nvPr>
            <p:custDataLst>
              <p:tags r:id="rId1"/>
            </p:custDataLst>
            <p:extLst>
              <p:ext uri="{D42A27DB-BD31-4B8C-83A1-F6EECF244321}">
                <p14:modId xmlns="" xmlns:p14="http://schemas.microsoft.com/office/powerpoint/2010/main" val="2021376377"/>
              </p:ext>
            </p:extLst>
          </p:nvPr>
        </p:nvGraphicFramePr>
        <p:xfrm>
          <a:off x="467544" y="1329006"/>
          <a:ext cx="4787154" cy="2220486"/>
        </p:xfrm>
        <a:graphic>
          <a:graphicData uri="http://schemas.openxmlformats.org/drawingml/2006/table">
            <a:tbl>
              <a:tblPr firstRow="1" bandRow="1">
                <a:tableStyleId>{5C22544A-7EE6-4342-B048-85BDC9FD1C3A}</a:tableStyleId>
              </a:tblPr>
              <a:tblGrid>
                <a:gridCol w="3990091"/>
                <a:gridCol w="797063"/>
              </a:tblGrid>
              <a:tr h="740162">
                <a:tc>
                  <a:txBody>
                    <a:bodyPr/>
                    <a:lstStyle/>
                    <a:p>
                      <a:pPr marL="0" marR="0" lvl="0" indent="-355600" algn="l" defTabSz="914400" rtl="0" eaLnBrk="0" fontAlgn="base" latinLnBrk="0" hangingPunct="0">
                        <a:lnSpc>
                          <a:spcPct val="106000"/>
                        </a:lnSpc>
                        <a:spcBef>
                          <a:spcPct val="0"/>
                        </a:spcBef>
                        <a:spcAft>
                          <a:spcPct val="0"/>
                        </a:spcAft>
                        <a:buClr>
                          <a:schemeClr val="tx1"/>
                        </a:buClr>
                        <a:buSzTx/>
                        <a:buFont typeface="Wingdings 2" pitchFamily="18" charset="2"/>
                        <a:buNone/>
                        <a:tabLst/>
                      </a:pPr>
                      <a:r>
                        <a:rPr lang="zh-CN" altLang="en-US" sz="2000" b="0" kern="1200" dirty="0" smtClean="0">
                          <a:solidFill>
                            <a:schemeClr val="tx1"/>
                          </a:solidFill>
                          <a:latin typeface="微软雅黑"/>
                          <a:ea typeface="微软雅黑"/>
                          <a:cs typeface="微软雅黑"/>
                        </a:rPr>
                        <a:t>行业概述及发展趋势</a:t>
                      </a:r>
                    </a:p>
                  </a:txBody>
                  <a:tcPr marL="49846" marR="49846" marT="54000" marB="54000" anchor="ctr" horzOverflow="overflow">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indent="0" algn="l" rtl="0" eaLnBrk="0" fontAlgn="base" hangingPunct="0">
                        <a:spcBef>
                          <a:spcPct val="0"/>
                        </a:spcBef>
                        <a:spcAft>
                          <a:spcPct val="0"/>
                        </a:spcAft>
                      </a:pPr>
                      <a:endParaRPr lang="nl-NL" altLang="en-US" sz="2000" b="0" kern="1200" dirty="0">
                        <a:solidFill>
                          <a:schemeClr val="tx1"/>
                        </a:solidFill>
                        <a:latin typeface="微软雅黑"/>
                        <a:ea typeface="微软雅黑"/>
                        <a:cs typeface="微软雅黑"/>
                      </a:endParaRPr>
                    </a:p>
                  </a:txBody>
                  <a:tcPr marL="84406" marR="84406"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740162">
                <a:tc>
                  <a: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kern="1200" dirty="0" smtClean="0">
                          <a:solidFill>
                            <a:schemeClr val="tx1"/>
                          </a:solidFill>
                          <a:latin typeface="微软雅黑"/>
                          <a:ea typeface="微软雅黑"/>
                          <a:cs typeface="微软雅黑"/>
                        </a:rPr>
                        <a:t>未来机会展望</a:t>
                      </a:r>
                    </a:p>
                  </a:txBody>
                  <a:tcPr marL="49846" marR="49846" marT="54000" marB="54000" anchor="ctr" horzOverflow="overflow">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F8A206"/>
                    </a:solidFill>
                  </a:tcPr>
                </a:tc>
                <a:tc>
                  <a:txBody>
                    <a:bodyPr/>
                    <a:lstStyle/>
                    <a:p>
                      <a:pPr marL="0" indent="0" algn="l" rtl="0" eaLnBrk="0" fontAlgn="base" hangingPunct="0">
                        <a:spcBef>
                          <a:spcPct val="0"/>
                        </a:spcBef>
                        <a:spcAft>
                          <a:spcPct val="0"/>
                        </a:spcAft>
                      </a:pPr>
                      <a:endParaRPr lang="nl-NL" altLang="en-US" sz="2000" b="1" kern="1200" dirty="0">
                        <a:solidFill>
                          <a:schemeClr val="tx1"/>
                        </a:solidFill>
                        <a:latin typeface="微软雅黑"/>
                        <a:ea typeface="微软雅黑"/>
                        <a:cs typeface="微软雅黑"/>
                      </a:endParaRPr>
                    </a:p>
                  </a:txBody>
                  <a:tcPr marL="84406" marR="84406"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F8A206"/>
                    </a:solidFill>
                  </a:tcPr>
                </a:tc>
              </a:tr>
              <a:tr h="740162">
                <a:tc>
                  <a:txBody>
                    <a:bodyPr/>
                    <a:lstStyle/>
                    <a:p>
                      <a:pPr marL="0" lvl="0" indent="0" algn="l" defTabSz="914400" rtl="0" eaLnBrk="0" fontAlgn="base" latinLnBrk="0" hangingPunct="0">
                        <a:spcBef>
                          <a:spcPct val="0"/>
                        </a:spcBef>
                        <a:spcAft>
                          <a:spcPct val="0"/>
                        </a:spcAft>
                      </a:pPr>
                      <a:r>
                        <a:rPr lang="zh-CN" altLang="en-US" sz="2000" b="0" kern="1200" dirty="0" smtClean="0">
                          <a:solidFill>
                            <a:schemeClr val="tx1"/>
                          </a:solidFill>
                          <a:latin typeface="微软雅黑"/>
                          <a:ea typeface="微软雅黑"/>
                          <a:cs typeface="微软雅黑"/>
                        </a:rPr>
                        <a:t>典型案例分析</a:t>
                      </a:r>
                    </a:p>
                  </a:txBody>
                  <a:tcPr marL="49846" marR="49846" marT="54000" marB="54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indent="0" algn="l" defTabSz="914400" rtl="0" eaLnBrk="0" fontAlgn="base" latinLnBrk="0" hangingPunct="0">
                        <a:spcBef>
                          <a:spcPct val="0"/>
                        </a:spcBef>
                        <a:spcAft>
                          <a:spcPct val="0"/>
                        </a:spcAft>
                      </a:pPr>
                      <a:endParaRPr lang="nl-NL" altLang="en-US" sz="2000" b="0" kern="1200" dirty="0">
                        <a:solidFill>
                          <a:schemeClr val="tx1"/>
                        </a:solidFill>
                        <a:latin typeface="微软雅黑"/>
                        <a:ea typeface="微软雅黑"/>
                        <a:cs typeface="微软雅黑"/>
                      </a:endParaRPr>
                    </a:p>
                  </a:txBody>
                  <a:tcPr marL="84406" marR="84406"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Tree>
    <p:extLst>
      <p:ext uri="{BB962C8B-B14F-4D97-AF65-F5344CB8AC3E}">
        <p14:creationId xmlns="" xmlns:p14="http://schemas.microsoft.com/office/powerpoint/2010/main" val="1961909165"/>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a:ea typeface="微软雅黑"/>
                <a:cs typeface="微软雅黑"/>
              </a:rPr>
              <a:t>不要为了社交而社交</a:t>
            </a:r>
            <a:endParaRPr lang="zh-CN" altLang="en-US" dirty="0">
              <a:latin typeface="微软雅黑"/>
              <a:ea typeface="微软雅黑"/>
              <a:cs typeface="微软雅黑"/>
            </a:endParaRPr>
          </a:p>
        </p:txBody>
      </p:sp>
      <p:sp>
        <p:nvSpPr>
          <p:cNvPr id="32" name="TextBox 62"/>
          <p:cNvSpPr txBox="1">
            <a:spLocks noChangeArrowheads="1"/>
          </p:cNvSpPr>
          <p:nvPr/>
        </p:nvSpPr>
        <p:spPr bwMode="auto">
          <a:xfrm>
            <a:off x="1763688" y="1916832"/>
            <a:ext cx="6966949" cy="3323987"/>
          </a:xfrm>
          <a:prstGeom prst="rect">
            <a:avLst/>
          </a:prstGeom>
          <a:noFill/>
          <a:ln w="9525">
            <a:noFill/>
            <a:miter lim="800000"/>
            <a:headEnd/>
            <a:tailEnd/>
          </a:ln>
        </p:spPr>
        <p:txBody>
          <a:bodyPr wrap="square">
            <a:spAutoFit/>
          </a:bodyPr>
          <a:lstStyle/>
          <a:p>
            <a:pPr>
              <a:lnSpc>
                <a:spcPct val="150000"/>
              </a:lnSpc>
            </a:pPr>
            <a:r>
              <a:rPr kumimoji="1" lang="zh-CN" altLang="en-US" sz="2800" dirty="0" smtClean="0">
                <a:latin typeface="微软雅黑"/>
                <a:ea typeface="微软雅黑"/>
                <a:cs typeface="微软雅黑"/>
              </a:rPr>
              <a:t>为用户解决什么问题</a:t>
            </a:r>
            <a:r>
              <a:rPr kumimoji="1" lang="zh-CN" altLang="en-US" sz="2800" dirty="0" smtClean="0">
                <a:latin typeface="微软雅黑"/>
                <a:ea typeface="微软雅黑"/>
                <a:cs typeface="微软雅黑"/>
              </a:rPr>
              <a:t>：效率</a:t>
            </a:r>
            <a:endParaRPr kumimoji="1" lang="en-US" altLang="zh-CN" sz="2800" dirty="0" smtClean="0">
              <a:latin typeface="微软雅黑"/>
              <a:ea typeface="微软雅黑"/>
              <a:cs typeface="微软雅黑"/>
            </a:endParaRPr>
          </a:p>
          <a:p>
            <a:pPr>
              <a:lnSpc>
                <a:spcPct val="150000"/>
              </a:lnSpc>
            </a:pPr>
            <a:endParaRPr kumimoji="1" lang="en-US" altLang="zh-CN" sz="2800" dirty="0" smtClean="0">
              <a:latin typeface="微软雅黑"/>
              <a:ea typeface="微软雅黑"/>
              <a:cs typeface="微软雅黑"/>
            </a:endParaRPr>
          </a:p>
          <a:p>
            <a:pPr>
              <a:lnSpc>
                <a:spcPct val="150000"/>
              </a:lnSpc>
            </a:pPr>
            <a:r>
              <a:rPr kumimoji="1" lang="zh-CN" altLang="en-US" sz="2800" dirty="0" smtClean="0">
                <a:latin typeface="微软雅黑"/>
                <a:ea typeface="微软雅黑"/>
                <a:cs typeface="微软雅黑"/>
              </a:rPr>
              <a:t>为用户解决什么情感层面的感受：兴趣爱好</a:t>
            </a:r>
            <a:endParaRPr kumimoji="1" lang="en-US" altLang="zh-CN" sz="2800" dirty="0" smtClean="0">
              <a:latin typeface="微软雅黑"/>
              <a:ea typeface="微软雅黑"/>
              <a:cs typeface="微软雅黑"/>
            </a:endParaRPr>
          </a:p>
          <a:p>
            <a:pPr>
              <a:lnSpc>
                <a:spcPct val="150000"/>
              </a:lnSpc>
            </a:pPr>
            <a:endParaRPr kumimoji="1" lang="en-US" altLang="zh-CN" sz="2800" dirty="0" smtClean="0">
              <a:latin typeface="微软雅黑"/>
              <a:ea typeface="微软雅黑"/>
              <a:cs typeface="微软雅黑"/>
            </a:endParaRPr>
          </a:p>
          <a:p>
            <a:pPr>
              <a:lnSpc>
                <a:spcPct val="150000"/>
              </a:lnSpc>
            </a:pPr>
            <a:r>
              <a:rPr kumimoji="1" lang="zh-CN" altLang="en-US" sz="2800" dirty="0" smtClean="0">
                <a:latin typeface="微软雅黑"/>
                <a:ea typeface="微软雅黑"/>
                <a:cs typeface="微软雅黑"/>
              </a:rPr>
              <a:t>社交为了更好地解决上面的问题。</a:t>
            </a:r>
            <a:endParaRPr kumimoji="1" lang="en-US" altLang="zh-CN" sz="2800" dirty="0">
              <a:latin typeface="微软雅黑"/>
              <a:ea typeface="微软雅黑"/>
              <a:cs typeface="微软雅黑"/>
            </a:endParaRPr>
          </a:p>
        </p:txBody>
      </p:sp>
    </p:spTree>
    <p:extLst>
      <p:ext uri="{BB962C8B-B14F-4D97-AF65-F5344CB8AC3E}">
        <p14:creationId xmlns="" xmlns:p14="http://schemas.microsoft.com/office/powerpoint/2010/main" val="64762694"/>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 39"/>
          <p:cNvGrpSpPr/>
          <p:nvPr/>
        </p:nvGrpSpPr>
        <p:grpSpPr>
          <a:xfrm>
            <a:off x="0" y="1086704"/>
            <a:ext cx="9064895" cy="4646552"/>
            <a:chOff x="0" y="1463120"/>
            <a:chExt cx="9064895" cy="4646552"/>
          </a:xfrm>
        </p:grpSpPr>
        <p:grpSp>
          <p:nvGrpSpPr>
            <p:cNvPr id="41" name="组 40"/>
            <p:cNvGrpSpPr/>
            <p:nvPr/>
          </p:nvGrpSpPr>
          <p:grpSpPr>
            <a:xfrm>
              <a:off x="0" y="1463120"/>
              <a:ext cx="9064895" cy="4646552"/>
              <a:chOff x="0" y="1463120"/>
              <a:chExt cx="9064895" cy="4646552"/>
            </a:xfrm>
          </p:grpSpPr>
          <p:grpSp>
            <p:nvGrpSpPr>
              <p:cNvPr id="43" name="组 42"/>
              <p:cNvGrpSpPr/>
              <p:nvPr/>
            </p:nvGrpSpPr>
            <p:grpSpPr>
              <a:xfrm>
                <a:off x="0" y="1463120"/>
                <a:ext cx="9064895" cy="4646552"/>
                <a:chOff x="-36512" y="1196752"/>
                <a:chExt cx="9064895" cy="4646552"/>
              </a:xfrm>
            </p:grpSpPr>
            <p:grpSp>
              <p:nvGrpSpPr>
                <p:cNvPr id="45" name="组 44"/>
                <p:cNvGrpSpPr/>
                <p:nvPr/>
              </p:nvGrpSpPr>
              <p:grpSpPr>
                <a:xfrm>
                  <a:off x="-36512" y="1196752"/>
                  <a:ext cx="9064895" cy="4646552"/>
                  <a:chOff x="-36512" y="2203055"/>
                  <a:chExt cx="9064895" cy="4217373"/>
                </a:xfrm>
              </p:grpSpPr>
              <p:sp>
                <p:nvSpPr>
                  <p:cNvPr id="65" name="Rectangle 4"/>
                  <p:cNvSpPr>
                    <a:spLocks noChangeArrowheads="1"/>
                  </p:cNvSpPr>
                  <p:nvPr/>
                </p:nvSpPr>
                <p:spPr bwMode="auto">
                  <a:xfrm>
                    <a:off x="-36512" y="4042152"/>
                    <a:ext cx="1527812" cy="277021"/>
                  </a:xfrm>
                  <a:prstGeom prst="rect">
                    <a:avLst/>
                  </a:prstGeom>
                  <a:noFill/>
                  <a:ln w="12700">
                    <a:noFill/>
                    <a:miter lim="800000"/>
                    <a:headEnd/>
                    <a:tailEnd/>
                  </a:ln>
                </p:spPr>
                <p:txBody>
                  <a:bodyPr wrap="square" lIns="90488" tIns="44450" rIns="90488" bIns="44450">
                    <a:spAutoFit/>
                  </a:bodyPr>
                  <a:lstStyle/>
                  <a:p>
                    <a:pPr algn="ctr" defTabSz="903288">
                      <a:lnSpc>
                        <a:spcPct val="85000"/>
                      </a:lnSpc>
                    </a:pPr>
                    <a:r>
                      <a:rPr lang="zh-CN" altLang="en-US" sz="1600" b="1" dirty="0" smtClean="0">
                        <a:solidFill>
                          <a:schemeClr val="tx2"/>
                        </a:solidFill>
                        <a:latin typeface="微软雅黑"/>
                        <a:ea typeface="微软雅黑"/>
                        <a:cs typeface="微软雅黑"/>
                      </a:rPr>
                      <a:t>陌生人关系</a:t>
                    </a:r>
                    <a:endParaRPr lang="en-GB" altLang="ja-JP" sz="1600" b="1" dirty="0">
                      <a:solidFill>
                        <a:schemeClr val="tx2"/>
                      </a:solidFill>
                      <a:latin typeface="微软雅黑"/>
                      <a:ea typeface="微软雅黑"/>
                      <a:cs typeface="微软雅黑"/>
                    </a:endParaRPr>
                  </a:p>
                </p:txBody>
              </p:sp>
              <p:sp>
                <p:nvSpPr>
                  <p:cNvPr id="66" name="Line 7"/>
                  <p:cNvSpPr>
                    <a:spLocks noChangeShapeType="1"/>
                  </p:cNvSpPr>
                  <p:nvPr/>
                </p:nvSpPr>
                <p:spPr bwMode="auto">
                  <a:xfrm flipH="1">
                    <a:off x="1350664" y="4271126"/>
                    <a:ext cx="6437939" cy="0"/>
                  </a:xfrm>
                  <a:prstGeom prst="line">
                    <a:avLst/>
                  </a:prstGeom>
                  <a:noFill/>
                  <a:ln w="25400">
                    <a:solidFill>
                      <a:schemeClr val="tx2"/>
                    </a:solidFill>
                    <a:round/>
                    <a:headEnd type="triangle"/>
                    <a:tailEnd type="triangle"/>
                  </a:ln>
                </p:spPr>
                <p:txBody>
                  <a:bodyPr wrap="none" anchor="ctr"/>
                  <a:lstStyle/>
                  <a:p>
                    <a:endParaRPr lang="en-US" dirty="0">
                      <a:latin typeface="微软雅黑"/>
                      <a:ea typeface="微软雅黑"/>
                      <a:cs typeface="微软雅黑"/>
                    </a:endParaRPr>
                  </a:p>
                </p:txBody>
              </p:sp>
              <p:sp>
                <p:nvSpPr>
                  <p:cNvPr id="67" name="Rectangle 4"/>
                  <p:cNvSpPr>
                    <a:spLocks noChangeArrowheads="1"/>
                  </p:cNvSpPr>
                  <p:nvPr/>
                </p:nvSpPr>
                <p:spPr bwMode="auto">
                  <a:xfrm>
                    <a:off x="3593981" y="6143407"/>
                    <a:ext cx="2021086" cy="277021"/>
                  </a:xfrm>
                  <a:prstGeom prst="rect">
                    <a:avLst/>
                  </a:prstGeom>
                  <a:noFill/>
                  <a:ln w="12700">
                    <a:noFill/>
                    <a:miter lim="800000"/>
                    <a:headEnd/>
                    <a:tailEnd/>
                  </a:ln>
                </p:spPr>
                <p:txBody>
                  <a:bodyPr wrap="square" lIns="90488" tIns="44450" rIns="90488" bIns="44450">
                    <a:spAutoFit/>
                  </a:bodyPr>
                  <a:lstStyle/>
                  <a:p>
                    <a:pPr algn="ctr" defTabSz="903288">
                      <a:lnSpc>
                        <a:spcPct val="85000"/>
                      </a:lnSpc>
                    </a:pPr>
                    <a:r>
                      <a:rPr lang="zh-CN" altLang="en-US" sz="1600" b="1" dirty="0" smtClean="0">
                        <a:solidFill>
                          <a:schemeClr val="tx2"/>
                        </a:solidFill>
                        <a:latin typeface="微软雅黑"/>
                        <a:ea typeface="微软雅黑"/>
                        <a:cs typeface="微软雅黑"/>
                      </a:rPr>
                      <a:t>追求效率</a:t>
                    </a:r>
                    <a:endParaRPr lang="en-GB" altLang="ja-JP" sz="1600" b="1" dirty="0">
                      <a:solidFill>
                        <a:schemeClr val="tx2"/>
                      </a:solidFill>
                      <a:latin typeface="微软雅黑"/>
                      <a:ea typeface="微软雅黑"/>
                      <a:cs typeface="微软雅黑"/>
                    </a:endParaRPr>
                  </a:p>
                </p:txBody>
              </p:sp>
              <p:sp>
                <p:nvSpPr>
                  <p:cNvPr id="68" name="Rectangle 4"/>
                  <p:cNvSpPr>
                    <a:spLocks noChangeArrowheads="1"/>
                  </p:cNvSpPr>
                  <p:nvPr/>
                </p:nvSpPr>
                <p:spPr bwMode="auto">
                  <a:xfrm>
                    <a:off x="3790793" y="2203055"/>
                    <a:ext cx="1491498" cy="277021"/>
                  </a:xfrm>
                  <a:prstGeom prst="rect">
                    <a:avLst/>
                  </a:prstGeom>
                  <a:noFill/>
                  <a:ln w="12700">
                    <a:noFill/>
                    <a:miter lim="800000"/>
                    <a:headEnd/>
                    <a:tailEnd/>
                  </a:ln>
                </p:spPr>
                <p:txBody>
                  <a:bodyPr wrap="square" lIns="90488" tIns="44450" rIns="90488" bIns="44450">
                    <a:spAutoFit/>
                  </a:bodyPr>
                  <a:lstStyle/>
                  <a:p>
                    <a:pPr algn="ctr" defTabSz="903288">
                      <a:lnSpc>
                        <a:spcPct val="85000"/>
                      </a:lnSpc>
                    </a:pPr>
                    <a:r>
                      <a:rPr lang="zh-CN" altLang="en-US" sz="1600" b="1" dirty="0" smtClean="0">
                        <a:solidFill>
                          <a:schemeClr val="tx2"/>
                        </a:solidFill>
                        <a:latin typeface="微软雅黑"/>
                        <a:ea typeface="微软雅黑"/>
                        <a:cs typeface="微软雅黑"/>
                      </a:rPr>
                      <a:t>兴趣爱好</a:t>
                    </a:r>
                    <a:endParaRPr lang="en-GB" altLang="ja-JP" sz="1600" b="1" dirty="0">
                      <a:solidFill>
                        <a:schemeClr val="tx2"/>
                      </a:solidFill>
                      <a:latin typeface="微软雅黑"/>
                      <a:ea typeface="微软雅黑"/>
                      <a:cs typeface="微软雅黑"/>
                    </a:endParaRPr>
                  </a:p>
                </p:txBody>
              </p:sp>
              <p:sp>
                <p:nvSpPr>
                  <p:cNvPr id="69" name="Line 7"/>
                  <p:cNvSpPr>
                    <a:spLocks noChangeShapeType="1"/>
                  </p:cNvSpPr>
                  <p:nvPr/>
                </p:nvSpPr>
                <p:spPr bwMode="auto">
                  <a:xfrm flipH="1">
                    <a:off x="4576026" y="2516963"/>
                    <a:ext cx="0" cy="3535849"/>
                  </a:xfrm>
                  <a:prstGeom prst="line">
                    <a:avLst/>
                  </a:prstGeom>
                  <a:noFill/>
                  <a:ln w="25400">
                    <a:solidFill>
                      <a:schemeClr val="tx2"/>
                    </a:solidFill>
                    <a:round/>
                    <a:headEnd type="triangle"/>
                    <a:tailEnd type="triangle"/>
                  </a:ln>
                </p:spPr>
                <p:txBody>
                  <a:bodyPr wrap="none" anchor="ctr"/>
                  <a:lstStyle/>
                  <a:p>
                    <a:pPr algn="ctr"/>
                    <a:endParaRPr lang="en-US">
                      <a:latin typeface="微软雅黑"/>
                      <a:ea typeface="微软雅黑"/>
                      <a:cs typeface="微软雅黑"/>
                    </a:endParaRPr>
                  </a:p>
                </p:txBody>
              </p:sp>
              <p:sp>
                <p:nvSpPr>
                  <p:cNvPr id="70" name="Rectangle 6"/>
                  <p:cNvSpPr>
                    <a:spLocks noChangeArrowheads="1"/>
                  </p:cNvSpPr>
                  <p:nvPr/>
                </p:nvSpPr>
                <p:spPr bwMode="auto">
                  <a:xfrm>
                    <a:off x="1364600" y="2537308"/>
                    <a:ext cx="3171942" cy="1710155"/>
                  </a:xfrm>
                  <a:prstGeom prst="rect">
                    <a:avLst/>
                  </a:prstGeom>
                  <a:solidFill>
                    <a:schemeClr val="accent1">
                      <a:lumMod val="20000"/>
                      <a:lumOff val="80000"/>
                    </a:schemeClr>
                  </a:solidFill>
                  <a:ln w="12700">
                    <a:noFill/>
                    <a:miter lim="800000"/>
                    <a:headEnd/>
                    <a:tailEnd/>
                  </a:ln>
                </p:spPr>
                <p:txBody>
                  <a:bodyPr/>
                  <a:lstStyle/>
                  <a:p>
                    <a:pPr algn="ctr">
                      <a:defRPr/>
                    </a:pPr>
                    <a:endParaRPr lang="en-GB" dirty="0">
                      <a:solidFill>
                        <a:schemeClr val="tx2"/>
                      </a:solidFill>
                      <a:latin typeface="微软雅黑"/>
                      <a:ea typeface="微软雅黑"/>
                      <a:cs typeface="微软雅黑"/>
                    </a:endParaRPr>
                  </a:p>
                </p:txBody>
              </p:sp>
              <p:sp>
                <p:nvSpPr>
                  <p:cNvPr id="105" name="Rectangle 7"/>
                  <p:cNvSpPr>
                    <a:spLocks noChangeArrowheads="1"/>
                  </p:cNvSpPr>
                  <p:nvPr/>
                </p:nvSpPr>
                <p:spPr bwMode="auto">
                  <a:xfrm>
                    <a:off x="4614527" y="2537308"/>
                    <a:ext cx="3174076" cy="1710155"/>
                  </a:xfrm>
                  <a:prstGeom prst="rect">
                    <a:avLst/>
                  </a:prstGeom>
                  <a:solidFill>
                    <a:schemeClr val="accent1">
                      <a:lumMod val="20000"/>
                      <a:lumOff val="80000"/>
                    </a:schemeClr>
                  </a:solidFill>
                  <a:ln w="12700">
                    <a:noFill/>
                    <a:miter lim="800000"/>
                    <a:headEnd/>
                    <a:tailEnd/>
                  </a:ln>
                </p:spPr>
                <p:txBody>
                  <a:bodyPr/>
                  <a:lstStyle/>
                  <a:p>
                    <a:pPr algn="ctr">
                      <a:defRPr/>
                    </a:pPr>
                    <a:endParaRPr lang="en-GB" dirty="0">
                      <a:solidFill>
                        <a:schemeClr val="tx2"/>
                      </a:solidFill>
                      <a:latin typeface="微软雅黑"/>
                      <a:ea typeface="微软雅黑"/>
                      <a:cs typeface="微软雅黑"/>
                    </a:endParaRPr>
                  </a:p>
                </p:txBody>
              </p:sp>
              <p:sp>
                <p:nvSpPr>
                  <p:cNvPr id="106" name="Rectangle 8"/>
                  <p:cNvSpPr>
                    <a:spLocks noChangeArrowheads="1"/>
                  </p:cNvSpPr>
                  <p:nvPr/>
                </p:nvSpPr>
                <p:spPr bwMode="auto">
                  <a:xfrm>
                    <a:off x="4614527" y="4314449"/>
                    <a:ext cx="3174076" cy="1706839"/>
                  </a:xfrm>
                  <a:prstGeom prst="rect">
                    <a:avLst/>
                  </a:prstGeom>
                  <a:solidFill>
                    <a:schemeClr val="accent1">
                      <a:lumMod val="20000"/>
                      <a:lumOff val="80000"/>
                    </a:schemeClr>
                  </a:solidFill>
                  <a:ln w="12700">
                    <a:noFill/>
                    <a:miter lim="800000"/>
                    <a:headEnd/>
                    <a:tailEnd/>
                  </a:ln>
                </p:spPr>
                <p:txBody>
                  <a:bodyPr/>
                  <a:lstStyle/>
                  <a:p>
                    <a:pPr algn="ctr">
                      <a:defRPr/>
                    </a:pPr>
                    <a:endParaRPr lang="en-GB" dirty="0">
                      <a:solidFill>
                        <a:schemeClr val="tx2"/>
                      </a:solidFill>
                      <a:latin typeface="微软雅黑"/>
                      <a:ea typeface="微软雅黑"/>
                      <a:cs typeface="微软雅黑"/>
                    </a:endParaRPr>
                  </a:p>
                </p:txBody>
              </p:sp>
              <p:sp>
                <p:nvSpPr>
                  <p:cNvPr id="107" name="Rectangle 9"/>
                  <p:cNvSpPr>
                    <a:spLocks noChangeArrowheads="1"/>
                  </p:cNvSpPr>
                  <p:nvPr/>
                </p:nvSpPr>
                <p:spPr bwMode="auto">
                  <a:xfrm>
                    <a:off x="1364600" y="4314449"/>
                    <a:ext cx="3171942" cy="1706839"/>
                  </a:xfrm>
                  <a:prstGeom prst="rect">
                    <a:avLst/>
                  </a:prstGeom>
                  <a:solidFill>
                    <a:schemeClr val="accent1">
                      <a:lumMod val="20000"/>
                      <a:lumOff val="80000"/>
                    </a:schemeClr>
                  </a:solidFill>
                  <a:ln w="12700">
                    <a:noFill/>
                    <a:miter lim="800000"/>
                    <a:headEnd/>
                    <a:tailEnd/>
                  </a:ln>
                </p:spPr>
                <p:txBody>
                  <a:bodyPr/>
                  <a:lstStyle/>
                  <a:p>
                    <a:pPr algn="ctr">
                      <a:defRPr/>
                    </a:pPr>
                    <a:endParaRPr lang="en-GB" dirty="0">
                      <a:solidFill>
                        <a:schemeClr val="tx2"/>
                      </a:solidFill>
                      <a:latin typeface="微软雅黑"/>
                      <a:ea typeface="微软雅黑"/>
                      <a:cs typeface="微软雅黑"/>
                    </a:endParaRPr>
                  </a:p>
                </p:txBody>
              </p:sp>
              <p:sp>
                <p:nvSpPr>
                  <p:cNvPr id="108" name="Rectangle 4"/>
                  <p:cNvSpPr>
                    <a:spLocks noChangeArrowheads="1"/>
                  </p:cNvSpPr>
                  <p:nvPr/>
                </p:nvSpPr>
                <p:spPr bwMode="auto">
                  <a:xfrm>
                    <a:off x="7500571" y="4094857"/>
                    <a:ext cx="1527812" cy="277021"/>
                  </a:xfrm>
                  <a:prstGeom prst="rect">
                    <a:avLst/>
                  </a:prstGeom>
                  <a:noFill/>
                  <a:ln w="12700">
                    <a:noFill/>
                    <a:miter lim="800000"/>
                    <a:headEnd/>
                    <a:tailEnd/>
                  </a:ln>
                </p:spPr>
                <p:txBody>
                  <a:bodyPr wrap="square" lIns="90488" tIns="44450" rIns="90488" bIns="44450">
                    <a:spAutoFit/>
                  </a:bodyPr>
                  <a:lstStyle/>
                  <a:p>
                    <a:pPr algn="ctr" defTabSz="903288">
                      <a:lnSpc>
                        <a:spcPct val="85000"/>
                      </a:lnSpc>
                    </a:pPr>
                    <a:r>
                      <a:rPr lang="zh-CN" altLang="en-US" sz="1600" b="1" dirty="0" smtClean="0">
                        <a:solidFill>
                          <a:schemeClr val="tx2"/>
                        </a:solidFill>
                        <a:latin typeface="微软雅黑"/>
                        <a:ea typeface="微软雅黑"/>
                        <a:cs typeface="微软雅黑"/>
                      </a:rPr>
                      <a:t>熟人关系</a:t>
                    </a:r>
                    <a:endParaRPr lang="en-GB" altLang="ja-JP" sz="1600" b="1" dirty="0">
                      <a:solidFill>
                        <a:schemeClr val="tx2"/>
                      </a:solidFill>
                      <a:latin typeface="微软雅黑"/>
                      <a:ea typeface="微软雅黑"/>
                      <a:cs typeface="微软雅黑"/>
                    </a:endParaRPr>
                  </a:p>
                </p:txBody>
              </p:sp>
            </p:grpSp>
            <p:pic>
              <p:nvPicPr>
                <p:cNvPr id="46" name="图片 45" descr="屏幕快照 2013-04-18 下午5.39.39.png"/>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4283968" y="1678530"/>
                  <a:ext cx="434295" cy="436243"/>
                </a:xfrm>
                <a:prstGeom prst="rect">
                  <a:avLst/>
                </a:prstGeom>
              </p:spPr>
            </p:pic>
            <p:pic>
              <p:nvPicPr>
                <p:cNvPr id="47" name="图片 46" descr="屏幕快照 2013-04-18 下午5.44.47.png"/>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2816989" y="1578456"/>
                  <a:ext cx="1322963" cy="332588"/>
                </a:xfrm>
                <a:prstGeom prst="rect">
                  <a:avLst/>
                </a:prstGeom>
              </p:spPr>
            </p:pic>
            <p:pic>
              <p:nvPicPr>
                <p:cNvPr id="48" name="图片 47" descr="屏幕快照 2013-04-18 下午5.47.07.png"/>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a:xfrm>
                  <a:off x="2781781" y="2492896"/>
                  <a:ext cx="529571" cy="509587"/>
                </a:xfrm>
                <a:prstGeom prst="rect">
                  <a:avLst/>
                </a:prstGeom>
              </p:spPr>
            </p:pic>
            <p:pic>
              <p:nvPicPr>
                <p:cNvPr id="49" name="图片 48" descr="屏幕快照 2013-04-18 下午6.20.01.png"/>
                <p:cNvPicPr>
                  <a:picLocks noChangeAspect="1"/>
                </p:cNvPicPr>
                <p:nvPr/>
              </p:nvPicPr>
              <p:blipFill>
                <a:blip r:embed="rId6" cstate="print">
                  <a:extLst>
                    <a:ext uri="{28A0092B-C50C-407E-A947-70E740481C1C}">
                      <a14:useLocalDpi xmlns="" xmlns:a14="http://schemas.microsoft.com/office/drawing/2010/main" val="0"/>
                    </a:ext>
                  </a:extLst>
                </a:blip>
                <a:stretch>
                  <a:fillRect/>
                </a:stretch>
              </p:blipFill>
              <p:spPr>
                <a:xfrm>
                  <a:off x="3239344" y="1950960"/>
                  <a:ext cx="479239" cy="550238"/>
                </a:xfrm>
                <a:prstGeom prst="rect">
                  <a:avLst/>
                </a:prstGeom>
              </p:spPr>
            </p:pic>
            <p:pic>
              <p:nvPicPr>
                <p:cNvPr id="50" name="图片 49" descr="屏幕快照 2013-04-19 上午6.43.51.png"/>
                <p:cNvPicPr>
                  <a:picLocks noChangeAspect="1"/>
                </p:cNvPicPr>
                <p:nvPr/>
              </p:nvPicPr>
              <p:blipFill>
                <a:blip r:embed="rId7" cstate="print">
                  <a:extLst>
                    <a:ext uri="{28A0092B-C50C-407E-A947-70E740481C1C}">
                      <a14:useLocalDpi xmlns="" xmlns:a14="http://schemas.microsoft.com/office/drawing/2010/main" val="0"/>
                    </a:ext>
                  </a:extLst>
                </a:blip>
                <a:stretch>
                  <a:fillRect/>
                </a:stretch>
              </p:blipFill>
              <p:spPr>
                <a:xfrm>
                  <a:off x="1583160" y="3140968"/>
                  <a:ext cx="514416" cy="621182"/>
                </a:xfrm>
                <a:prstGeom prst="rect">
                  <a:avLst/>
                </a:prstGeom>
              </p:spPr>
            </p:pic>
            <p:pic>
              <p:nvPicPr>
                <p:cNvPr id="51" name="图片 50" descr="屏幕快照 2013-04-19 上午6.46.01.png"/>
                <p:cNvPicPr>
                  <a:picLocks noChangeAspect="1"/>
                </p:cNvPicPr>
                <p:nvPr/>
              </p:nvPicPr>
              <p:blipFill>
                <a:blip r:embed="rId8" cstate="print">
                  <a:extLst>
                    <a:ext uri="{28A0092B-C50C-407E-A947-70E740481C1C}">
                      <a14:useLocalDpi xmlns="" xmlns:a14="http://schemas.microsoft.com/office/drawing/2010/main" val="0"/>
                    </a:ext>
                  </a:extLst>
                </a:blip>
                <a:stretch>
                  <a:fillRect/>
                </a:stretch>
              </p:blipFill>
              <p:spPr>
                <a:xfrm>
                  <a:off x="6733677" y="3140968"/>
                  <a:ext cx="430611" cy="418308"/>
                </a:xfrm>
                <a:prstGeom prst="rect">
                  <a:avLst/>
                </a:prstGeom>
              </p:spPr>
            </p:pic>
            <p:pic>
              <p:nvPicPr>
                <p:cNvPr id="52" name="图片 51" descr="屏幕快照 2013-04-19 上午7.01.06.png"/>
                <p:cNvPicPr>
                  <a:picLocks noChangeAspect="1"/>
                </p:cNvPicPr>
                <p:nvPr/>
              </p:nvPicPr>
              <p:blipFill>
                <a:blip r:embed="rId9" cstate="print">
                  <a:extLst>
                    <a:ext uri="{28A0092B-C50C-407E-A947-70E740481C1C}">
                      <a14:useLocalDpi xmlns="" xmlns:a14="http://schemas.microsoft.com/office/drawing/2010/main" val="0"/>
                    </a:ext>
                  </a:extLst>
                </a:blip>
                <a:stretch>
                  <a:fillRect/>
                </a:stretch>
              </p:blipFill>
              <p:spPr>
                <a:xfrm>
                  <a:off x="7236296" y="2388710"/>
                  <a:ext cx="432048" cy="555490"/>
                </a:xfrm>
                <a:prstGeom prst="rect">
                  <a:avLst/>
                </a:prstGeom>
              </p:spPr>
            </p:pic>
            <p:pic>
              <p:nvPicPr>
                <p:cNvPr id="53" name="图片 52" descr="屏幕快照 2013-04-19 上午7.10.41.png"/>
                <p:cNvPicPr>
                  <a:picLocks noChangeAspect="1"/>
                </p:cNvPicPr>
                <p:nvPr/>
              </p:nvPicPr>
              <p:blipFill>
                <a:blip r:embed="rId10" cstate="print">
                  <a:extLst>
                    <a:ext uri="{28A0092B-C50C-407E-A947-70E740481C1C}">
                      <a14:useLocalDpi xmlns="" xmlns:a14="http://schemas.microsoft.com/office/drawing/2010/main" val="0"/>
                    </a:ext>
                  </a:extLst>
                </a:blip>
                <a:stretch>
                  <a:fillRect/>
                </a:stretch>
              </p:blipFill>
              <p:spPr>
                <a:xfrm>
                  <a:off x="2119550" y="4218037"/>
                  <a:ext cx="471722" cy="600779"/>
                </a:xfrm>
                <a:prstGeom prst="rect">
                  <a:avLst/>
                </a:prstGeom>
              </p:spPr>
            </p:pic>
            <p:pic>
              <p:nvPicPr>
                <p:cNvPr id="54" name="图片 53" descr="屏幕快照 2013-04-19 上午7.14.14.png"/>
                <p:cNvPicPr>
                  <a:picLocks noChangeAspect="1"/>
                </p:cNvPicPr>
                <p:nvPr/>
              </p:nvPicPr>
              <p:blipFill>
                <a:blip r:embed="rId11" cstate="print">
                  <a:extLst>
                    <a:ext uri="{28A0092B-C50C-407E-A947-70E740481C1C}">
                      <a14:useLocalDpi xmlns="" xmlns:a14="http://schemas.microsoft.com/office/drawing/2010/main" val="0"/>
                    </a:ext>
                  </a:extLst>
                </a:blip>
                <a:stretch>
                  <a:fillRect/>
                </a:stretch>
              </p:blipFill>
              <p:spPr>
                <a:xfrm>
                  <a:off x="2608716" y="3749558"/>
                  <a:ext cx="486612" cy="653586"/>
                </a:xfrm>
                <a:prstGeom prst="rect">
                  <a:avLst/>
                </a:prstGeom>
              </p:spPr>
            </p:pic>
            <p:pic>
              <p:nvPicPr>
                <p:cNvPr id="55" name="图片 54" descr="屏幕快照 2013-04-19 上午7.15.59.png"/>
                <p:cNvPicPr>
                  <a:picLocks noChangeAspect="1"/>
                </p:cNvPicPr>
                <p:nvPr/>
              </p:nvPicPr>
              <p:blipFill>
                <a:blip r:embed="rId12" cstate="print">
                  <a:extLst>
                    <a:ext uri="{28A0092B-C50C-407E-A947-70E740481C1C}">
                      <a14:useLocalDpi xmlns="" xmlns:a14="http://schemas.microsoft.com/office/drawing/2010/main" val="0"/>
                    </a:ext>
                  </a:extLst>
                </a:blip>
                <a:stretch>
                  <a:fillRect/>
                </a:stretch>
              </p:blipFill>
              <p:spPr>
                <a:xfrm>
                  <a:off x="4317834" y="4551569"/>
                  <a:ext cx="516384" cy="670306"/>
                </a:xfrm>
                <a:prstGeom prst="rect">
                  <a:avLst/>
                </a:prstGeom>
              </p:spPr>
            </p:pic>
            <p:pic>
              <p:nvPicPr>
                <p:cNvPr id="56" name="图片 55" descr="屏幕快照 2013-04-19 上午7.19.33.png"/>
                <p:cNvPicPr>
                  <a:picLocks noChangeAspect="1"/>
                </p:cNvPicPr>
                <p:nvPr/>
              </p:nvPicPr>
              <p:blipFill>
                <a:blip r:embed="rId13" cstate="print">
                  <a:extLst>
                    <a:ext uri="{28A0092B-C50C-407E-A947-70E740481C1C}">
                      <a14:useLocalDpi xmlns="" xmlns:a14="http://schemas.microsoft.com/office/drawing/2010/main" val="0"/>
                    </a:ext>
                  </a:extLst>
                </a:blip>
                <a:stretch>
                  <a:fillRect/>
                </a:stretch>
              </p:blipFill>
              <p:spPr>
                <a:xfrm>
                  <a:off x="2087216" y="2426089"/>
                  <a:ext cx="503684" cy="671579"/>
                </a:xfrm>
                <a:prstGeom prst="rect">
                  <a:avLst/>
                </a:prstGeom>
              </p:spPr>
            </p:pic>
            <p:pic>
              <p:nvPicPr>
                <p:cNvPr id="57" name="图片 56" descr="屏幕快照 2013-04-19 上午7.22.32.png"/>
                <p:cNvPicPr>
                  <a:picLocks noChangeAspect="1"/>
                </p:cNvPicPr>
                <p:nvPr/>
              </p:nvPicPr>
              <p:blipFill>
                <a:blip r:embed="rId14" cstate="print">
                  <a:extLst>
                    <a:ext uri="{28A0092B-C50C-407E-A947-70E740481C1C}">
                      <a14:useLocalDpi xmlns="" xmlns:a14="http://schemas.microsoft.com/office/drawing/2010/main" val="0"/>
                    </a:ext>
                  </a:extLst>
                </a:blip>
                <a:stretch>
                  <a:fillRect/>
                </a:stretch>
              </p:blipFill>
              <p:spPr>
                <a:xfrm>
                  <a:off x="4355976" y="2298536"/>
                  <a:ext cx="444376" cy="444376"/>
                </a:xfrm>
                <a:prstGeom prst="rect">
                  <a:avLst/>
                </a:prstGeom>
              </p:spPr>
            </p:pic>
            <p:pic>
              <p:nvPicPr>
                <p:cNvPr id="58" name="图片 57" descr="屏幕快照 2013-04-19 上午7.28.32.png"/>
                <p:cNvPicPr>
                  <a:picLocks noChangeAspect="1"/>
                </p:cNvPicPr>
                <p:nvPr/>
              </p:nvPicPr>
              <p:blipFill>
                <a:blip r:embed="rId15" cstate="print">
                  <a:extLst>
                    <a:ext uri="{28A0092B-C50C-407E-A947-70E740481C1C}">
                      <a14:useLocalDpi xmlns="" xmlns:a14="http://schemas.microsoft.com/office/drawing/2010/main" val="0"/>
                    </a:ext>
                  </a:extLst>
                </a:blip>
                <a:stretch>
                  <a:fillRect/>
                </a:stretch>
              </p:blipFill>
              <p:spPr>
                <a:xfrm>
                  <a:off x="6588224" y="1678531"/>
                  <a:ext cx="432048" cy="436242"/>
                </a:xfrm>
                <a:prstGeom prst="rect">
                  <a:avLst/>
                </a:prstGeom>
              </p:spPr>
            </p:pic>
            <p:pic>
              <p:nvPicPr>
                <p:cNvPr id="59" name="图片 58" descr="屏幕快照 2013-04-19 上午7.31.27.png"/>
                <p:cNvPicPr>
                  <a:picLocks noChangeAspect="1"/>
                </p:cNvPicPr>
                <p:nvPr/>
              </p:nvPicPr>
              <p:blipFill>
                <a:blip r:embed="rId16" cstate="print">
                  <a:extLst>
                    <a:ext uri="{28A0092B-C50C-407E-A947-70E740481C1C}">
                      <a14:useLocalDpi xmlns="" xmlns:a14="http://schemas.microsoft.com/office/drawing/2010/main" val="0"/>
                    </a:ext>
                  </a:extLst>
                </a:blip>
                <a:stretch>
                  <a:fillRect/>
                </a:stretch>
              </p:blipFill>
              <p:spPr>
                <a:xfrm>
                  <a:off x="5364088" y="3971096"/>
                  <a:ext cx="513311" cy="580473"/>
                </a:xfrm>
                <a:prstGeom prst="rect">
                  <a:avLst/>
                </a:prstGeom>
              </p:spPr>
            </p:pic>
            <p:pic>
              <p:nvPicPr>
                <p:cNvPr id="60" name="图片 59" descr="屏幕快照 2013-04-19 上午7.33.50.png"/>
                <p:cNvPicPr>
                  <a:picLocks noChangeAspect="1"/>
                </p:cNvPicPr>
                <p:nvPr/>
              </p:nvPicPr>
              <p:blipFill>
                <a:blip r:embed="rId17" cstate="print">
                  <a:extLst>
                    <a:ext uri="{28A0092B-C50C-407E-A947-70E740481C1C}">
                      <a14:useLocalDpi xmlns="" xmlns:a14="http://schemas.microsoft.com/office/drawing/2010/main" val="0"/>
                    </a:ext>
                  </a:extLst>
                </a:blip>
                <a:stretch>
                  <a:fillRect/>
                </a:stretch>
              </p:blipFill>
              <p:spPr>
                <a:xfrm>
                  <a:off x="3275856" y="4164902"/>
                  <a:ext cx="432048" cy="570471"/>
                </a:xfrm>
                <a:prstGeom prst="rect">
                  <a:avLst/>
                </a:prstGeom>
              </p:spPr>
            </p:pic>
            <p:pic>
              <p:nvPicPr>
                <p:cNvPr id="61" name="图片 60" descr="屏幕快照 2013-04-19 上午7.44.55.png"/>
                <p:cNvPicPr>
                  <a:picLocks noChangeAspect="1"/>
                </p:cNvPicPr>
                <p:nvPr/>
              </p:nvPicPr>
              <p:blipFill>
                <a:blip r:embed="rId18" cstate="print">
                  <a:extLst>
                    <a:ext uri="{28A0092B-C50C-407E-A947-70E740481C1C}">
                      <a14:useLocalDpi xmlns="" xmlns:a14="http://schemas.microsoft.com/office/drawing/2010/main" val="0"/>
                    </a:ext>
                  </a:extLst>
                </a:blip>
                <a:stretch>
                  <a:fillRect/>
                </a:stretch>
              </p:blipFill>
              <p:spPr>
                <a:xfrm>
                  <a:off x="2153709" y="1916832"/>
                  <a:ext cx="509571" cy="499772"/>
                </a:xfrm>
                <a:prstGeom prst="rect">
                  <a:avLst/>
                </a:prstGeom>
              </p:spPr>
            </p:pic>
            <p:pic>
              <p:nvPicPr>
                <p:cNvPr id="62" name="图片 61" descr="屏幕快照 2013-04-19 上午7.50.17.png"/>
                <p:cNvPicPr>
                  <a:picLocks noChangeAspect="1"/>
                </p:cNvPicPr>
                <p:nvPr/>
              </p:nvPicPr>
              <p:blipFill>
                <a:blip r:embed="rId19" cstate="print">
                  <a:extLst>
                    <a:ext uri="{28A0092B-C50C-407E-A947-70E740481C1C}">
                      <a14:useLocalDpi xmlns="" xmlns:a14="http://schemas.microsoft.com/office/drawing/2010/main" val="0"/>
                    </a:ext>
                  </a:extLst>
                </a:blip>
                <a:stretch>
                  <a:fillRect/>
                </a:stretch>
              </p:blipFill>
              <p:spPr>
                <a:xfrm>
                  <a:off x="2735288" y="1971070"/>
                  <a:ext cx="432048" cy="560832"/>
                </a:xfrm>
                <a:prstGeom prst="rect">
                  <a:avLst/>
                </a:prstGeom>
              </p:spPr>
            </p:pic>
            <p:pic>
              <p:nvPicPr>
                <p:cNvPr id="63" name="图片 62" descr="屏幕快照 2013-04-19 上午7.53.26.png"/>
                <p:cNvPicPr>
                  <a:picLocks noChangeAspect="1"/>
                </p:cNvPicPr>
                <p:nvPr/>
              </p:nvPicPr>
              <p:blipFill>
                <a:blip r:embed="rId20" cstate="print">
                  <a:extLst>
                    <a:ext uri="{28A0092B-C50C-407E-A947-70E740481C1C}">
                      <a14:useLocalDpi xmlns="" xmlns:a14="http://schemas.microsoft.com/office/drawing/2010/main" val="0"/>
                    </a:ext>
                  </a:extLst>
                </a:blip>
                <a:stretch>
                  <a:fillRect/>
                </a:stretch>
              </p:blipFill>
              <p:spPr>
                <a:xfrm>
                  <a:off x="5376788" y="2386920"/>
                  <a:ext cx="419348" cy="559131"/>
                </a:xfrm>
                <a:prstGeom prst="rect">
                  <a:avLst/>
                </a:prstGeom>
              </p:spPr>
            </p:pic>
            <p:pic>
              <p:nvPicPr>
                <p:cNvPr id="64" name="图片 63" descr="屏幕快照 2013-04-19 上午7.56.35.png"/>
                <p:cNvPicPr>
                  <a:picLocks noChangeAspect="1"/>
                </p:cNvPicPr>
                <p:nvPr/>
              </p:nvPicPr>
              <p:blipFill>
                <a:blip r:embed="rId21" cstate="print">
                  <a:extLst>
                    <a:ext uri="{28A0092B-C50C-407E-A947-70E740481C1C}">
                      <a14:useLocalDpi xmlns="" xmlns:a14="http://schemas.microsoft.com/office/drawing/2010/main" val="0"/>
                    </a:ext>
                  </a:extLst>
                </a:blip>
                <a:stretch>
                  <a:fillRect/>
                </a:stretch>
              </p:blipFill>
              <p:spPr>
                <a:xfrm>
                  <a:off x="1672357" y="1720416"/>
                  <a:ext cx="486867" cy="581404"/>
                </a:xfrm>
                <a:prstGeom prst="rect">
                  <a:avLst/>
                </a:prstGeom>
              </p:spPr>
            </p:pic>
          </p:grpSp>
          <p:pic>
            <p:nvPicPr>
              <p:cNvPr id="44" name="图片 43" descr="屏幕快照 2013-04-22 下午1.25.19.png"/>
              <p:cNvPicPr>
                <a:picLocks noChangeAspect="1"/>
              </p:cNvPicPr>
              <p:nvPr/>
            </p:nvPicPr>
            <p:blipFill>
              <a:blip r:embed="rId22" cstate="print">
                <a:extLst>
                  <a:ext uri="{28A0092B-C50C-407E-A947-70E740481C1C}">
                    <a14:useLocalDpi xmlns="" xmlns:a14="http://schemas.microsoft.com/office/drawing/2010/main" val="0"/>
                  </a:ext>
                </a:extLst>
              </a:blip>
              <a:stretch>
                <a:fillRect/>
              </a:stretch>
            </p:blipFill>
            <p:spPr>
              <a:xfrm>
                <a:off x="3347864" y="2780928"/>
                <a:ext cx="468920" cy="556268"/>
              </a:xfrm>
              <a:prstGeom prst="rect">
                <a:avLst/>
              </a:prstGeom>
            </p:spPr>
          </p:pic>
        </p:grpSp>
        <p:pic>
          <p:nvPicPr>
            <p:cNvPr id="42" name="图片 41" descr="屏幕快照 2013-04-19 上午11.11.56.png"/>
            <p:cNvPicPr>
              <a:picLocks noChangeAspect="1"/>
            </p:cNvPicPr>
            <p:nvPr/>
          </p:nvPicPr>
          <p:blipFill>
            <a:blip r:embed="rId23" cstate="print">
              <a:extLst>
                <a:ext uri="{28A0092B-C50C-407E-A947-70E740481C1C}">
                  <a14:useLocalDpi xmlns="" xmlns:a14="http://schemas.microsoft.com/office/drawing/2010/main" val="0"/>
                </a:ext>
              </a:extLst>
            </a:blip>
            <a:stretch>
              <a:fillRect/>
            </a:stretch>
          </p:blipFill>
          <p:spPr>
            <a:xfrm>
              <a:off x="1612207" y="4392094"/>
              <a:ext cx="511521" cy="588732"/>
            </a:xfrm>
            <a:prstGeom prst="rect">
              <a:avLst/>
            </a:prstGeom>
          </p:spPr>
        </p:pic>
      </p:grpSp>
      <p:sp>
        <p:nvSpPr>
          <p:cNvPr id="2" name="标题 1"/>
          <p:cNvSpPr>
            <a:spLocks noGrp="1"/>
          </p:cNvSpPr>
          <p:nvPr>
            <p:ph type="title"/>
          </p:nvPr>
        </p:nvSpPr>
        <p:spPr/>
        <p:txBody>
          <a:bodyPr/>
          <a:lstStyle/>
          <a:p>
            <a:r>
              <a:rPr lang="zh-CN" altLang="en-US" dirty="0" smtClean="0">
                <a:latin typeface="微软雅黑"/>
                <a:ea typeface="微软雅黑"/>
                <a:cs typeface="微软雅黑"/>
              </a:rPr>
              <a:t>国内移动社交领域机会展望</a:t>
            </a:r>
            <a:endParaRPr lang="zh-CN" altLang="en-US" dirty="0">
              <a:latin typeface="微软雅黑"/>
              <a:ea typeface="微软雅黑"/>
              <a:cs typeface="微软雅黑"/>
            </a:endParaRPr>
          </a:p>
        </p:txBody>
      </p:sp>
      <p:sp>
        <p:nvSpPr>
          <p:cNvPr id="15" name="矩形 14"/>
          <p:cNvSpPr/>
          <p:nvPr/>
        </p:nvSpPr>
        <p:spPr>
          <a:xfrm>
            <a:off x="5508104" y="1205825"/>
            <a:ext cx="1019319" cy="1323439"/>
          </a:xfrm>
          <a:prstGeom prst="rect">
            <a:avLst/>
          </a:prstGeom>
          <a:noFill/>
        </p:spPr>
        <p:txBody>
          <a:bodyPr wrap="square" lIns="91440" tIns="45720" rIns="91440" bIns="45720">
            <a:spAutoFit/>
          </a:bodyPr>
          <a:lstStyle/>
          <a:p>
            <a:pPr algn="ctr"/>
            <a:r>
              <a:rPr lang="zh-CN" altLang="en-US" sz="8000" b="1" cap="none" spc="0"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latin typeface="微软雅黑"/>
                <a:ea typeface="微软雅黑"/>
                <a:cs typeface="微软雅黑"/>
              </a:rPr>
              <a:t>？</a:t>
            </a:r>
            <a:endParaRPr lang="zh-CN" altLang="en-US" sz="8000" b="1" cap="none" spc="0"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latin typeface="微软雅黑"/>
              <a:ea typeface="微软雅黑"/>
              <a:cs typeface="微软雅黑"/>
            </a:endParaRPr>
          </a:p>
        </p:txBody>
      </p:sp>
      <p:sp>
        <p:nvSpPr>
          <p:cNvPr id="102" name="矩形 101"/>
          <p:cNvSpPr/>
          <p:nvPr/>
        </p:nvSpPr>
        <p:spPr>
          <a:xfrm>
            <a:off x="6115076" y="3525400"/>
            <a:ext cx="1019319" cy="1323439"/>
          </a:xfrm>
          <a:prstGeom prst="rect">
            <a:avLst/>
          </a:prstGeom>
          <a:noFill/>
        </p:spPr>
        <p:txBody>
          <a:bodyPr wrap="square" lIns="91440" tIns="45720" rIns="91440" bIns="45720">
            <a:spAutoFit/>
          </a:bodyPr>
          <a:lstStyle/>
          <a:p>
            <a:pPr algn="ctr"/>
            <a:r>
              <a:rPr lang="zh-CN" altLang="en-US" sz="8000" b="1" cap="none" spc="0"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latin typeface="微软雅黑"/>
                <a:ea typeface="微软雅黑"/>
                <a:cs typeface="微软雅黑"/>
              </a:rPr>
              <a:t>？</a:t>
            </a:r>
            <a:endParaRPr lang="zh-CN" altLang="en-US" sz="8000" b="1" cap="none" spc="0"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latin typeface="微软雅黑"/>
              <a:ea typeface="微软雅黑"/>
              <a:cs typeface="微软雅黑"/>
            </a:endParaRPr>
          </a:p>
        </p:txBody>
      </p:sp>
      <p:sp>
        <p:nvSpPr>
          <p:cNvPr id="103" name="矩形 102"/>
          <p:cNvSpPr/>
          <p:nvPr/>
        </p:nvSpPr>
        <p:spPr>
          <a:xfrm>
            <a:off x="369694" y="5751446"/>
            <a:ext cx="8646036" cy="900759"/>
          </a:xfrm>
          <a:prstGeom prst="rect">
            <a:avLst/>
          </a:prstGeom>
          <a:noFill/>
          <a:ln w="9525">
            <a:solidFill>
              <a:schemeClr val="tx2"/>
            </a:solidFill>
            <a:miter lim="800000"/>
            <a:headEnd/>
            <a:tailEnd/>
          </a:ln>
        </p:spPr>
        <p:txBody>
          <a:bodyPr wrap="square">
            <a:spAutoFit/>
          </a:bodyPr>
          <a:lstStyle/>
          <a:p>
            <a:pPr marL="179388" indent="-179388" defTabSz="330200" eaLnBrk="0" hangingPunct="0">
              <a:lnSpc>
                <a:spcPct val="110000"/>
              </a:lnSpc>
              <a:spcBef>
                <a:spcPts val="600"/>
              </a:spcBef>
              <a:buFont typeface="Arial" charset="0"/>
              <a:buChar char="•"/>
              <a:defRPr/>
            </a:pPr>
            <a:r>
              <a:rPr lang="zh-CN" altLang="en-US" sz="1600" dirty="0">
                <a:latin typeface="微软雅黑"/>
                <a:ea typeface="微软雅黑"/>
                <a:cs typeface="微软雅黑"/>
              </a:rPr>
              <a:t>直接以社交关系切入更容易作大，但</a:t>
            </a:r>
            <a:r>
              <a:rPr lang="zh-CN" altLang="en-US" sz="1600" dirty="0" smtClean="0">
                <a:latin typeface="微软雅黑"/>
                <a:ea typeface="微软雅黑"/>
                <a:cs typeface="微软雅黑"/>
              </a:rPr>
              <a:t>目前该领域已有众多强劲甚至巨无霸在卡位</a:t>
            </a:r>
            <a:r>
              <a:rPr lang="zh-CN" altLang="en-US" sz="1600" dirty="0">
                <a:latin typeface="微软雅黑"/>
                <a:ea typeface="微软雅黑"/>
                <a:cs typeface="微软雅黑"/>
              </a:rPr>
              <a:t>，留给创业团队</a:t>
            </a:r>
            <a:r>
              <a:rPr lang="zh-CN" altLang="en-US" sz="1600" dirty="0" smtClean="0">
                <a:latin typeface="微软雅黑"/>
                <a:ea typeface="微软雅黑"/>
                <a:cs typeface="微软雅黑"/>
              </a:rPr>
              <a:t>的空间和机会已经很少</a:t>
            </a:r>
            <a:r>
              <a:rPr lang="zh-CN" altLang="zh-CN" sz="1600" dirty="0" smtClean="0">
                <a:latin typeface="微软雅黑"/>
                <a:ea typeface="微软雅黑"/>
                <a:cs typeface="微软雅黑"/>
              </a:rPr>
              <a:t>，</a:t>
            </a:r>
            <a:r>
              <a:rPr lang="zh-CN" altLang="en-US" sz="1600" dirty="0" smtClean="0">
                <a:latin typeface="微软雅黑"/>
                <a:ea typeface="微软雅黑"/>
                <a:cs typeface="微软雅黑"/>
              </a:rPr>
              <a:t>而基于某类社交关系（特别是熟人关系）创新性的解决用户的某个需求（兴趣爱好或效率）将成为创业团队的机会切入点所在</a:t>
            </a:r>
            <a:endParaRPr lang="zh-CN" altLang="en-US" sz="1600" dirty="0">
              <a:latin typeface="微软雅黑"/>
              <a:ea typeface="微软雅黑"/>
              <a:cs typeface="微软雅黑"/>
            </a:endParaRPr>
          </a:p>
        </p:txBody>
      </p:sp>
      <p:sp>
        <p:nvSpPr>
          <p:cNvPr id="104" name="矩形 103"/>
          <p:cNvSpPr/>
          <p:nvPr/>
        </p:nvSpPr>
        <p:spPr>
          <a:xfrm>
            <a:off x="4113783" y="2804360"/>
            <a:ext cx="721658" cy="1015663"/>
          </a:xfrm>
          <a:prstGeom prst="rect">
            <a:avLst/>
          </a:prstGeom>
          <a:noFill/>
        </p:spPr>
        <p:txBody>
          <a:bodyPr wrap="square" lIns="91440" tIns="45720" rIns="91440" bIns="45720">
            <a:spAutoFit/>
          </a:bodyPr>
          <a:lstStyle/>
          <a:p>
            <a:pPr algn="ctr"/>
            <a:r>
              <a:rPr lang="zh-CN" altLang="en-US" sz="6000" b="1" cap="none" spc="0"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latin typeface="微软雅黑"/>
                <a:ea typeface="微软雅黑"/>
                <a:cs typeface="微软雅黑"/>
              </a:rPr>
              <a:t>？</a:t>
            </a:r>
            <a:endParaRPr lang="zh-CN" altLang="en-US" sz="6000" b="1" cap="none" spc="0"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latin typeface="微软雅黑"/>
              <a:ea typeface="微软雅黑"/>
              <a:cs typeface="微软雅黑"/>
            </a:endParaRPr>
          </a:p>
        </p:txBody>
      </p:sp>
    </p:spTree>
    <p:extLst>
      <p:ext uri="{BB962C8B-B14F-4D97-AF65-F5344CB8AC3E}">
        <p14:creationId xmlns="" xmlns:p14="http://schemas.microsoft.com/office/powerpoint/2010/main" val="3282912915"/>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latin typeface="微软雅黑"/>
                <a:ea typeface="微软雅黑"/>
                <a:cs typeface="微软雅黑"/>
              </a:rPr>
              <a:t>未来机会领域所需</a:t>
            </a:r>
            <a:r>
              <a:rPr kumimoji="1" lang="zh-CN" altLang="en-US" dirty="0">
                <a:latin typeface="微软雅黑"/>
                <a:ea typeface="微软雅黑"/>
                <a:cs typeface="微软雅黑"/>
              </a:rPr>
              <a:t>的关键成功要素</a:t>
            </a:r>
            <a:endParaRPr lang="zh-CN" altLang="en-US" dirty="0">
              <a:latin typeface="微软雅黑"/>
              <a:ea typeface="微软雅黑"/>
              <a:cs typeface="微软雅黑"/>
            </a:endParaRPr>
          </a:p>
        </p:txBody>
      </p:sp>
      <p:sp>
        <p:nvSpPr>
          <p:cNvPr id="54" name="Oval 13"/>
          <p:cNvSpPr>
            <a:spLocks noChangeArrowheads="1"/>
          </p:cNvSpPr>
          <p:nvPr/>
        </p:nvSpPr>
        <p:spPr bwMode="blackWhite">
          <a:xfrm>
            <a:off x="4087333" y="3819842"/>
            <a:ext cx="967512" cy="1014361"/>
          </a:xfrm>
          <a:prstGeom prst="ellipse">
            <a:avLst/>
          </a:prstGeom>
          <a:solidFill>
            <a:srgbClr val="F8A206"/>
          </a:solidFill>
          <a:ln w="12700">
            <a:noFill/>
            <a:round/>
            <a:headEnd/>
            <a:tailEnd/>
          </a:ln>
        </p:spPr>
        <p:txBody>
          <a:bodyPr wrap="none" lIns="0" tIns="0" rIns="0" bIns="0" anchor="ctr"/>
          <a:lstStyle/>
          <a:p>
            <a:pPr algn="ctr" defTabSz="820738">
              <a:lnSpc>
                <a:spcPct val="95000"/>
              </a:lnSpc>
              <a:spcAft>
                <a:spcPct val="37000"/>
              </a:spcAft>
              <a:defRPr/>
            </a:pPr>
            <a:r>
              <a:rPr lang="zh-CN" altLang="en-US" sz="1600" b="1" dirty="0" smtClean="0">
                <a:ea typeface="ＭＳ Ｐゴシック" pitchFamily="50" charset="-128"/>
              </a:rPr>
              <a:t>需求</a:t>
            </a:r>
            <a:endParaRPr lang="en-GB" altLang="en-US" sz="1600" b="1" dirty="0">
              <a:ea typeface="ＭＳ Ｐゴシック" pitchFamily="50" charset="-128"/>
            </a:endParaRPr>
          </a:p>
        </p:txBody>
      </p:sp>
      <p:grpSp>
        <p:nvGrpSpPr>
          <p:cNvPr id="37" name="组合 36"/>
          <p:cNvGrpSpPr/>
          <p:nvPr/>
        </p:nvGrpSpPr>
        <p:grpSpPr>
          <a:xfrm>
            <a:off x="2621667" y="4599042"/>
            <a:ext cx="2964034" cy="1013082"/>
            <a:chOff x="2675963" y="4466629"/>
            <a:chExt cx="2964034" cy="1013082"/>
          </a:xfrm>
        </p:grpSpPr>
        <p:sp>
          <p:nvSpPr>
            <p:cNvPr id="53" name="Oval 10"/>
            <p:cNvSpPr>
              <a:spLocks noChangeArrowheads="1"/>
            </p:cNvSpPr>
            <p:nvPr/>
          </p:nvSpPr>
          <p:spPr bwMode="blackWhite">
            <a:xfrm>
              <a:off x="2675963" y="4466629"/>
              <a:ext cx="952356" cy="1013082"/>
            </a:xfrm>
            <a:prstGeom prst="ellipse">
              <a:avLst/>
            </a:prstGeom>
            <a:solidFill>
              <a:schemeClr val="accent3"/>
            </a:solidFill>
            <a:ln w="12700">
              <a:noFill/>
              <a:round/>
              <a:headEnd/>
              <a:tailEnd/>
            </a:ln>
          </p:spPr>
          <p:txBody>
            <a:bodyPr wrap="none" lIns="0" tIns="0" rIns="0" bIns="0" anchor="ctr"/>
            <a:lstStyle/>
            <a:p>
              <a:pPr algn="ctr" defTabSz="820738">
                <a:lnSpc>
                  <a:spcPct val="95000"/>
                </a:lnSpc>
                <a:spcAft>
                  <a:spcPct val="37000"/>
                </a:spcAft>
                <a:defRPr/>
              </a:pPr>
              <a:r>
                <a:rPr lang="zh-CN" altLang="en-US" sz="1600" b="1" dirty="0" smtClean="0">
                  <a:solidFill>
                    <a:schemeClr val="bg1"/>
                  </a:solidFill>
                  <a:ea typeface="ＭＳ Ｐゴシック" pitchFamily="50" charset="-128"/>
                </a:rPr>
                <a:t>新的</a:t>
              </a:r>
              <a:endParaRPr lang="en-US" altLang="zh-CN" sz="1600" b="1" dirty="0" smtClean="0">
                <a:solidFill>
                  <a:schemeClr val="bg1"/>
                </a:solidFill>
                <a:ea typeface="ＭＳ Ｐゴシック" pitchFamily="50" charset="-128"/>
              </a:endParaRPr>
            </a:p>
            <a:p>
              <a:pPr algn="ctr" defTabSz="820738">
                <a:lnSpc>
                  <a:spcPct val="95000"/>
                </a:lnSpc>
                <a:spcAft>
                  <a:spcPct val="37000"/>
                </a:spcAft>
                <a:defRPr/>
              </a:pPr>
              <a:r>
                <a:rPr lang="zh-CN" altLang="en-US" sz="1600" b="1" dirty="0" smtClean="0">
                  <a:solidFill>
                    <a:schemeClr val="bg1"/>
                  </a:solidFill>
                  <a:ea typeface="ＭＳ Ｐゴシック" pitchFamily="50" charset="-128"/>
                </a:rPr>
                <a:t>社交关系</a:t>
              </a:r>
              <a:endParaRPr lang="en-US" altLang="zh-CN" sz="1600" b="1" dirty="0" smtClean="0">
                <a:solidFill>
                  <a:schemeClr val="bg1"/>
                </a:solidFill>
                <a:ea typeface="ＭＳ Ｐゴシック" pitchFamily="50" charset="-128"/>
              </a:endParaRPr>
            </a:p>
          </p:txBody>
        </p:sp>
        <p:cxnSp>
          <p:nvCxnSpPr>
            <p:cNvPr id="58" name="Straight Arrow Connector 23"/>
            <p:cNvCxnSpPr>
              <a:stCxn id="56" idx="2"/>
              <a:endCxn id="53" idx="6"/>
            </p:cNvCxnSpPr>
            <p:nvPr/>
          </p:nvCxnSpPr>
          <p:spPr bwMode="auto">
            <a:xfrm flipH="1">
              <a:off x="3628319" y="4973170"/>
              <a:ext cx="2011678" cy="0"/>
            </a:xfrm>
            <a:prstGeom prst="straightConnector1">
              <a:avLst/>
            </a:prstGeom>
            <a:ln>
              <a:solidFill>
                <a:schemeClr val="accent3"/>
              </a:solidFill>
              <a:headEnd type="triangle"/>
              <a:tailEnd type="none"/>
            </a:ln>
          </p:spPr>
          <p:style>
            <a:lnRef idx="1">
              <a:schemeClr val="accent1"/>
            </a:lnRef>
            <a:fillRef idx="0">
              <a:schemeClr val="accent1"/>
            </a:fillRef>
            <a:effectRef idx="0">
              <a:schemeClr val="accent1"/>
            </a:effectRef>
            <a:fontRef idx="minor">
              <a:schemeClr val="tx1"/>
            </a:fontRef>
          </p:style>
        </p:cxnSp>
      </p:grpSp>
      <p:grpSp>
        <p:nvGrpSpPr>
          <p:cNvPr id="36" name="组合 35"/>
          <p:cNvGrpSpPr/>
          <p:nvPr/>
        </p:nvGrpSpPr>
        <p:grpSpPr>
          <a:xfrm>
            <a:off x="4916950" y="3239851"/>
            <a:ext cx="1636262" cy="2372273"/>
            <a:chOff x="4971244" y="3107438"/>
            <a:chExt cx="1636264" cy="2372273"/>
          </a:xfrm>
        </p:grpSpPr>
        <p:sp>
          <p:nvSpPr>
            <p:cNvPr id="56" name="Oval 15"/>
            <p:cNvSpPr>
              <a:spLocks noChangeArrowheads="1"/>
            </p:cNvSpPr>
            <p:nvPr/>
          </p:nvSpPr>
          <p:spPr bwMode="blackWhite">
            <a:xfrm>
              <a:off x="5639996" y="4466629"/>
              <a:ext cx="967512" cy="1013082"/>
            </a:xfrm>
            <a:prstGeom prst="ellipse">
              <a:avLst/>
            </a:prstGeom>
            <a:solidFill>
              <a:schemeClr val="accent3"/>
            </a:solidFill>
            <a:ln w="12700">
              <a:noFill/>
              <a:round/>
              <a:headEnd/>
              <a:tailEnd/>
            </a:ln>
          </p:spPr>
          <p:txBody>
            <a:bodyPr wrap="none" lIns="0" tIns="0" rIns="0" bIns="0" anchor="ctr"/>
            <a:lstStyle/>
            <a:p>
              <a:pPr algn="ctr" defTabSz="820738">
                <a:lnSpc>
                  <a:spcPct val="95000"/>
                </a:lnSpc>
                <a:spcAft>
                  <a:spcPct val="37000"/>
                </a:spcAft>
                <a:defRPr/>
              </a:pPr>
              <a:r>
                <a:rPr lang="zh-CN" altLang="en-US" sz="1600" b="1" dirty="0" smtClean="0">
                  <a:solidFill>
                    <a:schemeClr val="bg1"/>
                  </a:solidFill>
                  <a:ea typeface="ＭＳ Ｐゴシック" pitchFamily="50" charset="-128"/>
                </a:rPr>
                <a:t>结构化</a:t>
              </a:r>
              <a:endParaRPr lang="en-US" altLang="zh-CN" sz="1600" b="1" dirty="0" smtClean="0">
                <a:solidFill>
                  <a:schemeClr val="bg1"/>
                </a:solidFill>
                <a:ea typeface="ＭＳ Ｐゴシック" pitchFamily="50" charset="-128"/>
              </a:endParaRPr>
            </a:p>
            <a:p>
              <a:pPr algn="ctr" defTabSz="820738">
                <a:lnSpc>
                  <a:spcPct val="95000"/>
                </a:lnSpc>
                <a:spcAft>
                  <a:spcPct val="37000"/>
                </a:spcAft>
                <a:defRPr/>
              </a:pPr>
              <a:r>
                <a:rPr lang="zh-CN" altLang="en-US" sz="1600" b="1" dirty="0" smtClean="0">
                  <a:solidFill>
                    <a:schemeClr val="bg1"/>
                  </a:solidFill>
                  <a:ea typeface="ＭＳ Ｐゴシック" pitchFamily="50" charset="-128"/>
                </a:rPr>
                <a:t>数据</a:t>
              </a:r>
              <a:endParaRPr lang="en-GB" altLang="en-US" sz="1600" b="1" dirty="0">
                <a:solidFill>
                  <a:schemeClr val="bg1"/>
                </a:solidFill>
                <a:ea typeface="ＭＳ Ｐゴシック" pitchFamily="50" charset="-128"/>
              </a:endParaRPr>
            </a:p>
          </p:txBody>
        </p:sp>
        <p:cxnSp>
          <p:nvCxnSpPr>
            <p:cNvPr id="61" name="Straight Arrow Connector 34"/>
            <p:cNvCxnSpPr>
              <a:stCxn id="52" idx="5"/>
              <a:endCxn id="56" idx="1"/>
            </p:cNvCxnSpPr>
            <p:nvPr/>
          </p:nvCxnSpPr>
          <p:spPr bwMode="auto">
            <a:xfrm>
              <a:off x="4971244" y="3107438"/>
              <a:ext cx="810441" cy="1507553"/>
            </a:xfrm>
            <a:prstGeom prst="straightConnector1">
              <a:avLst/>
            </a:prstGeom>
            <a:ln>
              <a:solidFill>
                <a:schemeClr val="accent3"/>
              </a:solidFill>
              <a:headEnd type="triangle"/>
              <a:tailEnd type="none"/>
            </a:ln>
          </p:spPr>
          <p:style>
            <a:lnRef idx="1">
              <a:schemeClr val="accent1"/>
            </a:lnRef>
            <a:fillRef idx="0">
              <a:schemeClr val="accent1"/>
            </a:fillRef>
            <a:effectRef idx="0">
              <a:schemeClr val="accent1"/>
            </a:effectRef>
            <a:fontRef idx="minor">
              <a:schemeClr val="tx1"/>
            </a:fontRef>
          </p:style>
        </p:cxnSp>
      </p:grpSp>
      <p:grpSp>
        <p:nvGrpSpPr>
          <p:cNvPr id="35" name="组合 34"/>
          <p:cNvGrpSpPr/>
          <p:nvPr/>
        </p:nvGrpSpPr>
        <p:grpSpPr>
          <a:xfrm>
            <a:off x="3434554" y="2375131"/>
            <a:ext cx="1623715" cy="2444281"/>
            <a:chOff x="3488850" y="2242718"/>
            <a:chExt cx="1623715" cy="2444281"/>
          </a:xfrm>
        </p:grpSpPr>
        <p:sp>
          <p:nvSpPr>
            <p:cNvPr id="52" name="Oval 9"/>
            <p:cNvSpPr>
              <a:spLocks noChangeArrowheads="1"/>
            </p:cNvSpPr>
            <p:nvPr/>
          </p:nvSpPr>
          <p:spPr bwMode="blackWhite">
            <a:xfrm>
              <a:off x="4147579" y="2242718"/>
              <a:ext cx="964986" cy="1013082"/>
            </a:xfrm>
            <a:prstGeom prst="ellipse">
              <a:avLst/>
            </a:prstGeom>
            <a:solidFill>
              <a:schemeClr val="accent3"/>
            </a:solidFill>
            <a:ln w="12700">
              <a:noFill/>
              <a:round/>
              <a:headEnd/>
              <a:tailEnd/>
            </a:ln>
          </p:spPr>
          <p:txBody>
            <a:bodyPr wrap="none" lIns="0" tIns="0" rIns="0" bIns="0" anchor="ctr"/>
            <a:lstStyle/>
            <a:p>
              <a:pPr algn="ctr" defTabSz="820738">
                <a:lnSpc>
                  <a:spcPct val="95000"/>
                </a:lnSpc>
                <a:spcAft>
                  <a:spcPct val="37000"/>
                </a:spcAft>
                <a:defRPr/>
              </a:pPr>
              <a:r>
                <a:rPr lang="zh-CN" altLang="en-US" sz="1600" b="1" dirty="0" smtClean="0">
                  <a:solidFill>
                    <a:schemeClr val="bg1"/>
                  </a:solidFill>
                  <a:ea typeface="ＭＳ Ｐゴシック" pitchFamily="50" charset="-128"/>
                </a:rPr>
                <a:t>已有</a:t>
              </a:r>
              <a:endParaRPr lang="en-US" altLang="zh-CN" sz="1600" b="1" dirty="0" smtClean="0">
                <a:solidFill>
                  <a:schemeClr val="bg1"/>
                </a:solidFill>
                <a:ea typeface="ＭＳ Ｐゴシック" pitchFamily="50" charset="-128"/>
              </a:endParaRPr>
            </a:p>
            <a:p>
              <a:pPr algn="ctr" defTabSz="820738">
                <a:lnSpc>
                  <a:spcPct val="95000"/>
                </a:lnSpc>
                <a:spcAft>
                  <a:spcPct val="37000"/>
                </a:spcAft>
                <a:defRPr/>
              </a:pPr>
              <a:r>
                <a:rPr lang="zh-CN" altLang="en-US" sz="1600" b="1" dirty="0" smtClean="0">
                  <a:solidFill>
                    <a:schemeClr val="bg1"/>
                  </a:solidFill>
                  <a:ea typeface="ＭＳ Ｐゴシック" pitchFamily="50" charset="-128"/>
                </a:rPr>
                <a:t>社交关系</a:t>
              </a:r>
            </a:p>
          </p:txBody>
        </p:sp>
        <p:cxnSp>
          <p:nvCxnSpPr>
            <p:cNvPr id="71" name="Straight Arrow Connector 20"/>
            <p:cNvCxnSpPr>
              <a:stCxn id="52" idx="3"/>
              <a:endCxn id="53" idx="7"/>
            </p:cNvCxnSpPr>
            <p:nvPr/>
          </p:nvCxnSpPr>
          <p:spPr bwMode="auto">
            <a:xfrm flipH="1">
              <a:off x="3488850" y="3107438"/>
              <a:ext cx="800048" cy="1579561"/>
            </a:xfrm>
            <a:prstGeom prst="straightConnector1">
              <a:avLst/>
            </a:prstGeom>
            <a:ln>
              <a:solidFill>
                <a:schemeClr val="accent3"/>
              </a:solidFill>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33" name="组合 32"/>
          <p:cNvGrpSpPr/>
          <p:nvPr/>
        </p:nvGrpSpPr>
        <p:grpSpPr>
          <a:xfrm>
            <a:off x="2267744" y="2463293"/>
            <a:ext cx="4554216" cy="4206067"/>
            <a:chOff x="2339752" y="2175261"/>
            <a:chExt cx="4554216" cy="4206067"/>
          </a:xfrm>
        </p:grpSpPr>
        <p:sp>
          <p:nvSpPr>
            <p:cNvPr id="44" name="Arc 6"/>
            <p:cNvSpPr>
              <a:spLocks/>
            </p:cNvSpPr>
            <p:nvPr/>
          </p:nvSpPr>
          <p:spPr bwMode="blackWhite">
            <a:xfrm>
              <a:off x="2339752" y="2175261"/>
              <a:ext cx="4554216" cy="4206067"/>
            </a:xfrm>
            <a:custGeom>
              <a:avLst/>
              <a:gdLst>
                <a:gd name="T0" fmla="*/ 0 w 43200"/>
                <a:gd name="T1" fmla="*/ 0 h 40309"/>
                <a:gd name="T2" fmla="*/ 0 w 43200"/>
                <a:gd name="T3" fmla="*/ 0 h 40309"/>
                <a:gd name="T4" fmla="*/ 0 w 43200"/>
                <a:gd name="T5" fmla="*/ 0 h 40309"/>
                <a:gd name="T6" fmla="*/ 0 60000 65536"/>
                <a:gd name="T7" fmla="*/ 0 60000 65536"/>
                <a:gd name="T8" fmla="*/ 0 60000 65536"/>
                <a:gd name="T9" fmla="*/ 0 w 43200"/>
                <a:gd name="T10" fmla="*/ 0 h 40309"/>
                <a:gd name="T11" fmla="*/ 43200 w 43200"/>
                <a:gd name="T12" fmla="*/ 40309 h 40309"/>
              </a:gdLst>
              <a:ahLst/>
              <a:cxnLst>
                <a:cxn ang="T6">
                  <a:pos x="T0" y="T1"/>
                </a:cxn>
                <a:cxn ang="T7">
                  <a:pos x="T2" y="T3"/>
                </a:cxn>
                <a:cxn ang="T8">
                  <a:pos x="T4" y="T5"/>
                </a:cxn>
              </a:cxnLst>
              <a:rect l="T9" t="T10" r="T11" b="T12"/>
              <a:pathLst>
                <a:path w="43200" h="40309" fill="none" extrusionOk="0">
                  <a:moveTo>
                    <a:pt x="32395" y="-1"/>
                  </a:moveTo>
                  <a:cubicBezTo>
                    <a:pt x="39080" y="3857"/>
                    <a:pt x="43200" y="10990"/>
                    <a:pt x="43200" y="18709"/>
                  </a:cubicBezTo>
                  <a:cubicBezTo>
                    <a:pt x="43200" y="30638"/>
                    <a:pt x="33529" y="40309"/>
                    <a:pt x="21600" y="40309"/>
                  </a:cubicBezTo>
                  <a:cubicBezTo>
                    <a:pt x="9670" y="40309"/>
                    <a:pt x="0" y="30638"/>
                    <a:pt x="0" y="18709"/>
                  </a:cubicBezTo>
                  <a:cubicBezTo>
                    <a:pt x="-1" y="10995"/>
                    <a:pt x="4113" y="3866"/>
                    <a:pt x="10792" y="7"/>
                  </a:cubicBezTo>
                </a:path>
                <a:path w="43200" h="40309" stroke="0" extrusionOk="0">
                  <a:moveTo>
                    <a:pt x="32395" y="-1"/>
                  </a:moveTo>
                  <a:cubicBezTo>
                    <a:pt x="39080" y="3857"/>
                    <a:pt x="43200" y="10990"/>
                    <a:pt x="43200" y="18709"/>
                  </a:cubicBezTo>
                  <a:cubicBezTo>
                    <a:pt x="43200" y="30638"/>
                    <a:pt x="33529" y="40309"/>
                    <a:pt x="21600" y="40309"/>
                  </a:cubicBezTo>
                  <a:cubicBezTo>
                    <a:pt x="9670" y="40309"/>
                    <a:pt x="0" y="30638"/>
                    <a:pt x="0" y="18709"/>
                  </a:cubicBezTo>
                  <a:cubicBezTo>
                    <a:pt x="-1" y="10995"/>
                    <a:pt x="4113" y="3866"/>
                    <a:pt x="10792" y="7"/>
                  </a:cubicBezTo>
                  <a:lnTo>
                    <a:pt x="21600" y="18709"/>
                  </a:lnTo>
                  <a:close/>
                </a:path>
              </a:pathLst>
            </a:custGeom>
            <a:noFill/>
            <a:ln w="25400" cap="rnd">
              <a:solidFill>
                <a:schemeClr val="accent3"/>
              </a:solidFill>
              <a:round/>
              <a:headEnd type="triangle" w="med" len="lg"/>
              <a:tailEnd type="none" w="sm" len="sm"/>
            </a:ln>
          </p:spPr>
          <p:txBody>
            <a:bodyPr lIns="0" tIns="0" rIns="0" bIns="0">
              <a:spAutoFit/>
            </a:bodyPr>
            <a:lstStyle/>
            <a:p>
              <a:pPr algn="ctr">
                <a:spcBef>
                  <a:spcPct val="0"/>
                </a:spcBef>
              </a:pPr>
              <a:endParaRPr lang="en-GB"/>
            </a:p>
          </p:txBody>
        </p:sp>
        <p:sp>
          <p:nvSpPr>
            <p:cNvPr id="27" name="TextBox 26"/>
            <p:cNvSpPr txBox="1"/>
            <p:nvPr/>
          </p:nvSpPr>
          <p:spPr>
            <a:xfrm>
              <a:off x="3800195" y="5487629"/>
              <a:ext cx="1634105" cy="338554"/>
            </a:xfrm>
            <a:prstGeom prst="rect">
              <a:avLst/>
            </a:prstGeom>
            <a:noFill/>
          </p:spPr>
          <p:txBody>
            <a:bodyPr wrap="square" rtlCol="0">
              <a:spAutoFit/>
            </a:bodyPr>
            <a:lstStyle/>
            <a:p>
              <a:pPr algn="ctr"/>
              <a:r>
                <a:rPr lang="zh-CN" altLang="en-US" sz="1600" b="1" dirty="0" smtClean="0"/>
                <a:t>用户体验</a:t>
              </a:r>
              <a:endParaRPr lang="zh-CN" altLang="en-US" sz="1600" b="1" dirty="0"/>
            </a:p>
          </p:txBody>
        </p:sp>
      </p:grpSp>
      <p:sp>
        <p:nvSpPr>
          <p:cNvPr id="32" name="TextBox 62"/>
          <p:cNvSpPr txBox="1">
            <a:spLocks noChangeArrowheads="1"/>
          </p:cNvSpPr>
          <p:nvPr/>
        </p:nvSpPr>
        <p:spPr bwMode="auto">
          <a:xfrm>
            <a:off x="242235" y="1059386"/>
            <a:ext cx="8578237" cy="1315745"/>
          </a:xfrm>
          <a:prstGeom prst="rect">
            <a:avLst/>
          </a:prstGeom>
          <a:noFill/>
          <a:ln w="9525">
            <a:noFill/>
            <a:miter lim="800000"/>
            <a:headEnd/>
            <a:tailEnd/>
          </a:ln>
        </p:spPr>
        <p:txBody>
          <a:bodyPr wrap="square">
            <a:spAutoFit/>
          </a:bodyPr>
          <a:lstStyle/>
          <a:p>
            <a:pPr>
              <a:lnSpc>
                <a:spcPct val="150000"/>
              </a:lnSpc>
            </a:pPr>
            <a:r>
              <a:rPr kumimoji="1" lang="zh-CN" altLang="en-US" dirty="0">
                <a:latin typeface="微软雅黑"/>
                <a:ea typeface="微软雅黑"/>
                <a:cs typeface="微软雅黑"/>
              </a:rPr>
              <a:t>以满足用户</a:t>
            </a:r>
            <a:r>
              <a:rPr kumimoji="1" lang="zh-CN" altLang="en-US" dirty="0" smtClean="0">
                <a:latin typeface="微软雅黑"/>
                <a:ea typeface="微软雅黑"/>
                <a:cs typeface="微软雅黑"/>
              </a:rPr>
              <a:t>的某个具体需求为切入点</a:t>
            </a:r>
            <a:r>
              <a:rPr kumimoji="1" lang="zh-CN" altLang="zh-CN" dirty="0">
                <a:latin typeface="微软雅黑"/>
                <a:ea typeface="微软雅黑"/>
                <a:cs typeface="微软雅黑"/>
              </a:rPr>
              <a:t>，</a:t>
            </a:r>
            <a:r>
              <a:rPr kumimoji="1" lang="zh-CN" altLang="en-US" dirty="0" smtClean="0">
                <a:latin typeface="微软雅黑"/>
                <a:ea typeface="微软雅黑"/>
                <a:cs typeface="微软雅黑"/>
              </a:rPr>
              <a:t>借助</a:t>
            </a:r>
            <a:r>
              <a:rPr kumimoji="1" lang="zh-CN" altLang="en-US" b="1" dirty="0" smtClean="0">
                <a:latin typeface="微软雅黑"/>
                <a:ea typeface="微软雅黑"/>
                <a:cs typeface="微软雅黑"/>
              </a:rPr>
              <a:t>已</a:t>
            </a:r>
            <a:r>
              <a:rPr kumimoji="1" lang="zh-CN" altLang="en-US" b="1" dirty="0">
                <a:latin typeface="微软雅黑"/>
                <a:ea typeface="微软雅黑"/>
                <a:cs typeface="微软雅黑"/>
              </a:rPr>
              <a:t>有的</a:t>
            </a:r>
            <a:r>
              <a:rPr kumimoji="1" lang="zh-CN" altLang="en-US" b="1" dirty="0" smtClean="0">
                <a:latin typeface="微软雅黑"/>
                <a:ea typeface="微软雅黑"/>
                <a:cs typeface="微软雅黑"/>
              </a:rPr>
              <a:t>社交平台关系图谱实现产品初期阶段冷启动或创造性的解决该需求</a:t>
            </a:r>
            <a:r>
              <a:rPr kumimoji="1" lang="zh-CN" altLang="en-US" dirty="0" smtClean="0">
                <a:latin typeface="微软雅黑"/>
                <a:ea typeface="微软雅黑"/>
                <a:cs typeface="微软雅黑"/>
              </a:rPr>
              <a:t>，同时重新形成</a:t>
            </a:r>
            <a:r>
              <a:rPr kumimoji="1" lang="zh-CN" altLang="en-US" b="1" dirty="0" smtClean="0">
                <a:latin typeface="微软雅黑"/>
                <a:ea typeface="微软雅黑"/>
                <a:cs typeface="微软雅黑"/>
              </a:rPr>
              <a:t>自有的产品内社交关系以及结构化数据</a:t>
            </a:r>
            <a:r>
              <a:rPr kumimoji="1" lang="zh-CN" altLang="en-US" dirty="0" smtClean="0">
                <a:latin typeface="微软雅黑"/>
                <a:ea typeface="微软雅黑"/>
                <a:cs typeface="微软雅黑"/>
              </a:rPr>
              <a:t>，并能实现更大面积的社会化传播</a:t>
            </a:r>
            <a:endParaRPr kumimoji="1" lang="en-US" altLang="zh-CN" dirty="0">
              <a:latin typeface="微软雅黑"/>
              <a:ea typeface="微软雅黑"/>
              <a:cs typeface="微软雅黑"/>
            </a:endParaRPr>
          </a:p>
        </p:txBody>
      </p:sp>
    </p:spTree>
    <p:extLst>
      <p:ext uri="{BB962C8B-B14F-4D97-AF65-F5344CB8AC3E}">
        <p14:creationId xmlns="" xmlns:p14="http://schemas.microsoft.com/office/powerpoint/2010/main" val="647626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1000"/>
                                        <p:tgtEl>
                                          <p:spTgt spid="54"/>
                                        </p:tgtEl>
                                      </p:cBhvr>
                                    </p:animEffect>
                                  </p:childTnLst>
                                </p:cTn>
                              </p:par>
                            </p:childTnLst>
                          </p:cTn>
                        </p:par>
                        <p:par>
                          <p:cTn id="8" fill="hold">
                            <p:stCondLst>
                              <p:cond delay="1000"/>
                            </p:stCondLst>
                            <p:childTnLst>
                              <p:par>
                                <p:cTn id="9" presetID="22" presetClass="entr" presetSubtype="1" fill="hold"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up)">
                                      <p:cBhvr>
                                        <p:cTn id="11" dur="2000"/>
                                        <p:tgtEl>
                                          <p:spTgt spid="35"/>
                                        </p:tgtEl>
                                      </p:cBhvr>
                                    </p:animEffect>
                                  </p:childTnLst>
                                </p:cTn>
                              </p:par>
                            </p:childTnLst>
                          </p:cTn>
                        </p:par>
                        <p:par>
                          <p:cTn id="12" fill="hold">
                            <p:stCondLst>
                              <p:cond delay="3000"/>
                            </p:stCondLst>
                            <p:childTnLst>
                              <p:par>
                                <p:cTn id="13" presetID="22" presetClass="entr" presetSubtype="8" fill="hold" nodeType="after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wipe(left)">
                                      <p:cBhvr>
                                        <p:cTn id="15" dur="2000"/>
                                        <p:tgtEl>
                                          <p:spTgt spid="37"/>
                                        </p:tgtEl>
                                      </p:cBhvr>
                                    </p:animEffect>
                                  </p:childTnLst>
                                </p:cTn>
                              </p:par>
                            </p:childTnLst>
                          </p:cTn>
                        </p:par>
                        <p:par>
                          <p:cTn id="16" fill="hold">
                            <p:stCondLst>
                              <p:cond delay="5000"/>
                            </p:stCondLst>
                            <p:childTnLst>
                              <p:par>
                                <p:cTn id="17" presetID="22" presetClass="entr" presetSubtype="2" fill="hold" nodeType="after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wipe(right)">
                                      <p:cBhvr>
                                        <p:cTn id="19" dur="2000"/>
                                        <p:tgtEl>
                                          <p:spTgt spid="36"/>
                                        </p:tgtEl>
                                      </p:cBhvr>
                                    </p:animEffect>
                                  </p:childTnLst>
                                </p:cTn>
                              </p:par>
                            </p:childTnLst>
                          </p:cTn>
                        </p:par>
                        <p:par>
                          <p:cTn id="20" fill="hold">
                            <p:stCondLst>
                              <p:cond delay="7000"/>
                            </p:stCondLst>
                            <p:childTnLst>
                              <p:par>
                                <p:cTn id="21" presetID="10" presetClass="entr" presetSubtype="0" fill="hold" nodeType="after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fade">
                                      <p:cBhvr>
                                        <p:cTn id="23" dur="2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latin typeface="微软雅黑"/>
                <a:ea typeface="微软雅黑"/>
                <a:cs typeface="微软雅黑"/>
              </a:rPr>
              <a:t>未来机会领域所需的关键成功</a:t>
            </a:r>
            <a:r>
              <a:rPr kumimoji="1" lang="zh-CN" altLang="en-US" dirty="0" smtClean="0">
                <a:latin typeface="微软雅黑"/>
                <a:ea typeface="微软雅黑"/>
                <a:cs typeface="微软雅黑"/>
              </a:rPr>
              <a:t>要素（续）</a:t>
            </a:r>
            <a:endParaRPr kumimoji="1" lang="zh-CN" altLang="en-US" dirty="0">
              <a:latin typeface="微软雅黑"/>
              <a:ea typeface="微软雅黑"/>
              <a:cs typeface="微软雅黑"/>
            </a:endParaRPr>
          </a:p>
        </p:txBody>
      </p:sp>
      <p:sp>
        <p:nvSpPr>
          <p:cNvPr id="3" name="内容占位符 2"/>
          <p:cNvSpPr>
            <a:spLocks noGrp="1"/>
          </p:cNvSpPr>
          <p:nvPr>
            <p:ph idx="1"/>
          </p:nvPr>
        </p:nvSpPr>
        <p:spPr>
          <a:xfrm>
            <a:off x="457200" y="1268760"/>
            <a:ext cx="8229600" cy="4525963"/>
          </a:xfrm>
        </p:spPr>
        <p:txBody>
          <a:bodyPr/>
          <a:lstStyle/>
          <a:p>
            <a:r>
              <a:rPr kumimoji="1" lang="zh-CN" altLang="en-US" sz="1800" dirty="0" smtClean="0">
                <a:latin typeface="微软雅黑"/>
                <a:ea typeface="微软雅黑"/>
                <a:cs typeface="微软雅黑"/>
              </a:rPr>
              <a:t>借助已有社交图谱的作用主要体现在三个方面：</a:t>
            </a:r>
            <a:endParaRPr kumimoji="1" lang="en-US" altLang="zh-CN" sz="1800" dirty="0" smtClean="0">
              <a:latin typeface="微软雅黑"/>
              <a:ea typeface="微软雅黑"/>
              <a:cs typeface="微软雅黑"/>
            </a:endParaRPr>
          </a:p>
          <a:p>
            <a:pPr marL="712788" indent="-357188">
              <a:buFont typeface="+mj-lt"/>
              <a:buAutoNum type="arabicPeriod"/>
            </a:pPr>
            <a:r>
              <a:rPr kumimoji="1" lang="zh-CN" altLang="en-US" sz="1800" dirty="0" smtClean="0">
                <a:latin typeface="微软雅黑"/>
                <a:ea typeface="微软雅黑"/>
                <a:cs typeface="微软雅黑"/>
              </a:rPr>
              <a:t>实现产品“冷启动”，能够迅速获取用户及已有平台内容（数据分析）；</a:t>
            </a:r>
            <a:endParaRPr kumimoji="1" lang="en-US" altLang="zh-CN" sz="1800" dirty="0" smtClean="0">
              <a:latin typeface="微软雅黑"/>
              <a:ea typeface="微软雅黑"/>
              <a:cs typeface="微软雅黑"/>
            </a:endParaRPr>
          </a:p>
          <a:p>
            <a:pPr marL="712788" indent="-357188">
              <a:buFont typeface="+mj-lt"/>
              <a:buAutoNum type="arabicPeriod"/>
            </a:pPr>
            <a:r>
              <a:rPr kumimoji="1" lang="zh-CN" altLang="en-US" sz="1800" dirty="0" smtClean="0">
                <a:latin typeface="微软雅黑"/>
                <a:ea typeface="微软雅黑"/>
                <a:cs typeface="微软雅黑"/>
              </a:rPr>
              <a:t>“好友关系”本身是产品极为核心的一部分，离开了“好友关系”产品将不复存在；</a:t>
            </a:r>
            <a:endParaRPr kumimoji="1" lang="en-US" altLang="zh-CN" sz="1800" dirty="0" smtClean="0">
              <a:latin typeface="微软雅黑"/>
              <a:ea typeface="微软雅黑"/>
              <a:cs typeface="微软雅黑"/>
            </a:endParaRPr>
          </a:p>
          <a:p>
            <a:pPr marL="712788" indent="-357188">
              <a:buFont typeface="+mj-lt"/>
              <a:buAutoNum type="arabicPeriod"/>
            </a:pPr>
            <a:r>
              <a:rPr kumimoji="1" lang="zh-CN" altLang="en-US" sz="1800" dirty="0" smtClean="0">
                <a:latin typeface="微软雅黑"/>
                <a:ea typeface="微软雅黑"/>
                <a:cs typeface="微软雅黑"/>
              </a:rPr>
              <a:t>产品中产生的结构化内容能够同步到更广阔的社交平台得以传播。</a:t>
            </a:r>
            <a:endParaRPr kumimoji="1" lang="en-US" altLang="zh-CN" sz="1800" dirty="0" smtClean="0">
              <a:latin typeface="微软雅黑"/>
              <a:ea typeface="微软雅黑"/>
              <a:cs typeface="微软雅黑"/>
            </a:endParaRPr>
          </a:p>
          <a:p>
            <a:pPr marL="355600" indent="0">
              <a:buNone/>
            </a:pPr>
            <a:endParaRPr kumimoji="1" lang="en-US" altLang="zh-CN" sz="1800" dirty="0" smtClean="0">
              <a:latin typeface="微软雅黑"/>
              <a:ea typeface="微软雅黑"/>
              <a:cs typeface="微软雅黑"/>
            </a:endParaRPr>
          </a:p>
          <a:p>
            <a:r>
              <a:rPr kumimoji="1" lang="zh-CN" altLang="en-US" sz="1800" dirty="0" smtClean="0">
                <a:latin typeface="微软雅黑"/>
                <a:ea typeface="微软雅黑"/>
                <a:cs typeface="微软雅黑"/>
              </a:rPr>
              <a:t>切入点的选择：对于初始选择借助哪一种已有的社交关系（熟人关系还是陌生人关系），更多的只是一个初始切入点，未来随着产品的发展，产品必然需要能够建立新的社交关系，甚至可能会突破原有类型的社交关系，扩展到更宽层面的社交关系（强、弱关系都涵盖）</a:t>
            </a:r>
            <a:endParaRPr kumimoji="1" lang="en-US" altLang="zh-CN" sz="1800" dirty="0" smtClean="0">
              <a:latin typeface="微软雅黑"/>
              <a:ea typeface="微软雅黑"/>
              <a:cs typeface="微软雅黑"/>
            </a:endParaRPr>
          </a:p>
          <a:p>
            <a:endParaRPr kumimoji="1" lang="en-US" altLang="zh-CN" sz="1800" dirty="0">
              <a:latin typeface="微软雅黑"/>
              <a:ea typeface="微软雅黑"/>
              <a:cs typeface="微软雅黑"/>
            </a:endParaRPr>
          </a:p>
          <a:p>
            <a:r>
              <a:rPr kumimoji="1" lang="zh-CN" altLang="en-US" sz="1800" dirty="0" smtClean="0">
                <a:latin typeface="微软雅黑"/>
                <a:ea typeface="微软雅黑"/>
                <a:cs typeface="微软雅黑"/>
              </a:rPr>
              <a:t>内容结构化／碎片化：非结构化的数据价值是很低的，不管是对产品功能的升级，还是对数据价值的挖掘，还是商业模式的拓展都是很不利的，所以一定要重视产生的数据的结构化质量。“碎片化－整合－再碎片化－再整合”永远是互联网和移动互联网产品得以成功的核心要素之一。</a:t>
            </a:r>
            <a:endParaRPr kumimoji="1" lang="en-US" altLang="zh-CN" sz="1800" dirty="0" smtClean="0">
              <a:latin typeface="微软雅黑"/>
              <a:ea typeface="微软雅黑"/>
              <a:cs typeface="微软雅黑"/>
            </a:endParaRPr>
          </a:p>
        </p:txBody>
      </p:sp>
    </p:spTree>
    <p:extLst>
      <p:ext uri="{BB962C8B-B14F-4D97-AF65-F5344CB8AC3E}">
        <p14:creationId xmlns="" xmlns:p14="http://schemas.microsoft.com/office/powerpoint/2010/main" val="2445697786"/>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a:ea typeface="微软雅黑"/>
                <a:cs typeface="微软雅黑"/>
              </a:rPr>
              <a:t>目录</a:t>
            </a:r>
            <a:endParaRPr lang="zh-CN" altLang="en-US" dirty="0">
              <a:latin typeface="微软雅黑"/>
              <a:ea typeface="微软雅黑"/>
              <a:cs typeface="微软雅黑"/>
            </a:endParaRPr>
          </a:p>
        </p:txBody>
      </p:sp>
      <p:graphicFrame>
        <p:nvGraphicFramePr>
          <p:cNvPr id="6" name="Table 11"/>
          <p:cNvGraphicFramePr>
            <a:graphicFrameLocks noGrp="1"/>
          </p:cNvGraphicFramePr>
          <p:nvPr>
            <p:custDataLst>
              <p:tags r:id="rId1"/>
            </p:custDataLst>
            <p:extLst>
              <p:ext uri="{D42A27DB-BD31-4B8C-83A1-F6EECF244321}">
                <p14:modId xmlns="" xmlns:p14="http://schemas.microsoft.com/office/powerpoint/2010/main" val="2805876014"/>
              </p:ext>
            </p:extLst>
          </p:nvPr>
        </p:nvGraphicFramePr>
        <p:xfrm>
          <a:off x="467544" y="1329006"/>
          <a:ext cx="4787154" cy="2220486"/>
        </p:xfrm>
        <a:graphic>
          <a:graphicData uri="http://schemas.openxmlformats.org/drawingml/2006/table">
            <a:tbl>
              <a:tblPr firstRow="1" bandRow="1">
                <a:tableStyleId>{5C22544A-7EE6-4342-B048-85BDC9FD1C3A}</a:tableStyleId>
              </a:tblPr>
              <a:tblGrid>
                <a:gridCol w="3990091"/>
                <a:gridCol w="797063"/>
              </a:tblGrid>
              <a:tr h="740162">
                <a:tc>
                  <a:txBody>
                    <a:bodyPr/>
                    <a:lstStyle/>
                    <a:p>
                      <a:pPr marL="0" marR="0" lvl="0" indent="-355600" algn="l" defTabSz="914400" rtl="0" eaLnBrk="0" fontAlgn="base" latinLnBrk="0" hangingPunct="0">
                        <a:lnSpc>
                          <a:spcPct val="106000"/>
                        </a:lnSpc>
                        <a:spcBef>
                          <a:spcPct val="0"/>
                        </a:spcBef>
                        <a:spcAft>
                          <a:spcPct val="0"/>
                        </a:spcAft>
                        <a:buClr>
                          <a:schemeClr val="tx1"/>
                        </a:buClr>
                        <a:buSzTx/>
                        <a:buFont typeface="Wingdings 2" pitchFamily="18" charset="2"/>
                        <a:buNone/>
                        <a:tabLst/>
                      </a:pPr>
                      <a:r>
                        <a:rPr lang="zh-CN" altLang="en-US" sz="2000" b="0" kern="1200" dirty="0" smtClean="0">
                          <a:solidFill>
                            <a:schemeClr val="tx1"/>
                          </a:solidFill>
                          <a:latin typeface="微软雅黑"/>
                          <a:ea typeface="微软雅黑"/>
                          <a:cs typeface="微软雅黑"/>
                        </a:rPr>
                        <a:t>行业概述及发展趋势</a:t>
                      </a:r>
                    </a:p>
                  </a:txBody>
                  <a:tcPr marL="49846" marR="49846" marT="54000" marB="54000" anchor="ctr" horzOverflow="overflow">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indent="0" algn="l" rtl="0" eaLnBrk="0" fontAlgn="base" hangingPunct="0">
                        <a:spcBef>
                          <a:spcPct val="0"/>
                        </a:spcBef>
                        <a:spcAft>
                          <a:spcPct val="0"/>
                        </a:spcAft>
                      </a:pPr>
                      <a:endParaRPr lang="nl-NL" altLang="en-US" sz="2000" b="0" kern="1200" dirty="0">
                        <a:solidFill>
                          <a:schemeClr val="tx1"/>
                        </a:solidFill>
                        <a:latin typeface="微软雅黑"/>
                        <a:ea typeface="微软雅黑"/>
                        <a:cs typeface="微软雅黑"/>
                      </a:endParaRPr>
                    </a:p>
                  </a:txBody>
                  <a:tcPr marL="84406" marR="84406"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740162">
                <a:tc>
                  <a:txBody>
                    <a:bodyPr/>
                    <a:lstStyle/>
                    <a:p>
                      <a:pPr lvl="0" algn="l" rtl="0" eaLnBrk="0" fontAlgn="base" hangingPunct="0">
                        <a:spcBef>
                          <a:spcPct val="0"/>
                        </a:spcBef>
                        <a:spcAft>
                          <a:spcPct val="0"/>
                        </a:spcAft>
                      </a:pPr>
                      <a:r>
                        <a:rPr lang="zh-CN" altLang="en-US" sz="2000" b="0" kern="1200" dirty="0" smtClean="0">
                          <a:solidFill>
                            <a:schemeClr val="tx1"/>
                          </a:solidFill>
                          <a:latin typeface="微软雅黑"/>
                          <a:ea typeface="微软雅黑"/>
                          <a:cs typeface="微软雅黑"/>
                        </a:rPr>
                        <a:t>未来机会展望</a:t>
                      </a:r>
                      <a:endParaRPr lang="zh-CN" altLang="en-US" sz="2000" b="0" kern="1200" dirty="0">
                        <a:solidFill>
                          <a:schemeClr val="tx1"/>
                        </a:solidFill>
                        <a:latin typeface="微软雅黑"/>
                        <a:ea typeface="微软雅黑"/>
                        <a:cs typeface="微软雅黑"/>
                      </a:endParaRPr>
                    </a:p>
                  </a:txBody>
                  <a:tcPr marL="49846" marR="49846" marT="54000" marB="54000" anchor="ctr" horzOverflow="overflow">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indent="0" algn="l" rtl="0" eaLnBrk="0" fontAlgn="base" hangingPunct="0">
                        <a:spcBef>
                          <a:spcPct val="0"/>
                        </a:spcBef>
                        <a:spcAft>
                          <a:spcPct val="0"/>
                        </a:spcAft>
                      </a:pPr>
                      <a:endParaRPr lang="nl-NL" altLang="en-US" sz="2000" b="0" kern="1200" dirty="0">
                        <a:solidFill>
                          <a:schemeClr val="tx1"/>
                        </a:solidFill>
                        <a:latin typeface="微软雅黑"/>
                        <a:ea typeface="微软雅黑"/>
                        <a:cs typeface="微软雅黑"/>
                      </a:endParaRPr>
                    </a:p>
                  </a:txBody>
                  <a:tcPr marL="84406" marR="84406"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r>
              <a:tr h="740162">
                <a:tc>
                  <a: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kern="1200" dirty="0" smtClean="0">
                          <a:solidFill>
                            <a:schemeClr val="tx1"/>
                          </a:solidFill>
                          <a:latin typeface="微软雅黑"/>
                          <a:ea typeface="微软雅黑"/>
                          <a:cs typeface="微软雅黑"/>
                        </a:rPr>
                        <a:t>典型案例分析</a:t>
                      </a:r>
                    </a:p>
                  </a:txBody>
                  <a:tcPr marL="49846" marR="49846" marT="54000" marB="54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8A206"/>
                    </a:solidFill>
                  </a:tcPr>
                </a:tc>
                <a:tc>
                  <a:txBody>
                    <a:bodyPr/>
                    <a:lstStyle/>
                    <a:p>
                      <a:pPr marL="0" indent="0" algn="l" defTabSz="914400" rtl="0" eaLnBrk="0" fontAlgn="base" latinLnBrk="0" hangingPunct="0">
                        <a:spcBef>
                          <a:spcPct val="0"/>
                        </a:spcBef>
                        <a:spcAft>
                          <a:spcPct val="0"/>
                        </a:spcAft>
                      </a:pPr>
                      <a:endParaRPr lang="nl-NL" altLang="en-US" sz="2000" b="1" kern="1200" dirty="0">
                        <a:solidFill>
                          <a:schemeClr val="tx1"/>
                        </a:solidFill>
                        <a:latin typeface="微软雅黑"/>
                        <a:ea typeface="微软雅黑"/>
                        <a:cs typeface="微软雅黑"/>
                      </a:endParaRPr>
                    </a:p>
                  </a:txBody>
                  <a:tcPr marL="84406" marR="84406"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8A206"/>
                    </a:solidFill>
                  </a:tcPr>
                </a:tc>
              </a:tr>
            </a:tbl>
          </a:graphicData>
        </a:graphic>
      </p:graphicFrame>
    </p:spTree>
    <p:extLst>
      <p:ext uri="{BB962C8B-B14F-4D97-AF65-F5344CB8AC3E}">
        <p14:creationId xmlns="" xmlns:p14="http://schemas.microsoft.com/office/powerpoint/2010/main" val="3451138377"/>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latin typeface="微软雅黑"/>
                <a:ea typeface="微软雅黑"/>
                <a:cs typeface="微软雅黑"/>
              </a:rPr>
              <a:t>Case1:Branchout</a:t>
            </a:r>
            <a:r>
              <a:rPr kumimoji="1" lang="zh-CN" altLang="en-US" dirty="0" smtClean="0">
                <a:latin typeface="微软雅黑"/>
                <a:ea typeface="微软雅黑"/>
                <a:cs typeface="微软雅黑"/>
              </a:rPr>
              <a:t>－基于</a:t>
            </a:r>
            <a:r>
              <a:rPr kumimoji="1" lang="en-US" altLang="zh-CN" dirty="0" smtClean="0">
                <a:latin typeface="微软雅黑"/>
                <a:ea typeface="微软雅黑"/>
                <a:cs typeface="微软雅黑"/>
              </a:rPr>
              <a:t>Facebook</a:t>
            </a:r>
            <a:r>
              <a:rPr kumimoji="1" lang="zh-CN" altLang="en-US" dirty="0" smtClean="0">
                <a:latin typeface="微软雅黑"/>
                <a:ea typeface="微软雅黑"/>
                <a:cs typeface="微软雅黑"/>
              </a:rPr>
              <a:t>的人脉扩展</a:t>
            </a:r>
            <a:endParaRPr kumimoji="1" lang="zh-CN" altLang="en-US" dirty="0">
              <a:latin typeface="微软雅黑"/>
              <a:ea typeface="微软雅黑"/>
              <a:cs typeface="微软雅黑"/>
            </a:endParaRPr>
          </a:p>
        </p:txBody>
      </p:sp>
      <p:sp>
        <p:nvSpPr>
          <p:cNvPr id="8" name="内容占位符 2"/>
          <p:cNvSpPr txBox="1">
            <a:spLocks/>
          </p:cNvSpPr>
          <p:nvPr/>
        </p:nvSpPr>
        <p:spPr bwMode="auto">
          <a:xfrm>
            <a:off x="395536" y="1196753"/>
            <a:ext cx="8424936" cy="14401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17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17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17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17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7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en-US" altLang="zh-CN" dirty="0" err="1">
                <a:latin typeface="微软雅黑"/>
                <a:ea typeface="微软雅黑"/>
                <a:cs typeface="微软雅黑"/>
              </a:rPr>
              <a:t>BranchOut</a:t>
            </a:r>
            <a:r>
              <a:rPr kumimoji="1" lang="zh-CN" altLang="en-US" dirty="0">
                <a:latin typeface="微软雅黑"/>
                <a:ea typeface="微软雅黑"/>
                <a:cs typeface="微软雅黑"/>
              </a:rPr>
              <a:t>让你把现有的</a:t>
            </a:r>
            <a:r>
              <a:rPr kumimoji="1" lang="zh-CN" altLang="en-US" dirty="0" smtClean="0">
                <a:latin typeface="微软雅黑"/>
                <a:ea typeface="微软雅黑"/>
                <a:cs typeface="微软雅黑"/>
              </a:rPr>
              <a:t>社交图（</a:t>
            </a:r>
            <a:r>
              <a:rPr kumimoji="1" lang="en-US" altLang="zh-CN" dirty="0" smtClean="0">
                <a:latin typeface="微软雅黑"/>
                <a:ea typeface="微软雅黑"/>
                <a:cs typeface="微软雅黑"/>
              </a:rPr>
              <a:t>Facebook</a:t>
            </a:r>
            <a:r>
              <a:rPr kumimoji="1" lang="zh-CN" altLang="en-US" dirty="0" smtClean="0">
                <a:latin typeface="微软雅黑"/>
                <a:ea typeface="微软雅黑"/>
                <a:cs typeface="微软雅黑"/>
              </a:rPr>
              <a:t>）转化职业关系圈</a:t>
            </a:r>
            <a:r>
              <a:rPr kumimoji="1" lang="zh-CN" altLang="en-US" dirty="0">
                <a:latin typeface="微软雅黑"/>
                <a:ea typeface="微软雅黑"/>
                <a:cs typeface="微软雅黑"/>
              </a:rPr>
              <a:t>，</a:t>
            </a:r>
            <a:r>
              <a:rPr kumimoji="1" lang="zh-CN" altLang="en-US" dirty="0" smtClean="0">
                <a:latin typeface="微软雅黑"/>
                <a:ea typeface="微软雅黑"/>
                <a:cs typeface="微软雅黑"/>
              </a:rPr>
              <a:t>这是其区别于竞争对手</a:t>
            </a:r>
            <a:r>
              <a:rPr kumimoji="1" lang="en-US" altLang="zh-CN" dirty="0" smtClean="0">
                <a:latin typeface="微软雅黑"/>
                <a:ea typeface="微软雅黑"/>
                <a:cs typeface="微软雅黑"/>
              </a:rPr>
              <a:t>LinkedIn</a:t>
            </a:r>
            <a:r>
              <a:rPr kumimoji="1" lang="zh-CN" altLang="en-US" dirty="0" smtClean="0">
                <a:latin typeface="微软雅黑"/>
                <a:ea typeface="微软雅黑"/>
                <a:cs typeface="微软雅黑"/>
              </a:rPr>
              <a:t>的地方</a:t>
            </a:r>
            <a:r>
              <a:rPr kumimoji="1" lang="zh-CN" altLang="zh-CN" dirty="0">
                <a:latin typeface="微软雅黑"/>
                <a:ea typeface="微软雅黑"/>
                <a:cs typeface="微软雅黑"/>
              </a:rPr>
              <a:t>。</a:t>
            </a:r>
            <a:r>
              <a:rPr kumimoji="1" lang="zh-CN" altLang="en-US" dirty="0" smtClean="0">
                <a:latin typeface="微软雅黑"/>
                <a:ea typeface="微软雅黑"/>
                <a:cs typeface="微软雅黑"/>
              </a:rPr>
              <a:t>当</a:t>
            </a:r>
            <a:r>
              <a:rPr lang="zh-CN" altLang="en-US" dirty="0" smtClean="0">
                <a:latin typeface="微软雅黑"/>
                <a:ea typeface="微软雅黑"/>
                <a:cs typeface="微软雅黑"/>
              </a:rPr>
              <a:t>你在</a:t>
            </a:r>
            <a:r>
              <a:rPr lang="en-US" altLang="zh-CN" dirty="0" err="1">
                <a:latin typeface="微软雅黑"/>
                <a:ea typeface="微软雅黑"/>
                <a:cs typeface="微软雅黑"/>
              </a:rPr>
              <a:t>BranchOut</a:t>
            </a:r>
            <a:r>
              <a:rPr lang="zh-CN" altLang="en-US" dirty="0">
                <a:latin typeface="微软雅黑"/>
                <a:ea typeface="微软雅黑"/>
                <a:cs typeface="微软雅黑"/>
              </a:rPr>
              <a:t>上添加朋友后，</a:t>
            </a:r>
            <a:r>
              <a:rPr lang="zh-CN" altLang="en-US" dirty="0" smtClean="0">
                <a:latin typeface="微软雅黑"/>
                <a:ea typeface="微软雅黑"/>
                <a:cs typeface="微软雅黑"/>
              </a:rPr>
              <a:t>你可以</a:t>
            </a:r>
            <a:r>
              <a:rPr lang="zh-CN" altLang="en-US" dirty="0">
                <a:latin typeface="微软雅黑"/>
                <a:ea typeface="微软雅黑"/>
                <a:cs typeface="微软雅黑"/>
              </a:rPr>
              <a:t>看到他的朋友的名字和雇主，即使他们还不是</a:t>
            </a:r>
            <a:r>
              <a:rPr lang="en-US" altLang="zh-CN" dirty="0" err="1">
                <a:latin typeface="微软雅黑"/>
                <a:ea typeface="微软雅黑"/>
                <a:cs typeface="微软雅黑"/>
              </a:rPr>
              <a:t>BranchOut</a:t>
            </a:r>
            <a:r>
              <a:rPr lang="zh-CN" altLang="en-US" dirty="0" smtClean="0">
                <a:latin typeface="微软雅黑"/>
                <a:ea typeface="微软雅黑"/>
                <a:cs typeface="微软雅黑"/>
              </a:rPr>
              <a:t>用户</a:t>
            </a:r>
            <a:endParaRPr lang="en-US" altLang="zh-CN" dirty="0" smtClean="0">
              <a:latin typeface="微软雅黑"/>
              <a:ea typeface="微软雅黑"/>
              <a:cs typeface="微软雅黑"/>
            </a:endParaRPr>
          </a:p>
          <a:p>
            <a:r>
              <a:rPr kumimoji="1" lang="zh-CN" altLang="en-US" dirty="0" smtClean="0">
                <a:latin typeface="微软雅黑"/>
                <a:ea typeface="微软雅黑"/>
                <a:cs typeface="微软雅黑"/>
              </a:rPr>
              <a:t>所以如果你想要找</a:t>
            </a:r>
            <a:r>
              <a:rPr kumimoji="1" lang="zh-CN" altLang="en-US" dirty="0">
                <a:latin typeface="微软雅黑"/>
                <a:ea typeface="微软雅黑"/>
                <a:cs typeface="微软雅黑"/>
              </a:rPr>
              <a:t>工作，你可以搜索你的二度联系人，看看是否某个朋友的</a:t>
            </a:r>
            <a:r>
              <a:rPr kumimoji="1" lang="zh-CN" altLang="en-US" dirty="0" smtClean="0">
                <a:latin typeface="微软雅黑"/>
                <a:ea typeface="微软雅黑"/>
                <a:cs typeface="微软雅黑"/>
              </a:rPr>
              <a:t>朋友在那个公司工作，然后你可以请求他们介绍和推荐你</a:t>
            </a:r>
            <a:r>
              <a:rPr kumimoji="1" lang="zh-CN" altLang="en-US" dirty="0">
                <a:latin typeface="微软雅黑"/>
                <a:ea typeface="微软雅黑"/>
                <a:cs typeface="微软雅黑"/>
              </a:rPr>
              <a:t>，</a:t>
            </a:r>
            <a:r>
              <a:rPr kumimoji="1" lang="zh-CN" altLang="en-US" dirty="0" smtClean="0">
                <a:latin typeface="微软雅黑"/>
                <a:ea typeface="微软雅黑"/>
                <a:cs typeface="微软雅黑"/>
              </a:rPr>
              <a:t>这会大大提升找工作的效率</a:t>
            </a:r>
            <a:endParaRPr kumimoji="1" lang="en-US" altLang="zh-CN" dirty="0" smtClean="0">
              <a:latin typeface="微软雅黑"/>
              <a:ea typeface="微软雅黑"/>
              <a:cs typeface="微软雅黑"/>
            </a:endParaRPr>
          </a:p>
          <a:p>
            <a:endParaRPr kumimoji="1" lang="zh-CN" altLang="en-US" dirty="0">
              <a:latin typeface="微软雅黑"/>
              <a:ea typeface="微软雅黑"/>
              <a:cs typeface="微软雅黑"/>
            </a:endParaRPr>
          </a:p>
        </p:txBody>
      </p:sp>
      <p:sp>
        <p:nvSpPr>
          <p:cNvPr id="9" name="内容占位符 2"/>
          <p:cNvSpPr txBox="1">
            <a:spLocks/>
          </p:cNvSpPr>
          <p:nvPr/>
        </p:nvSpPr>
        <p:spPr bwMode="auto">
          <a:xfrm>
            <a:off x="4499992" y="2996952"/>
            <a:ext cx="4104455" cy="22322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17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17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17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17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7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en-US" altLang="zh-CN" dirty="0" err="1">
                <a:latin typeface="微软雅黑"/>
                <a:ea typeface="微软雅黑"/>
                <a:cs typeface="微软雅黑"/>
              </a:rPr>
              <a:t>Branchout</a:t>
            </a:r>
            <a:r>
              <a:rPr kumimoji="1" lang="en-US" altLang="zh-CN" dirty="0">
                <a:latin typeface="微软雅黑"/>
                <a:ea typeface="微软雅黑"/>
                <a:cs typeface="微软雅黑"/>
              </a:rPr>
              <a:t> </a:t>
            </a:r>
            <a:r>
              <a:rPr kumimoji="1" lang="zh-CN" altLang="en-US" dirty="0">
                <a:latin typeface="微软雅黑"/>
                <a:ea typeface="微软雅黑"/>
                <a:cs typeface="微软雅黑"/>
              </a:rPr>
              <a:t>于 </a:t>
            </a:r>
            <a:r>
              <a:rPr kumimoji="1" lang="en-US" altLang="zh-CN" dirty="0">
                <a:latin typeface="微软雅黑"/>
                <a:ea typeface="微软雅黑"/>
                <a:cs typeface="微软雅黑"/>
              </a:rPr>
              <a:t>2010 </a:t>
            </a:r>
            <a:r>
              <a:rPr kumimoji="1" lang="zh-CN" altLang="en-US" dirty="0">
                <a:latin typeface="微软雅黑"/>
                <a:ea typeface="微软雅黑"/>
                <a:cs typeface="微软雅黑"/>
              </a:rPr>
              <a:t>年 </a:t>
            </a:r>
            <a:r>
              <a:rPr kumimoji="1" lang="en-US" altLang="zh-CN" dirty="0">
                <a:latin typeface="微软雅黑"/>
                <a:ea typeface="微软雅黑"/>
                <a:cs typeface="微软雅黑"/>
              </a:rPr>
              <a:t>7 </a:t>
            </a:r>
            <a:r>
              <a:rPr kumimoji="1" lang="zh-CN" altLang="en-US" dirty="0">
                <a:latin typeface="微软雅黑"/>
                <a:ea typeface="微软雅黑"/>
                <a:cs typeface="微软雅黑"/>
              </a:rPr>
              <a:t>月上线</a:t>
            </a:r>
            <a:r>
              <a:rPr kumimoji="1" lang="zh-CN" altLang="en-US" dirty="0" smtClean="0">
                <a:latin typeface="微软雅黑"/>
                <a:ea typeface="微软雅黑"/>
                <a:cs typeface="微软雅黑"/>
              </a:rPr>
              <a:t>，截至到</a:t>
            </a:r>
            <a:r>
              <a:rPr kumimoji="1" lang="en-US" altLang="zh-CN" dirty="0" smtClean="0">
                <a:latin typeface="微软雅黑"/>
                <a:ea typeface="微软雅黑"/>
                <a:cs typeface="微软雅黑"/>
              </a:rPr>
              <a:t>12</a:t>
            </a:r>
            <a:r>
              <a:rPr kumimoji="1" lang="zh-CN" altLang="en-US" dirty="0" smtClean="0">
                <a:latin typeface="微软雅黑"/>
                <a:ea typeface="微软雅黑"/>
                <a:cs typeface="微软雅黑"/>
              </a:rPr>
              <a:t>年</a:t>
            </a:r>
            <a:r>
              <a:rPr kumimoji="1" lang="zh-CN" altLang="zh-CN" dirty="0">
                <a:latin typeface="微软雅黑"/>
                <a:ea typeface="微软雅黑"/>
                <a:cs typeface="微软雅黑"/>
              </a:rPr>
              <a:t>4</a:t>
            </a:r>
            <a:r>
              <a:rPr kumimoji="1" lang="zh-CN" altLang="en-US" dirty="0" smtClean="0">
                <a:latin typeface="微软雅黑"/>
                <a:ea typeface="微软雅黑"/>
                <a:cs typeface="微软雅黑"/>
              </a:rPr>
              <a:t>月份，其用户就已经突破 </a:t>
            </a:r>
            <a:r>
              <a:rPr kumimoji="1" lang="en-US" altLang="zh-CN" dirty="0" smtClean="0">
                <a:latin typeface="微软雅黑"/>
                <a:ea typeface="微软雅黑"/>
                <a:cs typeface="微软雅黑"/>
              </a:rPr>
              <a:t>2500</a:t>
            </a:r>
            <a:r>
              <a:rPr kumimoji="1" lang="zh-CN" altLang="en-US" dirty="0" smtClean="0">
                <a:latin typeface="微软雅黑"/>
                <a:ea typeface="微软雅黑"/>
                <a:cs typeface="微软雅黑"/>
              </a:rPr>
              <a:t>万，其中：其</a:t>
            </a:r>
            <a:r>
              <a:rPr kumimoji="1" lang="en-US" altLang="zh-CN" dirty="0" smtClean="0">
                <a:latin typeface="微软雅黑"/>
                <a:ea typeface="微软雅黑"/>
                <a:cs typeface="微软雅黑"/>
              </a:rPr>
              <a:t>12</a:t>
            </a:r>
            <a:r>
              <a:rPr kumimoji="1" lang="zh-CN" altLang="en-US" dirty="0" smtClean="0">
                <a:latin typeface="微软雅黑"/>
                <a:ea typeface="微软雅黑"/>
                <a:cs typeface="微软雅黑"/>
              </a:rPr>
              <a:t>年</a:t>
            </a:r>
            <a:r>
              <a:rPr kumimoji="1" lang="en-US" altLang="zh-CN" dirty="0" smtClean="0">
                <a:latin typeface="微软雅黑"/>
                <a:ea typeface="微软雅黑"/>
                <a:cs typeface="微软雅黑"/>
              </a:rPr>
              <a:t>1</a:t>
            </a:r>
            <a:r>
              <a:rPr kumimoji="1" lang="zh-CN" altLang="en-US" dirty="0" smtClean="0">
                <a:latin typeface="微软雅黑"/>
                <a:ea typeface="微软雅黑"/>
                <a:cs typeface="微软雅黑"/>
              </a:rPr>
              <a:t>月份月活只有</a:t>
            </a:r>
            <a:r>
              <a:rPr kumimoji="1" lang="en-US" altLang="zh-CN" dirty="0" smtClean="0">
                <a:latin typeface="微软雅黑"/>
                <a:ea typeface="微软雅黑"/>
                <a:cs typeface="微软雅黑"/>
              </a:rPr>
              <a:t>100</a:t>
            </a:r>
            <a:r>
              <a:rPr kumimoji="1" lang="zh-CN" altLang="en-US" dirty="0" smtClean="0">
                <a:latin typeface="微软雅黑"/>
                <a:ea typeface="微软雅黑"/>
                <a:cs typeface="微软雅黑"/>
              </a:rPr>
              <a:t>万，在两个月内，这一数字迅速增长到了</a:t>
            </a:r>
            <a:r>
              <a:rPr kumimoji="1" lang="en-US" altLang="zh-CN" dirty="0" smtClean="0">
                <a:latin typeface="微软雅黑"/>
                <a:ea typeface="微软雅黑"/>
                <a:cs typeface="微软雅黑"/>
              </a:rPr>
              <a:t>500</a:t>
            </a:r>
            <a:r>
              <a:rPr kumimoji="1" lang="zh-CN" altLang="en-US" dirty="0" smtClean="0">
                <a:latin typeface="微软雅黑"/>
                <a:ea typeface="微软雅黑"/>
                <a:cs typeface="微软雅黑"/>
              </a:rPr>
              <a:t>多万</a:t>
            </a:r>
            <a:endParaRPr kumimoji="1" lang="en-US" altLang="zh-CN" dirty="0" smtClean="0">
              <a:latin typeface="微软雅黑"/>
              <a:ea typeface="微软雅黑"/>
              <a:cs typeface="微软雅黑"/>
            </a:endParaRPr>
          </a:p>
          <a:p>
            <a:r>
              <a:rPr kumimoji="1" lang="en-US" altLang="zh-CN" dirty="0" smtClean="0">
                <a:latin typeface="微软雅黑"/>
                <a:ea typeface="微软雅黑"/>
                <a:cs typeface="微软雅黑"/>
              </a:rPr>
              <a:t>12</a:t>
            </a:r>
            <a:r>
              <a:rPr kumimoji="1" lang="zh-CN" altLang="en-US" dirty="0" smtClean="0">
                <a:latin typeface="微软雅黑"/>
                <a:ea typeface="微软雅黑"/>
                <a:cs typeface="微软雅黑"/>
              </a:rPr>
              <a:t>年其获得了 </a:t>
            </a:r>
            <a:r>
              <a:rPr kumimoji="1" lang="en-US" altLang="zh-CN" dirty="0">
                <a:latin typeface="微软雅黑"/>
                <a:ea typeface="微软雅黑"/>
                <a:cs typeface="微软雅黑"/>
              </a:rPr>
              <a:t>2500 </a:t>
            </a:r>
            <a:r>
              <a:rPr kumimoji="1" lang="zh-CN" altLang="en-US" dirty="0">
                <a:latin typeface="微软雅黑"/>
                <a:ea typeface="微软雅黑"/>
                <a:cs typeface="微软雅黑"/>
              </a:rPr>
              <a:t>万美元的投资，使其总融资达到了 </a:t>
            </a:r>
            <a:r>
              <a:rPr kumimoji="1" lang="en-US" altLang="zh-CN" dirty="0">
                <a:latin typeface="微软雅黑"/>
                <a:ea typeface="微软雅黑"/>
                <a:cs typeface="微软雅黑"/>
              </a:rPr>
              <a:t>4900 </a:t>
            </a:r>
            <a:r>
              <a:rPr kumimoji="1" lang="zh-CN" altLang="en-US" dirty="0">
                <a:latin typeface="微软雅黑"/>
                <a:ea typeface="微软雅黑"/>
                <a:cs typeface="微软雅黑"/>
              </a:rPr>
              <a:t>万美元。</a:t>
            </a:r>
          </a:p>
        </p:txBody>
      </p:sp>
      <p:pic>
        <p:nvPicPr>
          <p:cNvPr id="12" name="图片 11" descr="51c5_branchout-growth.png"/>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42187" y="2996952"/>
            <a:ext cx="3269773" cy="2693543"/>
          </a:xfrm>
          <a:prstGeom prst="rect">
            <a:avLst/>
          </a:prstGeom>
        </p:spPr>
      </p:pic>
      <p:sp>
        <p:nvSpPr>
          <p:cNvPr id="13" name="矩形 12"/>
          <p:cNvSpPr/>
          <p:nvPr/>
        </p:nvSpPr>
        <p:spPr>
          <a:xfrm>
            <a:off x="369694" y="5895462"/>
            <a:ext cx="8646036" cy="629916"/>
          </a:xfrm>
          <a:prstGeom prst="rect">
            <a:avLst/>
          </a:prstGeom>
          <a:noFill/>
          <a:ln w="9525">
            <a:solidFill>
              <a:schemeClr val="tx2"/>
            </a:solidFill>
            <a:miter lim="800000"/>
            <a:headEnd/>
            <a:tailEnd/>
          </a:ln>
        </p:spPr>
        <p:txBody>
          <a:bodyPr wrap="square">
            <a:spAutoFit/>
          </a:bodyPr>
          <a:lstStyle/>
          <a:p>
            <a:pPr marL="179388" indent="-179388" defTabSz="330200" eaLnBrk="0" hangingPunct="0">
              <a:lnSpc>
                <a:spcPct val="110000"/>
              </a:lnSpc>
              <a:spcBef>
                <a:spcPts val="600"/>
              </a:spcBef>
              <a:buFont typeface="Arial" charset="0"/>
              <a:buChar char="•"/>
              <a:defRPr/>
            </a:pPr>
            <a:r>
              <a:rPr lang="zh-CN" altLang="en-US" sz="1600" dirty="0" smtClean="0">
                <a:latin typeface="微软雅黑"/>
                <a:ea typeface="微软雅黑"/>
                <a:cs typeface="微软雅黑"/>
              </a:rPr>
              <a:t>启示：对于</a:t>
            </a:r>
            <a:r>
              <a:rPr lang="en-US" altLang="zh-CN" sz="1600" dirty="0" err="1" smtClean="0">
                <a:latin typeface="微软雅黑"/>
                <a:ea typeface="微软雅黑"/>
                <a:cs typeface="微软雅黑"/>
              </a:rPr>
              <a:t>BranchOut</a:t>
            </a:r>
            <a:r>
              <a:rPr lang="zh-CN" altLang="en-US" sz="1600" dirty="0" smtClean="0">
                <a:latin typeface="微软雅黑"/>
                <a:ea typeface="微软雅黑"/>
                <a:cs typeface="微软雅黑"/>
              </a:rPr>
              <a:t>而言，熟人关系已经成为了其产品能够得以成功的核心之一，那其他领域是否同样可以借鉴？比如婚恋、旅游、美食、购物、音乐、读书等</a:t>
            </a:r>
            <a:endParaRPr lang="zh-CN" altLang="en-US" sz="1600" dirty="0">
              <a:latin typeface="微软雅黑"/>
              <a:ea typeface="微软雅黑"/>
              <a:cs typeface="微软雅黑"/>
            </a:endParaRPr>
          </a:p>
        </p:txBody>
      </p:sp>
    </p:spTree>
    <p:extLst>
      <p:ext uri="{BB962C8B-B14F-4D97-AF65-F5344CB8AC3E}">
        <p14:creationId xmlns="" xmlns:p14="http://schemas.microsoft.com/office/powerpoint/2010/main" val="2330593814"/>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latin typeface="微软雅黑"/>
                <a:ea typeface="微软雅黑"/>
                <a:cs typeface="微软雅黑"/>
              </a:rPr>
              <a:t>Case2:</a:t>
            </a:r>
            <a:r>
              <a:rPr kumimoji="1" lang="zh-CN" altLang="en-US" dirty="0" smtClean="0">
                <a:latin typeface="微软雅黑"/>
                <a:ea typeface="微软雅黑"/>
                <a:cs typeface="微软雅黑"/>
              </a:rPr>
              <a:t>新浪微美食－基于新浪微博的美食分享</a:t>
            </a:r>
            <a:endParaRPr kumimoji="1" lang="zh-CN" altLang="en-US" dirty="0">
              <a:latin typeface="微软雅黑"/>
              <a:ea typeface="微软雅黑"/>
              <a:cs typeface="微软雅黑"/>
            </a:endParaRPr>
          </a:p>
        </p:txBody>
      </p:sp>
      <p:sp>
        <p:nvSpPr>
          <p:cNvPr id="5" name="内容占位符 2"/>
          <p:cNvSpPr txBox="1">
            <a:spLocks/>
          </p:cNvSpPr>
          <p:nvPr/>
        </p:nvSpPr>
        <p:spPr bwMode="auto">
          <a:xfrm>
            <a:off x="395536" y="1196752"/>
            <a:ext cx="8424936" cy="24482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17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17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17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17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7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zh-CN" altLang="en-US" dirty="0" smtClean="0">
                <a:latin typeface="微软雅黑"/>
                <a:ea typeface="微软雅黑"/>
                <a:cs typeface="微软雅黑"/>
              </a:rPr>
              <a:t>新浪微美食是一个基于美食的兴趣分享社区</a:t>
            </a:r>
            <a:r>
              <a:rPr kumimoji="1" lang="zh-CN" altLang="en-US" dirty="0">
                <a:latin typeface="微软雅黑"/>
                <a:ea typeface="微软雅黑"/>
                <a:cs typeface="微软雅黑"/>
              </a:rPr>
              <a:t>，你可以</a:t>
            </a:r>
            <a:r>
              <a:rPr kumimoji="1" lang="en-US" altLang="zh-CN" dirty="0">
                <a:latin typeface="微软雅黑"/>
                <a:ea typeface="微软雅黑"/>
                <a:cs typeface="微软雅黑"/>
              </a:rPr>
              <a:t>follow</a:t>
            </a:r>
            <a:r>
              <a:rPr kumimoji="1" lang="zh-CN" altLang="en-US" dirty="0">
                <a:latin typeface="微软雅黑"/>
                <a:ea typeface="微软雅黑"/>
                <a:cs typeface="微软雅黑"/>
              </a:rPr>
              <a:t>陌生的“吃货”达人，</a:t>
            </a:r>
            <a:r>
              <a:rPr kumimoji="1" lang="zh-CN" altLang="en-US" dirty="0" smtClean="0">
                <a:latin typeface="微软雅黑"/>
                <a:ea typeface="微软雅黑"/>
                <a:cs typeface="微软雅黑"/>
              </a:rPr>
              <a:t>也可以寻找新浪微博好友，去分享美食，点评餐厅，发现朋友喜欢的餐厅，记录自己的美食足迹</a:t>
            </a:r>
            <a:r>
              <a:rPr kumimoji="1" lang="zh-CN" altLang="zh-CN" dirty="0" smtClean="0">
                <a:latin typeface="微软雅黑"/>
                <a:ea typeface="微软雅黑"/>
                <a:cs typeface="微软雅黑"/>
              </a:rPr>
              <a:t>，</a:t>
            </a:r>
            <a:r>
              <a:rPr kumimoji="1" lang="zh-CN" altLang="en-US" dirty="0" smtClean="0">
                <a:latin typeface="微软雅黑"/>
                <a:ea typeface="微软雅黑"/>
                <a:cs typeface="微软雅黑"/>
              </a:rPr>
              <a:t>会员消费折扣等</a:t>
            </a:r>
            <a:endParaRPr kumimoji="1" lang="en-US" altLang="zh-CN" dirty="0" smtClean="0">
              <a:latin typeface="微软雅黑"/>
              <a:ea typeface="微软雅黑"/>
              <a:cs typeface="微软雅黑"/>
            </a:endParaRPr>
          </a:p>
          <a:p>
            <a:pPr marL="360363" indent="-360363"/>
            <a:r>
              <a:rPr kumimoji="1" lang="zh-CN" altLang="en-US" dirty="0" smtClean="0">
                <a:latin typeface="微软雅黑"/>
                <a:ea typeface="微软雅黑"/>
                <a:cs typeface="微软雅黑"/>
              </a:rPr>
              <a:t>作为一个美食推荐应用，引入新浪微博的好友关系，其作用更多是为了增加社区交流的活跃性或用户粘性，以及内容的传播，但未必好友喜欢的口味就一定是你喜欢的口味。这对其他细分领域的创业者同样是个参考，即对需求的理解要清晰，不要高估或错误的利用引入的已有社交关系</a:t>
            </a:r>
            <a:endParaRPr kumimoji="1" lang="en-US" altLang="zh-CN" dirty="0" smtClean="0">
              <a:latin typeface="微软雅黑"/>
              <a:ea typeface="微软雅黑"/>
              <a:cs typeface="微软雅黑"/>
            </a:endParaRPr>
          </a:p>
        </p:txBody>
      </p:sp>
      <p:pic>
        <p:nvPicPr>
          <p:cNvPr id="7" name="图片 6" descr="屏幕快照 2013-04-21 上午1.16.46.png"/>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71600" y="3255426"/>
            <a:ext cx="1808061" cy="3191501"/>
          </a:xfrm>
          <a:prstGeom prst="rect">
            <a:avLst/>
          </a:prstGeom>
        </p:spPr>
      </p:pic>
      <p:pic>
        <p:nvPicPr>
          <p:cNvPr id="8" name="图片 7" descr="屏幕快照 2013-04-21 上午1.17.01.png"/>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2843808" y="3296949"/>
            <a:ext cx="1792013" cy="3156387"/>
          </a:xfrm>
          <a:prstGeom prst="rect">
            <a:avLst/>
          </a:prstGeom>
        </p:spPr>
      </p:pic>
      <p:pic>
        <p:nvPicPr>
          <p:cNvPr id="10" name="图片 9" descr="屏幕快照 2013-04-21 上午1.17.15.png"/>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4716016" y="3313083"/>
            <a:ext cx="1733902" cy="3097199"/>
          </a:xfrm>
          <a:prstGeom prst="rect">
            <a:avLst/>
          </a:prstGeom>
        </p:spPr>
      </p:pic>
      <p:pic>
        <p:nvPicPr>
          <p:cNvPr id="11" name="图片 10" descr="屏幕快照 2013-04-21 上午1.17.22.png"/>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a:xfrm>
            <a:off x="6499567" y="3320183"/>
            <a:ext cx="1744841" cy="3090099"/>
          </a:xfrm>
          <a:prstGeom prst="rect">
            <a:avLst/>
          </a:prstGeom>
        </p:spPr>
      </p:pic>
    </p:spTree>
    <p:extLst>
      <p:ext uri="{BB962C8B-B14F-4D97-AF65-F5344CB8AC3E}">
        <p14:creationId xmlns="" xmlns:p14="http://schemas.microsoft.com/office/powerpoint/2010/main" val="1299096090"/>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txBox="1">
            <a:spLocks noChangeArrowheads="1"/>
          </p:cNvSpPr>
          <p:nvPr/>
        </p:nvSpPr>
        <p:spPr bwMode="auto">
          <a:xfrm>
            <a:off x="990600" y="2286000"/>
            <a:ext cx="7424738" cy="2438400"/>
          </a:xfrm>
          <a:prstGeom prst="rect">
            <a:avLst/>
          </a:prstGeom>
          <a:noFill/>
          <a:ln w="9525">
            <a:noFill/>
            <a:miter lim="800000"/>
            <a:headEnd/>
            <a:tailEnd/>
          </a:ln>
        </p:spPr>
        <p:txBody>
          <a:bodyPr/>
          <a:lstStyle/>
          <a:p>
            <a:pPr marL="571500" indent="-457200">
              <a:lnSpc>
                <a:spcPct val="150000"/>
              </a:lnSpc>
              <a:spcBef>
                <a:spcPct val="20000"/>
              </a:spcBef>
              <a:buClr>
                <a:schemeClr val="tx1"/>
              </a:buClr>
            </a:pPr>
            <a:r>
              <a:rPr lang="zh-CN" altLang="en-US" sz="2400" b="1" dirty="0">
                <a:ea typeface="微软雅黑" pitchFamily="34" charset="-122"/>
              </a:rPr>
              <a:t>这是一个最好的时代，也是一个最坏的时代；</a:t>
            </a:r>
            <a:endParaRPr lang="en-US" altLang="zh-CN" sz="2400" b="1" dirty="0">
              <a:ea typeface="微软雅黑" pitchFamily="34" charset="-122"/>
            </a:endParaRPr>
          </a:p>
          <a:p>
            <a:pPr marL="571500" indent="-457200">
              <a:lnSpc>
                <a:spcPct val="150000"/>
              </a:lnSpc>
              <a:spcBef>
                <a:spcPct val="20000"/>
              </a:spcBef>
              <a:buClr>
                <a:schemeClr val="tx1"/>
              </a:buClr>
            </a:pPr>
            <a:r>
              <a:rPr lang="zh-CN" altLang="en-US" sz="2400" b="1" dirty="0">
                <a:ea typeface="微软雅黑" pitchFamily="34" charset="-122"/>
              </a:rPr>
              <a:t>这是一个智慧的时代，也是一个愚昧的时代；</a:t>
            </a:r>
            <a:endParaRPr lang="en-US" altLang="zh-CN" sz="2400" b="1" dirty="0">
              <a:ea typeface="微软雅黑" pitchFamily="34" charset="-122"/>
            </a:endParaRPr>
          </a:p>
          <a:p>
            <a:pPr marL="571500" indent="-457200">
              <a:lnSpc>
                <a:spcPct val="150000"/>
              </a:lnSpc>
              <a:spcBef>
                <a:spcPct val="20000"/>
              </a:spcBef>
              <a:buClr>
                <a:schemeClr val="tx1"/>
              </a:buClr>
            </a:pPr>
            <a:r>
              <a:rPr lang="zh-CN" altLang="en-US" sz="2400" b="1" dirty="0">
                <a:ea typeface="微软雅黑" pitchFamily="34" charset="-122"/>
              </a:rPr>
              <a:t>这是一个光明的时代，又是一个黑暗的时代。</a:t>
            </a:r>
            <a:endParaRPr lang="en-US" altLang="zh-CN" sz="2400" b="1" dirty="0">
              <a:ea typeface="微软雅黑" pitchFamily="34" charset="-122"/>
            </a:endParaRPr>
          </a:p>
          <a:p>
            <a:pPr marL="571500" indent="-457200">
              <a:lnSpc>
                <a:spcPct val="150000"/>
              </a:lnSpc>
              <a:spcBef>
                <a:spcPct val="20000"/>
              </a:spcBef>
              <a:buClr>
                <a:schemeClr val="tx1"/>
              </a:buClr>
            </a:pPr>
            <a:endParaRPr lang="en-US" altLang="zh-CN" sz="2400" dirty="0">
              <a:ea typeface="微软雅黑" pitchFamily="34" charset="-122"/>
            </a:endParaRPr>
          </a:p>
          <a:p>
            <a:pPr marL="571500" indent="-457200" algn="r">
              <a:lnSpc>
                <a:spcPct val="150000"/>
              </a:lnSpc>
              <a:spcBef>
                <a:spcPct val="20000"/>
              </a:spcBef>
              <a:buClr>
                <a:schemeClr val="tx1"/>
              </a:buClr>
            </a:pPr>
            <a:r>
              <a:rPr lang="zh-CN" altLang="en-US" sz="2400" b="1" dirty="0">
                <a:ea typeface="微软雅黑" pitchFamily="34" charset="-122"/>
              </a:rPr>
              <a:t>狄更斯</a:t>
            </a:r>
            <a:r>
              <a:rPr lang="en-US" altLang="zh-CN" sz="2400" b="1" dirty="0">
                <a:ea typeface="微软雅黑" pitchFamily="34" charset="-122"/>
              </a:rPr>
              <a:t>《</a:t>
            </a:r>
            <a:r>
              <a:rPr lang="zh-CN" altLang="en-US" sz="2400" b="1" dirty="0">
                <a:ea typeface="微软雅黑" pitchFamily="34" charset="-122"/>
              </a:rPr>
              <a:t>双城记</a:t>
            </a:r>
            <a:r>
              <a:rPr lang="en-US" altLang="zh-CN" sz="2400" b="1" dirty="0">
                <a:ea typeface="微软雅黑" pitchFamily="34" charset="-122"/>
              </a:rPr>
              <a:t>》</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latin typeface="微软雅黑"/>
                <a:ea typeface="微软雅黑"/>
                <a:cs typeface="微软雅黑"/>
              </a:rPr>
              <a:t>Case3:</a:t>
            </a:r>
            <a:r>
              <a:rPr kumimoji="1" lang="zh-CN" altLang="en-US" dirty="0" smtClean="0">
                <a:latin typeface="微软雅黑"/>
                <a:ea typeface="微软雅黑"/>
                <a:cs typeface="微软雅黑"/>
              </a:rPr>
              <a:t>大姨吗－</a:t>
            </a:r>
            <a:r>
              <a:rPr kumimoji="1" lang="zh-CN" altLang="en-US" dirty="0">
                <a:latin typeface="微软雅黑"/>
                <a:ea typeface="微软雅黑"/>
                <a:cs typeface="微软雅黑"/>
              </a:rPr>
              <a:t>女性经期管理工具</a:t>
            </a:r>
          </a:p>
        </p:txBody>
      </p:sp>
      <p:sp>
        <p:nvSpPr>
          <p:cNvPr id="3" name="内容占位符 2"/>
          <p:cNvSpPr>
            <a:spLocks noGrp="1"/>
          </p:cNvSpPr>
          <p:nvPr>
            <p:ph idx="1"/>
          </p:nvPr>
        </p:nvSpPr>
        <p:spPr>
          <a:xfrm>
            <a:off x="457200" y="1196752"/>
            <a:ext cx="8229600" cy="1440160"/>
          </a:xfrm>
        </p:spPr>
        <p:txBody>
          <a:bodyPr/>
          <a:lstStyle/>
          <a:p>
            <a:r>
              <a:rPr kumimoji="1" lang="zh-CN" altLang="en-US" dirty="0" smtClean="0">
                <a:latin typeface="微软雅黑"/>
                <a:ea typeface="微软雅黑"/>
                <a:cs typeface="微软雅黑"/>
              </a:rPr>
              <a:t>“大姨吗”能够帮助女性智能计算生理周期，并根据每个人的生理周期情况推送健康小贴士，在在线匿名讨论区里，大家可以对于生理健康问题互相提问回答，也可以倾诉无处发泄的小烦恼，数据云端存储</a:t>
            </a:r>
            <a:endParaRPr kumimoji="1" lang="en-US" altLang="zh-CN" dirty="0">
              <a:latin typeface="微软雅黑"/>
              <a:ea typeface="微软雅黑"/>
              <a:cs typeface="微软雅黑"/>
            </a:endParaRPr>
          </a:p>
          <a:p>
            <a:r>
              <a:rPr kumimoji="1" lang="zh-CN" altLang="en-US" dirty="0" smtClean="0">
                <a:latin typeface="微软雅黑"/>
                <a:ea typeface="微软雅黑"/>
                <a:cs typeface="微软雅黑"/>
              </a:rPr>
              <a:t>上线不足一年，</a:t>
            </a:r>
            <a:r>
              <a:rPr kumimoji="1" lang="zh-CN" altLang="en-US" dirty="0">
                <a:latin typeface="微软雅黑"/>
                <a:ea typeface="微软雅黑"/>
                <a:cs typeface="微软雅黑"/>
              </a:rPr>
              <a:t>已经累计了</a:t>
            </a:r>
            <a:r>
              <a:rPr kumimoji="1" lang="en-US" altLang="zh-CN" dirty="0">
                <a:latin typeface="微软雅黑"/>
                <a:ea typeface="微软雅黑"/>
                <a:cs typeface="微软雅黑"/>
              </a:rPr>
              <a:t>680</a:t>
            </a:r>
            <a:r>
              <a:rPr kumimoji="1" lang="zh-CN" altLang="en-US" dirty="0">
                <a:latin typeface="微软雅黑"/>
                <a:ea typeface="微软雅黑"/>
                <a:cs typeface="微软雅黑"/>
              </a:rPr>
              <a:t>万注册用户</a:t>
            </a:r>
            <a:r>
              <a:rPr kumimoji="1" lang="zh-CN" altLang="en-US" dirty="0" smtClean="0">
                <a:latin typeface="微软雅黑"/>
                <a:ea typeface="微软雅黑"/>
                <a:cs typeface="微软雅黑"/>
              </a:rPr>
              <a:t>。近期“</a:t>
            </a:r>
            <a:r>
              <a:rPr kumimoji="1" lang="zh-CN" altLang="en-US" dirty="0">
                <a:latin typeface="微软雅黑"/>
                <a:ea typeface="微软雅黑"/>
                <a:cs typeface="微软雅黑"/>
              </a:rPr>
              <a:t>大姨吗”完成了</a:t>
            </a:r>
            <a:r>
              <a:rPr kumimoji="1" lang="en-US" altLang="zh-CN" dirty="0">
                <a:latin typeface="微软雅黑"/>
                <a:ea typeface="微软雅黑"/>
                <a:cs typeface="微软雅黑"/>
              </a:rPr>
              <a:t>A</a:t>
            </a:r>
            <a:r>
              <a:rPr kumimoji="1" lang="zh-CN" altLang="en-US" dirty="0">
                <a:latin typeface="微软雅黑"/>
                <a:ea typeface="微软雅黑"/>
                <a:cs typeface="微软雅黑"/>
              </a:rPr>
              <a:t>轮融资</a:t>
            </a:r>
            <a:endParaRPr kumimoji="1" lang="en-US" altLang="zh-CN" dirty="0" smtClean="0">
              <a:latin typeface="微软雅黑"/>
              <a:ea typeface="微软雅黑"/>
              <a:cs typeface="微软雅黑"/>
            </a:endParaRPr>
          </a:p>
          <a:p>
            <a:endParaRPr kumimoji="1" lang="en-US" altLang="zh-CN" dirty="0" smtClean="0">
              <a:latin typeface="微软雅黑"/>
              <a:ea typeface="微软雅黑"/>
              <a:cs typeface="微软雅黑"/>
            </a:endParaRPr>
          </a:p>
          <a:p>
            <a:endParaRPr kumimoji="1" lang="zh-CN" altLang="en-US" dirty="0">
              <a:latin typeface="微软雅黑"/>
              <a:ea typeface="微软雅黑"/>
              <a:cs typeface="微软雅黑"/>
            </a:endParaRPr>
          </a:p>
        </p:txBody>
      </p:sp>
      <p:pic>
        <p:nvPicPr>
          <p:cNvPr id="4" name="图片 3" descr="屏幕快照 2013-04-20 下午11.10.10.png"/>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55576" y="2930542"/>
            <a:ext cx="1824017" cy="3221732"/>
          </a:xfrm>
          <a:prstGeom prst="rect">
            <a:avLst/>
          </a:prstGeom>
        </p:spPr>
      </p:pic>
      <p:pic>
        <p:nvPicPr>
          <p:cNvPr id="6" name="图片 5" descr="屏幕快照 2013-04-20 下午11.10.38.png"/>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2599010" y="2924944"/>
            <a:ext cx="1828974" cy="3214560"/>
          </a:xfrm>
          <a:prstGeom prst="rect">
            <a:avLst/>
          </a:prstGeom>
        </p:spPr>
      </p:pic>
      <p:sp>
        <p:nvSpPr>
          <p:cNvPr id="9" name="内容占位符 2"/>
          <p:cNvSpPr txBox="1">
            <a:spLocks/>
          </p:cNvSpPr>
          <p:nvPr/>
        </p:nvSpPr>
        <p:spPr bwMode="auto">
          <a:xfrm>
            <a:off x="4716016" y="2996952"/>
            <a:ext cx="3888431" cy="22322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17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17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17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17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7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kumimoji="1" lang="zh-CN" altLang="en-US" dirty="0" smtClean="0">
                <a:latin typeface="微软雅黑"/>
                <a:ea typeface="微软雅黑"/>
                <a:cs typeface="微软雅黑"/>
              </a:rPr>
              <a:t>在线匿名社区对应用的作用：</a:t>
            </a:r>
            <a:endParaRPr kumimoji="1" lang="en-US" altLang="zh-CN" dirty="0" smtClean="0">
              <a:latin typeface="微软雅黑"/>
              <a:ea typeface="微软雅黑"/>
              <a:cs typeface="微软雅黑"/>
            </a:endParaRPr>
          </a:p>
          <a:p>
            <a:pPr marL="0" indent="0">
              <a:buNone/>
            </a:pPr>
            <a:endParaRPr kumimoji="1" lang="en-US" altLang="zh-CN" dirty="0" smtClean="0">
              <a:latin typeface="微软雅黑"/>
              <a:ea typeface="微软雅黑"/>
              <a:cs typeface="微软雅黑"/>
            </a:endParaRPr>
          </a:p>
          <a:p>
            <a:r>
              <a:rPr kumimoji="1" lang="zh-CN" altLang="en-US" dirty="0">
                <a:latin typeface="微软雅黑"/>
                <a:ea typeface="微软雅黑"/>
                <a:cs typeface="微软雅黑"/>
              </a:rPr>
              <a:t>社交化可通过关系链增强用户</a:t>
            </a:r>
            <a:r>
              <a:rPr kumimoji="1" lang="zh-CN" altLang="en-US" dirty="0" smtClean="0">
                <a:latin typeface="微软雅黑"/>
                <a:ea typeface="微软雅黑"/>
                <a:cs typeface="微软雅黑"/>
              </a:rPr>
              <a:t>粘性</a:t>
            </a:r>
            <a:endParaRPr kumimoji="1" lang="en-US" altLang="zh-CN" dirty="0" smtClean="0">
              <a:latin typeface="微软雅黑"/>
              <a:ea typeface="微软雅黑"/>
              <a:cs typeface="微软雅黑"/>
            </a:endParaRPr>
          </a:p>
          <a:p>
            <a:r>
              <a:rPr kumimoji="1" lang="zh-CN" altLang="en-US" dirty="0">
                <a:latin typeface="微软雅黑"/>
                <a:ea typeface="微软雅黑"/>
                <a:cs typeface="微软雅黑"/>
              </a:rPr>
              <a:t>社交化是海量信息时代发掘价值信</a:t>
            </a:r>
            <a:r>
              <a:rPr kumimoji="1" lang="zh-CN" altLang="en-US" dirty="0" smtClean="0">
                <a:latin typeface="微软雅黑"/>
                <a:ea typeface="微软雅黑"/>
                <a:cs typeface="微软雅黑"/>
              </a:rPr>
              <a:t>息的重要途径</a:t>
            </a:r>
            <a:endParaRPr kumimoji="1" lang="en-US" altLang="zh-CN" dirty="0" smtClean="0">
              <a:latin typeface="微软雅黑"/>
              <a:ea typeface="微软雅黑"/>
              <a:cs typeface="微软雅黑"/>
            </a:endParaRPr>
          </a:p>
          <a:p>
            <a:r>
              <a:rPr kumimoji="1" lang="zh-CN" altLang="en-US" dirty="0">
                <a:latin typeface="微软雅黑"/>
                <a:ea typeface="微软雅黑"/>
                <a:cs typeface="微软雅黑"/>
              </a:rPr>
              <a:t>社交化可充分打开工具类</a:t>
            </a:r>
            <a:r>
              <a:rPr kumimoji="1" lang="en-US" altLang="zh-CN" dirty="0">
                <a:latin typeface="微软雅黑"/>
                <a:ea typeface="微软雅黑"/>
                <a:cs typeface="微软雅黑"/>
              </a:rPr>
              <a:t>APP</a:t>
            </a:r>
            <a:r>
              <a:rPr kumimoji="1" lang="zh-CN" altLang="en-US" dirty="0" smtClean="0">
                <a:latin typeface="微软雅黑"/>
                <a:ea typeface="微软雅黑"/>
                <a:cs typeface="微软雅黑"/>
              </a:rPr>
              <a:t>的盈利空间（发现赢利点、</a:t>
            </a:r>
            <a:r>
              <a:rPr kumimoji="1" lang="en-US" altLang="zh-CN" dirty="0" smtClean="0">
                <a:latin typeface="微软雅黑"/>
                <a:ea typeface="微软雅黑"/>
                <a:cs typeface="微软雅黑"/>
              </a:rPr>
              <a:t>O2O</a:t>
            </a:r>
            <a:r>
              <a:rPr kumimoji="1" lang="zh-CN" altLang="en-US" dirty="0" smtClean="0">
                <a:latin typeface="微软雅黑"/>
                <a:ea typeface="微软雅黑"/>
                <a:cs typeface="微软雅黑"/>
              </a:rPr>
              <a:t>、精准营销等）</a:t>
            </a:r>
            <a:endParaRPr kumimoji="1" lang="zh-CN" altLang="en-US" dirty="0">
              <a:latin typeface="微软雅黑"/>
              <a:ea typeface="微软雅黑"/>
              <a:cs typeface="微软雅黑"/>
            </a:endParaRPr>
          </a:p>
        </p:txBody>
      </p:sp>
    </p:spTree>
    <p:extLst>
      <p:ext uri="{BB962C8B-B14F-4D97-AF65-F5344CB8AC3E}">
        <p14:creationId xmlns="" xmlns:p14="http://schemas.microsoft.com/office/powerpoint/2010/main" val="2235679995"/>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latin typeface="微软雅黑"/>
                <a:ea typeface="微软雅黑"/>
                <a:cs typeface="微软雅黑"/>
              </a:rPr>
              <a:t>Case4:</a:t>
            </a:r>
            <a:r>
              <a:rPr kumimoji="1" lang="zh-CN" altLang="zh-CN" dirty="0">
                <a:latin typeface="微软雅黑"/>
                <a:ea typeface="微软雅黑"/>
                <a:cs typeface="微软雅黑"/>
              </a:rPr>
              <a:t>I</a:t>
            </a:r>
            <a:r>
              <a:rPr kumimoji="1" lang="en-US" altLang="zh-CN" dirty="0" err="1" smtClean="0">
                <a:latin typeface="微软雅黑"/>
                <a:ea typeface="微软雅黑"/>
                <a:cs typeface="微软雅黑"/>
              </a:rPr>
              <a:t>nstagram</a:t>
            </a:r>
            <a:r>
              <a:rPr kumimoji="1" lang="zh-CN" altLang="en-US" dirty="0" smtClean="0">
                <a:latin typeface="微软雅黑"/>
                <a:ea typeface="微软雅黑"/>
                <a:cs typeface="微软雅黑"/>
              </a:rPr>
              <a:t>－国际化图片分享社区</a:t>
            </a:r>
            <a:endParaRPr kumimoji="1" lang="zh-CN" altLang="en-US" dirty="0">
              <a:latin typeface="微软雅黑"/>
              <a:ea typeface="微软雅黑"/>
              <a:cs typeface="微软雅黑"/>
            </a:endParaRPr>
          </a:p>
        </p:txBody>
      </p:sp>
      <p:sp>
        <p:nvSpPr>
          <p:cNvPr id="3" name="内容占位符 2"/>
          <p:cNvSpPr>
            <a:spLocks noGrp="1"/>
          </p:cNvSpPr>
          <p:nvPr>
            <p:ph idx="1"/>
          </p:nvPr>
        </p:nvSpPr>
        <p:spPr>
          <a:xfrm>
            <a:off x="457200" y="1124744"/>
            <a:ext cx="8291264" cy="2304255"/>
          </a:xfrm>
        </p:spPr>
        <p:txBody>
          <a:bodyPr/>
          <a:lstStyle/>
          <a:p>
            <a:r>
              <a:rPr kumimoji="1" lang="en-US" altLang="zh-CN" dirty="0" err="1">
                <a:latin typeface="微软雅黑"/>
                <a:ea typeface="微软雅黑"/>
                <a:cs typeface="微软雅黑"/>
              </a:rPr>
              <a:t>Instagram</a:t>
            </a:r>
            <a:r>
              <a:rPr kumimoji="1" lang="zh-CN" altLang="en-US" dirty="0" smtClean="0">
                <a:latin typeface="微软雅黑"/>
                <a:ea typeface="微软雅黑"/>
                <a:cs typeface="微软雅黑"/>
              </a:rPr>
              <a:t>提供了一套顺畅</a:t>
            </a:r>
            <a:r>
              <a:rPr kumimoji="1" lang="zh-CN" altLang="en-US" dirty="0">
                <a:latin typeface="微软雅黑"/>
                <a:ea typeface="微软雅黑"/>
                <a:cs typeface="微软雅黑"/>
              </a:rPr>
              <a:t>的操作流程：拍照</a:t>
            </a:r>
            <a:r>
              <a:rPr kumimoji="1" lang="en-US" altLang="zh-CN" dirty="0">
                <a:latin typeface="微软雅黑"/>
                <a:ea typeface="微软雅黑"/>
                <a:cs typeface="微软雅黑"/>
              </a:rPr>
              <a:t>--</a:t>
            </a:r>
            <a:r>
              <a:rPr kumimoji="1" lang="zh-CN" altLang="en-US" dirty="0">
                <a:latin typeface="微软雅黑"/>
                <a:ea typeface="微软雅黑"/>
                <a:cs typeface="微软雅黑"/>
              </a:rPr>
              <a:t>滤镜特效（以</a:t>
            </a:r>
            <a:r>
              <a:rPr kumimoji="1" lang="en-US" altLang="zh-CN" dirty="0" err="1">
                <a:latin typeface="微软雅黑"/>
                <a:ea typeface="微软雅黑"/>
                <a:cs typeface="微软雅黑"/>
              </a:rPr>
              <a:t>lomo</a:t>
            </a:r>
            <a:r>
              <a:rPr kumimoji="1" lang="zh-CN" altLang="en-US" dirty="0">
                <a:latin typeface="微软雅黑"/>
                <a:ea typeface="微软雅黑"/>
                <a:cs typeface="微软雅黑"/>
              </a:rPr>
              <a:t>风为主的</a:t>
            </a:r>
            <a:r>
              <a:rPr kumimoji="1" lang="en-US" altLang="zh-CN" dirty="0">
                <a:latin typeface="微软雅黑"/>
                <a:ea typeface="微软雅黑"/>
                <a:cs typeface="微软雅黑"/>
              </a:rPr>
              <a:t>11</a:t>
            </a:r>
            <a:r>
              <a:rPr kumimoji="1" lang="zh-CN" altLang="en-US" dirty="0">
                <a:latin typeface="微软雅黑"/>
                <a:ea typeface="微软雅黑"/>
                <a:cs typeface="微软雅黑"/>
              </a:rPr>
              <a:t>种照片特效）</a:t>
            </a:r>
            <a:r>
              <a:rPr kumimoji="1" lang="en-US" altLang="zh-CN" dirty="0">
                <a:latin typeface="微软雅黑"/>
                <a:ea typeface="微软雅黑"/>
                <a:cs typeface="微软雅黑"/>
              </a:rPr>
              <a:t>--</a:t>
            </a:r>
            <a:r>
              <a:rPr kumimoji="1" lang="zh-CN" altLang="en-US" dirty="0">
                <a:latin typeface="微软雅黑"/>
                <a:ea typeface="微软雅黑"/>
                <a:cs typeface="微软雅黑"/>
              </a:rPr>
              <a:t>添加说明</a:t>
            </a:r>
            <a:r>
              <a:rPr kumimoji="1" lang="en-US" altLang="zh-CN" dirty="0">
                <a:latin typeface="微软雅黑"/>
                <a:ea typeface="微软雅黑"/>
                <a:cs typeface="微软雅黑"/>
              </a:rPr>
              <a:t>/</a:t>
            </a:r>
            <a:r>
              <a:rPr kumimoji="1" lang="zh-CN" altLang="en-US" dirty="0" smtClean="0">
                <a:latin typeface="微软雅黑"/>
                <a:ea typeface="微软雅黑"/>
                <a:cs typeface="微软雅黑"/>
              </a:rPr>
              <a:t>添加</a:t>
            </a:r>
            <a:r>
              <a:rPr kumimoji="1" lang="zh-CN" altLang="en-US" dirty="0">
                <a:latin typeface="微软雅黑"/>
                <a:ea typeface="微软雅黑"/>
                <a:cs typeface="微软雅黑"/>
              </a:rPr>
              <a:t>地点</a:t>
            </a:r>
            <a:r>
              <a:rPr kumimoji="1" lang="en-US" altLang="zh-CN" dirty="0">
                <a:latin typeface="微软雅黑"/>
                <a:ea typeface="微软雅黑"/>
                <a:cs typeface="微软雅黑"/>
              </a:rPr>
              <a:t>--</a:t>
            </a:r>
            <a:r>
              <a:rPr kumimoji="1" lang="zh-CN" altLang="en-US" dirty="0">
                <a:latin typeface="微软雅黑"/>
                <a:ea typeface="微软雅黑"/>
                <a:cs typeface="微软雅黑"/>
              </a:rPr>
              <a:t>分享（可以共享到</a:t>
            </a:r>
            <a:r>
              <a:rPr kumimoji="1" lang="en-US" altLang="zh-CN" dirty="0">
                <a:latin typeface="微软雅黑"/>
                <a:ea typeface="微软雅黑"/>
                <a:cs typeface="微软雅黑"/>
              </a:rPr>
              <a:t>Twitter</a:t>
            </a:r>
            <a:r>
              <a:rPr kumimoji="1" lang="zh-CN" altLang="en-US" dirty="0">
                <a:latin typeface="微软雅黑"/>
                <a:ea typeface="微软雅黑"/>
                <a:cs typeface="微软雅黑"/>
              </a:rPr>
              <a:t>、</a:t>
            </a:r>
            <a:r>
              <a:rPr kumimoji="1" lang="en-US" altLang="zh-CN" dirty="0" smtClean="0">
                <a:latin typeface="微软雅黑"/>
                <a:ea typeface="微软雅黑"/>
                <a:cs typeface="微软雅黑"/>
              </a:rPr>
              <a:t>Facebook</a:t>
            </a:r>
            <a:r>
              <a:rPr kumimoji="1" lang="zh-CN" altLang="en-US" dirty="0" smtClean="0">
                <a:latin typeface="微软雅黑"/>
                <a:ea typeface="微软雅黑"/>
                <a:cs typeface="微软雅黑"/>
              </a:rPr>
              <a:t>，</a:t>
            </a:r>
            <a:r>
              <a:rPr kumimoji="1" lang="zh-CN" altLang="en-US" dirty="0">
                <a:latin typeface="微软雅黑"/>
                <a:ea typeface="微软雅黑"/>
                <a:cs typeface="微软雅黑"/>
              </a:rPr>
              <a:t>甚</a:t>
            </a:r>
            <a:r>
              <a:rPr kumimoji="1" lang="zh-CN" altLang="en-US" dirty="0" smtClean="0">
                <a:latin typeface="微软雅黑"/>
                <a:ea typeface="微软雅黑"/>
                <a:cs typeface="微软雅黑"/>
              </a:rPr>
              <a:t>至新浪微博等）</a:t>
            </a:r>
            <a:r>
              <a:rPr kumimoji="1" lang="zh-CN" altLang="en-US" dirty="0">
                <a:latin typeface="微软雅黑"/>
                <a:ea typeface="微软雅黑"/>
                <a:cs typeface="微软雅黑"/>
              </a:rPr>
              <a:t>。同时</a:t>
            </a:r>
            <a:r>
              <a:rPr kumimoji="1" lang="en-US" altLang="zh-CN" dirty="0" err="1">
                <a:latin typeface="微软雅黑"/>
                <a:ea typeface="微软雅黑"/>
                <a:cs typeface="微软雅黑"/>
              </a:rPr>
              <a:t>Instagram</a:t>
            </a:r>
            <a:r>
              <a:rPr kumimoji="1" lang="zh-CN" altLang="en-US" dirty="0">
                <a:latin typeface="微软雅黑"/>
                <a:ea typeface="微软雅黑"/>
                <a:cs typeface="微软雅黑"/>
              </a:rPr>
              <a:t>基于这些照片建立了一个微社区，在这里你可以通过关注、评论、</a:t>
            </a:r>
            <a:r>
              <a:rPr kumimoji="1" lang="en-US" altLang="zh-CN" dirty="0">
                <a:latin typeface="微软雅黑"/>
                <a:ea typeface="微软雅黑"/>
                <a:cs typeface="微软雅黑"/>
              </a:rPr>
              <a:t>like</a:t>
            </a:r>
            <a:r>
              <a:rPr kumimoji="1" lang="zh-CN" altLang="en-US" dirty="0">
                <a:latin typeface="微软雅黑"/>
                <a:ea typeface="微软雅黑"/>
                <a:cs typeface="微软雅黑"/>
              </a:rPr>
              <a:t>等操作与其他用户进行互动</a:t>
            </a:r>
            <a:r>
              <a:rPr kumimoji="1" lang="zh-CN" altLang="en-US" dirty="0" smtClean="0">
                <a:latin typeface="微软雅黑"/>
                <a:ea typeface="微软雅黑"/>
                <a:cs typeface="微软雅黑"/>
              </a:rPr>
              <a:t>。</a:t>
            </a:r>
            <a:endParaRPr kumimoji="1" lang="en-US" altLang="zh-CN" dirty="0" smtClean="0">
              <a:latin typeface="微软雅黑"/>
              <a:ea typeface="微软雅黑"/>
              <a:cs typeface="微软雅黑"/>
            </a:endParaRPr>
          </a:p>
          <a:p>
            <a:r>
              <a:rPr kumimoji="1" lang="en-US" altLang="zh-CN" dirty="0">
                <a:latin typeface="微软雅黑"/>
                <a:ea typeface="微软雅黑"/>
                <a:cs typeface="微软雅黑"/>
              </a:rPr>
              <a:t>2012</a:t>
            </a:r>
            <a:r>
              <a:rPr kumimoji="1" lang="zh-CN" altLang="en-US" dirty="0">
                <a:latin typeface="微软雅黑"/>
                <a:ea typeface="微软雅黑"/>
                <a:cs typeface="微软雅黑"/>
              </a:rPr>
              <a:t>年</a:t>
            </a:r>
            <a:r>
              <a:rPr kumimoji="1" lang="en-US" altLang="zh-CN" dirty="0">
                <a:latin typeface="微软雅黑"/>
                <a:ea typeface="微软雅黑"/>
                <a:cs typeface="微软雅黑"/>
              </a:rPr>
              <a:t>4</a:t>
            </a:r>
            <a:r>
              <a:rPr kumimoji="1" lang="zh-CN" altLang="en-US" dirty="0">
                <a:latin typeface="微软雅黑"/>
                <a:ea typeface="微软雅黑"/>
                <a:cs typeface="微软雅黑"/>
              </a:rPr>
              <a:t>月</a:t>
            </a:r>
            <a:r>
              <a:rPr kumimoji="1" lang="en-US" altLang="zh-CN" dirty="0">
                <a:latin typeface="微软雅黑"/>
                <a:ea typeface="微软雅黑"/>
                <a:cs typeface="微软雅黑"/>
              </a:rPr>
              <a:t>10</a:t>
            </a:r>
            <a:r>
              <a:rPr kumimoji="1" lang="zh-CN" altLang="en-US" dirty="0">
                <a:latin typeface="微软雅黑"/>
                <a:ea typeface="微软雅黑"/>
                <a:cs typeface="微软雅黑"/>
              </a:rPr>
              <a:t>号，被</a:t>
            </a:r>
            <a:r>
              <a:rPr kumimoji="1" lang="en-US" altLang="zh-CN" dirty="0">
                <a:latin typeface="微软雅黑"/>
                <a:ea typeface="微软雅黑"/>
                <a:cs typeface="微软雅黑"/>
              </a:rPr>
              <a:t>Facebook</a:t>
            </a:r>
            <a:r>
              <a:rPr kumimoji="1" lang="zh-CN" altLang="en-US" dirty="0">
                <a:latin typeface="微软雅黑"/>
                <a:ea typeface="微软雅黑"/>
                <a:cs typeface="微软雅黑"/>
              </a:rPr>
              <a:t>以</a:t>
            </a:r>
            <a:r>
              <a:rPr kumimoji="1" lang="en-US" altLang="zh-CN" dirty="0">
                <a:latin typeface="微软雅黑"/>
                <a:ea typeface="微软雅黑"/>
                <a:cs typeface="微软雅黑"/>
              </a:rPr>
              <a:t>10</a:t>
            </a:r>
            <a:r>
              <a:rPr kumimoji="1" lang="zh-CN" altLang="en-US" dirty="0">
                <a:latin typeface="微软雅黑"/>
                <a:ea typeface="微软雅黑"/>
                <a:cs typeface="微软雅黑"/>
              </a:rPr>
              <a:t>亿美元收购。</a:t>
            </a:r>
            <a:r>
              <a:rPr kumimoji="1" lang="zh-CN" altLang="en-US" dirty="0" smtClean="0">
                <a:latin typeface="微软雅黑"/>
                <a:ea typeface="微软雅黑"/>
                <a:cs typeface="微软雅黑"/>
              </a:rPr>
              <a:t>公司今年</a:t>
            </a:r>
            <a:r>
              <a:rPr kumimoji="1" lang="en-US" altLang="zh-CN" dirty="0" smtClean="0">
                <a:latin typeface="微软雅黑"/>
                <a:ea typeface="微软雅黑"/>
                <a:cs typeface="微软雅黑"/>
              </a:rPr>
              <a:t>2</a:t>
            </a:r>
            <a:r>
              <a:rPr kumimoji="1" lang="zh-CN" altLang="en-US" dirty="0" smtClean="0">
                <a:latin typeface="微软雅黑"/>
                <a:ea typeface="微软雅黑"/>
                <a:cs typeface="微软雅黑"/>
              </a:rPr>
              <a:t>月份宣布其月活跃用户数</a:t>
            </a:r>
            <a:r>
              <a:rPr kumimoji="1" lang="zh-CN" altLang="en-US" dirty="0">
                <a:latin typeface="微软雅黑"/>
                <a:ea typeface="微软雅黑"/>
                <a:cs typeface="微软雅黑"/>
              </a:rPr>
              <a:t>突破 </a:t>
            </a:r>
            <a:r>
              <a:rPr kumimoji="1" lang="en-US" altLang="zh-CN" dirty="0">
                <a:latin typeface="微软雅黑"/>
                <a:ea typeface="微软雅黑"/>
                <a:cs typeface="微软雅黑"/>
              </a:rPr>
              <a:t>1 </a:t>
            </a:r>
            <a:r>
              <a:rPr kumimoji="1" lang="zh-CN" altLang="en-US" dirty="0" smtClean="0">
                <a:latin typeface="微软雅黑"/>
                <a:ea typeface="微软雅黑"/>
                <a:cs typeface="微软雅黑"/>
              </a:rPr>
              <a:t>亿，较</a:t>
            </a:r>
            <a:r>
              <a:rPr kumimoji="1" lang="en-US" altLang="zh-CN" dirty="0" smtClean="0">
                <a:latin typeface="微软雅黑"/>
                <a:ea typeface="微软雅黑"/>
                <a:cs typeface="微软雅黑"/>
              </a:rPr>
              <a:t>1</a:t>
            </a:r>
            <a:r>
              <a:rPr kumimoji="1" lang="zh-CN" altLang="en-US" dirty="0" smtClean="0">
                <a:latin typeface="微软雅黑"/>
                <a:ea typeface="微软雅黑"/>
                <a:cs typeface="微软雅黑"/>
              </a:rPr>
              <a:t>个</a:t>
            </a:r>
            <a:r>
              <a:rPr kumimoji="1" lang="zh-CN" altLang="en-US" dirty="0">
                <a:latin typeface="微软雅黑"/>
                <a:ea typeface="微软雅黑"/>
                <a:cs typeface="微软雅黑"/>
              </a:rPr>
              <a:t>月宣布的 </a:t>
            </a:r>
            <a:r>
              <a:rPr kumimoji="1" lang="en-US" altLang="zh-CN" dirty="0">
                <a:latin typeface="微软雅黑"/>
                <a:ea typeface="微软雅黑"/>
                <a:cs typeface="微软雅黑"/>
              </a:rPr>
              <a:t>9000 </a:t>
            </a:r>
            <a:r>
              <a:rPr kumimoji="1" lang="zh-CN" altLang="en-US" dirty="0">
                <a:latin typeface="微软雅黑"/>
                <a:ea typeface="微软雅黑"/>
                <a:cs typeface="微软雅黑"/>
              </a:rPr>
              <a:t>万活跃用户数字增长了 </a:t>
            </a:r>
            <a:r>
              <a:rPr kumimoji="1" lang="en-US" altLang="zh-CN" dirty="0">
                <a:latin typeface="微软雅黑"/>
                <a:ea typeface="微软雅黑"/>
                <a:cs typeface="微软雅黑"/>
              </a:rPr>
              <a:t>11.11</a:t>
            </a:r>
            <a:r>
              <a:rPr kumimoji="1" lang="en-US" altLang="zh-CN" dirty="0" smtClean="0">
                <a:latin typeface="微软雅黑"/>
                <a:ea typeface="微软雅黑"/>
                <a:cs typeface="微软雅黑"/>
              </a:rPr>
              <a:t>%</a:t>
            </a:r>
            <a:r>
              <a:rPr kumimoji="1" lang="zh-CN" altLang="en-US" dirty="0" smtClean="0">
                <a:latin typeface="微软雅黑"/>
                <a:ea typeface="微软雅黑"/>
                <a:cs typeface="微软雅黑"/>
              </a:rPr>
              <a:t>，达到这一里程碑距 </a:t>
            </a:r>
            <a:r>
              <a:rPr kumimoji="1" lang="en-US" altLang="zh-CN" dirty="0">
                <a:latin typeface="微软雅黑"/>
                <a:ea typeface="微软雅黑"/>
                <a:cs typeface="微软雅黑"/>
              </a:rPr>
              <a:t>2010 </a:t>
            </a:r>
            <a:r>
              <a:rPr kumimoji="1" lang="zh-CN" altLang="en-US" dirty="0">
                <a:latin typeface="微软雅黑"/>
                <a:ea typeface="微软雅黑"/>
                <a:cs typeface="微软雅黑"/>
              </a:rPr>
              <a:t>年推出仅用了两年半的时间</a:t>
            </a:r>
            <a:r>
              <a:rPr kumimoji="1" lang="zh-CN" altLang="en-US" dirty="0" smtClean="0">
                <a:latin typeface="微软雅黑"/>
                <a:ea typeface="微软雅黑"/>
                <a:cs typeface="微软雅黑"/>
              </a:rPr>
              <a:t>。</a:t>
            </a:r>
            <a:r>
              <a:rPr kumimoji="1" lang="en-US" altLang="zh-CN" dirty="0">
                <a:latin typeface="微软雅黑"/>
                <a:ea typeface="微软雅黑"/>
                <a:cs typeface="微软雅黑"/>
              </a:rPr>
              <a:t>Facebook</a:t>
            </a:r>
            <a:r>
              <a:rPr kumimoji="1" lang="zh-CN" altLang="en-US" dirty="0">
                <a:latin typeface="微软雅黑"/>
                <a:ea typeface="微软雅黑"/>
                <a:cs typeface="微软雅黑"/>
              </a:rPr>
              <a:t>社交关</a:t>
            </a:r>
            <a:r>
              <a:rPr kumimoji="1" lang="zh-CN" altLang="en-US" dirty="0" smtClean="0">
                <a:latin typeface="微软雅黑"/>
                <a:ea typeface="微软雅黑"/>
                <a:cs typeface="微软雅黑"/>
              </a:rPr>
              <a:t>系的打通，无疑给产品用户的增长打了一剂强心针。</a:t>
            </a:r>
            <a:endParaRPr kumimoji="1" lang="zh-CN" altLang="en-US" dirty="0">
              <a:latin typeface="微软雅黑"/>
              <a:ea typeface="微软雅黑"/>
              <a:cs typeface="微软雅黑"/>
            </a:endParaRPr>
          </a:p>
        </p:txBody>
      </p:sp>
      <p:pic>
        <p:nvPicPr>
          <p:cNvPr id="4" name="图片 3" descr="屏幕快照 2013-04-21 上午12.49.39.png"/>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55576" y="3501008"/>
            <a:ext cx="3888432" cy="2740778"/>
          </a:xfrm>
          <a:prstGeom prst="rect">
            <a:avLst/>
          </a:prstGeom>
        </p:spPr>
      </p:pic>
      <p:sp>
        <p:nvSpPr>
          <p:cNvPr id="5" name="内容占位符 2"/>
          <p:cNvSpPr txBox="1">
            <a:spLocks/>
          </p:cNvSpPr>
          <p:nvPr/>
        </p:nvSpPr>
        <p:spPr bwMode="auto">
          <a:xfrm>
            <a:off x="4860033" y="3501008"/>
            <a:ext cx="3888431" cy="28803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17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17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17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17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7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zh-CN" altLang="en-US" dirty="0" smtClean="0">
                <a:latin typeface="微软雅黑"/>
                <a:ea typeface="微软雅黑"/>
                <a:cs typeface="微软雅黑"/>
              </a:rPr>
              <a:t>最初</a:t>
            </a:r>
            <a:r>
              <a:rPr kumimoji="1" lang="en-US" altLang="zh-CN" dirty="0" err="1" smtClean="0">
                <a:latin typeface="微软雅黑"/>
                <a:ea typeface="微软雅黑"/>
                <a:cs typeface="微软雅黑"/>
              </a:rPr>
              <a:t>Instagram</a:t>
            </a:r>
            <a:r>
              <a:rPr kumimoji="1" lang="zh-CN" altLang="en-US" dirty="0" smtClean="0">
                <a:latin typeface="微软雅黑"/>
                <a:ea typeface="微软雅黑"/>
                <a:cs typeface="微软雅黑"/>
              </a:rPr>
              <a:t>并不像</a:t>
            </a:r>
            <a:r>
              <a:rPr kumimoji="1" lang="en-US" altLang="zh-CN" dirty="0" smtClean="0">
                <a:latin typeface="微软雅黑"/>
                <a:ea typeface="微软雅黑"/>
                <a:cs typeface="微软雅黑"/>
              </a:rPr>
              <a:t>Facebook</a:t>
            </a:r>
            <a:r>
              <a:rPr kumimoji="1" lang="zh-CN" altLang="en-US" dirty="0" smtClean="0">
                <a:latin typeface="微软雅黑"/>
                <a:ea typeface="微软雅黑"/>
                <a:cs typeface="微软雅黑"/>
              </a:rPr>
              <a:t>一样以传统的线下朋友关系为导向，而是一个以兴趣为导向的应用，可以根据兴趣去</a:t>
            </a:r>
            <a:r>
              <a:rPr kumimoji="1" lang="en-US" altLang="zh-CN" dirty="0" smtClean="0">
                <a:latin typeface="微软雅黑"/>
                <a:ea typeface="微软雅黑"/>
                <a:cs typeface="微软雅黑"/>
              </a:rPr>
              <a:t>follow</a:t>
            </a:r>
            <a:r>
              <a:rPr kumimoji="1" lang="zh-CN" altLang="en-US" dirty="0" smtClean="0">
                <a:latin typeface="微软雅黑"/>
                <a:ea typeface="微软雅黑"/>
                <a:cs typeface="微软雅黑"/>
              </a:rPr>
              <a:t>很多陌生人。被</a:t>
            </a:r>
            <a:r>
              <a:rPr kumimoji="1" lang="en-US" altLang="zh-CN" dirty="0" smtClean="0">
                <a:latin typeface="微软雅黑"/>
                <a:ea typeface="微软雅黑"/>
                <a:cs typeface="微软雅黑"/>
              </a:rPr>
              <a:t>Facebook</a:t>
            </a:r>
            <a:r>
              <a:rPr kumimoji="1" lang="zh-CN" altLang="en-US" dirty="0" smtClean="0">
                <a:latin typeface="微软雅黑"/>
                <a:ea typeface="微软雅黑"/>
                <a:cs typeface="微软雅黑"/>
              </a:rPr>
              <a:t>收购后，</a:t>
            </a:r>
            <a:r>
              <a:rPr kumimoji="1" lang="en-US" altLang="zh-CN" dirty="0" err="1" smtClean="0">
                <a:latin typeface="微软雅黑"/>
                <a:ea typeface="微软雅黑"/>
                <a:cs typeface="微软雅黑"/>
              </a:rPr>
              <a:t>Instagram</a:t>
            </a:r>
            <a:r>
              <a:rPr kumimoji="1" lang="zh-CN" altLang="en-US" dirty="0" smtClean="0">
                <a:latin typeface="微软雅黑"/>
                <a:ea typeface="微软雅黑"/>
                <a:cs typeface="微软雅黑"/>
              </a:rPr>
              <a:t>加强了对熟人关系的重视。</a:t>
            </a:r>
            <a:endParaRPr kumimoji="1" lang="en-US" altLang="zh-CN" dirty="0" smtClean="0">
              <a:latin typeface="微软雅黑"/>
              <a:ea typeface="微软雅黑"/>
              <a:cs typeface="微软雅黑"/>
            </a:endParaRPr>
          </a:p>
          <a:p>
            <a:r>
              <a:rPr kumimoji="1" lang="zh-CN" altLang="en-US" dirty="0" smtClean="0">
                <a:latin typeface="微软雅黑"/>
                <a:ea typeface="微软雅黑"/>
                <a:cs typeface="微软雅黑"/>
              </a:rPr>
              <a:t>这也印证了我们的想法，即：初始阶段产品无论从何种关系做起，未来一旦作大涵盖的关系类型都将更宽泛。</a:t>
            </a:r>
            <a:endParaRPr kumimoji="1" lang="zh-CN" altLang="en-US" dirty="0">
              <a:latin typeface="微软雅黑"/>
              <a:ea typeface="微软雅黑"/>
              <a:cs typeface="微软雅黑"/>
            </a:endParaRPr>
          </a:p>
        </p:txBody>
      </p:sp>
    </p:spTree>
    <p:extLst>
      <p:ext uri="{BB962C8B-B14F-4D97-AF65-F5344CB8AC3E}">
        <p14:creationId xmlns="" xmlns:p14="http://schemas.microsoft.com/office/powerpoint/2010/main" val="61419344"/>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p:cNvSpPr txBox="1">
            <a:spLocks noChangeArrowheads="1"/>
          </p:cNvSpPr>
          <p:nvPr/>
        </p:nvSpPr>
        <p:spPr bwMode="auto">
          <a:xfrm>
            <a:off x="1219200" y="3505200"/>
            <a:ext cx="1676400" cy="1200150"/>
          </a:xfrm>
          <a:prstGeom prst="rect">
            <a:avLst/>
          </a:prstGeom>
          <a:noFill/>
          <a:ln w="9525">
            <a:noFill/>
            <a:miter lim="800000"/>
            <a:headEnd/>
            <a:tailEnd/>
          </a:ln>
        </p:spPr>
        <p:txBody>
          <a:bodyPr>
            <a:spAutoFit/>
          </a:bodyPr>
          <a:lstStyle/>
          <a:p>
            <a:pPr>
              <a:buFont typeface="Arial" charset="0"/>
              <a:buChar char="•"/>
            </a:pPr>
            <a:r>
              <a:rPr lang="zh-CN" altLang="en-US">
                <a:latin typeface="微软雅黑" pitchFamily="34" charset="-122"/>
                <a:ea typeface="微软雅黑" pitchFamily="34" charset="-122"/>
              </a:rPr>
              <a:t>拥有巨大空间</a:t>
            </a:r>
            <a:endParaRPr lang="en-US" altLang="zh-CN">
              <a:latin typeface="微软雅黑" pitchFamily="34" charset="-122"/>
              <a:ea typeface="微软雅黑" pitchFamily="34" charset="-122"/>
            </a:endParaRPr>
          </a:p>
          <a:p>
            <a:pPr>
              <a:buFont typeface="Arial" charset="0"/>
              <a:buChar char="•"/>
            </a:pPr>
            <a:r>
              <a:rPr lang="zh-CN" altLang="en-US">
                <a:latin typeface="微软雅黑" pitchFamily="34" charset="-122"/>
                <a:ea typeface="微软雅黑" pitchFamily="34" charset="-122"/>
              </a:rPr>
              <a:t>找准细分市场</a:t>
            </a:r>
            <a:endParaRPr lang="en-US" altLang="zh-CN">
              <a:latin typeface="微软雅黑" pitchFamily="34" charset="-122"/>
              <a:ea typeface="微软雅黑" pitchFamily="34" charset="-122"/>
            </a:endParaRPr>
          </a:p>
          <a:p>
            <a:pPr>
              <a:buFont typeface="Arial" charset="0"/>
              <a:buChar char="•"/>
            </a:pPr>
            <a:r>
              <a:rPr lang="zh-CN" altLang="en-US">
                <a:latin typeface="微软雅黑" pitchFamily="34" charset="-122"/>
                <a:ea typeface="微软雅黑" pitchFamily="34" charset="-122"/>
              </a:rPr>
              <a:t>抓准进入时机</a:t>
            </a:r>
            <a:endParaRPr lang="en-US" altLang="zh-CN">
              <a:latin typeface="微软雅黑" pitchFamily="34" charset="-122"/>
              <a:ea typeface="微软雅黑" pitchFamily="34" charset="-122"/>
            </a:endParaRPr>
          </a:p>
          <a:p>
            <a:pPr>
              <a:buFont typeface="Arial" charset="0"/>
              <a:buChar char="•"/>
            </a:pPr>
            <a:r>
              <a:rPr lang="zh-CN" altLang="en-US">
                <a:latin typeface="微软雅黑" pitchFamily="34" charset="-122"/>
                <a:ea typeface="微软雅黑" pitchFamily="34" charset="-122"/>
              </a:rPr>
              <a:t>避免巨头竞争</a:t>
            </a:r>
          </a:p>
        </p:txBody>
      </p:sp>
      <p:sp>
        <p:nvSpPr>
          <p:cNvPr id="7" name="圆角矩形 6"/>
          <p:cNvSpPr/>
          <p:nvPr/>
        </p:nvSpPr>
        <p:spPr>
          <a:xfrm>
            <a:off x="1219200" y="2057400"/>
            <a:ext cx="1676400" cy="914400"/>
          </a:xfrm>
          <a:prstGeom prst="roundRect">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zh-CN" altLang="en-US" sz="2800" b="1" dirty="0">
                <a:latin typeface="微软雅黑" pitchFamily="34" charset="-122"/>
                <a:ea typeface="微软雅黑" pitchFamily="34" charset="-122"/>
              </a:rPr>
              <a:t>天时</a:t>
            </a:r>
          </a:p>
        </p:txBody>
      </p:sp>
      <p:sp>
        <p:nvSpPr>
          <p:cNvPr id="10" name="TextBox 13"/>
          <p:cNvSpPr txBox="1">
            <a:spLocks noChangeArrowheads="1"/>
          </p:cNvSpPr>
          <p:nvPr/>
        </p:nvSpPr>
        <p:spPr bwMode="auto">
          <a:xfrm>
            <a:off x="3581400" y="3505200"/>
            <a:ext cx="1981200" cy="646113"/>
          </a:xfrm>
          <a:prstGeom prst="rect">
            <a:avLst/>
          </a:prstGeom>
          <a:noFill/>
          <a:ln w="9525">
            <a:noFill/>
            <a:miter lim="800000"/>
            <a:headEnd/>
            <a:tailEnd/>
          </a:ln>
        </p:spPr>
        <p:txBody>
          <a:bodyPr>
            <a:spAutoFit/>
          </a:bodyPr>
          <a:lstStyle/>
          <a:p>
            <a:pPr>
              <a:buFont typeface="Arial" charset="0"/>
              <a:buChar char="•"/>
            </a:pPr>
            <a:r>
              <a:rPr lang="zh-CN" altLang="en-US">
                <a:latin typeface="微软雅黑" pitchFamily="34" charset="-122"/>
                <a:ea typeface="微软雅黑" pitchFamily="34" charset="-122"/>
              </a:rPr>
              <a:t>构建核心竞争力</a:t>
            </a:r>
            <a:endParaRPr lang="en-US" altLang="zh-CN">
              <a:latin typeface="微软雅黑" pitchFamily="34" charset="-122"/>
              <a:ea typeface="微软雅黑" pitchFamily="34" charset="-122"/>
            </a:endParaRPr>
          </a:p>
          <a:p>
            <a:pPr>
              <a:buFont typeface="Arial" charset="0"/>
              <a:buChar char="•"/>
            </a:pPr>
            <a:r>
              <a:rPr lang="zh-CN" altLang="en-US">
                <a:latin typeface="微软雅黑" pitchFamily="34" charset="-122"/>
                <a:ea typeface="微软雅黑" pitchFamily="34" charset="-122"/>
              </a:rPr>
              <a:t>依托独特资源</a:t>
            </a:r>
          </a:p>
        </p:txBody>
      </p:sp>
      <p:sp>
        <p:nvSpPr>
          <p:cNvPr id="11" name="TextBox 14"/>
          <p:cNvSpPr txBox="1">
            <a:spLocks noChangeArrowheads="1"/>
          </p:cNvSpPr>
          <p:nvPr/>
        </p:nvSpPr>
        <p:spPr bwMode="auto">
          <a:xfrm>
            <a:off x="5943600" y="3505200"/>
            <a:ext cx="1981200" cy="923925"/>
          </a:xfrm>
          <a:prstGeom prst="rect">
            <a:avLst/>
          </a:prstGeom>
          <a:noFill/>
          <a:ln w="9525">
            <a:noFill/>
            <a:miter lim="800000"/>
            <a:headEnd/>
            <a:tailEnd/>
          </a:ln>
        </p:spPr>
        <p:txBody>
          <a:bodyPr>
            <a:spAutoFit/>
          </a:bodyPr>
          <a:lstStyle/>
          <a:p>
            <a:pPr>
              <a:buFont typeface="Arial" charset="0"/>
              <a:buChar char="•"/>
            </a:pPr>
            <a:r>
              <a:rPr lang="zh-CN" altLang="en-US">
                <a:latin typeface="微软雅黑" pitchFamily="34" charset="-122"/>
                <a:ea typeface="微软雅黑" pitchFamily="34" charset="-122"/>
              </a:rPr>
              <a:t>统一团队信仰</a:t>
            </a:r>
            <a:endParaRPr lang="en-US" altLang="zh-CN">
              <a:latin typeface="微软雅黑" pitchFamily="34" charset="-122"/>
              <a:ea typeface="微软雅黑" pitchFamily="34" charset="-122"/>
            </a:endParaRPr>
          </a:p>
          <a:p>
            <a:pPr>
              <a:buFont typeface="Arial" charset="0"/>
              <a:buChar char="•"/>
            </a:pPr>
            <a:r>
              <a:rPr lang="zh-CN" altLang="en-US">
                <a:latin typeface="微软雅黑" pitchFamily="34" charset="-122"/>
                <a:ea typeface="微软雅黑" pitchFamily="34" charset="-122"/>
              </a:rPr>
              <a:t>组建完美团队</a:t>
            </a:r>
          </a:p>
          <a:p>
            <a:pPr>
              <a:buFont typeface="Arial" charset="0"/>
              <a:buChar char="•"/>
            </a:pPr>
            <a:r>
              <a:rPr lang="zh-CN" altLang="en-US">
                <a:latin typeface="微软雅黑" pitchFamily="34" charset="-122"/>
                <a:ea typeface="微软雅黑" pitchFamily="34" charset="-122"/>
              </a:rPr>
              <a:t>具备丰富经验</a:t>
            </a:r>
            <a:endParaRPr lang="en-US" altLang="zh-CN">
              <a:latin typeface="微软雅黑" pitchFamily="34" charset="-122"/>
              <a:ea typeface="微软雅黑" pitchFamily="34" charset="-122"/>
            </a:endParaRPr>
          </a:p>
        </p:txBody>
      </p:sp>
      <p:sp>
        <p:nvSpPr>
          <p:cNvPr id="12" name="圆角矩形 11"/>
          <p:cNvSpPr/>
          <p:nvPr/>
        </p:nvSpPr>
        <p:spPr>
          <a:xfrm>
            <a:off x="3635896" y="2060848"/>
            <a:ext cx="1676400" cy="914400"/>
          </a:xfrm>
          <a:prstGeom prst="roundRect">
            <a:avLst/>
          </a:prstGeom>
          <a:ln/>
        </p:spPr>
        <p:style>
          <a:lnRef idx="0">
            <a:schemeClr val="accent1"/>
          </a:lnRef>
          <a:fillRef idx="3">
            <a:schemeClr val="accent1"/>
          </a:fillRef>
          <a:effectRef idx="3">
            <a:schemeClr val="accent1"/>
          </a:effectRef>
          <a:fontRef idx="minor">
            <a:schemeClr val="lt1"/>
          </a:fontRef>
        </p:style>
        <p:txBody>
          <a:bodyPr anchor="ctr"/>
          <a:lstStyle/>
          <a:p>
            <a:pPr algn="ctr">
              <a:defRPr/>
            </a:pPr>
            <a:r>
              <a:rPr lang="zh-CN" altLang="en-US" sz="2800" b="1" dirty="0">
                <a:latin typeface="微软雅黑" pitchFamily="34" charset="-122"/>
                <a:ea typeface="微软雅黑" pitchFamily="34" charset="-122"/>
              </a:rPr>
              <a:t>地利</a:t>
            </a:r>
          </a:p>
        </p:txBody>
      </p:sp>
      <p:sp>
        <p:nvSpPr>
          <p:cNvPr id="13" name="圆角矩形 12"/>
          <p:cNvSpPr/>
          <p:nvPr/>
        </p:nvSpPr>
        <p:spPr>
          <a:xfrm>
            <a:off x="5940152" y="2060848"/>
            <a:ext cx="1676400" cy="914400"/>
          </a:xfrm>
          <a:prstGeom prst="roundRect">
            <a:avLst/>
          </a:prstGeom>
          <a:ln/>
        </p:spPr>
        <p:style>
          <a:lnRef idx="0">
            <a:schemeClr val="accent1"/>
          </a:lnRef>
          <a:fillRef idx="3">
            <a:schemeClr val="accent1"/>
          </a:fillRef>
          <a:effectRef idx="3">
            <a:schemeClr val="accent1"/>
          </a:effectRef>
          <a:fontRef idx="minor">
            <a:schemeClr val="lt1"/>
          </a:fontRef>
        </p:style>
        <p:txBody>
          <a:bodyPr anchor="ctr"/>
          <a:lstStyle/>
          <a:p>
            <a:pPr algn="ctr">
              <a:defRPr/>
            </a:pPr>
            <a:r>
              <a:rPr lang="zh-CN" altLang="en-US" sz="2800" b="1" dirty="0">
                <a:latin typeface="微软雅黑" pitchFamily="34" charset="-122"/>
                <a:ea typeface="微软雅黑" pitchFamily="34" charset="-122"/>
              </a:rPr>
              <a:t>人和</a:t>
            </a:r>
          </a:p>
        </p:txBody>
      </p:sp>
      <p:sp>
        <p:nvSpPr>
          <p:cNvPr id="9" name="标题 1"/>
          <p:cNvSpPr>
            <a:spLocks noGrp="1"/>
          </p:cNvSpPr>
          <p:nvPr>
            <p:ph type="title"/>
          </p:nvPr>
        </p:nvSpPr>
        <p:spPr>
          <a:xfrm>
            <a:off x="152400" y="0"/>
            <a:ext cx="7315200" cy="1066800"/>
          </a:xfrm>
        </p:spPr>
        <p:txBody>
          <a:bodyPr/>
          <a:lstStyle/>
          <a:p>
            <a:r>
              <a:rPr kumimoji="1" lang="zh-CN" altLang="en-US" dirty="0">
                <a:latin typeface="微软雅黑"/>
                <a:ea typeface="微软雅黑"/>
                <a:cs typeface="微软雅黑"/>
              </a:rPr>
              <a:t>关于创业和投资</a:t>
            </a:r>
          </a:p>
        </p:txBody>
      </p:sp>
    </p:spTree>
    <p:extLst>
      <p:ext uri="{BB962C8B-B14F-4D97-AF65-F5344CB8AC3E}">
        <p14:creationId xmlns="" xmlns:p14="http://schemas.microsoft.com/office/powerpoint/2010/main" val="61419344"/>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图示 6"/>
          <p:cNvGraphicFramePr/>
          <p:nvPr/>
        </p:nvGraphicFramePr>
        <p:xfrm>
          <a:off x="914400" y="1295400"/>
          <a:ext cx="7315200"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6"/>
          <p:cNvSpPr txBox="1">
            <a:spLocks noChangeArrowheads="1"/>
          </p:cNvSpPr>
          <p:nvPr/>
        </p:nvSpPr>
        <p:spPr bwMode="auto">
          <a:xfrm>
            <a:off x="2411760" y="5562600"/>
            <a:ext cx="6019800" cy="923330"/>
          </a:xfrm>
          <a:prstGeom prst="rect">
            <a:avLst/>
          </a:prstGeom>
          <a:noFill/>
          <a:ln w="9525">
            <a:noFill/>
            <a:miter lim="800000"/>
            <a:headEnd/>
            <a:tailEnd/>
          </a:ln>
        </p:spPr>
        <p:txBody>
          <a:bodyPr>
            <a:spAutoFit/>
          </a:bodyPr>
          <a:lstStyle/>
          <a:p>
            <a:pPr>
              <a:lnSpc>
                <a:spcPct val="150000"/>
              </a:lnSpc>
              <a:buFont typeface="Wingdings" pitchFamily="2" charset="2"/>
              <a:buChar char="l"/>
            </a:pPr>
            <a:r>
              <a:rPr lang="zh-CN" altLang="en-US" dirty="0" smtClean="0">
                <a:latin typeface="微软雅黑" pitchFamily="34" charset="-122"/>
                <a:ea typeface="微软雅黑" pitchFamily="34" charset="-122"/>
              </a:rPr>
              <a:t>公司</a:t>
            </a:r>
            <a:r>
              <a:rPr lang="en-US" altLang="zh-CN" dirty="0">
                <a:latin typeface="微软雅黑" pitchFamily="34" charset="-122"/>
                <a:ea typeface="微软雅黑" pitchFamily="34" charset="-122"/>
              </a:rPr>
              <a:t>CEO</a:t>
            </a:r>
            <a:r>
              <a:rPr lang="zh-CN" altLang="en-US" dirty="0">
                <a:latin typeface="微软雅黑" pitchFamily="34" charset="-122"/>
                <a:ea typeface="微软雅黑" pitchFamily="34" charset="-122"/>
              </a:rPr>
              <a:t>就是最大的产品经理</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pPr>
              <a:lnSpc>
                <a:spcPct val="150000"/>
              </a:lnSpc>
              <a:buFont typeface="Wingdings" pitchFamily="2" charset="2"/>
              <a:buChar char="l"/>
            </a:pPr>
            <a:r>
              <a:rPr lang="zh-CN" altLang="en-US" dirty="0" smtClean="0">
                <a:latin typeface="微软雅黑" pitchFamily="34" charset="-122"/>
                <a:ea typeface="微软雅黑" pitchFamily="34" charset="-122"/>
              </a:rPr>
              <a:t>运营，运营强才是真正的王道。</a:t>
            </a:r>
            <a:endParaRPr lang="zh-CN" altLang="en-US" dirty="0">
              <a:latin typeface="微软雅黑" pitchFamily="34" charset="-122"/>
              <a:ea typeface="微软雅黑" pitchFamily="34" charset="-122"/>
            </a:endParaRPr>
          </a:p>
        </p:txBody>
      </p:sp>
      <p:sp>
        <p:nvSpPr>
          <p:cNvPr id="6" name="标题 1"/>
          <p:cNvSpPr>
            <a:spLocks noGrp="1"/>
          </p:cNvSpPr>
          <p:nvPr>
            <p:ph type="title"/>
          </p:nvPr>
        </p:nvSpPr>
        <p:spPr>
          <a:xfrm>
            <a:off x="152400" y="0"/>
            <a:ext cx="7315200" cy="1066800"/>
          </a:xfrm>
        </p:spPr>
        <p:txBody>
          <a:bodyPr/>
          <a:lstStyle/>
          <a:p>
            <a:r>
              <a:rPr kumimoji="1" lang="zh-CN" altLang="en-US" dirty="0">
                <a:latin typeface="微软雅黑"/>
                <a:ea typeface="微软雅黑"/>
                <a:cs typeface="微软雅黑"/>
              </a:rPr>
              <a:t>团队</a:t>
            </a:r>
            <a:r>
              <a:rPr kumimoji="1" lang="en-US" altLang="zh-CN" dirty="0">
                <a:latin typeface="微软雅黑"/>
                <a:ea typeface="微软雅黑"/>
                <a:cs typeface="微软雅黑"/>
              </a:rPr>
              <a:t>-</a:t>
            </a:r>
            <a:r>
              <a:rPr kumimoji="1" lang="zh-CN" altLang="en-US" dirty="0">
                <a:latin typeface="微软雅黑"/>
                <a:ea typeface="微软雅黑"/>
                <a:cs typeface="微软雅黑"/>
              </a:rPr>
              <a:t>创业初期看最强项</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914400" y="1295400"/>
            <a:ext cx="5638800" cy="3000375"/>
          </a:xfrm>
          <a:prstGeom prst="rect">
            <a:avLst/>
          </a:prstGeom>
          <a:noFill/>
          <a:ln w="9525">
            <a:noFill/>
            <a:miter lim="800000"/>
            <a:headEnd/>
            <a:tailEnd/>
          </a:ln>
        </p:spPr>
        <p:txBody>
          <a:bodyPr>
            <a:spAutoFit/>
          </a:bodyPr>
          <a:lstStyle/>
          <a:p>
            <a:pPr>
              <a:lnSpc>
                <a:spcPct val="150000"/>
              </a:lnSpc>
              <a:buFont typeface="Wingdings" pitchFamily="2" charset="2"/>
              <a:buChar char="l"/>
            </a:pPr>
            <a:r>
              <a:rPr lang="en-US" altLang="zh-CN" dirty="0">
                <a:latin typeface="微软雅黑" pitchFamily="34" charset="-122"/>
                <a:ea typeface="微软雅黑" pitchFamily="34" charset="-122"/>
              </a:rPr>
              <a:t>  Facebook</a:t>
            </a:r>
            <a:r>
              <a:rPr lang="zh-CN" altLang="en-US" dirty="0">
                <a:latin typeface="微软雅黑" pitchFamily="34" charset="-122"/>
                <a:ea typeface="微软雅黑" pitchFamily="34" charset="-122"/>
              </a:rPr>
              <a:t>创始人马克</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扎克伯格 </a:t>
            </a:r>
            <a:r>
              <a:rPr lang="en-US" altLang="zh-CN" dirty="0">
                <a:latin typeface="微软雅黑" pitchFamily="34" charset="-122"/>
                <a:ea typeface="微软雅黑" pitchFamily="34" charset="-122"/>
              </a:rPr>
              <a:t>(Mark </a:t>
            </a:r>
            <a:r>
              <a:rPr lang="en-US" altLang="zh-CN" dirty="0" err="1">
                <a:latin typeface="微软雅黑" pitchFamily="34" charset="-122"/>
                <a:ea typeface="微软雅黑" pitchFamily="34" charset="-122"/>
              </a:rPr>
              <a:t>Zucerberg</a:t>
            </a:r>
            <a:r>
              <a:rPr lang="en-US" altLang="zh-CN" dirty="0">
                <a:latin typeface="微软雅黑" pitchFamily="34" charset="-122"/>
                <a:ea typeface="微软雅黑" pitchFamily="34" charset="-122"/>
              </a:rPr>
              <a:t>)</a:t>
            </a:r>
          </a:p>
          <a:p>
            <a:pPr>
              <a:lnSpc>
                <a:spcPct val="150000"/>
              </a:lnSpc>
              <a:buFont typeface="Wingdings" pitchFamily="2" charset="2"/>
              <a:buChar char="l"/>
            </a:pPr>
            <a:endParaRPr lang="en-US" altLang="zh-CN" dirty="0">
              <a:latin typeface="微软雅黑" pitchFamily="34" charset="-122"/>
              <a:ea typeface="微软雅黑" pitchFamily="34" charset="-122"/>
            </a:endParaRPr>
          </a:p>
          <a:p>
            <a:pPr>
              <a:lnSpc>
                <a:spcPct val="150000"/>
              </a:lnSpc>
              <a:buFont typeface="Wingdings" pitchFamily="2" charset="2"/>
              <a:buChar char="l"/>
            </a:pPr>
            <a:endParaRPr lang="en-US" altLang="zh-CN" dirty="0">
              <a:latin typeface="微软雅黑" pitchFamily="34" charset="-122"/>
              <a:ea typeface="微软雅黑" pitchFamily="34" charset="-122"/>
            </a:endParaRPr>
          </a:p>
          <a:p>
            <a:pPr>
              <a:lnSpc>
                <a:spcPct val="150000"/>
              </a:lnSpc>
              <a:buFont typeface="Wingdings" pitchFamily="2" charset="2"/>
              <a:buChar char="l"/>
            </a:pPr>
            <a:endParaRPr lang="en-US" altLang="zh-CN" dirty="0">
              <a:latin typeface="微软雅黑" pitchFamily="34" charset="-122"/>
              <a:ea typeface="微软雅黑" pitchFamily="34" charset="-122"/>
            </a:endParaRPr>
          </a:p>
          <a:p>
            <a:pPr>
              <a:lnSpc>
                <a:spcPct val="150000"/>
              </a:lnSpc>
              <a:buFont typeface="Wingdings" pitchFamily="2" charset="2"/>
              <a:buChar char="l"/>
            </a:pPr>
            <a:endParaRPr lang="en-US" altLang="zh-CN" dirty="0">
              <a:latin typeface="微软雅黑" pitchFamily="34" charset="-122"/>
              <a:ea typeface="微软雅黑" pitchFamily="34" charset="-122"/>
            </a:endParaRPr>
          </a:p>
          <a:p>
            <a:pPr>
              <a:lnSpc>
                <a:spcPct val="150000"/>
              </a:lnSpc>
              <a:buFont typeface="Wingdings" pitchFamily="2" charset="2"/>
              <a:buChar char="l"/>
            </a:pPr>
            <a:endParaRPr lang="en-US" altLang="zh-CN" dirty="0">
              <a:latin typeface="微软雅黑" pitchFamily="34" charset="-122"/>
              <a:ea typeface="微软雅黑" pitchFamily="34" charset="-122"/>
            </a:endParaRPr>
          </a:p>
          <a:p>
            <a:pPr>
              <a:lnSpc>
                <a:spcPct val="150000"/>
              </a:lnSpc>
              <a:buFont typeface="Wingdings" pitchFamily="2" charset="2"/>
              <a:buChar char="l"/>
            </a:pPr>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Zynga</a:t>
            </a:r>
            <a:r>
              <a:rPr lang="zh-CN" altLang="en-US" dirty="0">
                <a:latin typeface="微软雅黑" pitchFamily="34" charset="-122"/>
                <a:ea typeface="微软雅黑" pitchFamily="34" charset="-122"/>
              </a:rPr>
              <a:t>创始人  马克</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平卡斯 </a:t>
            </a:r>
            <a:r>
              <a:rPr lang="en-US" altLang="zh-CN" dirty="0">
                <a:latin typeface="微软雅黑" pitchFamily="34" charset="-122"/>
                <a:ea typeface="微软雅黑" pitchFamily="34" charset="-122"/>
              </a:rPr>
              <a:t>(Mark </a:t>
            </a:r>
            <a:r>
              <a:rPr lang="en-US" altLang="zh-CN" dirty="0" err="1">
                <a:latin typeface="微软雅黑" pitchFamily="34" charset="-122"/>
                <a:ea typeface="微软雅黑" pitchFamily="34" charset="-122"/>
              </a:rPr>
              <a:t>Pincus</a:t>
            </a:r>
            <a:r>
              <a:rPr lang="en-US" altLang="zh-CN" dirty="0">
                <a:latin typeface="微软雅黑" pitchFamily="34" charset="-122"/>
                <a:ea typeface="微软雅黑" pitchFamily="34" charset="-122"/>
              </a:rPr>
              <a:t>) </a:t>
            </a:r>
            <a:endParaRPr lang="zh-CN" altLang="en-US" dirty="0">
              <a:latin typeface="微软雅黑" pitchFamily="34" charset="-122"/>
              <a:ea typeface="微软雅黑" pitchFamily="34" charset="-122"/>
            </a:endParaRPr>
          </a:p>
        </p:txBody>
      </p:sp>
      <p:pic>
        <p:nvPicPr>
          <p:cNvPr id="6" name="Picture 2" descr="http://t3.baidu.com/it/u=722042266,2539696087&amp;fm=52&amp;gp=0.jpg"/>
          <p:cNvPicPr>
            <a:picLocks noChangeAspect="1" noChangeArrowheads="1"/>
          </p:cNvPicPr>
          <p:nvPr/>
        </p:nvPicPr>
        <p:blipFill>
          <a:blip r:embed="rId2" cstate="print"/>
          <a:srcRect/>
          <a:stretch>
            <a:fillRect/>
          </a:stretch>
        </p:blipFill>
        <p:spPr bwMode="auto">
          <a:xfrm>
            <a:off x="4724400" y="4638675"/>
            <a:ext cx="2095500" cy="1304925"/>
          </a:xfrm>
          <a:prstGeom prst="rect">
            <a:avLst/>
          </a:prstGeom>
          <a:noFill/>
          <a:ln w="9525">
            <a:noFill/>
            <a:miter lim="800000"/>
            <a:headEnd/>
            <a:tailEnd/>
          </a:ln>
        </p:spPr>
      </p:pic>
      <p:pic>
        <p:nvPicPr>
          <p:cNvPr id="7" name="Picture 4" descr="http://t3.baidu.com/it/u=563252259,3044867234&amp;fm=52&amp;gp=0.jpg"/>
          <p:cNvPicPr>
            <a:picLocks noChangeAspect="1" noChangeArrowheads="1"/>
          </p:cNvPicPr>
          <p:nvPr/>
        </p:nvPicPr>
        <p:blipFill>
          <a:blip r:embed="rId3" cstate="print"/>
          <a:srcRect/>
          <a:stretch>
            <a:fillRect/>
          </a:stretch>
        </p:blipFill>
        <p:spPr bwMode="auto">
          <a:xfrm>
            <a:off x="1711325" y="4495800"/>
            <a:ext cx="1717675" cy="1600200"/>
          </a:xfrm>
          <a:prstGeom prst="rect">
            <a:avLst/>
          </a:prstGeom>
          <a:noFill/>
          <a:ln w="9525">
            <a:noFill/>
            <a:miter lim="800000"/>
            <a:headEnd/>
            <a:tailEnd/>
          </a:ln>
        </p:spPr>
      </p:pic>
      <p:pic>
        <p:nvPicPr>
          <p:cNvPr id="8" name="Picture 8" descr="http://t3.baidu.com/it/u=2077188123,1032387068&amp;fm=52&amp;gp=0.jpg"/>
          <p:cNvPicPr>
            <a:picLocks noChangeAspect="1" noChangeArrowheads="1"/>
          </p:cNvPicPr>
          <p:nvPr/>
        </p:nvPicPr>
        <p:blipFill>
          <a:blip r:embed="rId4" cstate="print"/>
          <a:srcRect/>
          <a:stretch>
            <a:fillRect/>
          </a:stretch>
        </p:blipFill>
        <p:spPr bwMode="auto">
          <a:xfrm>
            <a:off x="4724400" y="2209800"/>
            <a:ext cx="2095500" cy="1390650"/>
          </a:xfrm>
          <a:prstGeom prst="rect">
            <a:avLst/>
          </a:prstGeom>
          <a:noFill/>
          <a:ln w="9525">
            <a:noFill/>
            <a:miter lim="800000"/>
            <a:headEnd/>
            <a:tailEnd/>
          </a:ln>
        </p:spPr>
      </p:pic>
      <p:pic>
        <p:nvPicPr>
          <p:cNvPr id="9" name="Picture 10" descr="http://t1.baidu.com/it/u=192460127,959680795&amp;fm=52&amp;gp=0.jpg"/>
          <p:cNvPicPr>
            <a:picLocks noChangeAspect="1" noChangeArrowheads="1"/>
          </p:cNvPicPr>
          <p:nvPr/>
        </p:nvPicPr>
        <p:blipFill>
          <a:blip r:embed="rId5" cstate="print"/>
          <a:srcRect/>
          <a:stretch>
            <a:fillRect/>
          </a:stretch>
        </p:blipFill>
        <p:spPr bwMode="auto">
          <a:xfrm>
            <a:off x="1504950" y="2209800"/>
            <a:ext cx="2095500" cy="781050"/>
          </a:xfrm>
          <a:prstGeom prst="rect">
            <a:avLst/>
          </a:prstGeom>
          <a:noFill/>
          <a:ln w="9525">
            <a:noFill/>
            <a:miter lim="800000"/>
            <a:headEnd/>
            <a:tailEnd/>
          </a:ln>
        </p:spPr>
      </p:pic>
      <p:sp>
        <p:nvSpPr>
          <p:cNvPr id="10" name="标题 1"/>
          <p:cNvSpPr>
            <a:spLocks noGrp="1"/>
          </p:cNvSpPr>
          <p:nvPr>
            <p:ph type="title"/>
          </p:nvPr>
        </p:nvSpPr>
        <p:spPr>
          <a:xfrm>
            <a:off x="152400" y="0"/>
            <a:ext cx="7315200" cy="1066800"/>
          </a:xfrm>
        </p:spPr>
        <p:txBody>
          <a:bodyPr/>
          <a:lstStyle/>
          <a:p>
            <a:r>
              <a:rPr kumimoji="1" lang="zh-CN" altLang="en-US" dirty="0">
                <a:latin typeface="微软雅黑"/>
                <a:ea typeface="微软雅黑"/>
                <a:cs typeface="微软雅黑"/>
              </a:rPr>
              <a:t>跟随你的心</a:t>
            </a:r>
            <a:r>
              <a:rPr kumimoji="1" lang="en-US" altLang="zh-CN" dirty="0">
                <a:latin typeface="微软雅黑"/>
                <a:ea typeface="微软雅黑"/>
                <a:cs typeface="微软雅黑"/>
              </a:rPr>
              <a:t>-Follow Your Heart</a:t>
            </a:r>
          </a:p>
        </p:txBody>
      </p:sp>
    </p:spTree>
    <p:extLst>
      <p:ext uri="{BB962C8B-B14F-4D97-AF65-F5344CB8AC3E}">
        <p14:creationId xmlns="" xmlns:p14="http://schemas.microsoft.com/office/powerpoint/2010/main" val="1430981785"/>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572000" y="1411288"/>
            <a:ext cx="4424363" cy="4989512"/>
          </a:xfrm>
          <a:prstGeom prst="rect">
            <a:avLst/>
          </a:prstGeom>
          <a:solidFill>
            <a:schemeClr val="bg1"/>
          </a:solidFill>
          <a:ln w="9525">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Rectangle 6"/>
          <p:cNvSpPr/>
          <p:nvPr/>
        </p:nvSpPr>
        <p:spPr>
          <a:xfrm>
            <a:off x="152400" y="1411288"/>
            <a:ext cx="4191000" cy="4989512"/>
          </a:xfrm>
          <a:prstGeom prst="rect">
            <a:avLst/>
          </a:prstGeom>
          <a:solidFill>
            <a:schemeClr val="bg1"/>
          </a:solidFill>
          <a:ln w="9525">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33797" name="TextBox 11"/>
          <p:cNvSpPr txBox="1">
            <a:spLocks noChangeArrowheads="1"/>
          </p:cNvSpPr>
          <p:nvPr/>
        </p:nvSpPr>
        <p:spPr bwMode="auto">
          <a:xfrm>
            <a:off x="4800600" y="2049463"/>
            <a:ext cx="3976688" cy="2338387"/>
          </a:xfrm>
          <a:prstGeom prst="rect">
            <a:avLst/>
          </a:prstGeom>
          <a:noFill/>
          <a:ln w="9525">
            <a:noFill/>
            <a:miter lim="800000"/>
            <a:headEnd/>
            <a:tailEnd/>
          </a:ln>
        </p:spPr>
        <p:txBody>
          <a:bodyPr>
            <a:spAutoFit/>
          </a:bodyPr>
          <a:lstStyle/>
          <a:p>
            <a:pPr marL="173038" indent="-173038"/>
            <a:endParaRPr lang="en-US" altLang="zh-CN" sz="600" b="1" u="sng">
              <a:latin typeface="微软雅黑" pitchFamily="34" charset="-122"/>
              <a:ea typeface="微软雅黑" pitchFamily="34" charset="-122"/>
            </a:endParaRPr>
          </a:p>
          <a:p>
            <a:pPr marL="173038" indent="-173038">
              <a:buFont typeface="Arial" charset="0"/>
              <a:buChar char="•"/>
            </a:pPr>
            <a:r>
              <a:rPr lang="zh-CN" altLang="en-US" sz="1400">
                <a:latin typeface="微软雅黑" pitchFamily="34" charset="-122"/>
                <a:ea typeface="微软雅黑" pitchFamily="34" charset="-122"/>
              </a:rPr>
              <a:t>戈壁绿洲计划成立于</a:t>
            </a:r>
            <a:r>
              <a:rPr lang="en-US" altLang="zh-CN" sz="1400" b="1">
                <a:latin typeface="微软雅黑" pitchFamily="34" charset="-122"/>
                <a:ea typeface="微软雅黑" pitchFamily="34" charset="-122"/>
              </a:rPr>
              <a:t>2011</a:t>
            </a:r>
            <a:r>
              <a:rPr lang="zh-CN" altLang="en-US" sz="1400" b="1">
                <a:latin typeface="微软雅黑" pitchFamily="34" charset="-122"/>
                <a:ea typeface="微软雅黑" pitchFamily="34" charset="-122"/>
              </a:rPr>
              <a:t>年底</a:t>
            </a:r>
            <a:r>
              <a:rPr lang="zh-CN" altLang="en-US" sz="1400">
                <a:latin typeface="微软雅黑" pitchFamily="34" charset="-122"/>
                <a:ea typeface="微软雅黑" pitchFamily="34" charset="-122"/>
              </a:rPr>
              <a:t>，投资阶段为天使投资。</a:t>
            </a:r>
            <a:endParaRPr lang="en-US" altLang="zh-CN" sz="1400">
              <a:latin typeface="微软雅黑" pitchFamily="34" charset="-122"/>
              <a:ea typeface="微软雅黑" pitchFamily="34" charset="-122"/>
            </a:endParaRPr>
          </a:p>
          <a:p>
            <a:pPr marL="173038" indent="-173038">
              <a:buFont typeface="Arial" charset="0"/>
              <a:buChar char="•"/>
            </a:pPr>
            <a:r>
              <a:rPr lang="zh-CN" altLang="en-US" sz="1400">
                <a:latin typeface="微软雅黑" pitchFamily="34" charset="-122"/>
                <a:ea typeface="微软雅黑" pitchFamily="34" charset="-122"/>
              </a:rPr>
              <a:t>将从产品需求、产品体验、市场发展、团队能力等方面进行综合评估。</a:t>
            </a:r>
            <a:endParaRPr lang="en-US" altLang="zh-CN" sz="1400">
              <a:latin typeface="微软雅黑" pitchFamily="34" charset="-122"/>
              <a:ea typeface="微软雅黑" pitchFamily="34" charset="-122"/>
            </a:endParaRPr>
          </a:p>
          <a:p>
            <a:pPr marL="173038" indent="-173038">
              <a:buFont typeface="Arial" charset="0"/>
              <a:buChar char="•"/>
            </a:pPr>
            <a:r>
              <a:rPr lang="zh-CN" altLang="en-US" sz="1400">
                <a:latin typeface="微软雅黑" pitchFamily="34" charset="-122"/>
                <a:ea typeface="微软雅黑" pitchFamily="34" charset="-122"/>
              </a:rPr>
              <a:t>并给予最终入选的企业</a:t>
            </a:r>
            <a:r>
              <a:rPr lang="en-US" altLang="zh-CN" sz="1400" b="1">
                <a:solidFill>
                  <a:srgbClr val="FF0000"/>
                </a:solidFill>
                <a:latin typeface="微软雅黑" pitchFamily="34" charset="-122"/>
                <a:ea typeface="微软雅黑" pitchFamily="34" charset="-122"/>
              </a:rPr>
              <a:t>100</a:t>
            </a:r>
            <a:r>
              <a:rPr lang="zh-CN" altLang="en-US" sz="1400" b="1">
                <a:solidFill>
                  <a:srgbClr val="FF0000"/>
                </a:solidFill>
                <a:latin typeface="微软雅黑" pitchFamily="34" charset="-122"/>
                <a:ea typeface="微软雅黑" pitchFamily="34" charset="-122"/>
              </a:rPr>
              <a:t>万到</a:t>
            </a:r>
            <a:r>
              <a:rPr lang="en-US" altLang="zh-CN" sz="1400" b="1">
                <a:solidFill>
                  <a:srgbClr val="FF0000"/>
                </a:solidFill>
                <a:latin typeface="微软雅黑" pitchFamily="34" charset="-122"/>
                <a:ea typeface="微软雅黑" pitchFamily="34" charset="-122"/>
              </a:rPr>
              <a:t>500</a:t>
            </a:r>
            <a:r>
              <a:rPr lang="zh-CN" altLang="en-US" sz="1400" b="1">
                <a:solidFill>
                  <a:srgbClr val="FF0000"/>
                </a:solidFill>
                <a:latin typeface="微软雅黑" pitchFamily="34" charset="-122"/>
                <a:ea typeface="微软雅黑" pitchFamily="34" charset="-122"/>
              </a:rPr>
              <a:t>万人民币</a:t>
            </a:r>
            <a:r>
              <a:rPr lang="zh-CN" altLang="en-US" sz="1400">
                <a:latin typeface="微软雅黑" pitchFamily="34" charset="-122"/>
                <a:ea typeface="微软雅黑" pitchFamily="34" charset="-122"/>
              </a:rPr>
              <a:t>的资金支持。</a:t>
            </a:r>
            <a:endParaRPr lang="en-US" altLang="zh-CN" sz="1400">
              <a:latin typeface="微软雅黑" pitchFamily="34" charset="-122"/>
              <a:ea typeface="微软雅黑" pitchFamily="34" charset="-122"/>
            </a:endParaRPr>
          </a:p>
          <a:p>
            <a:pPr marL="173038" indent="-173038">
              <a:buFont typeface="Arial" charset="0"/>
              <a:buChar char="•"/>
            </a:pPr>
            <a:r>
              <a:rPr lang="zh-CN" altLang="en-US" sz="1400">
                <a:latin typeface="微软雅黑" pitchFamily="34" charset="-122"/>
                <a:ea typeface="微软雅黑" pitchFamily="34" charset="-122"/>
              </a:rPr>
              <a:t>并开放上海及北京的孵化中心为创业者提供办公场地。</a:t>
            </a:r>
            <a:endParaRPr lang="en-US" altLang="zh-CN" sz="1400">
              <a:latin typeface="微软雅黑" pitchFamily="34" charset="-122"/>
              <a:ea typeface="微软雅黑" pitchFamily="34" charset="-122"/>
            </a:endParaRPr>
          </a:p>
          <a:p>
            <a:pPr marL="173038" indent="-173038">
              <a:buFont typeface="Arial" charset="0"/>
              <a:buChar char="•"/>
            </a:pPr>
            <a:r>
              <a:rPr lang="zh-CN" altLang="en-US" sz="1400">
                <a:latin typeface="微软雅黑" pitchFamily="34" charset="-122"/>
                <a:ea typeface="微软雅黑" pitchFamily="34" charset="-122"/>
              </a:rPr>
              <a:t>同时，还将提供专业培训和创业辅导。</a:t>
            </a:r>
            <a:endParaRPr lang="en-US" altLang="zh-CN" sz="1400">
              <a:latin typeface="微软雅黑" pitchFamily="34" charset="-122"/>
              <a:ea typeface="微软雅黑" pitchFamily="34" charset="-122"/>
            </a:endParaRPr>
          </a:p>
          <a:p>
            <a:pPr marL="173038" indent="-173038">
              <a:buFont typeface="Arial" charset="0"/>
              <a:buChar char="•"/>
            </a:pPr>
            <a:r>
              <a:rPr lang="zh-CN" altLang="en-US" sz="1400">
                <a:latin typeface="微软雅黑" pitchFamily="34" charset="-122"/>
                <a:ea typeface="微软雅黑" pitchFamily="34" charset="-122"/>
              </a:rPr>
              <a:t>截止</a:t>
            </a:r>
            <a:r>
              <a:rPr lang="en-US" altLang="zh-CN" sz="1400">
                <a:latin typeface="微软雅黑" pitchFamily="34" charset="-122"/>
                <a:ea typeface="微软雅黑" pitchFamily="34" charset="-122"/>
              </a:rPr>
              <a:t>2012</a:t>
            </a:r>
            <a:r>
              <a:rPr lang="zh-CN" altLang="en-US" sz="1400">
                <a:latin typeface="微软雅黑" pitchFamily="34" charset="-122"/>
                <a:ea typeface="微软雅黑" pitchFamily="34" charset="-122"/>
              </a:rPr>
              <a:t>年，</a:t>
            </a:r>
            <a:r>
              <a:rPr lang="zh-CN" altLang="en-US" sz="1400" b="1">
                <a:latin typeface="微软雅黑" pitchFamily="34" charset="-122"/>
                <a:ea typeface="微软雅黑" pitchFamily="34" charset="-122"/>
              </a:rPr>
              <a:t>已经投资</a:t>
            </a:r>
            <a:r>
              <a:rPr lang="en-US" altLang="zh-CN" sz="1400" b="1">
                <a:latin typeface="微软雅黑" pitchFamily="34" charset="-122"/>
                <a:ea typeface="微软雅黑" pitchFamily="34" charset="-122"/>
              </a:rPr>
              <a:t>14</a:t>
            </a:r>
            <a:r>
              <a:rPr lang="zh-CN" altLang="en-US" sz="1400" b="1">
                <a:latin typeface="微软雅黑" pitchFamily="34" charset="-122"/>
                <a:ea typeface="微软雅黑" pitchFamily="34" charset="-122"/>
              </a:rPr>
              <a:t>项目。</a:t>
            </a:r>
            <a:endParaRPr lang="en-US" altLang="zh-CN" sz="1400" b="1">
              <a:latin typeface="微软雅黑" pitchFamily="34" charset="-122"/>
              <a:ea typeface="微软雅黑" pitchFamily="34" charset="-122"/>
            </a:endParaRPr>
          </a:p>
        </p:txBody>
      </p:sp>
      <p:sp>
        <p:nvSpPr>
          <p:cNvPr id="33798" name="TextBox 13"/>
          <p:cNvSpPr txBox="1">
            <a:spLocks noChangeArrowheads="1"/>
          </p:cNvSpPr>
          <p:nvPr/>
        </p:nvSpPr>
        <p:spPr bwMode="auto">
          <a:xfrm>
            <a:off x="5410200" y="1535113"/>
            <a:ext cx="2808288" cy="369887"/>
          </a:xfrm>
          <a:prstGeom prst="rect">
            <a:avLst/>
          </a:prstGeom>
          <a:noFill/>
          <a:ln w="9525">
            <a:noFill/>
            <a:miter lim="800000"/>
            <a:headEnd/>
            <a:tailEnd/>
          </a:ln>
        </p:spPr>
        <p:txBody>
          <a:bodyPr>
            <a:spAutoFit/>
          </a:bodyPr>
          <a:lstStyle/>
          <a:p>
            <a:pPr algn="ctr"/>
            <a:r>
              <a:rPr lang="zh-CN" altLang="en-US" b="1" u="sng">
                <a:latin typeface="微软雅黑" pitchFamily="34" charset="-122"/>
                <a:ea typeface="微软雅黑" pitchFamily="34" charset="-122"/>
              </a:rPr>
              <a:t>戈壁绿洲计划</a:t>
            </a:r>
            <a:r>
              <a:rPr lang="en-US" altLang="zh-CN" b="1" u="sng">
                <a:latin typeface="微软雅黑" pitchFamily="34" charset="-122"/>
                <a:ea typeface="微软雅黑" pitchFamily="34" charset="-122"/>
              </a:rPr>
              <a:t>(</a:t>
            </a:r>
            <a:r>
              <a:rPr lang="zh-CN" altLang="en-US" b="1" u="sng">
                <a:latin typeface="微软雅黑" pitchFamily="34" charset="-122"/>
                <a:ea typeface="微软雅黑" pitchFamily="34" charset="-122"/>
              </a:rPr>
              <a:t>天使投资</a:t>
            </a:r>
            <a:r>
              <a:rPr lang="en-US" altLang="zh-CN" b="1" u="sng">
                <a:latin typeface="微软雅黑" pitchFamily="34" charset="-122"/>
                <a:ea typeface="微软雅黑" pitchFamily="34" charset="-122"/>
              </a:rPr>
              <a:t>)</a:t>
            </a:r>
          </a:p>
        </p:txBody>
      </p:sp>
      <p:sp>
        <p:nvSpPr>
          <p:cNvPr id="33799" name="TextBox 17"/>
          <p:cNvSpPr txBox="1">
            <a:spLocks noChangeArrowheads="1"/>
          </p:cNvSpPr>
          <p:nvPr/>
        </p:nvSpPr>
        <p:spPr bwMode="auto">
          <a:xfrm>
            <a:off x="838200" y="1535113"/>
            <a:ext cx="2808288" cy="369887"/>
          </a:xfrm>
          <a:prstGeom prst="rect">
            <a:avLst/>
          </a:prstGeom>
          <a:noFill/>
          <a:ln w="9525">
            <a:noFill/>
            <a:miter lim="800000"/>
            <a:headEnd/>
            <a:tailEnd/>
          </a:ln>
        </p:spPr>
        <p:txBody>
          <a:bodyPr>
            <a:spAutoFit/>
          </a:bodyPr>
          <a:lstStyle/>
          <a:p>
            <a:pPr algn="ctr"/>
            <a:r>
              <a:rPr lang="zh-CN" altLang="en-US" b="1" u="sng">
                <a:latin typeface="微软雅黑" pitchFamily="34" charset="-122"/>
                <a:ea typeface="微软雅黑" pitchFamily="34" charset="-122"/>
              </a:rPr>
              <a:t>戈壁合伙人管理基金</a:t>
            </a:r>
          </a:p>
        </p:txBody>
      </p:sp>
      <p:graphicFrame>
        <p:nvGraphicFramePr>
          <p:cNvPr id="20" name="表格 19"/>
          <p:cNvGraphicFramePr>
            <a:graphicFrameLocks noGrp="1"/>
          </p:cNvGraphicFramePr>
          <p:nvPr/>
        </p:nvGraphicFramePr>
        <p:xfrm>
          <a:off x="457200" y="2170113"/>
          <a:ext cx="3581400" cy="2097446"/>
        </p:xfrm>
        <a:graphic>
          <a:graphicData uri="http://schemas.openxmlformats.org/drawingml/2006/table">
            <a:tbl>
              <a:tblPr/>
              <a:tblGrid>
                <a:gridCol w="1827245"/>
                <a:gridCol w="1754155"/>
              </a:tblGrid>
              <a:tr h="421046">
                <a:tc>
                  <a:txBody>
                    <a:bodyPr/>
                    <a:lstStyle/>
                    <a:p>
                      <a:pPr algn="just">
                        <a:spcAft>
                          <a:spcPts val="0"/>
                        </a:spcAft>
                      </a:pPr>
                      <a:r>
                        <a:rPr lang="zh-CN" sz="1400" b="1" kern="100" dirty="0" smtClean="0">
                          <a:latin typeface="微软雅黑" pitchFamily="34" charset="-122"/>
                          <a:ea typeface="微软雅黑" pitchFamily="34" charset="-122"/>
                          <a:cs typeface="Times New Roman"/>
                        </a:rPr>
                        <a:t>基金</a:t>
                      </a:r>
                      <a:r>
                        <a:rPr lang="zh-CN" altLang="en-US" sz="1400" b="1" kern="100" dirty="0" smtClean="0">
                          <a:latin typeface="微软雅黑" pitchFamily="34" charset="-122"/>
                          <a:ea typeface="微软雅黑" pitchFamily="34" charset="-122"/>
                          <a:cs typeface="Times New Roman"/>
                        </a:rPr>
                        <a:t>类型</a:t>
                      </a:r>
                      <a:endParaRPr lang="zh-CN" sz="1400" kern="100" dirty="0">
                        <a:latin typeface="微软雅黑" pitchFamily="34" charset="-122"/>
                        <a:ea typeface="微软雅黑" pitchFamily="34" charset="-122"/>
                        <a:cs typeface="Times New Roman"/>
                      </a:endParaRPr>
                    </a:p>
                  </a:txBody>
                  <a:tcPr marL="68580" marR="68580" marT="68400" marB="684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b="1" kern="100" dirty="0">
                          <a:latin typeface="微软雅黑" pitchFamily="34" charset="-122"/>
                          <a:ea typeface="微软雅黑" pitchFamily="34" charset="-122"/>
                          <a:cs typeface="Times New Roman"/>
                        </a:rPr>
                        <a:t>基金规模</a:t>
                      </a:r>
                      <a:endParaRPr lang="zh-CN" sz="1400" kern="100" dirty="0">
                        <a:latin typeface="微软雅黑" pitchFamily="34" charset="-122"/>
                        <a:ea typeface="微软雅黑" pitchFamily="34" charset="-122"/>
                        <a:cs typeface="Times New Roman"/>
                      </a:endParaRPr>
                    </a:p>
                  </a:txBody>
                  <a:tcPr marL="68580" marR="68580" marT="68400" marB="684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2565">
                <a:tc>
                  <a:txBody>
                    <a:bodyPr/>
                    <a:lstStyle/>
                    <a:p>
                      <a:pPr algn="just">
                        <a:spcAft>
                          <a:spcPts val="0"/>
                        </a:spcAft>
                      </a:pPr>
                      <a:r>
                        <a:rPr lang="zh-CN" sz="1400" kern="100" dirty="0" smtClean="0">
                          <a:latin typeface="微软雅黑" pitchFamily="34" charset="-122"/>
                          <a:ea typeface="微软雅黑" pitchFamily="34" charset="-122"/>
                          <a:cs typeface="Times New Roman"/>
                        </a:rPr>
                        <a:t>戈壁</a:t>
                      </a:r>
                      <a:r>
                        <a:rPr lang="en-US" altLang="zh-CN" sz="1400" kern="100" baseline="0" dirty="0" smtClean="0">
                          <a:latin typeface="微软雅黑" pitchFamily="34" charset="-122"/>
                          <a:ea typeface="微软雅黑" pitchFamily="34" charset="-122"/>
                          <a:cs typeface="Times New Roman"/>
                        </a:rPr>
                        <a:t> </a:t>
                      </a:r>
                      <a:r>
                        <a:rPr lang="zh-CN" altLang="en-US" sz="1400" kern="100" baseline="0" dirty="0" smtClean="0">
                          <a:latin typeface="微软雅黑" pitchFamily="34" charset="-122"/>
                          <a:ea typeface="微软雅黑" pitchFamily="34" charset="-122"/>
                          <a:cs typeface="Times New Roman"/>
                        </a:rPr>
                        <a:t>美金基金</a:t>
                      </a:r>
                      <a:endParaRPr lang="en-US" altLang="zh-CN" sz="1400" kern="100" baseline="0" dirty="0" smtClean="0">
                        <a:latin typeface="微软雅黑" pitchFamily="34" charset="-122"/>
                        <a:ea typeface="微软雅黑" pitchFamily="34" charset="-122"/>
                        <a:cs typeface="Times New Roman"/>
                      </a:endParaRPr>
                    </a:p>
                    <a:p>
                      <a:pPr algn="just">
                        <a:spcAft>
                          <a:spcPts val="0"/>
                        </a:spcAft>
                      </a:pPr>
                      <a:r>
                        <a:rPr lang="en-US" altLang="zh-CN" sz="1400" kern="100" baseline="0" dirty="0" smtClean="0">
                          <a:latin typeface="微软雅黑" pitchFamily="34" charset="-122"/>
                          <a:ea typeface="微软雅黑" pitchFamily="34" charset="-122"/>
                          <a:cs typeface="Times New Roman"/>
                        </a:rPr>
                        <a:t>(Fund </a:t>
                      </a:r>
                      <a:r>
                        <a:rPr lang="en-US" altLang="zh-CN" sz="1400" kern="100" baseline="0" dirty="0" err="1" smtClean="0">
                          <a:latin typeface="微软雅黑" pitchFamily="34" charset="-122"/>
                          <a:ea typeface="微软雅黑" pitchFamily="34" charset="-122"/>
                          <a:cs typeface="Times New Roman"/>
                        </a:rPr>
                        <a:t>I,Fund</a:t>
                      </a:r>
                      <a:r>
                        <a:rPr lang="en-US" altLang="zh-CN" sz="1400" kern="100" baseline="0" dirty="0" smtClean="0">
                          <a:latin typeface="微软雅黑" pitchFamily="34" charset="-122"/>
                          <a:ea typeface="微软雅黑" pitchFamily="34" charset="-122"/>
                          <a:cs typeface="Times New Roman"/>
                        </a:rPr>
                        <a:t> II</a:t>
                      </a:r>
                      <a:r>
                        <a:rPr lang="zh-CN" altLang="en-US" sz="1400" kern="100" baseline="0" dirty="0" smtClean="0">
                          <a:latin typeface="微软雅黑" pitchFamily="34" charset="-122"/>
                          <a:ea typeface="微软雅黑" pitchFamily="34" charset="-122"/>
                          <a:cs typeface="Times New Roman"/>
                        </a:rPr>
                        <a:t>）</a:t>
                      </a:r>
                      <a:endParaRPr lang="zh-CN" sz="1400" kern="100" dirty="0">
                        <a:latin typeface="微软雅黑" pitchFamily="34" charset="-122"/>
                        <a:ea typeface="微软雅黑" pitchFamily="34" charset="-122"/>
                        <a:cs typeface="Times New Roman"/>
                      </a:endParaRPr>
                    </a:p>
                  </a:txBody>
                  <a:tcPr marL="68580" marR="68580" marT="68400" marB="684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altLang="zh-CN" sz="1400" kern="100" dirty="0" smtClean="0">
                          <a:latin typeface="微软雅黑" pitchFamily="34" charset="-122"/>
                          <a:ea typeface="微软雅黑" pitchFamily="34" charset="-122"/>
                          <a:cs typeface="Times New Roman"/>
                        </a:rPr>
                        <a:t>2</a:t>
                      </a:r>
                      <a:r>
                        <a:rPr lang="zh-CN" altLang="en-US" sz="1400" kern="100" dirty="0" smtClean="0">
                          <a:latin typeface="微软雅黑" pitchFamily="34" charset="-122"/>
                          <a:ea typeface="微软雅黑" pitchFamily="34" charset="-122"/>
                          <a:cs typeface="Times New Roman"/>
                        </a:rPr>
                        <a:t>亿多</a:t>
                      </a:r>
                      <a:r>
                        <a:rPr lang="zh-CN" sz="1400" kern="100" dirty="0" smtClean="0">
                          <a:latin typeface="微软雅黑" pitchFamily="34" charset="-122"/>
                          <a:ea typeface="微软雅黑" pitchFamily="34" charset="-122"/>
                          <a:cs typeface="Times New Roman"/>
                        </a:rPr>
                        <a:t>美元</a:t>
                      </a:r>
                      <a:endParaRPr lang="zh-CN" sz="1400" kern="100" dirty="0">
                        <a:latin typeface="微软雅黑" pitchFamily="34" charset="-122"/>
                        <a:ea typeface="微软雅黑" pitchFamily="34" charset="-122"/>
                        <a:cs typeface="Times New Roman"/>
                      </a:endParaRPr>
                    </a:p>
                  </a:txBody>
                  <a:tcPr marL="68580" marR="68580" marT="68400" marB="684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55680">
                <a:tc>
                  <a:txBody>
                    <a:bodyPr/>
                    <a:lstStyle/>
                    <a:p>
                      <a:pPr algn="just">
                        <a:spcAft>
                          <a:spcPts val="0"/>
                        </a:spcAft>
                      </a:pPr>
                      <a:r>
                        <a:rPr lang="zh-CN" sz="1400" kern="100" dirty="0" smtClean="0">
                          <a:latin typeface="微软雅黑" pitchFamily="34" charset="-122"/>
                          <a:ea typeface="微软雅黑" pitchFamily="34" charset="-122"/>
                          <a:cs typeface="Times New Roman"/>
                        </a:rPr>
                        <a:t>戈壁</a:t>
                      </a:r>
                      <a:r>
                        <a:rPr lang="en-US" altLang="zh-CN" sz="1400" kern="100" dirty="0" smtClean="0">
                          <a:latin typeface="微软雅黑" pitchFamily="34" charset="-122"/>
                          <a:ea typeface="微软雅黑" pitchFamily="34" charset="-122"/>
                          <a:cs typeface="Times New Roman"/>
                        </a:rPr>
                        <a:t> </a:t>
                      </a:r>
                      <a:r>
                        <a:rPr lang="zh-CN" altLang="en-US" sz="1400" kern="100" dirty="0" smtClean="0">
                          <a:latin typeface="微软雅黑" pitchFamily="34" charset="-122"/>
                          <a:ea typeface="微软雅黑" pitchFamily="34" charset="-122"/>
                          <a:cs typeface="Times New Roman"/>
                        </a:rPr>
                        <a:t>人民币</a:t>
                      </a:r>
                      <a:r>
                        <a:rPr lang="zh-CN" sz="1400" kern="100" dirty="0" smtClean="0">
                          <a:latin typeface="微软雅黑" pitchFamily="34" charset="-122"/>
                          <a:ea typeface="微软雅黑" pitchFamily="34" charset="-122"/>
                          <a:cs typeface="Times New Roman"/>
                        </a:rPr>
                        <a:t>基金</a:t>
                      </a:r>
                      <a:endParaRPr lang="en-US" altLang="zh-CN" sz="1400" kern="100" dirty="0" smtClean="0">
                        <a:latin typeface="微软雅黑" pitchFamily="34" charset="-122"/>
                        <a:ea typeface="微软雅黑" pitchFamily="34" charset="-122"/>
                        <a:cs typeface="Times New Roman"/>
                      </a:endParaRPr>
                    </a:p>
                    <a:p>
                      <a:pPr marL="0" marR="0" indent="0" algn="just" defTabSz="914400" rtl="0" eaLnBrk="1" fontAlgn="auto" latinLnBrk="0" hangingPunct="1">
                        <a:lnSpc>
                          <a:spcPct val="100000"/>
                        </a:lnSpc>
                        <a:spcBef>
                          <a:spcPts val="0"/>
                        </a:spcBef>
                        <a:spcAft>
                          <a:spcPts val="0"/>
                        </a:spcAft>
                        <a:buClrTx/>
                        <a:buSzTx/>
                        <a:buFontTx/>
                        <a:buNone/>
                        <a:tabLst/>
                        <a:defRPr/>
                      </a:pPr>
                      <a:r>
                        <a:rPr lang="en-US" altLang="zh-CN" sz="1400" kern="100" dirty="0" smtClean="0">
                          <a:latin typeface="微软雅黑" pitchFamily="34" charset="-122"/>
                          <a:ea typeface="微软雅黑" pitchFamily="34" charset="-122"/>
                          <a:cs typeface="Times New Roman"/>
                        </a:rPr>
                        <a:t>(</a:t>
                      </a:r>
                      <a:r>
                        <a:rPr lang="zh-CN" altLang="en-US" sz="1400" kern="100" dirty="0" smtClean="0">
                          <a:latin typeface="微软雅黑" pitchFamily="34" charset="-122"/>
                          <a:ea typeface="微软雅黑" pitchFamily="34" charset="-122"/>
                          <a:cs typeface="Times New Roman"/>
                        </a:rPr>
                        <a:t>海泰戈壁</a:t>
                      </a:r>
                      <a:r>
                        <a:rPr lang="en-US" altLang="zh-CN" sz="1400" kern="100" dirty="0" smtClean="0">
                          <a:latin typeface="微软雅黑" pitchFamily="34" charset="-122"/>
                          <a:ea typeface="微软雅黑" pitchFamily="34" charset="-122"/>
                          <a:cs typeface="Times New Roman"/>
                        </a:rPr>
                        <a:t>,</a:t>
                      </a:r>
                      <a:r>
                        <a:rPr lang="zh-CN" altLang="zh-CN" sz="1400" kern="100" dirty="0" smtClean="0">
                          <a:latin typeface="微软雅黑" pitchFamily="34" charset="-122"/>
                          <a:ea typeface="微软雅黑" pitchFamily="34" charset="-122"/>
                          <a:cs typeface="Times New Roman"/>
                        </a:rPr>
                        <a:t>戈壁盈智</a:t>
                      </a:r>
                      <a:r>
                        <a:rPr lang="en-US" altLang="zh-CN" sz="1400" kern="100" dirty="0" smtClean="0">
                          <a:latin typeface="微软雅黑" pitchFamily="34" charset="-122"/>
                          <a:ea typeface="微软雅黑" pitchFamily="34" charset="-122"/>
                          <a:cs typeface="Times New Roman"/>
                        </a:rPr>
                        <a:t>)</a:t>
                      </a:r>
                      <a:endParaRPr lang="zh-CN" sz="1400" kern="100" dirty="0">
                        <a:latin typeface="微软雅黑" pitchFamily="34" charset="-122"/>
                        <a:ea typeface="微软雅黑" pitchFamily="34" charset="-122"/>
                        <a:cs typeface="Times New Roman"/>
                      </a:endParaRPr>
                    </a:p>
                  </a:txBody>
                  <a:tcPr marL="68580" marR="68580" marT="68400" marB="684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smtClean="0">
                          <a:latin typeface="微软雅黑" pitchFamily="34" charset="-122"/>
                          <a:ea typeface="微软雅黑" pitchFamily="34" charset="-122"/>
                          <a:cs typeface="Times New Roman"/>
                        </a:rPr>
                        <a:t>5</a:t>
                      </a:r>
                      <a:r>
                        <a:rPr lang="zh-CN" sz="1400" kern="100" dirty="0" smtClean="0">
                          <a:latin typeface="微软雅黑" pitchFamily="34" charset="-122"/>
                          <a:ea typeface="微软雅黑" pitchFamily="34" charset="-122"/>
                          <a:cs typeface="Times New Roman"/>
                        </a:rPr>
                        <a:t>亿</a:t>
                      </a:r>
                      <a:r>
                        <a:rPr lang="zh-CN" altLang="en-US" sz="1400" kern="100" dirty="0" smtClean="0">
                          <a:latin typeface="微软雅黑" pitchFamily="34" charset="-122"/>
                          <a:ea typeface="微软雅黑" pitchFamily="34" charset="-122"/>
                          <a:cs typeface="Times New Roman"/>
                        </a:rPr>
                        <a:t>多</a:t>
                      </a:r>
                      <a:r>
                        <a:rPr lang="zh-CN" sz="1400" kern="100" dirty="0" smtClean="0">
                          <a:latin typeface="微软雅黑" pitchFamily="34" charset="-122"/>
                          <a:ea typeface="微软雅黑" pitchFamily="34" charset="-122"/>
                          <a:cs typeface="Times New Roman"/>
                        </a:rPr>
                        <a:t>元</a:t>
                      </a:r>
                      <a:r>
                        <a:rPr lang="en-US" altLang="zh-CN" sz="1400" kern="100" dirty="0" smtClean="0">
                          <a:latin typeface="微软雅黑" pitchFamily="34" charset="-122"/>
                          <a:ea typeface="微软雅黑" pitchFamily="34" charset="-122"/>
                          <a:cs typeface="Times New Roman"/>
                        </a:rPr>
                        <a:t> </a:t>
                      </a:r>
                      <a:r>
                        <a:rPr lang="zh-CN" altLang="en-US" sz="1400" kern="100" dirty="0" smtClean="0">
                          <a:latin typeface="微软雅黑" pitchFamily="34" charset="-122"/>
                          <a:ea typeface="微软雅黑" pitchFamily="34" charset="-122"/>
                          <a:cs typeface="Times New Roman"/>
                        </a:rPr>
                        <a:t>人民币</a:t>
                      </a:r>
                      <a:endParaRPr lang="zh-CN" sz="1400" kern="100" dirty="0">
                        <a:latin typeface="微软雅黑" pitchFamily="34" charset="-122"/>
                        <a:ea typeface="微软雅黑" pitchFamily="34" charset="-122"/>
                        <a:cs typeface="Times New Roman"/>
                      </a:endParaRPr>
                    </a:p>
                  </a:txBody>
                  <a:tcPr marL="68580" marR="68580" marT="68400" marB="684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7200">
                <a:tc>
                  <a:txBody>
                    <a:bodyPr/>
                    <a:lstStyle/>
                    <a:p>
                      <a:pPr algn="just">
                        <a:spcAft>
                          <a:spcPts val="0"/>
                        </a:spcAft>
                      </a:pPr>
                      <a:r>
                        <a:rPr lang="zh-CN" sz="1400" kern="100" dirty="0" smtClean="0">
                          <a:latin typeface="微软雅黑" pitchFamily="34" charset="-122"/>
                          <a:ea typeface="微软雅黑" pitchFamily="34" charset="-122"/>
                          <a:cs typeface="Times New Roman"/>
                        </a:rPr>
                        <a:t>戈壁</a:t>
                      </a:r>
                      <a:r>
                        <a:rPr lang="en-US" altLang="zh-CN" sz="1400" kern="100" dirty="0" smtClean="0">
                          <a:latin typeface="微软雅黑" pitchFamily="34" charset="-122"/>
                          <a:ea typeface="微软雅黑" pitchFamily="34" charset="-122"/>
                          <a:cs typeface="Times New Roman"/>
                        </a:rPr>
                        <a:t> </a:t>
                      </a:r>
                      <a:r>
                        <a:rPr lang="zh-CN" sz="1400" kern="100" dirty="0" smtClean="0">
                          <a:latin typeface="微软雅黑" pitchFamily="34" charset="-122"/>
                          <a:ea typeface="微软雅黑" pitchFamily="34" charset="-122"/>
                          <a:cs typeface="Times New Roman"/>
                        </a:rPr>
                        <a:t>新加坡</a:t>
                      </a:r>
                      <a:r>
                        <a:rPr lang="zh-CN" altLang="en-US" sz="1400" kern="100" dirty="0" smtClean="0">
                          <a:latin typeface="微软雅黑" pitchFamily="34" charset="-122"/>
                          <a:ea typeface="微软雅黑" pitchFamily="34" charset="-122"/>
                          <a:cs typeface="Times New Roman"/>
                        </a:rPr>
                        <a:t>币</a:t>
                      </a:r>
                      <a:r>
                        <a:rPr lang="zh-CN" sz="1400" kern="100" dirty="0" smtClean="0">
                          <a:latin typeface="微软雅黑" pitchFamily="34" charset="-122"/>
                          <a:ea typeface="微软雅黑" pitchFamily="34" charset="-122"/>
                          <a:cs typeface="Times New Roman"/>
                        </a:rPr>
                        <a:t>基金</a:t>
                      </a:r>
                      <a:endParaRPr lang="zh-CN" sz="1400" kern="100" dirty="0">
                        <a:latin typeface="微软雅黑" pitchFamily="34" charset="-122"/>
                        <a:ea typeface="微软雅黑" pitchFamily="34" charset="-122"/>
                        <a:cs typeface="Times New Roman"/>
                      </a:endParaRPr>
                    </a:p>
                  </a:txBody>
                  <a:tcPr marL="68580" marR="68580" marT="68400" marB="684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smtClean="0">
                          <a:latin typeface="微软雅黑" pitchFamily="34" charset="-122"/>
                          <a:ea typeface="微软雅黑" pitchFamily="34" charset="-122"/>
                          <a:cs typeface="Times New Roman"/>
                        </a:rPr>
                        <a:t>1</a:t>
                      </a:r>
                      <a:r>
                        <a:rPr lang="zh-CN" sz="1400" kern="100" dirty="0" smtClean="0">
                          <a:latin typeface="微软雅黑" pitchFamily="34" charset="-122"/>
                          <a:ea typeface="微软雅黑" pitchFamily="34" charset="-122"/>
                          <a:cs typeface="Times New Roman"/>
                        </a:rPr>
                        <a:t>亿</a:t>
                      </a:r>
                      <a:r>
                        <a:rPr lang="zh-CN" altLang="en-US" sz="1400" kern="100" dirty="0" smtClean="0">
                          <a:latin typeface="微软雅黑" pitchFamily="34" charset="-122"/>
                          <a:ea typeface="微软雅黑" pitchFamily="34" charset="-122"/>
                          <a:cs typeface="Times New Roman"/>
                        </a:rPr>
                        <a:t>元 新加坡</a:t>
                      </a:r>
                      <a:r>
                        <a:rPr lang="zh-CN" sz="1400" kern="100" dirty="0" smtClean="0">
                          <a:latin typeface="微软雅黑" pitchFamily="34" charset="-122"/>
                          <a:ea typeface="微软雅黑" pitchFamily="34" charset="-122"/>
                          <a:cs typeface="Times New Roman"/>
                        </a:rPr>
                        <a:t>币</a:t>
                      </a:r>
                      <a:endParaRPr lang="zh-CN" sz="1400" kern="100" dirty="0">
                        <a:latin typeface="微软雅黑" pitchFamily="34" charset="-122"/>
                        <a:ea typeface="微软雅黑" pitchFamily="34" charset="-122"/>
                        <a:cs typeface="Times New Roman"/>
                      </a:endParaRPr>
                    </a:p>
                  </a:txBody>
                  <a:tcPr marL="68580" marR="68580" marT="68400" marB="684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3817" name="TextBox 23"/>
          <p:cNvSpPr txBox="1">
            <a:spLocks noChangeArrowheads="1"/>
          </p:cNvSpPr>
          <p:nvPr/>
        </p:nvSpPr>
        <p:spPr bwMode="auto">
          <a:xfrm>
            <a:off x="457200" y="4387850"/>
            <a:ext cx="3581400" cy="1816100"/>
          </a:xfrm>
          <a:prstGeom prst="rect">
            <a:avLst/>
          </a:prstGeom>
          <a:noFill/>
          <a:ln w="9525">
            <a:noFill/>
            <a:miter lim="800000"/>
            <a:headEnd/>
            <a:tailEnd/>
          </a:ln>
        </p:spPr>
        <p:txBody>
          <a:bodyPr>
            <a:spAutoFit/>
          </a:bodyPr>
          <a:lstStyle/>
          <a:p>
            <a:r>
              <a:rPr lang="zh-CN" altLang="en-US" sz="1400" b="1">
                <a:latin typeface="微软雅黑" pitchFamily="34" charset="-122"/>
                <a:ea typeface="微软雅黑" pitchFamily="34" charset="-122"/>
              </a:rPr>
              <a:t>戈壁合伙人成立于</a:t>
            </a:r>
            <a:r>
              <a:rPr lang="en-US" altLang="zh-CN" sz="1400" b="1">
                <a:latin typeface="微软雅黑" pitchFamily="34" charset="-122"/>
                <a:ea typeface="微软雅黑" pitchFamily="34" charset="-122"/>
              </a:rPr>
              <a:t>2002</a:t>
            </a:r>
            <a:r>
              <a:rPr lang="zh-CN" altLang="en-US" sz="1400" b="1">
                <a:latin typeface="微软雅黑" pitchFamily="34" charset="-122"/>
                <a:ea typeface="微软雅黑" pitchFamily="34" charset="-122"/>
              </a:rPr>
              <a:t>年</a:t>
            </a:r>
            <a:r>
              <a:rPr lang="zh-CN" altLang="en-US" sz="1400">
                <a:latin typeface="微软雅黑" pitchFamily="34" charset="-122"/>
                <a:ea typeface="微软雅黑" pitchFamily="34" charset="-122"/>
              </a:rPr>
              <a:t>，专注于</a:t>
            </a:r>
            <a:r>
              <a:rPr lang="en-US" altLang="zh-CN" sz="1400">
                <a:latin typeface="微软雅黑" pitchFamily="34" charset="-122"/>
                <a:ea typeface="微软雅黑" pitchFamily="34" charset="-122"/>
              </a:rPr>
              <a:t>TMT</a:t>
            </a:r>
            <a:r>
              <a:rPr lang="zh-CN" altLang="en-US" sz="1400">
                <a:latin typeface="微软雅黑" pitchFamily="34" charset="-122"/>
                <a:ea typeface="微软雅黑" pitchFamily="34" charset="-122"/>
              </a:rPr>
              <a:t>行业，尤其是互联网，移动互联网的早期投资。在上海，北京，天津，广州，新加坡，香港等地设有常驻机构。管理资金超过</a:t>
            </a:r>
            <a:r>
              <a:rPr lang="en-US" altLang="zh-CN" sz="1400">
                <a:latin typeface="微软雅黑" pitchFamily="34" charset="-122"/>
                <a:ea typeface="微软雅黑" pitchFamily="34" charset="-122"/>
              </a:rPr>
              <a:t>20</a:t>
            </a:r>
            <a:r>
              <a:rPr lang="zh-CN" altLang="en-US" sz="1400">
                <a:latin typeface="微软雅黑" pitchFamily="34" charset="-122"/>
                <a:ea typeface="微软雅黑" pitchFamily="34" charset="-122"/>
              </a:rPr>
              <a:t>亿元人民币。</a:t>
            </a:r>
            <a:endParaRPr lang="en-US" altLang="zh-CN" sz="1400">
              <a:latin typeface="微软雅黑" pitchFamily="34" charset="-122"/>
              <a:ea typeface="微软雅黑" pitchFamily="34" charset="-122"/>
            </a:endParaRPr>
          </a:p>
          <a:p>
            <a:r>
              <a:rPr lang="zh-CN" altLang="en-US" sz="1400" b="1">
                <a:latin typeface="微软雅黑" pitchFamily="34" charset="-122"/>
                <a:ea typeface="微软雅黑" pitchFamily="34" charset="-122"/>
              </a:rPr>
              <a:t>戈壁合伙人管理的基金出资人有</a:t>
            </a:r>
            <a:r>
              <a:rPr lang="zh-CN" altLang="en-US" sz="1400">
                <a:latin typeface="微软雅黑" pitchFamily="34" charset="-122"/>
                <a:ea typeface="微软雅黑" pitchFamily="34" charset="-122"/>
              </a:rPr>
              <a:t>：</a:t>
            </a:r>
            <a:r>
              <a:rPr lang="en-US" altLang="zh-CN" sz="1400">
                <a:latin typeface="微软雅黑" pitchFamily="34" charset="-122"/>
                <a:ea typeface="微软雅黑" pitchFamily="34" charset="-122"/>
              </a:rPr>
              <a:t>IBM</a:t>
            </a:r>
            <a:r>
              <a:rPr lang="zh-CN" altLang="en-US" sz="1400">
                <a:latin typeface="微软雅黑" pitchFamily="34" charset="-122"/>
                <a:ea typeface="微软雅黑" pitchFamily="34" charset="-122"/>
              </a:rPr>
              <a:t>，迪斯尼，诺基亚，麦格里希尔；新加坡媒体发展局；海泰；国家发改委，上海发改委等。</a:t>
            </a:r>
          </a:p>
        </p:txBody>
      </p:sp>
      <p:pic>
        <p:nvPicPr>
          <p:cNvPr id="33818" name="图片 0" descr="上海孵化中心.JPG"/>
          <p:cNvPicPr>
            <a:picLocks noChangeAspect="1" noChangeArrowheads="1"/>
          </p:cNvPicPr>
          <p:nvPr/>
        </p:nvPicPr>
        <p:blipFill>
          <a:blip r:embed="rId3" cstate="print"/>
          <a:srcRect/>
          <a:stretch>
            <a:fillRect/>
          </a:stretch>
        </p:blipFill>
        <p:spPr bwMode="auto">
          <a:xfrm>
            <a:off x="4830763" y="4752975"/>
            <a:ext cx="1931987" cy="1449388"/>
          </a:xfrm>
          <a:prstGeom prst="rect">
            <a:avLst/>
          </a:prstGeom>
          <a:noFill/>
          <a:ln w="9525">
            <a:noFill/>
            <a:miter lim="800000"/>
            <a:headEnd/>
            <a:tailEnd/>
          </a:ln>
        </p:spPr>
      </p:pic>
      <p:pic>
        <p:nvPicPr>
          <p:cNvPr id="33819" name="图片 4" descr="孵化中心LOGO.jpg"/>
          <p:cNvPicPr>
            <a:picLocks noChangeAspect="1" noChangeArrowheads="1"/>
          </p:cNvPicPr>
          <p:nvPr/>
        </p:nvPicPr>
        <p:blipFill>
          <a:blip r:embed="rId4" cstate="print"/>
          <a:srcRect/>
          <a:stretch>
            <a:fillRect/>
          </a:stretch>
        </p:blipFill>
        <p:spPr bwMode="auto">
          <a:xfrm>
            <a:off x="6846888" y="4752975"/>
            <a:ext cx="1930400" cy="1449388"/>
          </a:xfrm>
          <a:prstGeom prst="rect">
            <a:avLst/>
          </a:prstGeom>
          <a:noFill/>
          <a:ln w="9525">
            <a:noFill/>
            <a:miter lim="800000"/>
            <a:headEnd/>
            <a:tailEnd/>
          </a:ln>
        </p:spPr>
      </p:pic>
      <p:sp>
        <p:nvSpPr>
          <p:cNvPr id="12" name="标题 1"/>
          <p:cNvSpPr>
            <a:spLocks noGrp="1"/>
          </p:cNvSpPr>
          <p:nvPr>
            <p:ph type="title"/>
          </p:nvPr>
        </p:nvSpPr>
        <p:spPr>
          <a:xfrm>
            <a:off x="152400" y="0"/>
            <a:ext cx="7315200" cy="1066800"/>
          </a:xfrm>
        </p:spPr>
        <p:txBody>
          <a:bodyPr/>
          <a:lstStyle/>
          <a:p>
            <a:r>
              <a:rPr kumimoji="1" lang="zh-CN" altLang="en-US" dirty="0">
                <a:latin typeface="微软雅黑"/>
                <a:ea typeface="微软雅黑"/>
                <a:cs typeface="微软雅黑"/>
              </a:rPr>
              <a:t>戈壁投资简介</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533400" y="4648200"/>
            <a:ext cx="8077200" cy="1676400"/>
          </a:xfrm>
          <a:prstGeom prst="rect">
            <a:avLst/>
          </a:prstGeom>
          <a:solidFill>
            <a:srgbClr val="FFFFCC"/>
          </a:solidFill>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矩形 16"/>
          <p:cNvSpPr/>
          <p:nvPr/>
        </p:nvSpPr>
        <p:spPr>
          <a:xfrm>
            <a:off x="533400" y="1143000"/>
            <a:ext cx="8077200" cy="1676400"/>
          </a:xfrm>
          <a:prstGeom prst="rect">
            <a:avLst/>
          </a:prstGeom>
          <a:solidFill>
            <a:srgbClr val="FFFFCC"/>
          </a:solidFill>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 name="矩形 15"/>
          <p:cNvSpPr/>
          <p:nvPr/>
        </p:nvSpPr>
        <p:spPr>
          <a:xfrm>
            <a:off x="533400" y="2895601"/>
            <a:ext cx="8077200" cy="1676400"/>
          </a:xfrm>
          <a:prstGeom prst="rect">
            <a:avLst/>
          </a:prstGeom>
          <a:solidFill>
            <a:srgbClr val="FFFFCC"/>
          </a:solidFill>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aphicFrame>
        <p:nvGraphicFramePr>
          <p:cNvPr id="7" name="图示 6"/>
          <p:cNvGraphicFramePr/>
          <p:nvPr/>
        </p:nvGraphicFramePr>
        <p:xfrm>
          <a:off x="533400" y="1219200"/>
          <a:ext cx="8305800"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4829" name="Picture 4" descr="http://t1.gstatic.com/images?q=tbn:ANd9GcQKl0I2bYsVTG949tBW5UPW-t3lgAX9pf0C4kgb548W_eArCY-gMA"/>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685800" y="3035300"/>
            <a:ext cx="2514600" cy="469900"/>
          </a:xfrm>
          <a:prstGeom prst="rect">
            <a:avLst/>
          </a:prstGeom>
          <a:noFill/>
          <a:ln w="9525">
            <a:noFill/>
            <a:miter lim="800000"/>
            <a:headEnd/>
            <a:tailEnd/>
          </a:ln>
        </p:spPr>
      </p:pic>
      <p:pic>
        <p:nvPicPr>
          <p:cNvPr id="34830" name="Picture 6" descr="http://t2.gstatic.com/images?q=tbn:ANd9GcR_IMIj8MVCwUF0q4-seNDb6RxCgmyRm8i2VgcEARy2tNzEkCPd_g"/>
          <p:cNvPicPr>
            <a:picLocks noChangeAspect="1" noChangeArrowheads="1"/>
          </p:cNvPicPr>
          <p:nvPr/>
        </p:nvPicPr>
        <p:blipFill>
          <a:blip r:embed="rId9" cstate="print">
            <a:clrChange>
              <a:clrFrom>
                <a:srgbClr val="FFFFFF"/>
              </a:clrFrom>
              <a:clrTo>
                <a:srgbClr val="FFFFFF">
                  <a:alpha val="0"/>
                </a:srgbClr>
              </a:clrTo>
            </a:clrChange>
          </a:blip>
          <a:srcRect/>
          <a:stretch>
            <a:fillRect/>
          </a:stretch>
        </p:blipFill>
        <p:spPr bwMode="auto">
          <a:xfrm>
            <a:off x="800100" y="4092575"/>
            <a:ext cx="1638300" cy="374650"/>
          </a:xfrm>
          <a:prstGeom prst="rect">
            <a:avLst/>
          </a:prstGeom>
          <a:noFill/>
          <a:ln w="9525">
            <a:noFill/>
            <a:miter lim="800000"/>
            <a:headEnd/>
            <a:tailEnd/>
          </a:ln>
        </p:spPr>
      </p:pic>
      <p:pic>
        <p:nvPicPr>
          <p:cNvPr id="34831" name="Picture 12" descr="http://t0.gstatic.com/images?q=tbn:ANd9GcSuY98vsx7tRrSEzgmeLiF0OT_LvlNDqAr9pfdThioxkvEtFiCApQ"/>
          <p:cNvPicPr>
            <a:picLocks noChangeAspect="1" noChangeArrowheads="1"/>
          </p:cNvPicPr>
          <p:nvPr/>
        </p:nvPicPr>
        <p:blipFill>
          <a:blip r:embed="rId10" cstate="print">
            <a:clrChange>
              <a:clrFrom>
                <a:srgbClr val="FFFFFF"/>
              </a:clrFrom>
              <a:clrTo>
                <a:srgbClr val="FFFFFF">
                  <a:alpha val="0"/>
                </a:srgbClr>
              </a:clrTo>
            </a:clrChange>
          </a:blip>
          <a:srcRect/>
          <a:stretch>
            <a:fillRect/>
          </a:stretch>
        </p:blipFill>
        <p:spPr bwMode="auto">
          <a:xfrm>
            <a:off x="771525" y="3505200"/>
            <a:ext cx="1285875" cy="463550"/>
          </a:xfrm>
          <a:prstGeom prst="rect">
            <a:avLst/>
          </a:prstGeom>
          <a:noFill/>
          <a:ln w="9525">
            <a:noFill/>
            <a:miter lim="800000"/>
            <a:headEnd/>
            <a:tailEnd/>
          </a:ln>
        </p:spPr>
      </p:pic>
      <p:pic>
        <p:nvPicPr>
          <p:cNvPr id="34832" name="Picture 14" descr="http://t1.gstatic.com/images?q=tbn:ANd9GcS1oNT9eWcm55SarnNvXMGnYs45NUy73sha8yuAhI6CTP8sHx6w"/>
          <p:cNvPicPr>
            <a:picLocks noChangeAspect="1" noChangeArrowheads="1"/>
          </p:cNvPicPr>
          <p:nvPr/>
        </p:nvPicPr>
        <p:blipFill>
          <a:blip r:embed="rId11" cstate="print">
            <a:clrChange>
              <a:clrFrom>
                <a:srgbClr val="FFFFFF"/>
              </a:clrFrom>
              <a:clrTo>
                <a:srgbClr val="FFFFFF">
                  <a:alpha val="0"/>
                </a:srgbClr>
              </a:clrTo>
            </a:clrChange>
          </a:blip>
          <a:srcRect/>
          <a:stretch>
            <a:fillRect/>
          </a:stretch>
        </p:blipFill>
        <p:spPr bwMode="auto">
          <a:xfrm>
            <a:off x="3684588" y="3505200"/>
            <a:ext cx="735012" cy="430213"/>
          </a:xfrm>
          <a:prstGeom prst="rect">
            <a:avLst/>
          </a:prstGeom>
          <a:noFill/>
          <a:ln w="9525">
            <a:noFill/>
            <a:miter lim="800000"/>
            <a:headEnd/>
            <a:tailEnd/>
          </a:ln>
        </p:spPr>
      </p:pic>
      <p:pic>
        <p:nvPicPr>
          <p:cNvPr id="34833" name="Picture 16" descr="http://www.wang-li.com/enimages/index_01_01.gif">
            <a:hlinkClick r:id="rId12"/>
          </p:cNvPr>
          <p:cNvPicPr>
            <a:picLocks noChangeAspect="1" noChangeArrowheads="1"/>
          </p:cNvPicPr>
          <p:nvPr/>
        </p:nvPicPr>
        <p:blipFill>
          <a:blip r:embed="rId13" cstate="print">
            <a:clrChange>
              <a:clrFrom>
                <a:srgbClr val="FFFFFF"/>
              </a:clrFrom>
              <a:clrTo>
                <a:srgbClr val="FFFFFF">
                  <a:alpha val="0"/>
                </a:srgbClr>
              </a:clrTo>
            </a:clrChange>
          </a:blip>
          <a:srcRect/>
          <a:stretch>
            <a:fillRect/>
          </a:stretch>
        </p:blipFill>
        <p:spPr bwMode="auto">
          <a:xfrm>
            <a:off x="2352675" y="3505200"/>
            <a:ext cx="1000125" cy="423863"/>
          </a:xfrm>
          <a:prstGeom prst="rect">
            <a:avLst/>
          </a:prstGeom>
          <a:noFill/>
          <a:ln w="9525">
            <a:noFill/>
            <a:miter lim="800000"/>
            <a:headEnd/>
            <a:tailEnd/>
          </a:ln>
        </p:spPr>
      </p:pic>
      <p:pic>
        <p:nvPicPr>
          <p:cNvPr id="34834" name="Picture 36" descr="http://t0.gstatic.com/images?q=tbn:ANd9GcR3Q5N2uSofgOazO8xHxkystt1Q-CQiAque4lb-z5j0Oin93Z8rHw"/>
          <p:cNvPicPr>
            <a:picLocks noChangeAspect="1" noChangeArrowheads="1"/>
          </p:cNvPicPr>
          <p:nvPr/>
        </p:nvPicPr>
        <p:blipFill>
          <a:blip r:embed="rId14" cstate="print">
            <a:clrChange>
              <a:clrFrom>
                <a:srgbClr val="FFFFFF"/>
              </a:clrFrom>
              <a:clrTo>
                <a:srgbClr val="FFFFFF">
                  <a:alpha val="0"/>
                </a:srgbClr>
              </a:clrTo>
            </a:clrChange>
          </a:blip>
          <a:srcRect/>
          <a:stretch>
            <a:fillRect/>
          </a:stretch>
        </p:blipFill>
        <p:spPr bwMode="auto">
          <a:xfrm>
            <a:off x="2757488" y="4038600"/>
            <a:ext cx="1585912" cy="428625"/>
          </a:xfrm>
          <a:prstGeom prst="rect">
            <a:avLst/>
          </a:prstGeom>
          <a:noFill/>
          <a:ln w="9525">
            <a:noFill/>
            <a:miter lim="800000"/>
            <a:headEnd/>
            <a:tailEnd/>
          </a:ln>
        </p:spPr>
      </p:pic>
      <p:pic>
        <p:nvPicPr>
          <p:cNvPr id="34835" name="Picture 42" descr="http://www.relaychina.org/Stuff/upload/company/4099/68066779f03848049070186167f49d9b.jpg">
            <a:hlinkClick r:id="rId15"/>
          </p:cNvPr>
          <p:cNvPicPr>
            <a:picLocks noChangeAspect="1" noChangeArrowheads="1"/>
          </p:cNvPicPr>
          <p:nvPr/>
        </p:nvPicPr>
        <p:blipFill>
          <a:blip r:embed="rId16" cstate="print">
            <a:clrChange>
              <a:clrFrom>
                <a:srgbClr val="FFFFFF"/>
              </a:clrFrom>
              <a:clrTo>
                <a:srgbClr val="FFFFFF">
                  <a:alpha val="0"/>
                </a:srgbClr>
              </a:clrTo>
            </a:clrChange>
          </a:blip>
          <a:srcRect t="29308" b="28294"/>
          <a:stretch>
            <a:fillRect/>
          </a:stretch>
        </p:blipFill>
        <p:spPr bwMode="auto">
          <a:xfrm>
            <a:off x="3327400" y="3035300"/>
            <a:ext cx="954088" cy="404813"/>
          </a:xfrm>
          <a:prstGeom prst="rect">
            <a:avLst/>
          </a:prstGeom>
          <a:noFill/>
          <a:ln w="9525">
            <a:noFill/>
            <a:miter lim="800000"/>
            <a:headEnd/>
            <a:tailEnd/>
          </a:ln>
        </p:spPr>
      </p:pic>
      <p:pic>
        <p:nvPicPr>
          <p:cNvPr id="34836" name="Picture 10" descr="IBM"/>
          <p:cNvPicPr>
            <a:picLocks noChangeAspect="1" noChangeArrowheads="1"/>
          </p:cNvPicPr>
          <p:nvPr/>
        </p:nvPicPr>
        <p:blipFill>
          <a:blip r:embed="rId17" cstate="print">
            <a:clrChange>
              <a:clrFrom>
                <a:srgbClr val="FFFFFF"/>
              </a:clrFrom>
              <a:clrTo>
                <a:srgbClr val="FFFFFF">
                  <a:alpha val="0"/>
                </a:srgbClr>
              </a:clrTo>
            </a:clrChange>
          </a:blip>
          <a:srcRect/>
          <a:stretch>
            <a:fillRect/>
          </a:stretch>
        </p:blipFill>
        <p:spPr bwMode="auto">
          <a:xfrm>
            <a:off x="6721475" y="5275263"/>
            <a:ext cx="822325" cy="363537"/>
          </a:xfrm>
          <a:prstGeom prst="rect">
            <a:avLst/>
          </a:prstGeom>
          <a:noFill/>
          <a:ln w="9525">
            <a:noFill/>
            <a:miter lim="800000"/>
            <a:headEnd/>
            <a:tailEnd/>
          </a:ln>
        </p:spPr>
      </p:pic>
      <p:pic>
        <p:nvPicPr>
          <p:cNvPr id="34837" name="Picture 15" descr="Sierra"/>
          <p:cNvPicPr>
            <a:picLocks noChangeAspect="1" noChangeArrowheads="1"/>
          </p:cNvPicPr>
          <p:nvPr/>
        </p:nvPicPr>
        <p:blipFill>
          <a:blip r:embed="rId18" cstate="print"/>
          <a:srcRect/>
          <a:stretch>
            <a:fillRect/>
          </a:stretch>
        </p:blipFill>
        <p:spPr bwMode="auto">
          <a:xfrm>
            <a:off x="7696200" y="5257800"/>
            <a:ext cx="549275" cy="849313"/>
          </a:xfrm>
          <a:prstGeom prst="rect">
            <a:avLst/>
          </a:prstGeom>
          <a:noFill/>
          <a:ln w="9525">
            <a:noFill/>
            <a:miter lim="800000"/>
            <a:headEnd/>
            <a:tailEnd/>
          </a:ln>
        </p:spPr>
      </p:pic>
      <p:pic>
        <p:nvPicPr>
          <p:cNvPr id="34838" name="Picture 13" descr="McGraw-Hill"/>
          <p:cNvPicPr>
            <a:picLocks noChangeAspect="1" noChangeArrowheads="1"/>
          </p:cNvPicPr>
          <p:nvPr/>
        </p:nvPicPr>
        <p:blipFill>
          <a:blip r:embed="rId19" cstate="print">
            <a:clrChange>
              <a:clrFrom>
                <a:srgbClr val="FAFAFA"/>
              </a:clrFrom>
              <a:clrTo>
                <a:srgbClr val="FAFAFA">
                  <a:alpha val="0"/>
                </a:srgbClr>
              </a:clrTo>
            </a:clrChange>
          </a:blip>
          <a:srcRect/>
          <a:stretch>
            <a:fillRect/>
          </a:stretch>
        </p:blipFill>
        <p:spPr bwMode="auto">
          <a:xfrm>
            <a:off x="4876800" y="5799138"/>
            <a:ext cx="2901950" cy="449262"/>
          </a:xfrm>
          <a:prstGeom prst="rect">
            <a:avLst/>
          </a:prstGeom>
          <a:noFill/>
          <a:ln w="9525">
            <a:noFill/>
            <a:miter lim="800000"/>
            <a:headEnd/>
            <a:tailEnd/>
          </a:ln>
        </p:spPr>
      </p:pic>
      <p:pic>
        <p:nvPicPr>
          <p:cNvPr id="34839" name="Picture 14" descr="Steamboat"/>
          <p:cNvPicPr>
            <a:picLocks noChangeAspect="1" noChangeArrowheads="1"/>
          </p:cNvPicPr>
          <p:nvPr/>
        </p:nvPicPr>
        <p:blipFill>
          <a:blip r:embed="rId20" cstate="print">
            <a:clrChange>
              <a:clrFrom>
                <a:srgbClr val="FFFFFF"/>
              </a:clrFrom>
              <a:clrTo>
                <a:srgbClr val="FFFFFF">
                  <a:alpha val="0"/>
                </a:srgbClr>
              </a:clrTo>
            </a:clrChange>
          </a:blip>
          <a:srcRect/>
          <a:stretch>
            <a:fillRect/>
          </a:stretch>
        </p:blipFill>
        <p:spPr bwMode="auto">
          <a:xfrm>
            <a:off x="4876800" y="5257800"/>
            <a:ext cx="1676400" cy="541338"/>
          </a:xfrm>
          <a:prstGeom prst="rect">
            <a:avLst/>
          </a:prstGeom>
          <a:noFill/>
          <a:ln w="9525">
            <a:noFill/>
            <a:miter lim="800000"/>
            <a:headEnd/>
            <a:tailEnd/>
          </a:ln>
        </p:spPr>
      </p:pic>
      <p:pic>
        <p:nvPicPr>
          <p:cNvPr id="34840" name="Picture 3"/>
          <p:cNvPicPr>
            <a:picLocks noChangeAspect="1" noChangeArrowheads="1"/>
          </p:cNvPicPr>
          <p:nvPr/>
        </p:nvPicPr>
        <p:blipFill>
          <a:blip r:embed="rId21" cstate="print">
            <a:clrChange>
              <a:clrFrom>
                <a:srgbClr val="FDFAF5"/>
              </a:clrFrom>
              <a:clrTo>
                <a:srgbClr val="FDFAF5">
                  <a:alpha val="0"/>
                </a:srgbClr>
              </a:clrTo>
            </a:clrChange>
          </a:blip>
          <a:srcRect/>
          <a:stretch>
            <a:fillRect/>
          </a:stretch>
        </p:blipFill>
        <p:spPr bwMode="auto">
          <a:xfrm>
            <a:off x="6705600" y="4827588"/>
            <a:ext cx="1447800" cy="277812"/>
          </a:xfrm>
          <a:prstGeom prst="rect">
            <a:avLst/>
          </a:prstGeom>
          <a:noFill/>
          <a:ln w="9525">
            <a:noFill/>
            <a:miter lim="800000"/>
            <a:headEnd/>
            <a:tailEnd/>
          </a:ln>
        </p:spPr>
      </p:pic>
      <p:pic>
        <p:nvPicPr>
          <p:cNvPr id="34841" name="Picture 44" descr="http://t3.gstatic.com/images?q=tbn:ANd9GcRoC4PfzKwwPBqumIgxCz2nLtPQKrYm3io3lmbo62Uts8UV4Bz7uw"/>
          <p:cNvPicPr>
            <a:picLocks noChangeAspect="1" noChangeArrowheads="1"/>
          </p:cNvPicPr>
          <p:nvPr/>
        </p:nvPicPr>
        <p:blipFill>
          <a:blip r:embed="rId22" cstate="print">
            <a:clrChange>
              <a:clrFrom>
                <a:srgbClr val="FEFFFF"/>
              </a:clrFrom>
              <a:clrTo>
                <a:srgbClr val="FEFFFF">
                  <a:alpha val="0"/>
                </a:srgbClr>
              </a:clrTo>
            </a:clrChange>
          </a:blip>
          <a:srcRect t="31566" b="34370"/>
          <a:stretch>
            <a:fillRect/>
          </a:stretch>
        </p:blipFill>
        <p:spPr bwMode="auto">
          <a:xfrm>
            <a:off x="4876800" y="4719638"/>
            <a:ext cx="1447800" cy="461962"/>
          </a:xfrm>
          <a:prstGeom prst="rect">
            <a:avLst/>
          </a:prstGeom>
          <a:noFill/>
          <a:ln w="9525">
            <a:noFill/>
            <a:miter lim="800000"/>
            <a:headEnd/>
            <a:tailEnd/>
          </a:ln>
        </p:spPr>
      </p:pic>
      <p:pic>
        <p:nvPicPr>
          <p:cNvPr id="34842" name="Picture 10" descr="Madhouse"/>
          <p:cNvPicPr>
            <a:picLocks noChangeAspect="1" noChangeArrowheads="1"/>
          </p:cNvPicPr>
          <p:nvPr/>
        </p:nvPicPr>
        <p:blipFill>
          <a:blip r:embed="rId23" cstate="print">
            <a:clrChange>
              <a:clrFrom>
                <a:srgbClr val="FFFFFF"/>
              </a:clrFrom>
              <a:clrTo>
                <a:srgbClr val="FFFFFF">
                  <a:alpha val="0"/>
                </a:srgbClr>
              </a:clrTo>
            </a:clrChange>
          </a:blip>
          <a:srcRect/>
          <a:stretch>
            <a:fillRect/>
          </a:stretch>
        </p:blipFill>
        <p:spPr bwMode="auto">
          <a:xfrm>
            <a:off x="6289675" y="1939925"/>
            <a:ext cx="1676400" cy="727075"/>
          </a:xfrm>
          <a:prstGeom prst="rect">
            <a:avLst/>
          </a:prstGeom>
          <a:noFill/>
          <a:ln w="9525">
            <a:noFill/>
            <a:miter lim="800000"/>
            <a:headEnd/>
            <a:tailEnd/>
          </a:ln>
        </p:spPr>
      </p:pic>
      <p:pic>
        <p:nvPicPr>
          <p:cNvPr id="34843" name="Picture 11" descr="untitled"/>
          <p:cNvPicPr>
            <a:picLocks noChangeAspect="1" noChangeArrowheads="1"/>
          </p:cNvPicPr>
          <p:nvPr/>
        </p:nvPicPr>
        <p:blipFill>
          <a:blip r:embed="rId24" cstate="print">
            <a:clrChange>
              <a:clrFrom>
                <a:srgbClr val="FFFFFF"/>
              </a:clrFrom>
              <a:clrTo>
                <a:srgbClr val="FFFFFF">
                  <a:alpha val="0"/>
                </a:srgbClr>
              </a:clrTo>
            </a:clrChange>
          </a:blip>
          <a:srcRect/>
          <a:stretch>
            <a:fillRect/>
          </a:stretch>
        </p:blipFill>
        <p:spPr bwMode="auto">
          <a:xfrm>
            <a:off x="4751388" y="2076450"/>
            <a:ext cx="1192212" cy="666750"/>
          </a:xfrm>
          <a:prstGeom prst="rect">
            <a:avLst/>
          </a:prstGeom>
          <a:noFill/>
          <a:ln w="9525">
            <a:noFill/>
            <a:miter lim="800000"/>
            <a:headEnd/>
            <a:tailEnd/>
          </a:ln>
        </p:spPr>
      </p:pic>
      <p:pic>
        <p:nvPicPr>
          <p:cNvPr id="34844" name="Picture 26"/>
          <p:cNvPicPr>
            <a:picLocks noChangeAspect="1" noChangeArrowheads="1"/>
          </p:cNvPicPr>
          <p:nvPr/>
        </p:nvPicPr>
        <p:blipFill>
          <a:blip r:embed="rId25" cstate="print">
            <a:clrChange>
              <a:clrFrom>
                <a:srgbClr val="FFFFFF"/>
              </a:clrFrom>
              <a:clrTo>
                <a:srgbClr val="FFFFFF">
                  <a:alpha val="0"/>
                </a:srgbClr>
              </a:clrTo>
            </a:clrChange>
          </a:blip>
          <a:srcRect/>
          <a:stretch>
            <a:fillRect/>
          </a:stretch>
        </p:blipFill>
        <p:spPr bwMode="auto">
          <a:xfrm>
            <a:off x="6172200" y="1227138"/>
            <a:ext cx="1871663" cy="811212"/>
          </a:xfrm>
          <a:prstGeom prst="rect">
            <a:avLst/>
          </a:prstGeom>
          <a:noFill/>
          <a:ln w="9525">
            <a:noFill/>
            <a:miter lim="800000"/>
            <a:headEnd/>
            <a:tailEnd/>
          </a:ln>
        </p:spPr>
      </p:pic>
      <p:pic>
        <p:nvPicPr>
          <p:cNvPr id="34845" name="Picture 2" descr="http://www.cosiway.com/images/logo_03.gif">
            <a:hlinkClick r:id="rId26"/>
          </p:cNvPr>
          <p:cNvPicPr>
            <a:picLocks noChangeAspect="1" noChangeArrowheads="1"/>
          </p:cNvPicPr>
          <p:nvPr/>
        </p:nvPicPr>
        <p:blipFill>
          <a:blip r:embed="rId27" cstate="print"/>
          <a:srcRect/>
          <a:stretch>
            <a:fillRect/>
          </a:stretch>
        </p:blipFill>
        <p:spPr bwMode="auto">
          <a:xfrm>
            <a:off x="4953000" y="1276350"/>
            <a:ext cx="857250" cy="800100"/>
          </a:xfrm>
          <a:prstGeom prst="rect">
            <a:avLst/>
          </a:prstGeom>
          <a:noFill/>
          <a:ln w="9525">
            <a:noFill/>
            <a:miter lim="800000"/>
            <a:headEnd/>
            <a:tailEnd/>
          </a:ln>
        </p:spPr>
      </p:pic>
      <p:sp>
        <p:nvSpPr>
          <p:cNvPr id="24" name="标题 1"/>
          <p:cNvSpPr>
            <a:spLocks noGrp="1"/>
          </p:cNvSpPr>
          <p:nvPr>
            <p:ph type="title"/>
          </p:nvPr>
        </p:nvSpPr>
        <p:spPr>
          <a:xfrm>
            <a:off x="152400" y="0"/>
            <a:ext cx="7315200" cy="1066800"/>
          </a:xfrm>
        </p:spPr>
        <p:txBody>
          <a:bodyPr/>
          <a:lstStyle/>
          <a:p>
            <a:r>
              <a:rPr kumimoji="1" lang="zh-CN" altLang="en-US" dirty="0">
                <a:latin typeface="微软雅黑"/>
                <a:ea typeface="微软雅黑"/>
                <a:cs typeface="微软雅黑"/>
              </a:rPr>
              <a:t>戈壁投资增值服务</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内容占位符 3"/>
          <p:cNvSpPr>
            <a:spLocks noGrp="1"/>
          </p:cNvSpPr>
          <p:nvPr>
            <p:ph idx="1"/>
          </p:nvPr>
        </p:nvSpPr>
        <p:spPr>
          <a:xfrm>
            <a:off x="0" y="3200400"/>
            <a:ext cx="9144000" cy="2590800"/>
          </a:xfrm>
        </p:spPr>
        <p:txBody>
          <a:bodyPr/>
          <a:lstStyle/>
          <a:p>
            <a:pPr algn="ctr" eaLnBrk="1" hangingPunct="1">
              <a:buFont typeface="Arial" charset="0"/>
              <a:buNone/>
            </a:pPr>
            <a:r>
              <a:rPr lang="zh-CN" altLang="en-US" sz="4800" smtClean="0">
                <a:latin typeface="微软雅黑" pitchFamily="34" charset="-122"/>
                <a:ea typeface="微软雅黑" pitchFamily="34" charset="-122"/>
              </a:rPr>
              <a:t>谢谢！</a:t>
            </a:r>
            <a:endParaRPr lang="en-US" altLang="zh-CN" sz="4800" smtClean="0">
              <a:latin typeface="微软雅黑" pitchFamily="34" charset="-122"/>
              <a:ea typeface="微软雅黑" pitchFamily="34" charset="-122"/>
            </a:endParaRPr>
          </a:p>
          <a:p>
            <a:pPr algn="ctr" eaLnBrk="1" hangingPunct="1">
              <a:buFont typeface="Arial" charset="0"/>
              <a:buNone/>
            </a:pPr>
            <a:endParaRPr lang="en-US" altLang="zh-CN" sz="3600" smtClean="0">
              <a:latin typeface="微软雅黑" pitchFamily="34" charset="-122"/>
              <a:ea typeface="微软雅黑" pitchFamily="34" charset="-122"/>
            </a:endParaRPr>
          </a:p>
          <a:p>
            <a:pPr algn="ctr" eaLnBrk="1" hangingPunct="1">
              <a:buFont typeface="Arial" charset="0"/>
              <a:buNone/>
            </a:pPr>
            <a:r>
              <a:rPr lang="zh-CN" altLang="en-US" sz="3600" smtClean="0">
                <a:latin typeface="微软雅黑" pitchFamily="34" charset="-122"/>
                <a:ea typeface="微软雅黑" pitchFamily="34" charset="-122"/>
              </a:rPr>
              <a:t>与创业者一起在路上！</a:t>
            </a:r>
            <a:endParaRPr lang="en-US" altLang="zh-CN" sz="360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
          <p:cNvSpPr txBox="1">
            <a:spLocks noChangeArrowheads="1"/>
          </p:cNvSpPr>
          <p:nvPr/>
        </p:nvSpPr>
        <p:spPr bwMode="auto">
          <a:xfrm>
            <a:off x="5148064" y="1219200"/>
            <a:ext cx="3843536" cy="5016758"/>
          </a:xfrm>
          <a:prstGeom prst="rect">
            <a:avLst/>
          </a:prstGeom>
          <a:noFill/>
          <a:ln w="9525">
            <a:noFill/>
            <a:miter lim="800000"/>
            <a:headEnd/>
            <a:tailEnd/>
          </a:ln>
        </p:spPr>
        <p:txBody>
          <a:bodyPr wrap="square">
            <a:spAutoFit/>
          </a:bodyPr>
          <a:lstStyle/>
          <a:p>
            <a:pPr>
              <a:buFont typeface="Arial" charset="0"/>
              <a:buChar char="•"/>
            </a:pPr>
            <a:r>
              <a:rPr lang="en-US" altLang="zh-CN" sz="2400" b="1" dirty="0" smtClean="0">
                <a:solidFill>
                  <a:srgbClr val="FF0000"/>
                </a:solidFill>
                <a:latin typeface="微软雅黑" pitchFamily="34" charset="-122"/>
                <a:ea typeface="微软雅黑" pitchFamily="34" charset="-122"/>
              </a:rPr>
              <a:t>2012</a:t>
            </a:r>
            <a:endParaRPr lang="en-US" altLang="zh-CN" sz="2400" b="1" dirty="0">
              <a:solidFill>
                <a:srgbClr val="FF0000"/>
              </a:solidFill>
              <a:latin typeface="微软雅黑" pitchFamily="34" charset="-122"/>
              <a:ea typeface="微软雅黑" pitchFamily="34" charset="-122"/>
            </a:endParaRPr>
          </a:p>
          <a:p>
            <a:pPr lvl="1">
              <a:buFont typeface="Arial" charset="0"/>
              <a:buChar char="•"/>
            </a:pPr>
            <a:r>
              <a:rPr lang="zh-CN" altLang="en-US" sz="2000" dirty="0">
                <a:latin typeface="微软雅黑" pitchFamily="34" charset="-122"/>
                <a:ea typeface="微软雅黑" pitchFamily="34" charset="-122"/>
              </a:rPr>
              <a:t>大陆智能手机出货量</a:t>
            </a:r>
            <a:r>
              <a:rPr lang="en-US" altLang="zh-CN" sz="2000" dirty="0">
                <a:latin typeface="微软雅黑" pitchFamily="34" charset="-122"/>
                <a:ea typeface="微软雅黑" pitchFamily="34" charset="-122"/>
              </a:rPr>
              <a:t>2.24</a:t>
            </a:r>
            <a:r>
              <a:rPr lang="zh-CN" altLang="en-US" sz="2000" dirty="0">
                <a:latin typeface="微软雅黑" pitchFamily="34" charset="-122"/>
                <a:ea typeface="微软雅黑" pitchFamily="34" charset="-122"/>
              </a:rPr>
              <a:t>亿部。第一次超过美国，出货量全球第一。</a:t>
            </a:r>
            <a:endParaRPr lang="en-US" altLang="zh-CN" sz="2000" dirty="0">
              <a:latin typeface="微软雅黑" pitchFamily="34" charset="-122"/>
              <a:ea typeface="微软雅黑" pitchFamily="34" charset="-122"/>
            </a:endParaRPr>
          </a:p>
          <a:p>
            <a:pPr lvl="1">
              <a:buFont typeface="Arial" charset="0"/>
              <a:buChar char="•"/>
            </a:pPr>
            <a:endParaRPr lang="en-US" altLang="zh-CN" sz="2400" dirty="0">
              <a:latin typeface="微软雅黑" pitchFamily="34" charset="-122"/>
              <a:ea typeface="微软雅黑" pitchFamily="34" charset="-122"/>
            </a:endParaRPr>
          </a:p>
          <a:p>
            <a:pPr>
              <a:buFont typeface="Arial" charset="0"/>
              <a:buChar char="•"/>
            </a:pPr>
            <a:r>
              <a:rPr lang="zh-CN" altLang="en-US" sz="2400" b="1" dirty="0">
                <a:solidFill>
                  <a:srgbClr val="FF0000"/>
                </a:solidFill>
                <a:latin typeface="微软雅黑" pitchFamily="34" charset="-122"/>
                <a:ea typeface="微软雅黑" pitchFamily="34" charset="-122"/>
              </a:rPr>
              <a:t>价格</a:t>
            </a:r>
            <a:endParaRPr lang="en-US" altLang="zh-CN" sz="2400" b="1" dirty="0">
              <a:solidFill>
                <a:srgbClr val="FF0000"/>
              </a:solidFill>
              <a:latin typeface="微软雅黑" pitchFamily="34" charset="-122"/>
              <a:ea typeface="微软雅黑" pitchFamily="34" charset="-122"/>
            </a:endParaRPr>
          </a:p>
          <a:p>
            <a:pPr lvl="1">
              <a:buFont typeface="Arial" charset="0"/>
              <a:buChar char="•"/>
            </a:pPr>
            <a:r>
              <a:rPr lang="zh-CN" altLang="en-US" sz="2000" dirty="0">
                <a:latin typeface="微软雅黑" pitchFamily="34" charset="-122"/>
                <a:ea typeface="微软雅黑" pitchFamily="34" charset="-122"/>
              </a:rPr>
              <a:t>低端智能手机成本在</a:t>
            </a:r>
            <a:r>
              <a:rPr lang="en-US" altLang="zh-CN" sz="2000" dirty="0">
                <a:latin typeface="微软雅黑" pitchFamily="34" charset="-122"/>
                <a:ea typeface="微软雅黑" pitchFamily="34" charset="-122"/>
              </a:rPr>
              <a:t>60</a:t>
            </a:r>
            <a:r>
              <a:rPr lang="zh-CN" altLang="en-US" sz="2000" dirty="0">
                <a:latin typeface="微软雅黑" pitchFamily="34" charset="-122"/>
                <a:ea typeface="微软雅黑" pitchFamily="34" charset="-122"/>
              </a:rPr>
              <a:t>美元以内。有重现当年山寨市场辉煌的可能性。</a:t>
            </a:r>
            <a:endParaRPr lang="en-US" altLang="zh-CN" sz="2000" dirty="0">
              <a:latin typeface="微软雅黑" pitchFamily="34" charset="-122"/>
              <a:ea typeface="微软雅黑" pitchFamily="34" charset="-122"/>
            </a:endParaRPr>
          </a:p>
          <a:p>
            <a:pPr lvl="1">
              <a:buFont typeface="Arial" charset="0"/>
              <a:buChar char="•"/>
            </a:pPr>
            <a:endParaRPr lang="en-US" altLang="zh-CN" sz="2400" dirty="0">
              <a:latin typeface="微软雅黑" pitchFamily="34" charset="-122"/>
              <a:ea typeface="微软雅黑" pitchFamily="34" charset="-122"/>
            </a:endParaRPr>
          </a:p>
          <a:p>
            <a:pPr>
              <a:buFont typeface="Arial" charset="0"/>
              <a:buChar char="•"/>
            </a:pPr>
            <a:r>
              <a:rPr lang="zh-CN" altLang="en-US" sz="2400" b="1" dirty="0">
                <a:solidFill>
                  <a:srgbClr val="FF0000"/>
                </a:solidFill>
                <a:latin typeface="微软雅黑" pitchFamily="34" charset="-122"/>
                <a:ea typeface="微软雅黑" pitchFamily="34" charset="-122"/>
              </a:rPr>
              <a:t>习惯</a:t>
            </a:r>
            <a:endParaRPr lang="en-US" altLang="zh-CN" sz="2400" b="1" dirty="0">
              <a:solidFill>
                <a:srgbClr val="FF0000"/>
              </a:solidFill>
              <a:latin typeface="微软雅黑" pitchFamily="34" charset="-122"/>
              <a:ea typeface="微软雅黑" pitchFamily="34" charset="-122"/>
            </a:endParaRPr>
          </a:p>
          <a:p>
            <a:pPr lvl="1">
              <a:buFont typeface="Arial" charset="0"/>
              <a:buChar char="•"/>
            </a:pPr>
            <a:r>
              <a:rPr lang="zh-CN" altLang="en-US" sz="2000" dirty="0">
                <a:latin typeface="微软雅黑" pitchFamily="34" charset="-122"/>
                <a:ea typeface="微软雅黑" pitchFamily="34" charset="-122"/>
              </a:rPr>
              <a:t>移动终端特有的传感器和使用习惯，让用户有了区别于互联网的全新使用习惯，完全可能产生新的巨头。</a:t>
            </a:r>
            <a:endParaRPr lang="en-US" altLang="zh-CN" sz="2000" dirty="0">
              <a:latin typeface="微软雅黑" pitchFamily="34" charset="-122"/>
              <a:ea typeface="微软雅黑" pitchFamily="34" charset="-122"/>
            </a:endParaRPr>
          </a:p>
        </p:txBody>
      </p:sp>
      <p:sp>
        <p:nvSpPr>
          <p:cNvPr id="6" name="标题 1"/>
          <p:cNvSpPr>
            <a:spLocks noGrp="1"/>
          </p:cNvSpPr>
          <p:nvPr>
            <p:ph type="title"/>
          </p:nvPr>
        </p:nvSpPr>
        <p:spPr>
          <a:xfrm>
            <a:off x="152400" y="0"/>
            <a:ext cx="7315200" cy="1066800"/>
          </a:xfrm>
        </p:spPr>
        <p:txBody>
          <a:bodyPr/>
          <a:lstStyle/>
          <a:p>
            <a:r>
              <a:rPr lang="zh-CN" altLang="en-US" dirty="0">
                <a:latin typeface="微软雅黑"/>
                <a:ea typeface="微软雅黑"/>
                <a:cs typeface="微软雅黑"/>
              </a:rPr>
              <a:t>最好的时代</a:t>
            </a:r>
          </a:p>
        </p:txBody>
      </p:sp>
      <p:pic>
        <p:nvPicPr>
          <p:cNvPr id="30723" name="Picture 3"/>
          <p:cNvPicPr>
            <a:picLocks noChangeAspect="1" noChangeArrowheads="1"/>
          </p:cNvPicPr>
          <p:nvPr/>
        </p:nvPicPr>
        <p:blipFill>
          <a:blip r:embed="rId2" cstate="print"/>
          <a:srcRect/>
          <a:stretch>
            <a:fillRect/>
          </a:stretch>
        </p:blipFill>
        <p:spPr bwMode="auto">
          <a:xfrm>
            <a:off x="152400" y="1219200"/>
            <a:ext cx="2331368" cy="5251937"/>
          </a:xfrm>
          <a:prstGeom prst="rect">
            <a:avLst/>
          </a:prstGeom>
          <a:noFill/>
          <a:ln w="9525">
            <a:noFill/>
            <a:miter lim="800000"/>
            <a:headEnd/>
            <a:tailEnd/>
          </a:ln>
        </p:spPr>
      </p:pic>
      <p:pic>
        <p:nvPicPr>
          <p:cNvPr id="30724" name="Picture 4"/>
          <p:cNvPicPr>
            <a:picLocks noChangeAspect="1" noChangeArrowheads="1"/>
          </p:cNvPicPr>
          <p:nvPr/>
        </p:nvPicPr>
        <p:blipFill>
          <a:blip r:embed="rId3" cstate="print"/>
          <a:srcRect/>
          <a:stretch>
            <a:fillRect/>
          </a:stretch>
        </p:blipFill>
        <p:spPr bwMode="auto">
          <a:xfrm>
            <a:off x="2555776" y="1700808"/>
            <a:ext cx="2496303" cy="42800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3"/>
          <p:cNvSpPr txBox="1">
            <a:spLocks noChangeArrowheads="1"/>
          </p:cNvSpPr>
          <p:nvPr/>
        </p:nvSpPr>
        <p:spPr bwMode="auto">
          <a:xfrm>
            <a:off x="4114800" y="1219200"/>
            <a:ext cx="4876800" cy="5140325"/>
          </a:xfrm>
          <a:prstGeom prst="rect">
            <a:avLst/>
          </a:prstGeom>
          <a:noFill/>
          <a:ln w="9525">
            <a:noFill/>
            <a:miter lim="800000"/>
            <a:headEnd/>
            <a:tailEnd/>
          </a:ln>
        </p:spPr>
        <p:txBody>
          <a:bodyPr>
            <a:spAutoFit/>
          </a:bodyPr>
          <a:lstStyle/>
          <a:p>
            <a:pPr>
              <a:buFont typeface="Arial" charset="0"/>
              <a:buChar char="•"/>
            </a:pPr>
            <a:r>
              <a:rPr lang="zh-CN" altLang="en-US" sz="2400" b="1" dirty="0">
                <a:solidFill>
                  <a:srgbClr val="FF0000"/>
                </a:solidFill>
                <a:latin typeface="微软雅黑" pitchFamily="34" charset="-122"/>
                <a:ea typeface="微软雅黑" pitchFamily="34" charset="-122"/>
              </a:rPr>
              <a:t>经济</a:t>
            </a:r>
            <a:endParaRPr lang="en-US" altLang="zh-CN" sz="2400" b="1" dirty="0">
              <a:solidFill>
                <a:srgbClr val="FF0000"/>
              </a:solidFill>
              <a:latin typeface="微软雅黑" pitchFamily="34" charset="-122"/>
              <a:ea typeface="微软雅黑" pitchFamily="34" charset="-122"/>
            </a:endParaRPr>
          </a:p>
          <a:p>
            <a:pPr lvl="1">
              <a:buFont typeface="Arial" charset="0"/>
              <a:buChar char="•"/>
            </a:pPr>
            <a:r>
              <a:rPr lang="en-US" altLang="zh-CN" sz="2000" dirty="0">
                <a:latin typeface="微软雅黑" pitchFamily="34" charset="-122"/>
                <a:ea typeface="微软雅黑" pitchFamily="34" charset="-122"/>
              </a:rPr>
              <a:t>2008</a:t>
            </a:r>
            <a:r>
              <a:rPr lang="zh-CN" altLang="en-US" sz="2000" dirty="0">
                <a:latin typeface="微软雅黑" pitchFamily="34" charset="-122"/>
                <a:ea typeface="微软雅黑" pitchFamily="34" charset="-122"/>
              </a:rPr>
              <a:t>年经济危机后，又一次，巨大的危机四伏。</a:t>
            </a:r>
            <a:r>
              <a:rPr lang="en-US" altLang="zh-CN" sz="2000" dirty="0" err="1">
                <a:latin typeface="微软雅黑" pitchFamily="34" charset="-122"/>
                <a:ea typeface="微软雅黑" pitchFamily="34" charset="-122"/>
              </a:rPr>
              <a:t>Facebook</a:t>
            </a:r>
            <a:r>
              <a:rPr lang="zh-CN" altLang="en-US" sz="2000" dirty="0">
                <a:latin typeface="微软雅黑" pitchFamily="34" charset="-122"/>
                <a:ea typeface="微软雅黑" pitchFamily="34" charset="-122"/>
              </a:rPr>
              <a:t>，</a:t>
            </a:r>
            <a:r>
              <a:rPr lang="en-US" altLang="zh-CN" sz="2000" dirty="0" err="1">
                <a:latin typeface="微软雅黑" pitchFamily="34" charset="-122"/>
                <a:ea typeface="微软雅黑" pitchFamily="34" charset="-122"/>
              </a:rPr>
              <a:t>Zynga</a:t>
            </a:r>
            <a:r>
              <a:rPr lang="zh-CN" altLang="en-US" sz="2000" dirty="0">
                <a:latin typeface="微软雅黑" pitchFamily="34" charset="-122"/>
                <a:ea typeface="微软雅黑" pitchFamily="34" charset="-122"/>
              </a:rPr>
              <a:t>，中概股狂跌。</a:t>
            </a:r>
            <a:endParaRPr lang="en-US" altLang="zh-CN" sz="2000" dirty="0">
              <a:latin typeface="微软雅黑" pitchFamily="34" charset="-122"/>
              <a:ea typeface="微软雅黑" pitchFamily="34" charset="-122"/>
            </a:endParaRPr>
          </a:p>
          <a:p>
            <a:endParaRPr lang="en-US" altLang="zh-CN" sz="2400" dirty="0">
              <a:latin typeface="微软雅黑" pitchFamily="34" charset="-122"/>
              <a:ea typeface="微软雅黑" pitchFamily="34" charset="-122"/>
            </a:endParaRPr>
          </a:p>
          <a:p>
            <a:pPr>
              <a:buFont typeface="Arial" charset="0"/>
              <a:buChar char="•"/>
            </a:pPr>
            <a:r>
              <a:rPr lang="zh-CN" altLang="en-US" sz="2400" b="1" dirty="0">
                <a:solidFill>
                  <a:srgbClr val="FF0000"/>
                </a:solidFill>
                <a:latin typeface="微软雅黑" pitchFamily="34" charset="-122"/>
                <a:ea typeface="微软雅黑" pitchFamily="34" charset="-122"/>
              </a:rPr>
              <a:t>市场</a:t>
            </a:r>
            <a:endParaRPr lang="en-US" altLang="zh-CN" sz="2400" b="1" dirty="0">
              <a:solidFill>
                <a:srgbClr val="FF0000"/>
              </a:solidFill>
              <a:latin typeface="微软雅黑" pitchFamily="34" charset="-122"/>
              <a:ea typeface="微软雅黑" pitchFamily="34" charset="-122"/>
            </a:endParaRPr>
          </a:p>
          <a:p>
            <a:pPr lvl="1">
              <a:buFont typeface="Arial" charset="0"/>
              <a:buChar char="•"/>
            </a:pPr>
            <a:r>
              <a:rPr lang="zh-CN" altLang="en-US" sz="2000" dirty="0">
                <a:latin typeface="微软雅黑" pitchFamily="34" charset="-122"/>
                <a:ea typeface="微软雅黑" pitchFamily="34" charset="-122"/>
              </a:rPr>
              <a:t>几座互联网大山占据移动互联网各个环节。</a:t>
            </a:r>
            <a:endParaRPr lang="en-US" altLang="zh-CN" sz="2000" dirty="0">
              <a:latin typeface="微软雅黑" pitchFamily="34" charset="-122"/>
              <a:ea typeface="微软雅黑" pitchFamily="34" charset="-122"/>
            </a:endParaRPr>
          </a:p>
          <a:p>
            <a:endParaRPr lang="en-US" altLang="zh-CN" sz="2400" dirty="0">
              <a:latin typeface="微软雅黑" pitchFamily="34" charset="-122"/>
              <a:ea typeface="微软雅黑" pitchFamily="34" charset="-122"/>
            </a:endParaRPr>
          </a:p>
          <a:p>
            <a:pPr>
              <a:buFont typeface="Arial" charset="0"/>
              <a:buChar char="•"/>
            </a:pPr>
            <a:r>
              <a:rPr lang="zh-CN" altLang="en-US" sz="2400" b="1" dirty="0">
                <a:solidFill>
                  <a:srgbClr val="FF0000"/>
                </a:solidFill>
                <a:latin typeface="微软雅黑" pitchFamily="34" charset="-122"/>
                <a:ea typeface="微软雅黑" pitchFamily="34" charset="-122"/>
              </a:rPr>
              <a:t>人性</a:t>
            </a:r>
            <a:endParaRPr lang="en-US" altLang="zh-CN" sz="2400" b="1" dirty="0">
              <a:solidFill>
                <a:srgbClr val="FF0000"/>
              </a:solidFill>
              <a:latin typeface="微软雅黑" pitchFamily="34" charset="-122"/>
              <a:ea typeface="微软雅黑" pitchFamily="34" charset="-122"/>
            </a:endParaRPr>
          </a:p>
          <a:p>
            <a:pPr lvl="1">
              <a:buFont typeface="Arial" charset="0"/>
              <a:buChar char="•"/>
            </a:pPr>
            <a:r>
              <a:rPr lang="zh-CN" altLang="en-US" sz="2000" dirty="0">
                <a:latin typeface="微软雅黑" pitchFamily="34" charset="-122"/>
                <a:ea typeface="微软雅黑" pitchFamily="34" charset="-122"/>
              </a:rPr>
              <a:t>宅人的社交恐惧症，隐私的泄露。</a:t>
            </a:r>
            <a:endParaRPr lang="en-US" altLang="zh-CN" sz="2000" dirty="0">
              <a:latin typeface="微软雅黑" pitchFamily="34" charset="-122"/>
              <a:ea typeface="微软雅黑" pitchFamily="34" charset="-122"/>
            </a:endParaRPr>
          </a:p>
          <a:p>
            <a:endParaRPr lang="en-US" altLang="zh-CN" sz="2400" dirty="0">
              <a:latin typeface="微软雅黑" pitchFamily="34" charset="-122"/>
              <a:ea typeface="微软雅黑" pitchFamily="34" charset="-122"/>
            </a:endParaRPr>
          </a:p>
          <a:p>
            <a:pPr>
              <a:buFont typeface="Arial" charset="0"/>
              <a:buChar char="•"/>
            </a:pPr>
            <a:r>
              <a:rPr lang="zh-CN" altLang="en-US" sz="2400" b="1" dirty="0">
                <a:solidFill>
                  <a:srgbClr val="FF0000"/>
                </a:solidFill>
                <a:latin typeface="微软雅黑" pitchFamily="34" charset="-122"/>
                <a:ea typeface="微软雅黑" pitchFamily="34" charset="-122"/>
              </a:rPr>
              <a:t>竞争</a:t>
            </a:r>
            <a:endParaRPr lang="en-US" altLang="zh-CN" sz="2400" b="1" dirty="0">
              <a:solidFill>
                <a:srgbClr val="FF0000"/>
              </a:solidFill>
              <a:latin typeface="微软雅黑" pitchFamily="34" charset="-122"/>
              <a:ea typeface="微软雅黑" pitchFamily="34" charset="-122"/>
            </a:endParaRPr>
          </a:p>
          <a:p>
            <a:pPr lvl="1">
              <a:buFont typeface="Arial" charset="0"/>
              <a:buChar char="•"/>
            </a:pPr>
            <a:r>
              <a:rPr lang="zh-CN" altLang="en-US" sz="2000" dirty="0">
                <a:latin typeface="微软雅黑" pitchFamily="34" charset="-122"/>
                <a:ea typeface="微软雅黑" pitchFamily="34" charset="-122"/>
              </a:rPr>
              <a:t>从桌面竞争，操作系统竞争到手机硬件的竞争。</a:t>
            </a:r>
          </a:p>
        </p:txBody>
      </p:sp>
      <p:pic>
        <p:nvPicPr>
          <p:cNvPr id="8" name="Picture 4" descr="C:\Users\thinkpad\AppData\Roaming\Foxmail\FoxmailTemp(34)\1jobs360928(08-25-18-01-19).jpg"/>
          <p:cNvPicPr>
            <a:picLocks noChangeAspect="1" noChangeArrowheads="1"/>
          </p:cNvPicPr>
          <p:nvPr/>
        </p:nvPicPr>
        <p:blipFill>
          <a:blip r:embed="rId2" cstate="print"/>
          <a:srcRect/>
          <a:stretch>
            <a:fillRect/>
          </a:stretch>
        </p:blipFill>
        <p:spPr bwMode="auto">
          <a:xfrm>
            <a:off x="676275" y="1219200"/>
            <a:ext cx="2981325" cy="5162550"/>
          </a:xfrm>
          <a:prstGeom prst="rect">
            <a:avLst/>
          </a:prstGeom>
          <a:noFill/>
          <a:ln w="9525">
            <a:noFill/>
            <a:miter lim="800000"/>
            <a:headEnd/>
            <a:tailEnd/>
          </a:ln>
        </p:spPr>
      </p:pic>
      <p:sp>
        <p:nvSpPr>
          <p:cNvPr id="6" name="标题 1"/>
          <p:cNvSpPr>
            <a:spLocks noGrp="1"/>
          </p:cNvSpPr>
          <p:nvPr>
            <p:ph type="title"/>
          </p:nvPr>
        </p:nvSpPr>
        <p:spPr>
          <a:xfrm>
            <a:off x="152400" y="0"/>
            <a:ext cx="7315200" cy="1066800"/>
          </a:xfrm>
        </p:spPr>
        <p:txBody>
          <a:bodyPr/>
          <a:lstStyle/>
          <a:p>
            <a:r>
              <a:rPr lang="zh-CN" altLang="en-US" dirty="0">
                <a:latin typeface="微软雅黑"/>
                <a:ea typeface="微软雅黑"/>
                <a:cs typeface="微软雅黑"/>
              </a:rPr>
              <a:t>最坏的时代</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a:ea typeface="微软雅黑"/>
                <a:cs typeface="微软雅黑"/>
              </a:rPr>
              <a:t>目录</a:t>
            </a:r>
            <a:endParaRPr lang="zh-CN" altLang="en-US" dirty="0">
              <a:latin typeface="微软雅黑"/>
              <a:ea typeface="微软雅黑"/>
              <a:cs typeface="微软雅黑"/>
            </a:endParaRPr>
          </a:p>
        </p:txBody>
      </p:sp>
      <p:graphicFrame>
        <p:nvGraphicFramePr>
          <p:cNvPr id="6" name="Table 11"/>
          <p:cNvGraphicFramePr>
            <a:graphicFrameLocks noGrp="1"/>
          </p:cNvGraphicFramePr>
          <p:nvPr>
            <p:custDataLst>
              <p:tags r:id="rId1"/>
            </p:custDataLst>
            <p:extLst>
              <p:ext uri="{D42A27DB-BD31-4B8C-83A1-F6EECF244321}">
                <p14:modId xmlns="" xmlns:p14="http://schemas.microsoft.com/office/powerpoint/2010/main" val="1885678741"/>
              </p:ext>
            </p:extLst>
          </p:nvPr>
        </p:nvGraphicFramePr>
        <p:xfrm>
          <a:off x="467544" y="1329006"/>
          <a:ext cx="4787154" cy="2220486"/>
        </p:xfrm>
        <a:graphic>
          <a:graphicData uri="http://schemas.openxmlformats.org/drawingml/2006/table">
            <a:tbl>
              <a:tblPr firstRow="1" bandRow="1">
                <a:tableStyleId>{5C22544A-7EE6-4342-B048-85BDC9FD1C3A}</a:tableStyleId>
              </a:tblPr>
              <a:tblGrid>
                <a:gridCol w="3990091"/>
                <a:gridCol w="797063"/>
              </a:tblGrid>
              <a:tr h="740162">
                <a:tc>
                  <a:txBody>
                    <a:bodyPr/>
                    <a:lstStyle/>
                    <a:p>
                      <a:pPr marL="0" marR="0" lvl="0" indent="-355600" algn="l" defTabSz="914400" rtl="0" eaLnBrk="0" fontAlgn="base" latinLnBrk="0" hangingPunct="0">
                        <a:lnSpc>
                          <a:spcPct val="106000"/>
                        </a:lnSpc>
                        <a:spcBef>
                          <a:spcPct val="0"/>
                        </a:spcBef>
                        <a:spcAft>
                          <a:spcPct val="0"/>
                        </a:spcAft>
                        <a:buClr>
                          <a:schemeClr val="tx1"/>
                        </a:buClr>
                        <a:buSzTx/>
                        <a:buFont typeface="Wingdings 2" pitchFamily="18" charset="2"/>
                        <a:buNone/>
                        <a:tabLst/>
                      </a:pPr>
                      <a:r>
                        <a:rPr lang="zh-CN" altLang="en-US" sz="2000" b="1" kern="1200" dirty="0" smtClean="0">
                          <a:solidFill>
                            <a:schemeClr val="tx1"/>
                          </a:solidFill>
                          <a:latin typeface="微软雅黑"/>
                          <a:ea typeface="微软雅黑"/>
                          <a:cs typeface="微软雅黑"/>
                        </a:rPr>
                        <a:t>行业概述及发展趋势</a:t>
                      </a:r>
                    </a:p>
                  </a:txBody>
                  <a:tcPr marL="49846" marR="49846" marT="54000" marB="54000" anchor="ctr" horzOverflow="overflow">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8A206"/>
                    </a:solidFill>
                  </a:tcPr>
                </a:tc>
                <a:tc>
                  <a:txBody>
                    <a:bodyPr/>
                    <a:lstStyle/>
                    <a:p>
                      <a:pPr marL="0" indent="0" algn="l" rtl="0" eaLnBrk="0" fontAlgn="base" hangingPunct="0">
                        <a:spcBef>
                          <a:spcPct val="0"/>
                        </a:spcBef>
                        <a:spcAft>
                          <a:spcPct val="0"/>
                        </a:spcAft>
                      </a:pPr>
                      <a:endParaRPr lang="nl-NL" altLang="en-US" sz="2000" b="1" kern="1200" dirty="0">
                        <a:solidFill>
                          <a:schemeClr val="tx1"/>
                        </a:solidFill>
                        <a:latin typeface="+mj-lt"/>
                        <a:ea typeface="+mj-ea"/>
                        <a:cs typeface="+mj-cs"/>
                      </a:endParaRPr>
                    </a:p>
                  </a:txBody>
                  <a:tcPr marL="84406" marR="84406"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8A206"/>
                    </a:solidFill>
                  </a:tcPr>
                </a:tc>
              </a:tr>
              <a:tr h="740162">
                <a:tc>
                  <a:txBody>
                    <a:bodyPr/>
                    <a:lstStyle/>
                    <a:p>
                      <a:pPr lvl="0" algn="l" rtl="0" eaLnBrk="0" fontAlgn="base" hangingPunct="0">
                        <a:spcBef>
                          <a:spcPct val="0"/>
                        </a:spcBef>
                        <a:spcAft>
                          <a:spcPct val="0"/>
                        </a:spcAft>
                      </a:pPr>
                      <a:r>
                        <a:rPr lang="zh-CN" altLang="en-US" sz="2000" b="0" kern="1200" dirty="0" smtClean="0">
                          <a:solidFill>
                            <a:schemeClr val="tx1"/>
                          </a:solidFill>
                          <a:latin typeface="微软雅黑"/>
                          <a:ea typeface="微软雅黑"/>
                          <a:cs typeface="微软雅黑"/>
                        </a:rPr>
                        <a:t>未来机会展望</a:t>
                      </a:r>
                      <a:endParaRPr lang="zh-CN" altLang="en-US" sz="2000" b="0" kern="1200" dirty="0">
                        <a:solidFill>
                          <a:schemeClr val="tx1"/>
                        </a:solidFill>
                        <a:latin typeface="微软雅黑"/>
                        <a:ea typeface="微软雅黑"/>
                        <a:cs typeface="微软雅黑"/>
                      </a:endParaRPr>
                    </a:p>
                  </a:txBody>
                  <a:tcPr marL="49846" marR="49846" marT="54000" marB="54000" anchor="ctr" horzOverflow="overflow">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indent="0" algn="l" rtl="0" eaLnBrk="0" fontAlgn="base" hangingPunct="0">
                        <a:spcBef>
                          <a:spcPct val="0"/>
                        </a:spcBef>
                        <a:spcAft>
                          <a:spcPct val="0"/>
                        </a:spcAft>
                      </a:pPr>
                      <a:endParaRPr lang="nl-NL" altLang="en-US" sz="2000" b="0" kern="1200" dirty="0">
                        <a:solidFill>
                          <a:schemeClr val="tx1"/>
                        </a:solidFill>
                        <a:latin typeface="+mj-lt"/>
                        <a:ea typeface="+mj-ea"/>
                        <a:cs typeface="+mj-cs"/>
                      </a:endParaRPr>
                    </a:p>
                  </a:txBody>
                  <a:tcPr marL="84406" marR="84406"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r>
              <a:tr h="740162">
                <a:tc>
                  <a: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0" kern="1200" dirty="0" smtClean="0">
                          <a:solidFill>
                            <a:schemeClr val="tx1"/>
                          </a:solidFill>
                          <a:latin typeface="微软雅黑"/>
                          <a:ea typeface="微软雅黑"/>
                          <a:cs typeface="微软雅黑"/>
                        </a:rPr>
                        <a:t>典型案例分析</a:t>
                      </a:r>
                    </a:p>
                    <a:p>
                      <a:pPr marL="0" lvl="0" indent="0" algn="l" defTabSz="914400" rtl="0" eaLnBrk="0" fontAlgn="base" latinLnBrk="0" hangingPunct="0">
                        <a:spcBef>
                          <a:spcPct val="0"/>
                        </a:spcBef>
                        <a:spcAft>
                          <a:spcPct val="0"/>
                        </a:spcAft>
                      </a:pPr>
                      <a:endParaRPr lang="zh-CN" altLang="en-US" sz="2000" b="0" kern="1200" dirty="0" smtClean="0">
                        <a:solidFill>
                          <a:schemeClr val="tx1"/>
                        </a:solidFill>
                        <a:latin typeface="微软雅黑"/>
                        <a:ea typeface="微软雅黑"/>
                        <a:cs typeface="微软雅黑"/>
                      </a:endParaRPr>
                    </a:p>
                  </a:txBody>
                  <a:tcPr marL="49846" marR="49846" marT="54000" marB="54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indent="0" algn="l" defTabSz="914400" rtl="0" eaLnBrk="0" fontAlgn="base" latinLnBrk="0" hangingPunct="0">
                        <a:spcBef>
                          <a:spcPct val="0"/>
                        </a:spcBef>
                        <a:spcAft>
                          <a:spcPct val="0"/>
                        </a:spcAft>
                      </a:pPr>
                      <a:endParaRPr lang="nl-NL" altLang="en-US" sz="2000" b="0" kern="1200" dirty="0">
                        <a:solidFill>
                          <a:schemeClr val="tx1"/>
                        </a:solidFill>
                        <a:latin typeface="+mj-lt"/>
                        <a:ea typeface="+mj-ea"/>
                        <a:cs typeface="+mj-cs"/>
                      </a:endParaRPr>
                    </a:p>
                  </a:txBody>
                  <a:tcPr marL="84406" marR="84406"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6" descr="http://imgsrc.baidu.com/baike/pic/item/503d269759ee3d6d9855d57b43166d224e4adeeb.jpg"/>
          <p:cNvPicPr>
            <a:picLocks noChangeAspect="1" noChangeArrowheads="1"/>
          </p:cNvPicPr>
          <p:nvPr/>
        </p:nvPicPr>
        <p:blipFill>
          <a:blip r:embed="rId2" cstate="print"/>
          <a:srcRect/>
          <a:stretch>
            <a:fillRect/>
          </a:stretch>
        </p:blipFill>
        <p:spPr bwMode="auto">
          <a:xfrm>
            <a:off x="4463752" y="1835150"/>
            <a:ext cx="717848" cy="910924"/>
          </a:xfrm>
          <a:prstGeom prst="rect">
            <a:avLst/>
          </a:prstGeom>
          <a:noFill/>
          <a:ln w="9525">
            <a:noFill/>
            <a:miter lim="800000"/>
            <a:headEnd/>
            <a:tailEnd/>
          </a:ln>
        </p:spPr>
      </p:pic>
      <p:pic>
        <p:nvPicPr>
          <p:cNvPr id="17" name="Picture 9"/>
          <p:cNvPicPr>
            <a:picLocks noChangeAspect="1" noChangeArrowheads="1"/>
          </p:cNvPicPr>
          <p:nvPr/>
        </p:nvPicPr>
        <p:blipFill>
          <a:blip r:embed="rId3" cstate="print"/>
          <a:srcRect/>
          <a:stretch>
            <a:fillRect/>
          </a:stretch>
        </p:blipFill>
        <p:spPr bwMode="auto">
          <a:xfrm>
            <a:off x="8461375" y="2895345"/>
            <a:ext cx="669776" cy="686055"/>
          </a:xfrm>
          <a:prstGeom prst="rect">
            <a:avLst/>
          </a:prstGeom>
          <a:noFill/>
          <a:ln w="9525">
            <a:noFill/>
            <a:miter lim="800000"/>
            <a:headEnd/>
            <a:tailEnd/>
          </a:ln>
        </p:spPr>
      </p:pic>
      <p:sp>
        <p:nvSpPr>
          <p:cNvPr id="5" name="TextBox 2"/>
          <p:cNvSpPr txBox="1">
            <a:spLocks noChangeArrowheads="1"/>
          </p:cNvSpPr>
          <p:nvPr/>
        </p:nvSpPr>
        <p:spPr bwMode="auto">
          <a:xfrm>
            <a:off x="228600" y="6429375"/>
            <a:ext cx="5562600" cy="276225"/>
          </a:xfrm>
          <a:prstGeom prst="rect">
            <a:avLst/>
          </a:prstGeom>
          <a:noFill/>
          <a:ln w="9525">
            <a:noFill/>
            <a:miter lim="800000"/>
            <a:headEnd/>
            <a:tailEnd/>
          </a:ln>
        </p:spPr>
        <p:txBody>
          <a:bodyPr>
            <a:spAutoFit/>
          </a:bodyPr>
          <a:lstStyle/>
          <a:p>
            <a:r>
              <a:rPr lang="en-US" altLang="zh-CN" sz="1200">
                <a:latin typeface="微软雅黑" pitchFamily="34" charset="-122"/>
                <a:ea typeface="微软雅黑" pitchFamily="34" charset="-122"/>
              </a:rPr>
              <a:t>Data Source: iResearch MUT 2012.7.23-2012.7.29</a:t>
            </a:r>
            <a:endParaRPr lang="zh-CN" altLang="en-US" sz="1200">
              <a:latin typeface="微软雅黑" pitchFamily="34" charset="-122"/>
              <a:ea typeface="微软雅黑" pitchFamily="34" charset="-122"/>
            </a:endParaRPr>
          </a:p>
        </p:txBody>
      </p:sp>
      <p:graphicFrame>
        <p:nvGraphicFramePr>
          <p:cNvPr id="8" name="图表 7"/>
          <p:cNvGraphicFramePr/>
          <p:nvPr/>
        </p:nvGraphicFramePr>
        <p:xfrm>
          <a:off x="228600" y="1552576"/>
          <a:ext cx="5029200" cy="4876799"/>
        </p:xfrm>
        <a:graphic>
          <a:graphicData uri="http://schemas.openxmlformats.org/drawingml/2006/chart">
            <c:chart xmlns:c="http://schemas.openxmlformats.org/drawingml/2006/chart" xmlns:r="http://schemas.openxmlformats.org/officeDocument/2006/relationships" r:id="rId4"/>
          </a:graphicData>
        </a:graphic>
      </p:graphicFrame>
      <p:sp>
        <p:nvSpPr>
          <p:cNvPr id="9" name="TextBox 5"/>
          <p:cNvSpPr txBox="1">
            <a:spLocks noChangeArrowheads="1"/>
          </p:cNvSpPr>
          <p:nvPr/>
        </p:nvSpPr>
        <p:spPr bwMode="auto">
          <a:xfrm>
            <a:off x="381000" y="1143000"/>
            <a:ext cx="4800600" cy="369888"/>
          </a:xfrm>
          <a:prstGeom prst="rect">
            <a:avLst/>
          </a:prstGeom>
          <a:noFill/>
          <a:ln w="9525">
            <a:noFill/>
            <a:miter lim="800000"/>
            <a:headEnd/>
            <a:tailEnd/>
          </a:ln>
        </p:spPr>
        <p:txBody>
          <a:bodyPr>
            <a:spAutoFit/>
          </a:bodyPr>
          <a:lstStyle/>
          <a:p>
            <a:pPr>
              <a:buFont typeface="Wingdings" pitchFamily="2" charset="2"/>
              <a:buChar char="l"/>
            </a:pPr>
            <a:r>
              <a:rPr lang="zh-CN" altLang="en-US" dirty="0">
                <a:latin typeface="微软雅黑" pitchFamily="34" charset="-122"/>
                <a:ea typeface="微软雅黑" pitchFamily="34" charset="-122"/>
              </a:rPr>
              <a:t>中国</a:t>
            </a:r>
            <a:r>
              <a:rPr lang="en-US" altLang="zh-CN" dirty="0">
                <a:latin typeface="微软雅黑" pitchFamily="34" charset="-122"/>
                <a:ea typeface="微软雅黑" pitchFamily="34" charset="-122"/>
              </a:rPr>
              <a:t>APP</a:t>
            </a:r>
            <a:r>
              <a:rPr lang="zh-CN" altLang="en-US" dirty="0">
                <a:latin typeface="微软雅黑" pitchFamily="34" charset="-122"/>
                <a:ea typeface="微软雅黑" pitchFamily="34" charset="-122"/>
              </a:rPr>
              <a:t>一周总使用次数比例（</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a:t>
            </a:r>
          </a:p>
        </p:txBody>
      </p:sp>
      <p:pic>
        <p:nvPicPr>
          <p:cNvPr id="10" name="Picture 17" descr="微信">
            <a:hlinkClick r:id="rId5"/>
          </p:cNvPr>
          <p:cNvPicPr>
            <a:picLocks noChangeAspect="1" noChangeArrowheads="1"/>
          </p:cNvPicPr>
          <p:nvPr/>
        </p:nvPicPr>
        <p:blipFill>
          <a:blip r:embed="rId6" cstate="print"/>
          <a:srcRect/>
          <a:stretch>
            <a:fillRect/>
          </a:stretch>
        </p:blipFill>
        <p:spPr bwMode="auto">
          <a:xfrm>
            <a:off x="6505575" y="1143000"/>
            <a:ext cx="1409700" cy="542925"/>
          </a:xfrm>
          <a:prstGeom prst="rect">
            <a:avLst/>
          </a:prstGeom>
          <a:ln>
            <a:noFill/>
          </a:ln>
          <a:effectLst>
            <a:outerShdw blurRad="190500" algn="tl" rotWithShape="0">
              <a:srgbClr val="000000">
                <a:alpha val="70000"/>
              </a:srgbClr>
            </a:outerShdw>
          </a:effectLst>
        </p:spPr>
      </p:pic>
      <p:pic>
        <p:nvPicPr>
          <p:cNvPr id="11" name="chart"/>
          <p:cNvPicPr>
            <a:picLocks noChangeAspect="1"/>
          </p:cNvPicPr>
          <p:nvPr/>
        </p:nvPicPr>
        <p:blipFill>
          <a:blip r:embed="rId7" cstate="print"/>
          <a:stretch>
            <a:fillRect/>
          </a:stretch>
        </p:blipFill>
        <p:spPr>
          <a:xfrm>
            <a:off x="7979608" y="1206501"/>
            <a:ext cx="963533" cy="692150"/>
          </a:xfrm>
          <a:prstGeom prst="rect">
            <a:avLst/>
          </a:prstGeom>
          <a:ln>
            <a:noFill/>
          </a:ln>
          <a:effectLst>
            <a:outerShdw blurRad="190500" algn="tl" rotWithShape="0">
              <a:srgbClr val="000000">
                <a:alpha val="70000"/>
              </a:srgbClr>
            </a:outerShdw>
          </a:effectLst>
        </p:spPr>
      </p:pic>
      <p:pic>
        <p:nvPicPr>
          <p:cNvPr id="12" name="Picture 4" descr="http://www.immomo.com/static/w2-img/topLogo.png"/>
          <p:cNvPicPr>
            <a:picLocks noChangeAspect="1" noChangeArrowheads="1"/>
          </p:cNvPicPr>
          <p:nvPr/>
        </p:nvPicPr>
        <p:blipFill>
          <a:blip r:embed="rId8" cstate="print"/>
          <a:srcRect/>
          <a:stretch>
            <a:fillRect/>
          </a:stretch>
        </p:blipFill>
        <p:spPr bwMode="auto">
          <a:xfrm>
            <a:off x="5257799" y="1133475"/>
            <a:ext cx="1247775" cy="623888"/>
          </a:xfrm>
          <a:prstGeom prst="rect">
            <a:avLst/>
          </a:prstGeom>
          <a:ln>
            <a:noFill/>
          </a:ln>
          <a:effectLst>
            <a:outerShdw blurRad="190500" algn="tl" rotWithShape="0">
              <a:srgbClr val="000000">
                <a:alpha val="70000"/>
              </a:srgbClr>
            </a:outerShdw>
          </a:effectLst>
        </p:spPr>
      </p:pic>
      <p:pic>
        <p:nvPicPr>
          <p:cNvPr id="13" name="Picture 19" descr="http://a1.att.hudong.com/40/65/01200000033870127521652041071_s.jpg"/>
          <p:cNvPicPr>
            <a:picLocks noChangeAspect="1" noChangeArrowheads="1"/>
          </p:cNvPicPr>
          <p:nvPr/>
        </p:nvPicPr>
        <p:blipFill>
          <a:blip r:embed="rId9" cstate="print"/>
          <a:srcRect/>
          <a:stretch>
            <a:fillRect/>
          </a:stretch>
        </p:blipFill>
        <p:spPr bwMode="auto">
          <a:xfrm>
            <a:off x="6861175" y="1779588"/>
            <a:ext cx="1054100" cy="661987"/>
          </a:xfrm>
          <a:prstGeom prst="rect">
            <a:avLst/>
          </a:prstGeom>
          <a:noFill/>
          <a:ln w="9525">
            <a:noFill/>
            <a:miter lim="800000"/>
            <a:headEnd/>
            <a:tailEnd/>
          </a:ln>
        </p:spPr>
      </p:pic>
      <p:pic>
        <p:nvPicPr>
          <p:cNvPr id="14" name="Picture 17" descr="http://www.uc.cn/browser/images/logo.jpg">
            <a:hlinkClick r:id="rId10"/>
          </p:cNvPr>
          <p:cNvPicPr>
            <a:picLocks noChangeAspect="1" noChangeArrowheads="1"/>
          </p:cNvPicPr>
          <p:nvPr/>
        </p:nvPicPr>
        <p:blipFill>
          <a:blip r:embed="rId11" cstate="print"/>
          <a:srcRect/>
          <a:stretch>
            <a:fillRect/>
          </a:stretch>
        </p:blipFill>
        <p:spPr bwMode="auto">
          <a:xfrm>
            <a:off x="5361657" y="1862137"/>
            <a:ext cx="1298575" cy="606425"/>
          </a:xfrm>
          <a:prstGeom prst="rect">
            <a:avLst/>
          </a:prstGeom>
          <a:ln>
            <a:noFill/>
          </a:ln>
          <a:effectLst>
            <a:outerShdw blurRad="190500" algn="tl" rotWithShape="0">
              <a:srgbClr val="000000">
                <a:alpha val="70000"/>
              </a:srgbClr>
            </a:outerShdw>
          </a:effectLst>
        </p:spPr>
      </p:pic>
      <p:pic>
        <p:nvPicPr>
          <p:cNvPr id="15" name="Picture 23" descr="icon">
            <a:hlinkClick r:id="rId12"/>
          </p:cNvPr>
          <p:cNvPicPr>
            <a:picLocks noChangeAspect="1" noChangeArrowheads="1"/>
          </p:cNvPicPr>
          <p:nvPr/>
        </p:nvPicPr>
        <p:blipFill>
          <a:blip r:embed="rId13" cstate="print"/>
          <a:srcRect/>
          <a:stretch>
            <a:fillRect/>
          </a:stretch>
        </p:blipFill>
        <p:spPr bwMode="auto">
          <a:xfrm>
            <a:off x="8315325" y="2165350"/>
            <a:ext cx="552450" cy="552450"/>
          </a:xfrm>
          <a:prstGeom prst="rect">
            <a:avLst/>
          </a:prstGeom>
          <a:noFill/>
          <a:ln w="9525">
            <a:noFill/>
            <a:miter lim="800000"/>
            <a:headEnd/>
            <a:tailEnd/>
          </a:ln>
        </p:spPr>
      </p:pic>
      <p:pic>
        <p:nvPicPr>
          <p:cNvPr id="16" name="Picture 19" descr="手机应用 阅读覆盖占比"/>
          <p:cNvPicPr>
            <a:picLocks noChangeAspect="1" noChangeArrowheads="1"/>
          </p:cNvPicPr>
          <p:nvPr/>
        </p:nvPicPr>
        <p:blipFill>
          <a:blip r:embed="rId14" cstate="print"/>
          <a:srcRect/>
          <a:stretch>
            <a:fillRect/>
          </a:stretch>
        </p:blipFill>
        <p:spPr bwMode="auto">
          <a:xfrm>
            <a:off x="4038600" y="2578100"/>
            <a:ext cx="4422775" cy="3851275"/>
          </a:xfrm>
          <a:prstGeom prst="rect">
            <a:avLst/>
          </a:prstGeom>
          <a:noFill/>
          <a:ln w="9525">
            <a:noFill/>
            <a:miter lim="800000"/>
            <a:headEnd/>
            <a:tailEnd/>
          </a:ln>
        </p:spPr>
      </p:pic>
      <p:sp>
        <p:nvSpPr>
          <p:cNvPr id="19" name="标题 1"/>
          <p:cNvSpPr>
            <a:spLocks noGrp="1"/>
          </p:cNvSpPr>
          <p:nvPr>
            <p:ph type="title"/>
          </p:nvPr>
        </p:nvSpPr>
        <p:spPr>
          <a:xfrm>
            <a:off x="152400" y="0"/>
            <a:ext cx="7315200" cy="1066800"/>
          </a:xfrm>
        </p:spPr>
        <p:txBody>
          <a:bodyPr/>
          <a:lstStyle/>
          <a:p>
            <a:r>
              <a:rPr lang="zh-CN" altLang="en-US" dirty="0">
                <a:latin typeface="微软雅黑"/>
                <a:ea typeface="微软雅黑"/>
                <a:cs typeface="微软雅黑"/>
              </a:rPr>
              <a:t>移动互联网</a:t>
            </a:r>
            <a:r>
              <a:rPr lang="en-US" altLang="zh-CN" dirty="0">
                <a:latin typeface="微软雅黑"/>
                <a:ea typeface="微软雅黑"/>
                <a:cs typeface="微软雅黑"/>
              </a:rPr>
              <a:t>-</a:t>
            </a:r>
            <a:r>
              <a:rPr lang="zh-CN" altLang="en-US" dirty="0">
                <a:latin typeface="微软雅黑"/>
                <a:ea typeface="微软雅黑"/>
                <a:cs typeface="微软雅黑"/>
              </a:rPr>
              <a:t>工具，服务</a:t>
            </a:r>
            <a:r>
              <a:rPr lang="en-US" altLang="zh-CN" dirty="0">
                <a:latin typeface="微软雅黑"/>
                <a:ea typeface="微软雅黑"/>
                <a:cs typeface="微软雅黑"/>
              </a:rPr>
              <a:t>/</a:t>
            </a:r>
            <a:r>
              <a:rPr lang="zh-CN" altLang="en-US" dirty="0">
                <a:latin typeface="微软雅黑"/>
                <a:ea typeface="微软雅黑"/>
                <a:cs typeface="微软雅黑"/>
              </a:rPr>
              <a:t>社交</a:t>
            </a:r>
            <a:r>
              <a:rPr lang="en-US" altLang="zh-CN" dirty="0">
                <a:latin typeface="微软雅黑"/>
                <a:ea typeface="微软雅黑"/>
                <a:cs typeface="微软雅黑"/>
              </a:rPr>
              <a:t>/</a:t>
            </a:r>
            <a:r>
              <a:rPr lang="zh-CN" altLang="en-US" dirty="0">
                <a:latin typeface="微软雅黑"/>
                <a:ea typeface="微软雅黑"/>
                <a:cs typeface="微软雅黑"/>
              </a:rPr>
              <a:t>游戏三驾马车</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内容占位符 2"/>
          <p:cNvSpPr>
            <a:spLocks noGrp="1"/>
          </p:cNvSpPr>
          <p:nvPr>
            <p:ph idx="1"/>
          </p:nvPr>
        </p:nvSpPr>
        <p:spPr>
          <a:xfrm>
            <a:off x="457200" y="1412776"/>
            <a:ext cx="8229600" cy="4953000"/>
          </a:xfrm>
        </p:spPr>
        <p:txBody>
          <a:bodyPr/>
          <a:lstStyle/>
          <a:p>
            <a:r>
              <a:rPr lang="zh-CN" altLang="en-US" sz="2000" b="1" dirty="0" smtClean="0">
                <a:solidFill>
                  <a:srgbClr val="FF0000"/>
                </a:solidFill>
                <a:latin typeface="微软雅黑" pitchFamily="34" charset="-122"/>
                <a:ea typeface="微软雅黑" pitchFamily="34" charset="-122"/>
              </a:rPr>
              <a:t>主流应用</a:t>
            </a:r>
            <a:endParaRPr lang="en-US" altLang="zh-CN" sz="2000" b="1" dirty="0" smtClean="0">
              <a:solidFill>
                <a:srgbClr val="FF0000"/>
              </a:solidFill>
              <a:latin typeface="微软雅黑" pitchFamily="34" charset="-122"/>
              <a:ea typeface="微软雅黑" pitchFamily="34" charset="-122"/>
            </a:endParaRPr>
          </a:p>
          <a:p>
            <a:pPr lvl="1"/>
            <a:r>
              <a:rPr lang="zh-CN" altLang="en-US" sz="1800" dirty="0" smtClean="0">
                <a:latin typeface="微软雅黑" pitchFamily="34" charset="-122"/>
                <a:ea typeface="微软雅黑" pitchFamily="34" charset="-122"/>
              </a:rPr>
              <a:t>尽量是满足大部分用户的主流应用（地图，摄影）</a:t>
            </a:r>
            <a:endParaRPr lang="en-US" altLang="zh-CN" sz="1800" dirty="0" smtClean="0">
              <a:latin typeface="微软雅黑" pitchFamily="34" charset="-122"/>
              <a:ea typeface="微软雅黑" pitchFamily="34" charset="-122"/>
            </a:endParaRPr>
          </a:p>
          <a:p>
            <a:pPr lvl="1"/>
            <a:r>
              <a:rPr lang="zh-CN" altLang="en-US" sz="1800" dirty="0" smtClean="0">
                <a:latin typeface="微软雅黑" pitchFamily="34" charset="-122"/>
                <a:ea typeface="微软雅黑" pitchFamily="34" charset="-122"/>
              </a:rPr>
              <a:t>强烈满足部分用户</a:t>
            </a:r>
            <a:r>
              <a:rPr lang="en-US" altLang="zh-CN" sz="1800" dirty="0" smtClean="0">
                <a:latin typeface="微软雅黑" pitchFamily="34" charset="-122"/>
                <a:ea typeface="微软雅黑" pitchFamily="34" charset="-122"/>
              </a:rPr>
              <a:t>/</a:t>
            </a:r>
            <a:r>
              <a:rPr lang="zh-CN" altLang="en-US" sz="1800" dirty="0" smtClean="0">
                <a:latin typeface="微软雅黑" pitchFamily="34" charset="-122"/>
                <a:ea typeface="微软雅黑" pitchFamily="34" charset="-122"/>
              </a:rPr>
              <a:t>阶段强需求应用（约炮，旅行，恋爱）</a:t>
            </a:r>
            <a:endParaRPr lang="en-US" altLang="zh-CN" sz="1800" dirty="0" smtClean="0">
              <a:latin typeface="微软雅黑" pitchFamily="34" charset="-122"/>
              <a:ea typeface="微软雅黑" pitchFamily="34" charset="-122"/>
            </a:endParaRPr>
          </a:p>
          <a:p>
            <a:pPr lvl="1"/>
            <a:r>
              <a:rPr lang="zh-CN" altLang="en-US" sz="1800" dirty="0" smtClean="0">
                <a:latin typeface="微软雅黑" pitchFamily="34" charset="-122"/>
                <a:ea typeface="微软雅黑" pitchFamily="34" charset="-122"/>
              </a:rPr>
              <a:t>最好符合智能手机特性（传感，随时，随地）</a:t>
            </a:r>
            <a:endParaRPr lang="en-US" altLang="zh-CN" sz="1800" dirty="0" smtClean="0">
              <a:latin typeface="微软雅黑" pitchFamily="34" charset="-122"/>
              <a:ea typeface="微软雅黑" pitchFamily="34" charset="-122"/>
            </a:endParaRPr>
          </a:p>
          <a:p>
            <a:r>
              <a:rPr lang="zh-CN" altLang="en-US" sz="2000" b="1" dirty="0" smtClean="0">
                <a:solidFill>
                  <a:srgbClr val="FF0000"/>
                </a:solidFill>
                <a:latin typeface="微软雅黑" pitchFamily="34" charset="-122"/>
                <a:ea typeface="微软雅黑" pitchFamily="34" charset="-122"/>
              </a:rPr>
              <a:t>云端服务</a:t>
            </a:r>
            <a:endParaRPr lang="en-US" altLang="zh-CN" sz="2000" b="1" dirty="0" smtClean="0">
              <a:solidFill>
                <a:srgbClr val="FF0000"/>
              </a:solidFill>
              <a:latin typeface="微软雅黑" pitchFamily="34" charset="-122"/>
              <a:ea typeface="微软雅黑" pitchFamily="34" charset="-122"/>
            </a:endParaRPr>
          </a:p>
          <a:p>
            <a:pPr lvl="1"/>
            <a:r>
              <a:rPr lang="zh-CN" altLang="en-US" sz="1800" dirty="0" smtClean="0">
                <a:latin typeface="微软雅黑" pitchFamily="34" charset="-122"/>
                <a:ea typeface="微软雅黑" pitchFamily="34" charset="-122"/>
              </a:rPr>
              <a:t>产品必须与云端结合</a:t>
            </a:r>
            <a:endParaRPr lang="en-US" altLang="zh-CN" sz="1800" dirty="0" smtClean="0">
              <a:latin typeface="微软雅黑" pitchFamily="34" charset="-122"/>
              <a:ea typeface="微软雅黑" pitchFamily="34" charset="-122"/>
            </a:endParaRPr>
          </a:p>
          <a:p>
            <a:pPr lvl="1"/>
            <a:r>
              <a:rPr lang="zh-CN" altLang="en-US" sz="1800" dirty="0" smtClean="0">
                <a:latin typeface="微软雅黑" pitchFamily="34" charset="-122"/>
                <a:ea typeface="微软雅黑" pitchFamily="34" charset="-122"/>
              </a:rPr>
              <a:t>用户有相关信息存储在云端</a:t>
            </a:r>
            <a:endParaRPr lang="en-US" altLang="zh-CN" sz="1800" dirty="0" smtClean="0">
              <a:latin typeface="微软雅黑" pitchFamily="34" charset="-122"/>
              <a:ea typeface="微软雅黑" pitchFamily="34" charset="-122"/>
            </a:endParaRPr>
          </a:p>
          <a:p>
            <a:pPr lvl="1"/>
            <a:r>
              <a:rPr lang="zh-CN" altLang="en-US" sz="1800" dirty="0" smtClean="0">
                <a:latin typeface="微软雅黑" pitchFamily="34" charset="-122"/>
                <a:ea typeface="微软雅黑" pitchFamily="34" charset="-122"/>
              </a:rPr>
              <a:t>即形成用户体系及一定程度的用户粘性</a:t>
            </a:r>
            <a:endParaRPr lang="en-US" altLang="zh-CN" sz="1800" dirty="0" smtClean="0">
              <a:latin typeface="微软雅黑" pitchFamily="34" charset="-122"/>
              <a:ea typeface="微软雅黑" pitchFamily="34" charset="-122"/>
            </a:endParaRPr>
          </a:p>
          <a:p>
            <a:r>
              <a:rPr lang="zh-CN" altLang="en-US" sz="2000" b="1" dirty="0" smtClean="0">
                <a:solidFill>
                  <a:srgbClr val="FF0000"/>
                </a:solidFill>
                <a:latin typeface="微软雅黑" pitchFamily="34" charset="-122"/>
                <a:ea typeface="微软雅黑" pitchFamily="34" charset="-122"/>
              </a:rPr>
              <a:t>垂直社区</a:t>
            </a:r>
            <a:endParaRPr lang="en-US" altLang="zh-CN" sz="2000" b="1" dirty="0" smtClean="0">
              <a:solidFill>
                <a:srgbClr val="FF0000"/>
              </a:solidFill>
              <a:latin typeface="微软雅黑" pitchFamily="34" charset="-122"/>
              <a:ea typeface="微软雅黑" pitchFamily="34" charset="-122"/>
            </a:endParaRPr>
          </a:p>
          <a:p>
            <a:pPr lvl="1"/>
            <a:r>
              <a:rPr lang="zh-CN" altLang="en-US" sz="1800" dirty="0" smtClean="0">
                <a:latin typeface="微软雅黑" pitchFamily="34" charset="-122"/>
                <a:ea typeface="微软雅黑" pitchFamily="34" charset="-122"/>
              </a:rPr>
              <a:t>兴趣流社区</a:t>
            </a:r>
            <a:endParaRPr lang="en-US" altLang="zh-CN" sz="1800" dirty="0" smtClean="0">
              <a:latin typeface="微软雅黑" pitchFamily="34" charset="-122"/>
              <a:ea typeface="微软雅黑" pitchFamily="34" charset="-122"/>
            </a:endParaRPr>
          </a:p>
          <a:p>
            <a:pPr lvl="1"/>
            <a:r>
              <a:rPr lang="zh-CN" altLang="en-US" sz="1800" dirty="0" smtClean="0">
                <a:latin typeface="微软雅黑" pitchFamily="34" charset="-122"/>
                <a:ea typeface="微软雅黑" pitchFamily="34" charset="-122"/>
              </a:rPr>
              <a:t>垂直</a:t>
            </a:r>
            <a:r>
              <a:rPr lang="en-US" altLang="zh-CN" sz="1800" dirty="0" smtClean="0">
                <a:latin typeface="微软雅黑" pitchFamily="34" charset="-122"/>
                <a:ea typeface="微软雅黑" pitchFamily="34" charset="-122"/>
              </a:rPr>
              <a:t>/</a:t>
            </a:r>
            <a:r>
              <a:rPr lang="zh-CN" altLang="en-US" sz="1800" dirty="0" smtClean="0">
                <a:latin typeface="微软雅黑" pitchFamily="34" charset="-122"/>
                <a:ea typeface="微软雅黑" pitchFamily="34" charset="-122"/>
              </a:rPr>
              <a:t>多个垂直；公开</a:t>
            </a:r>
            <a:r>
              <a:rPr lang="en-US" altLang="zh-CN" sz="1800" dirty="0" smtClean="0">
                <a:latin typeface="微软雅黑" pitchFamily="34" charset="-122"/>
                <a:ea typeface="微软雅黑" pitchFamily="34" charset="-122"/>
              </a:rPr>
              <a:t>/</a:t>
            </a:r>
            <a:r>
              <a:rPr lang="zh-CN" altLang="en-US" sz="1800" dirty="0" smtClean="0">
                <a:latin typeface="微软雅黑" pitchFamily="34" charset="-122"/>
                <a:ea typeface="微软雅黑" pitchFamily="34" charset="-122"/>
              </a:rPr>
              <a:t>圈子；（传感，随时，随地）</a:t>
            </a:r>
            <a:endParaRPr lang="en-US" altLang="zh-CN" sz="1800" dirty="0" smtClean="0">
              <a:latin typeface="微软雅黑" pitchFamily="34" charset="-122"/>
              <a:ea typeface="微软雅黑" pitchFamily="34" charset="-122"/>
            </a:endParaRPr>
          </a:p>
          <a:p>
            <a:pPr lvl="1"/>
            <a:r>
              <a:rPr lang="zh-CN" altLang="en-US" sz="1800" dirty="0" smtClean="0">
                <a:latin typeface="微软雅黑" pitchFamily="34" charset="-122"/>
                <a:ea typeface="微软雅黑" pitchFamily="34" charset="-122"/>
              </a:rPr>
              <a:t>可以基于</a:t>
            </a:r>
            <a:r>
              <a:rPr lang="en-US" altLang="zh-CN" sz="1800" dirty="0" smtClean="0">
                <a:latin typeface="微软雅黑" pitchFamily="34" charset="-122"/>
                <a:ea typeface="微软雅黑" pitchFamily="34" charset="-122"/>
              </a:rPr>
              <a:t>QQ</a:t>
            </a:r>
            <a:r>
              <a:rPr lang="zh-CN" altLang="en-US" sz="1800" dirty="0" smtClean="0">
                <a:latin typeface="微软雅黑" pitchFamily="34" charset="-122"/>
                <a:ea typeface="微软雅黑" pitchFamily="34" charset="-122"/>
              </a:rPr>
              <a:t>，</a:t>
            </a:r>
            <a:r>
              <a:rPr lang="en-US" altLang="zh-CN" sz="1800" dirty="0" err="1" smtClean="0">
                <a:latin typeface="微软雅黑" pitchFamily="34" charset="-122"/>
                <a:ea typeface="微软雅黑" pitchFamily="34" charset="-122"/>
              </a:rPr>
              <a:t>Weibo</a:t>
            </a:r>
            <a:r>
              <a:rPr lang="zh-CN" altLang="en-US" sz="1800" dirty="0" smtClean="0">
                <a:latin typeface="微软雅黑" pitchFamily="34" charset="-122"/>
                <a:ea typeface="微软雅黑" pitchFamily="34" charset="-122"/>
              </a:rPr>
              <a:t>，的人际关系账户，形成自有粘性的垂直社区，突出自有特色内容，留住用户。</a:t>
            </a:r>
            <a:endParaRPr lang="en-US" altLang="zh-CN" sz="1800" dirty="0" smtClean="0">
              <a:latin typeface="微软雅黑" pitchFamily="34" charset="-122"/>
              <a:ea typeface="微软雅黑" pitchFamily="34" charset="-122"/>
            </a:endParaRPr>
          </a:p>
          <a:p>
            <a:pPr lvl="1"/>
            <a:r>
              <a:rPr lang="zh-CN" altLang="en-US" sz="1800" dirty="0" smtClean="0">
                <a:latin typeface="微软雅黑" pitchFamily="34" charset="-122"/>
                <a:ea typeface="微软雅黑" pitchFamily="34" charset="-122"/>
              </a:rPr>
              <a:t>无论陌生人，还是依托大社交平台账户关系，一定要形成自有社区的新关系。</a:t>
            </a:r>
            <a:endParaRPr lang="en-US" altLang="zh-CN" sz="1800" dirty="0" smtClean="0">
              <a:latin typeface="微软雅黑" pitchFamily="34" charset="-122"/>
              <a:ea typeface="微软雅黑" pitchFamily="34" charset="-122"/>
            </a:endParaRPr>
          </a:p>
          <a:p>
            <a:pPr lvl="1"/>
            <a:endParaRPr lang="zh-CN" altLang="en-US" sz="1800" dirty="0" smtClean="0">
              <a:latin typeface="微软雅黑" pitchFamily="34" charset="-122"/>
              <a:ea typeface="微软雅黑" pitchFamily="34" charset="-122"/>
            </a:endParaRPr>
          </a:p>
        </p:txBody>
      </p:sp>
      <p:pic>
        <p:nvPicPr>
          <p:cNvPr id="20484" name="Picture 4" descr="http://a2.att.hudong.com/06/59/01300000556468128546591126741.jpg"/>
          <p:cNvPicPr>
            <a:picLocks noChangeAspect="1" noChangeArrowheads="1"/>
          </p:cNvPicPr>
          <p:nvPr/>
        </p:nvPicPr>
        <p:blipFill>
          <a:blip r:embed="rId2" cstate="print"/>
          <a:srcRect/>
          <a:stretch>
            <a:fillRect/>
          </a:stretch>
        </p:blipFill>
        <p:spPr bwMode="auto">
          <a:xfrm>
            <a:off x="5761038" y="2852936"/>
            <a:ext cx="2925762" cy="1828800"/>
          </a:xfrm>
          <a:prstGeom prst="rect">
            <a:avLst/>
          </a:prstGeom>
          <a:noFill/>
          <a:ln w="9525">
            <a:noFill/>
            <a:miter lim="800000"/>
            <a:headEnd/>
            <a:tailEnd/>
          </a:ln>
        </p:spPr>
      </p:pic>
      <p:sp>
        <p:nvSpPr>
          <p:cNvPr id="7" name="标题 1"/>
          <p:cNvSpPr>
            <a:spLocks noGrp="1"/>
          </p:cNvSpPr>
          <p:nvPr>
            <p:ph type="title"/>
          </p:nvPr>
        </p:nvSpPr>
        <p:spPr>
          <a:xfrm>
            <a:off x="152400" y="0"/>
            <a:ext cx="7315200" cy="1066800"/>
          </a:xfrm>
        </p:spPr>
        <p:txBody>
          <a:bodyPr/>
          <a:lstStyle/>
          <a:p>
            <a:r>
              <a:rPr lang="zh-CN" altLang="en-US" dirty="0">
                <a:latin typeface="微软雅黑"/>
                <a:ea typeface="微软雅黑"/>
                <a:cs typeface="微软雅黑"/>
              </a:rPr>
              <a:t>移动互联网</a:t>
            </a:r>
            <a:r>
              <a:rPr lang="en-US" altLang="zh-CN" dirty="0">
                <a:latin typeface="微软雅黑"/>
                <a:ea typeface="微软雅黑"/>
                <a:cs typeface="微软雅黑"/>
              </a:rPr>
              <a:t>-</a:t>
            </a:r>
            <a:r>
              <a:rPr lang="zh-CN" altLang="en-US" dirty="0">
                <a:latin typeface="微软雅黑"/>
                <a:ea typeface="微软雅黑"/>
                <a:cs typeface="微软雅黑"/>
              </a:rPr>
              <a:t>应用</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latin typeface="微软雅黑"/>
                <a:ea typeface="微软雅黑"/>
                <a:cs typeface="微软雅黑"/>
              </a:rPr>
              <a:t>国内外移动社交发展状况</a:t>
            </a:r>
            <a:endParaRPr kumimoji="1" lang="zh-CN" altLang="en-US" dirty="0">
              <a:latin typeface="微软雅黑"/>
              <a:ea typeface="微软雅黑"/>
              <a:cs typeface="微软雅黑"/>
            </a:endParaRPr>
          </a:p>
        </p:txBody>
      </p:sp>
      <p:sp>
        <p:nvSpPr>
          <p:cNvPr id="9" name="矩形 8"/>
          <p:cNvSpPr/>
          <p:nvPr/>
        </p:nvSpPr>
        <p:spPr>
          <a:xfrm>
            <a:off x="318452" y="1196752"/>
            <a:ext cx="8646036" cy="1383456"/>
          </a:xfrm>
          <a:prstGeom prst="rect">
            <a:avLst/>
          </a:prstGeom>
        </p:spPr>
        <p:txBody>
          <a:bodyPr wrap="square">
            <a:spAutoFit/>
          </a:bodyPr>
          <a:lstStyle/>
          <a:p>
            <a:pPr marL="179388" indent="-179388" defTabSz="330200" eaLnBrk="0" hangingPunct="0">
              <a:lnSpc>
                <a:spcPct val="110000"/>
              </a:lnSpc>
              <a:spcBef>
                <a:spcPts val="600"/>
              </a:spcBef>
              <a:buFont typeface="Arial" charset="0"/>
              <a:buChar char="•"/>
              <a:defRPr/>
            </a:pPr>
            <a:r>
              <a:rPr lang="zh-CN" altLang="en-US" dirty="0" smtClean="0">
                <a:latin typeface="微软雅黑"/>
                <a:ea typeface="微软雅黑"/>
                <a:cs typeface="微软雅黑"/>
              </a:rPr>
              <a:t>正像需求层次理论分析的一样，社交是仅次于人类生理需求的第二层的强需求，经过近几年的发展，国内外基于这一强需求的广谱性（如</a:t>
            </a:r>
            <a:r>
              <a:rPr lang="en-US" altLang="zh-CN" dirty="0" smtClean="0">
                <a:latin typeface="微软雅黑"/>
                <a:ea typeface="微软雅黑"/>
                <a:cs typeface="微软雅黑"/>
              </a:rPr>
              <a:t>Facebook</a:t>
            </a:r>
            <a:r>
              <a:rPr lang="zh-CN" altLang="en-US" dirty="0" smtClean="0">
                <a:latin typeface="微软雅黑"/>
                <a:ea typeface="微软雅黑"/>
                <a:cs typeface="微软雅黑"/>
              </a:rPr>
              <a:t>）社交平台产品及进一步垂直分化的社交平台产品（如</a:t>
            </a:r>
            <a:r>
              <a:rPr lang="en-US" altLang="zh-CN" dirty="0" smtClean="0">
                <a:latin typeface="微软雅黑"/>
                <a:ea typeface="微软雅黑"/>
                <a:cs typeface="微软雅黑"/>
              </a:rPr>
              <a:t>path</a:t>
            </a:r>
            <a:r>
              <a:rPr lang="zh-CN" altLang="en-US" dirty="0" smtClean="0">
                <a:latin typeface="微软雅黑"/>
                <a:ea typeface="微软雅黑"/>
                <a:cs typeface="微软雅黑"/>
              </a:rPr>
              <a:t>、</a:t>
            </a:r>
            <a:r>
              <a:rPr lang="en-US" altLang="zh-CN" dirty="0" smtClean="0">
                <a:latin typeface="微软雅黑"/>
                <a:ea typeface="微软雅黑"/>
                <a:cs typeface="微软雅黑"/>
              </a:rPr>
              <a:t>couple</a:t>
            </a:r>
            <a:r>
              <a:rPr lang="zh-CN" altLang="en-US" dirty="0" smtClean="0">
                <a:latin typeface="微软雅黑"/>
                <a:ea typeface="微软雅黑"/>
                <a:cs typeface="微软雅黑"/>
              </a:rPr>
              <a:t>）均已发展相对成熟</a:t>
            </a:r>
            <a:endParaRPr lang="en-US" altLang="zh-CN" dirty="0" smtClean="0">
              <a:latin typeface="微软雅黑"/>
              <a:ea typeface="微软雅黑"/>
              <a:cs typeface="微软雅黑"/>
            </a:endParaRPr>
          </a:p>
          <a:p>
            <a:pPr marL="179388" indent="-179388" defTabSz="330200" eaLnBrk="0" hangingPunct="0">
              <a:lnSpc>
                <a:spcPct val="110000"/>
              </a:lnSpc>
              <a:spcBef>
                <a:spcPts val="600"/>
              </a:spcBef>
              <a:buFont typeface="Arial" charset="0"/>
              <a:buChar char="•"/>
              <a:defRPr/>
            </a:pPr>
            <a:endParaRPr lang="en-US" altLang="zh-CN" dirty="0" smtClean="0">
              <a:latin typeface="微软雅黑"/>
              <a:ea typeface="微软雅黑"/>
              <a:cs typeface="微软雅黑"/>
            </a:endParaRPr>
          </a:p>
        </p:txBody>
      </p:sp>
      <p:pic>
        <p:nvPicPr>
          <p:cNvPr id="11" name="图片 10" descr="1.PNG"/>
          <p:cNvPicPr/>
          <p:nvPr/>
        </p:nvPicPr>
        <p:blipFill>
          <a:blip r:embed="rId2" cstate="print"/>
          <a:stretch>
            <a:fillRect/>
          </a:stretch>
        </p:blipFill>
        <p:spPr>
          <a:xfrm>
            <a:off x="755576" y="2884906"/>
            <a:ext cx="5274310" cy="3128010"/>
          </a:xfrm>
          <a:prstGeom prst="rect">
            <a:avLst/>
          </a:prstGeom>
          <a:ln>
            <a:solidFill>
              <a:schemeClr val="tx1"/>
            </a:solidFill>
          </a:ln>
        </p:spPr>
      </p:pic>
      <p:sp>
        <p:nvSpPr>
          <p:cNvPr id="12" name="AutoShape 12"/>
          <p:cNvSpPr>
            <a:spLocks noChangeArrowheads="1"/>
          </p:cNvSpPr>
          <p:nvPr/>
        </p:nvSpPr>
        <p:spPr bwMode="auto">
          <a:xfrm>
            <a:off x="6251674" y="2870537"/>
            <a:ext cx="336550" cy="3096875"/>
          </a:xfrm>
          <a:prstGeom prst="homePlate">
            <a:avLst>
              <a:gd name="adj" fmla="val 100000"/>
            </a:avLst>
          </a:prstGeom>
          <a:solidFill>
            <a:schemeClr val="accent2"/>
          </a:solidFill>
          <a:ln w="6350" algn="ctr">
            <a:noFill/>
            <a:miter lim="800000"/>
            <a:headEnd/>
            <a:tailEnd/>
          </a:ln>
        </p:spPr>
        <p:txBody>
          <a:bodyPr tIns="91440" bIns="91440" anchor="ctr"/>
          <a:lstStyle/>
          <a:p>
            <a:pPr algn="ctr"/>
            <a:endParaRPr lang="en-GB" sz="1400"/>
          </a:p>
        </p:txBody>
      </p:sp>
      <p:sp>
        <p:nvSpPr>
          <p:cNvPr id="13" name="Rectangle 19"/>
          <p:cNvSpPr>
            <a:spLocks noChangeArrowheads="1"/>
          </p:cNvSpPr>
          <p:nvPr/>
        </p:nvSpPr>
        <p:spPr bwMode="auto">
          <a:xfrm>
            <a:off x="6876256" y="2897404"/>
            <a:ext cx="1728192" cy="3134894"/>
          </a:xfrm>
          <a:prstGeom prst="rect">
            <a:avLst/>
          </a:prstGeom>
          <a:solidFill>
            <a:schemeClr val="accent3"/>
          </a:solidFill>
          <a:ln w="19050" algn="ctr">
            <a:noFill/>
            <a:miter lim="800000"/>
            <a:headEnd/>
            <a:tailEnd/>
          </a:ln>
        </p:spPr>
        <p:txBody>
          <a:bodyPr wrap="none" tIns="91440" bIns="91440" anchor="ctr"/>
          <a:lstStyle/>
          <a:p>
            <a:pPr algn="ctr">
              <a:defRPr/>
            </a:pPr>
            <a:r>
              <a:rPr lang="zh-CN" altLang="en-US" sz="1600" dirty="0" smtClean="0">
                <a:solidFill>
                  <a:schemeClr val="bg1"/>
                </a:solidFill>
                <a:latin typeface="微软雅黑"/>
                <a:ea typeface="微软雅黑"/>
                <a:cs typeface="微软雅黑"/>
              </a:rPr>
              <a:t>传统互联网产品</a:t>
            </a:r>
            <a:endParaRPr lang="en-US" altLang="zh-CN" sz="1600" dirty="0" smtClean="0">
              <a:solidFill>
                <a:schemeClr val="bg1"/>
              </a:solidFill>
              <a:latin typeface="微软雅黑"/>
              <a:ea typeface="微软雅黑"/>
              <a:cs typeface="微软雅黑"/>
            </a:endParaRPr>
          </a:p>
          <a:p>
            <a:pPr algn="ctr">
              <a:defRPr/>
            </a:pPr>
            <a:r>
              <a:rPr lang="zh-CN" altLang="en-US" sz="1600" dirty="0" smtClean="0">
                <a:solidFill>
                  <a:schemeClr val="bg1"/>
                </a:solidFill>
                <a:latin typeface="微软雅黑"/>
                <a:ea typeface="微软雅黑"/>
                <a:cs typeface="微软雅黑"/>
              </a:rPr>
              <a:t>移动化，或新的</a:t>
            </a:r>
            <a:endParaRPr lang="en-US" altLang="zh-CN" sz="1600" dirty="0" smtClean="0">
              <a:solidFill>
                <a:schemeClr val="bg1"/>
              </a:solidFill>
              <a:latin typeface="微软雅黑"/>
              <a:ea typeface="微软雅黑"/>
              <a:cs typeface="微软雅黑"/>
            </a:endParaRPr>
          </a:p>
          <a:p>
            <a:pPr algn="ctr">
              <a:defRPr/>
            </a:pPr>
            <a:r>
              <a:rPr lang="zh-CN" altLang="en-US" sz="1600" dirty="0" smtClean="0">
                <a:solidFill>
                  <a:schemeClr val="bg1"/>
                </a:solidFill>
                <a:latin typeface="微软雅黑"/>
                <a:ea typeface="微软雅黑"/>
                <a:cs typeface="微软雅黑"/>
              </a:rPr>
              <a:t>移动类产品出现，</a:t>
            </a:r>
            <a:endParaRPr lang="en-US" altLang="zh-CN" sz="1600" dirty="0" smtClean="0">
              <a:solidFill>
                <a:schemeClr val="bg1"/>
              </a:solidFill>
              <a:latin typeface="微软雅黑"/>
              <a:ea typeface="微软雅黑"/>
              <a:cs typeface="微软雅黑"/>
            </a:endParaRPr>
          </a:p>
          <a:p>
            <a:pPr algn="ctr">
              <a:defRPr/>
            </a:pPr>
            <a:r>
              <a:rPr lang="zh-CN" altLang="en-US" sz="1600" dirty="0" smtClean="0">
                <a:solidFill>
                  <a:schemeClr val="bg1"/>
                </a:solidFill>
                <a:latin typeface="微软雅黑"/>
                <a:ea typeface="微软雅黑"/>
                <a:cs typeface="微软雅黑"/>
              </a:rPr>
              <a:t>如：</a:t>
            </a:r>
            <a:endParaRPr lang="en-US" altLang="zh-CN" sz="1600" dirty="0">
              <a:solidFill>
                <a:schemeClr val="bg1"/>
              </a:solidFill>
              <a:latin typeface="微软雅黑"/>
              <a:ea typeface="微软雅黑"/>
              <a:cs typeface="微软雅黑"/>
            </a:endParaRPr>
          </a:p>
          <a:p>
            <a:pPr algn="ctr">
              <a:defRPr/>
            </a:pPr>
            <a:r>
              <a:rPr lang="en-US" altLang="zh-CN" sz="1600" dirty="0" smtClean="0">
                <a:solidFill>
                  <a:schemeClr val="bg1"/>
                </a:solidFill>
                <a:latin typeface="微软雅黑"/>
                <a:ea typeface="微软雅黑"/>
                <a:cs typeface="微软雅黑"/>
              </a:rPr>
              <a:t>Path</a:t>
            </a:r>
            <a:r>
              <a:rPr lang="zh-CN" altLang="en-US" sz="1600" dirty="0" smtClean="0">
                <a:solidFill>
                  <a:schemeClr val="bg1"/>
                </a:solidFill>
                <a:latin typeface="微软雅黑"/>
                <a:ea typeface="微软雅黑"/>
                <a:cs typeface="微软雅黑"/>
              </a:rPr>
              <a:t>、</a:t>
            </a:r>
            <a:r>
              <a:rPr lang="en-US" altLang="zh-CN" sz="1600" dirty="0" smtClean="0">
                <a:solidFill>
                  <a:schemeClr val="bg1"/>
                </a:solidFill>
                <a:latin typeface="微软雅黑"/>
                <a:ea typeface="微软雅黑"/>
                <a:cs typeface="微软雅黑"/>
              </a:rPr>
              <a:t>Couple</a:t>
            </a:r>
            <a:r>
              <a:rPr lang="zh-CN" altLang="en-US" sz="1600" dirty="0" smtClean="0">
                <a:solidFill>
                  <a:schemeClr val="bg1"/>
                </a:solidFill>
                <a:latin typeface="微软雅黑"/>
                <a:ea typeface="微软雅黑"/>
                <a:cs typeface="微软雅黑"/>
              </a:rPr>
              <a:t>、</a:t>
            </a:r>
            <a:endParaRPr lang="en-US" altLang="zh-CN" sz="1600" dirty="0" smtClean="0">
              <a:solidFill>
                <a:schemeClr val="bg1"/>
              </a:solidFill>
              <a:latin typeface="微软雅黑"/>
              <a:ea typeface="微软雅黑"/>
              <a:cs typeface="微软雅黑"/>
            </a:endParaRPr>
          </a:p>
          <a:p>
            <a:pPr algn="ctr">
              <a:defRPr/>
            </a:pPr>
            <a:r>
              <a:rPr lang="en-US" altLang="zh-CN" sz="1600" dirty="0" smtClean="0">
                <a:solidFill>
                  <a:schemeClr val="bg1"/>
                </a:solidFill>
                <a:latin typeface="微软雅黑"/>
                <a:ea typeface="微软雅黑"/>
                <a:cs typeface="微软雅黑"/>
              </a:rPr>
              <a:t>Foursquare</a:t>
            </a:r>
            <a:r>
              <a:rPr lang="zh-CN" altLang="en-US" sz="1600" dirty="0" smtClean="0">
                <a:solidFill>
                  <a:schemeClr val="bg1"/>
                </a:solidFill>
                <a:latin typeface="微软雅黑"/>
                <a:ea typeface="微软雅黑"/>
                <a:cs typeface="微软雅黑"/>
              </a:rPr>
              <a:t>、</a:t>
            </a:r>
            <a:endParaRPr lang="en-US" altLang="zh-CN" sz="1600" dirty="0" smtClean="0">
              <a:solidFill>
                <a:schemeClr val="bg1"/>
              </a:solidFill>
              <a:latin typeface="微软雅黑"/>
              <a:ea typeface="微软雅黑"/>
              <a:cs typeface="微软雅黑"/>
            </a:endParaRPr>
          </a:p>
          <a:p>
            <a:pPr algn="ctr">
              <a:defRPr/>
            </a:pPr>
            <a:r>
              <a:rPr lang="en-US" altLang="zh-CN" sz="1600" dirty="0" err="1" smtClean="0">
                <a:solidFill>
                  <a:schemeClr val="bg1"/>
                </a:solidFill>
                <a:latin typeface="微软雅黑"/>
                <a:ea typeface="微软雅黑"/>
                <a:cs typeface="微软雅黑"/>
              </a:rPr>
              <a:t>Instagram</a:t>
            </a:r>
            <a:r>
              <a:rPr lang="zh-CN" altLang="en-US" sz="1600" dirty="0" smtClean="0">
                <a:solidFill>
                  <a:schemeClr val="bg1"/>
                </a:solidFill>
                <a:latin typeface="微软雅黑"/>
                <a:ea typeface="微软雅黑"/>
                <a:cs typeface="微软雅黑"/>
              </a:rPr>
              <a:t>等</a:t>
            </a:r>
            <a:endParaRPr lang="en-US" altLang="zh-CN" sz="1600" dirty="0" smtClean="0">
              <a:solidFill>
                <a:schemeClr val="bg1"/>
              </a:solidFill>
              <a:latin typeface="微软雅黑"/>
              <a:ea typeface="微软雅黑"/>
              <a:cs typeface="微软雅黑"/>
            </a:endParaRPr>
          </a:p>
          <a:p>
            <a:pPr algn="ctr">
              <a:defRPr/>
            </a:pPr>
            <a:endParaRPr lang="en-GB" altLang="ja-JP" sz="1600" dirty="0">
              <a:solidFill>
                <a:schemeClr val="bg1"/>
              </a:solidFill>
              <a:latin typeface="微软雅黑"/>
              <a:ea typeface="微软雅黑"/>
              <a:cs typeface="微软雅黑"/>
            </a:endParaRPr>
          </a:p>
        </p:txBody>
      </p:sp>
    </p:spTree>
    <p:extLst>
      <p:ext uri="{BB962C8B-B14F-4D97-AF65-F5344CB8AC3E}">
        <p14:creationId xmlns="" xmlns:p14="http://schemas.microsoft.com/office/powerpoint/2010/main" val="3275527443"/>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latin typeface="微软雅黑"/>
                <a:ea typeface="微软雅黑"/>
                <a:cs typeface="微软雅黑"/>
              </a:rPr>
              <a:t>国内外移动</a:t>
            </a:r>
            <a:r>
              <a:rPr kumimoji="1" lang="zh-CN" altLang="en-US" dirty="0" smtClean="0">
                <a:latin typeface="微软雅黑"/>
                <a:ea typeface="微软雅黑"/>
                <a:cs typeface="微软雅黑"/>
              </a:rPr>
              <a:t>社交未来发展趋势</a:t>
            </a:r>
            <a:endParaRPr kumimoji="1" lang="zh-CN" altLang="en-US" dirty="0">
              <a:latin typeface="微软雅黑"/>
              <a:ea typeface="微软雅黑"/>
              <a:cs typeface="微软雅黑"/>
            </a:endParaRPr>
          </a:p>
        </p:txBody>
      </p:sp>
      <p:grpSp>
        <p:nvGrpSpPr>
          <p:cNvPr id="4" name="组 3"/>
          <p:cNvGrpSpPr/>
          <p:nvPr/>
        </p:nvGrpSpPr>
        <p:grpSpPr>
          <a:xfrm>
            <a:off x="467544" y="2276872"/>
            <a:ext cx="8362950" cy="3672408"/>
            <a:chOff x="384175" y="2132856"/>
            <a:chExt cx="8362950" cy="3672408"/>
          </a:xfrm>
        </p:grpSpPr>
        <p:sp>
          <p:nvSpPr>
            <p:cNvPr id="5" name="Oval 3"/>
            <p:cNvSpPr>
              <a:spLocks noChangeArrowheads="1"/>
            </p:cNvSpPr>
            <p:nvPr/>
          </p:nvSpPr>
          <p:spPr bwMode="auto">
            <a:xfrm>
              <a:off x="3976812" y="3284984"/>
              <a:ext cx="1171252" cy="1129655"/>
            </a:xfrm>
            <a:prstGeom prst="ellipse">
              <a:avLst/>
            </a:prstGeom>
            <a:solidFill>
              <a:schemeClr val="accent3"/>
            </a:solidFill>
            <a:ln w="6350" algn="ctr">
              <a:solidFill>
                <a:schemeClr val="bg1"/>
              </a:solidFill>
              <a:round/>
              <a:headEnd/>
              <a:tailEnd/>
            </a:ln>
          </p:spPr>
          <p:txBody>
            <a:bodyPr tIns="91440" bIns="91440" anchor="ctr"/>
            <a:lstStyle/>
            <a:p>
              <a:pPr algn="ctr">
                <a:defRPr/>
              </a:pPr>
              <a:r>
                <a:rPr lang="zh-CN" altLang="en-US" b="1" dirty="0" smtClean="0">
                  <a:solidFill>
                    <a:schemeClr val="bg1"/>
                  </a:solidFill>
                  <a:latin typeface="微软雅黑"/>
                  <a:ea typeface="微软雅黑"/>
                  <a:cs typeface="微软雅黑"/>
                </a:rPr>
                <a:t>结合</a:t>
              </a:r>
              <a:endParaRPr lang="en-GB" b="1" dirty="0">
                <a:solidFill>
                  <a:schemeClr val="bg1"/>
                </a:solidFill>
                <a:latin typeface="微软雅黑"/>
                <a:ea typeface="微软雅黑"/>
                <a:cs typeface="微软雅黑"/>
              </a:endParaRPr>
            </a:p>
          </p:txBody>
        </p:sp>
        <p:sp>
          <p:nvSpPr>
            <p:cNvPr id="6" name="AutoShape 4"/>
            <p:cNvSpPr>
              <a:spLocks noChangeArrowheads="1"/>
            </p:cNvSpPr>
            <p:nvPr/>
          </p:nvSpPr>
          <p:spPr bwMode="gray">
            <a:xfrm>
              <a:off x="384175" y="2132856"/>
              <a:ext cx="3617913" cy="3672408"/>
            </a:xfrm>
            <a:prstGeom prst="homePlate">
              <a:avLst>
                <a:gd name="adj" fmla="val 8101"/>
              </a:avLst>
            </a:prstGeom>
            <a:solidFill>
              <a:schemeClr val="bg1"/>
            </a:solidFill>
            <a:ln w="9525" algn="ctr">
              <a:solidFill>
                <a:schemeClr val="accent3"/>
              </a:solidFill>
              <a:miter lim="800000"/>
              <a:headEnd/>
              <a:tailEnd/>
            </a:ln>
          </p:spPr>
          <p:txBody>
            <a:bodyPr lIns="90000" tIns="90000" rIns="90000" bIns="90000"/>
            <a:lstStyle/>
            <a:p>
              <a:pPr marL="177800" indent="-177800">
                <a:lnSpc>
                  <a:spcPct val="106000"/>
                </a:lnSpc>
                <a:spcBef>
                  <a:spcPts val="1350"/>
                </a:spcBef>
              </a:pPr>
              <a:r>
                <a:rPr lang="zh-CN" altLang="en-US" sz="1600" b="1" dirty="0" smtClean="0">
                  <a:solidFill>
                    <a:srgbClr val="002776"/>
                  </a:solidFill>
                  <a:latin typeface="微软雅黑"/>
                  <a:ea typeface="微软雅黑"/>
                  <a:cs typeface="微软雅黑"/>
                </a:rPr>
                <a:t>社交需求</a:t>
              </a:r>
              <a:endParaRPr lang="en-US" sz="1600" b="1" dirty="0" smtClean="0">
                <a:solidFill>
                  <a:srgbClr val="002776"/>
                </a:solidFill>
                <a:latin typeface="微软雅黑"/>
                <a:ea typeface="微软雅黑"/>
                <a:cs typeface="微软雅黑"/>
              </a:endParaRPr>
            </a:p>
            <a:p>
              <a:pPr marL="190500" lvl="1" indent="-190500">
                <a:lnSpc>
                  <a:spcPct val="106000"/>
                </a:lnSpc>
                <a:spcBef>
                  <a:spcPts val="1350"/>
                </a:spcBef>
                <a:buFont typeface="Arial" charset="0"/>
                <a:buChar char="•"/>
              </a:pPr>
              <a:r>
                <a:rPr lang="zh-CN" altLang="en-US" sz="1400" b="1" dirty="0" smtClean="0">
                  <a:solidFill>
                    <a:srgbClr val="002776"/>
                  </a:solidFill>
                  <a:latin typeface="微软雅黑"/>
                  <a:ea typeface="微软雅黑"/>
                  <a:cs typeface="微软雅黑"/>
                </a:rPr>
                <a:t>熟人关系</a:t>
              </a:r>
              <a:endParaRPr lang="en-US" sz="1400" b="1" dirty="0" smtClean="0">
                <a:solidFill>
                  <a:srgbClr val="002776"/>
                </a:solidFill>
                <a:latin typeface="微软雅黑"/>
                <a:ea typeface="微软雅黑"/>
                <a:cs typeface="微软雅黑"/>
              </a:endParaRPr>
            </a:p>
            <a:p>
              <a:pPr marL="373063" lvl="2" indent="-182563">
                <a:lnSpc>
                  <a:spcPct val="106000"/>
                </a:lnSpc>
                <a:spcBef>
                  <a:spcPct val="40000"/>
                </a:spcBef>
                <a:buFont typeface="Arial" charset="0"/>
                <a:buChar char="‒"/>
              </a:pPr>
              <a:r>
                <a:rPr lang="en-US" altLang="zh-CN" sz="1400" dirty="0" smtClean="0">
                  <a:solidFill>
                    <a:srgbClr val="002776"/>
                  </a:solidFill>
                  <a:latin typeface="微软雅黑"/>
                  <a:ea typeface="微软雅黑"/>
                  <a:cs typeface="微软雅黑"/>
                </a:rPr>
                <a:t>Facebook</a:t>
              </a:r>
            </a:p>
            <a:p>
              <a:pPr marL="373063" lvl="2" indent="-182563">
                <a:lnSpc>
                  <a:spcPct val="106000"/>
                </a:lnSpc>
                <a:spcBef>
                  <a:spcPct val="40000"/>
                </a:spcBef>
                <a:buFont typeface="Arial" charset="0"/>
                <a:buChar char="‒"/>
              </a:pPr>
              <a:r>
                <a:rPr lang="en-US" altLang="zh-CN" sz="1400" dirty="0" smtClean="0">
                  <a:solidFill>
                    <a:srgbClr val="002776"/>
                  </a:solidFill>
                  <a:latin typeface="微软雅黑"/>
                  <a:ea typeface="微软雅黑"/>
                  <a:cs typeface="微软雅黑"/>
                </a:rPr>
                <a:t>QQ</a:t>
              </a:r>
            </a:p>
            <a:p>
              <a:pPr marL="373063" lvl="2" indent="-182563">
                <a:lnSpc>
                  <a:spcPct val="106000"/>
                </a:lnSpc>
                <a:spcBef>
                  <a:spcPct val="40000"/>
                </a:spcBef>
                <a:buFont typeface="Arial" charset="0"/>
                <a:buChar char="‒"/>
              </a:pPr>
              <a:r>
                <a:rPr lang="zh-CN" altLang="en-US" sz="1400" dirty="0" smtClean="0">
                  <a:solidFill>
                    <a:srgbClr val="002776"/>
                  </a:solidFill>
                  <a:latin typeface="微软雅黑"/>
                  <a:ea typeface="微软雅黑"/>
                  <a:cs typeface="微软雅黑"/>
                </a:rPr>
                <a:t>微信</a:t>
              </a:r>
              <a:endParaRPr lang="en-US" altLang="zh-CN" sz="1400" dirty="0" smtClean="0">
                <a:solidFill>
                  <a:srgbClr val="002776"/>
                </a:solidFill>
                <a:latin typeface="微软雅黑"/>
                <a:ea typeface="微软雅黑"/>
                <a:cs typeface="微软雅黑"/>
              </a:endParaRPr>
            </a:p>
            <a:p>
              <a:pPr marL="373063" lvl="2" indent="-182563">
                <a:lnSpc>
                  <a:spcPct val="106000"/>
                </a:lnSpc>
                <a:spcBef>
                  <a:spcPct val="40000"/>
                </a:spcBef>
                <a:buFont typeface="Arial" charset="0"/>
                <a:buChar char="‒"/>
              </a:pPr>
              <a:r>
                <a:rPr lang="zh-CN" altLang="en-US" sz="1400" dirty="0" smtClean="0">
                  <a:solidFill>
                    <a:srgbClr val="002776"/>
                  </a:solidFill>
                  <a:latin typeface="微软雅黑"/>
                  <a:ea typeface="微软雅黑"/>
                  <a:cs typeface="微软雅黑"/>
                </a:rPr>
                <a:t>人人</a:t>
              </a:r>
              <a:endParaRPr lang="en-US" altLang="zh-CN" sz="1400" dirty="0">
                <a:solidFill>
                  <a:srgbClr val="002776"/>
                </a:solidFill>
                <a:latin typeface="微软雅黑"/>
                <a:ea typeface="微软雅黑"/>
                <a:cs typeface="微软雅黑"/>
              </a:endParaRPr>
            </a:p>
            <a:p>
              <a:pPr marL="373063" lvl="2" indent="-182563">
                <a:lnSpc>
                  <a:spcPct val="106000"/>
                </a:lnSpc>
                <a:spcBef>
                  <a:spcPct val="40000"/>
                </a:spcBef>
                <a:buFont typeface="Arial" charset="0"/>
                <a:buChar char="‒"/>
              </a:pPr>
              <a:r>
                <a:rPr lang="zh-CN" altLang="en-US" sz="1400" dirty="0" smtClean="0">
                  <a:solidFill>
                    <a:srgbClr val="002776"/>
                  </a:solidFill>
                  <a:latin typeface="微软雅黑"/>
                  <a:ea typeface="微软雅黑"/>
                  <a:cs typeface="微软雅黑"/>
                </a:rPr>
                <a:t>微博等</a:t>
              </a:r>
              <a:endParaRPr lang="en-US" sz="1400" dirty="0">
                <a:solidFill>
                  <a:srgbClr val="002776"/>
                </a:solidFill>
                <a:latin typeface="微软雅黑"/>
                <a:ea typeface="微软雅黑"/>
                <a:cs typeface="微软雅黑"/>
              </a:endParaRPr>
            </a:p>
            <a:p>
              <a:pPr marL="190500" lvl="1" indent="-190500">
                <a:lnSpc>
                  <a:spcPct val="106000"/>
                </a:lnSpc>
                <a:spcBef>
                  <a:spcPts val="1350"/>
                </a:spcBef>
                <a:buFont typeface="Arial" charset="0"/>
                <a:buChar char="•"/>
              </a:pPr>
              <a:r>
                <a:rPr lang="zh-CN" altLang="en-US" sz="1400" b="1" dirty="0" smtClean="0">
                  <a:solidFill>
                    <a:srgbClr val="002776"/>
                  </a:solidFill>
                  <a:latin typeface="微软雅黑"/>
                  <a:ea typeface="微软雅黑"/>
                  <a:cs typeface="微软雅黑"/>
                </a:rPr>
                <a:t>陌生人关系</a:t>
              </a:r>
              <a:endParaRPr lang="en-US" altLang="zh-CN" sz="1400" b="1" dirty="0" smtClean="0">
                <a:solidFill>
                  <a:srgbClr val="002776"/>
                </a:solidFill>
                <a:latin typeface="微软雅黑"/>
                <a:ea typeface="微软雅黑"/>
                <a:cs typeface="微软雅黑"/>
              </a:endParaRPr>
            </a:p>
            <a:p>
              <a:pPr marL="373063" lvl="2" indent="-182563">
                <a:lnSpc>
                  <a:spcPct val="106000"/>
                </a:lnSpc>
                <a:spcBef>
                  <a:spcPct val="40000"/>
                </a:spcBef>
                <a:buFont typeface="Arial" charset="0"/>
                <a:buChar char="‒"/>
              </a:pPr>
              <a:r>
                <a:rPr lang="zh-CN" altLang="en-US" sz="1400" dirty="0" smtClean="0">
                  <a:solidFill>
                    <a:srgbClr val="002776"/>
                  </a:solidFill>
                  <a:latin typeface="微软雅黑"/>
                  <a:ea typeface="微软雅黑"/>
                  <a:cs typeface="微软雅黑"/>
                </a:rPr>
                <a:t>陌陌</a:t>
              </a:r>
              <a:endParaRPr lang="en-US" altLang="zh-CN" sz="1400" dirty="0">
                <a:solidFill>
                  <a:srgbClr val="002776"/>
                </a:solidFill>
                <a:latin typeface="微软雅黑"/>
                <a:ea typeface="微软雅黑"/>
                <a:cs typeface="微软雅黑"/>
              </a:endParaRPr>
            </a:p>
          </p:txBody>
        </p:sp>
        <p:sp>
          <p:nvSpPr>
            <p:cNvPr id="7" name="AutoShape 5"/>
            <p:cNvSpPr>
              <a:spLocks noChangeArrowheads="1"/>
            </p:cNvSpPr>
            <p:nvPr/>
          </p:nvSpPr>
          <p:spPr bwMode="gray">
            <a:xfrm flipH="1">
              <a:off x="5065713" y="2132856"/>
              <a:ext cx="3681412" cy="3672408"/>
            </a:xfrm>
            <a:prstGeom prst="homePlate">
              <a:avLst>
                <a:gd name="adj" fmla="val 8242"/>
              </a:avLst>
            </a:prstGeom>
            <a:solidFill>
              <a:schemeClr val="bg1"/>
            </a:solidFill>
            <a:ln w="9525" algn="ctr">
              <a:solidFill>
                <a:schemeClr val="accent3"/>
              </a:solidFill>
              <a:miter lim="800000"/>
              <a:headEnd/>
              <a:tailEnd/>
            </a:ln>
          </p:spPr>
          <p:txBody>
            <a:bodyPr lIns="216000" tIns="90000" rIns="90000" bIns="90000"/>
            <a:lstStyle/>
            <a:p>
              <a:pPr marL="350838" indent="-350838">
                <a:lnSpc>
                  <a:spcPct val="106000"/>
                </a:lnSpc>
                <a:spcBef>
                  <a:spcPts val="1350"/>
                </a:spcBef>
              </a:pPr>
              <a:r>
                <a:rPr lang="zh-CN" altLang="en-US" sz="1600" b="1" dirty="0" smtClean="0">
                  <a:solidFill>
                    <a:srgbClr val="002776"/>
                  </a:solidFill>
                  <a:latin typeface="微软雅黑"/>
                  <a:ea typeface="微软雅黑"/>
                  <a:cs typeface="微软雅黑"/>
                </a:rPr>
                <a:t>其他需求</a:t>
              </a:r>
              <a:endParaRPr lang="en-US" sz="1600" b="1" dirty="0" smtClean="0">
                <a:solidFill>
                  <a:srgbClr val="002776"/>
                </a:solidFill>
                <a:latin typeface="微软雅黑"/>
                <a:ea typeface="微软雅黑"/>
                <a:cs typeface="微软雅黑"/>
              </a:endParaRPr>
            </a:p>
            <a:p>
              <a:pPr marL="190500" lvl="1" indent="-190500">
                <a:lnSpc>
                  <a:spcPct val="106000"/>
                </a:lnSpc>
                <a:spcBef>
                  <a:spcPts val="1350"/>
                </a:spcBef>
                <a:buFont typeface="Arial" charset="0"/>
                <a:buChar char="•"/>
              </a:pPr>
              <a:r>
                <a:rPr lang="zh-CN" altLang="en-US" sz="1400" b="1" dirty="0">
                  <a:solidFill>
                    <a:srgbClr val="002776"/>
                  </a:solidFill>
                  <a:latin typeface="微软雅黑"/>
                  <a:ea typeface="微软雅黑"/>
                  <a:cs typeface="微软雅黑"/>
                </a:rPr>
                <a:t>兴趣爱好</a:t>
              </a:r>
              <a:r>
                <a:rPr lang="zh-CN" altLang="en-US" sz="1400" dirty="0" smtClean="0">
                  <a:solidFill>
                    <a:srgbClr val="002776"/>
                  </a:solidFill>
                  <a:latin typeface="微软雅黑"/>
                  <a:ea typeface="微软雅黑"/>
                  <a:cs typeface="微软雅黑"/>
                </a:rPr>
                <a:t>：为了消遣娱乐</a:t>
              </a:r>
              <a:r>
                <a:rPr lang="zh-CN" altLang="zh-CN" sz="1400" dirty="0" smtClean="0">
                  <a:solidFill>
                    <a:srgbClr val="002776"/>
                  </a:solidFill>
                  <a:latin typeface="微软雅黑"/>
                  <a:ea typeface="微软雅黑"/>
                  <a:cs typeface="微软雅黑"/>
                </a:rPr>
                <a:t>，</a:t>
              </a:r>
              <a:r>
                <a:rPr lang="zh-CN" altLang="en-US" sz="1400" dirty="0" smtClean="0">
                  <a:solidFill>
                    <a:srgbClr val="002776"/>
                  </a:solidFill>
                  <a:latin typeface="微软雅黑"/>
                  <a:ea typeface="微软雅黑"/>
                  <a:cs typeface="微软雅黑"/>
                </a:rPr>
                <a:t>如音乐</a:t>
              </a:r>
              <a:r>
                <a:rPr lang="zh-CN" altLang="en-US" sz="1400" dirty="0">
                  <a:solidFill>
                    <a:srgbClr val="002776"/>
                  </a:solidFill>
                  <a:latin typeface="微软雅黑"/>
                  <a:ea typeface="微软雅黑"/>
                  <a:cs typeface="微软雅黑"/>
                </a:rPr>
                <a:t>、旅游、美食、</a:t>
              </a:r>
              <a:r>
                <a:rPr lang="zh-CN" altLang="en-US" sz="1400" dirty="0" smtClean="0">
                  <a:solidFill>
                    <a:srgbClr val="002776"/>
                  </a:solidFill>
                  <a:latin typeface="微软雅黑"/>
                  <a:ea typeface="微软雅黑"/>
                  <a:cs typeface="微软雅黑"/>
                </a:rPr>
                <a:t>唱歌等</a:t>
              </a:r>
              <a:endParaRPr lang="en-US" altLang="zh-CN" sz="1400" dirty="0" smtClean="0">
                <a:solidFill>
                  <a:srgbClr val="002776"/>
                </a:solidFill>
                <a:latin typeface="微软雅黑"/>
                <a:ea typeface="微软雅黑"/>
                <a:cs typeface="微软雅黑"/>
              </a:endParaRPr>
            </a:p>
            <a:p>
              <a:pPr marL="373063" lvl="2" indent="-182563">
                <a:lnSpc>
                  <a:spcPct val="106000"/>
                </a:lnSpc>
                <a:spcBef>
                  <a:spcPct val="40000"/>
                </a:spcBef>
                <a:buFont typeface="Arial" charset="0"/>
                <a:buChar char="‒"/>
              </a:pPr>
              <a:r>
                <a:rPr lang="zh-CN" altLang="en-US" sz="1400" dirty="0" smtClean="0">
                  <a:solidFill>
                    <a:srgbClr val="002776"/>
                  </a:solidFill>
                  <a:latin typeface="微软雅黑"/>
                  <a:ea typeface="微软雅黑"/>
                  <a:cs typeface="微软雅黑"/>
                </a:rPr>
                <a:t>时间紧迫性低</a:t>
              </a:r>
              <a:endParaRPr lang="en-US" altLang="zh-CN" sz="1400" dirty="0" smtClean="0">
                <a:solidFill>
                  <a:srgbClr val="002776"/>
                </a:solidFill>
                <a:latin typeface="微软雅黑"/>
                <a:ea typeface="微软雅黑"/>
                <a:cs typeface="微软雅黑"/>
              </a:endParaRPr>
            </a:p>
            <a:p>
              <a:pPr marL="373063" lvl="2" indent="-182563">
                <a:lnSpc>
                  <a:spcPct val="106000"/>
                </a:lnSpc>
                <a:spcBef>
                  <a:spcPct val="40000"/>
                </a:spcBef>
                <a:buFont typeface="Arial" charset="0"/>
                <a:buChar char="‒"/>
              </a:pPr>
              <a:r>
                <a:rPr lang="zh-CN" altLang="en-US" sz="1400" dirty="0" smtClean="0">
                  <a:solidFill>
                    <a:srgbClr val="002776"/>
                  </a:solidFill>
                  <a:latin typeface="微软雅黑"/>
                  <a:ea typeface="微软雅黑"/>
                  <a:cs typeface="微软雅黑"/>
                </a:rPr>
                <a:t>通常使用频率较高或时间较长</a:t>
              </a:r>
              <a:endParaRPr lang="en-US" altLang="zh-CN" sz="1400" dirty="0" smtClean="0">
                <a:solidFill>
                  <a:srgbClr val="002776"/>
                </a:solidFill>
                <a:latin typeface="微软雅黑"/>
                <a:ea typeface="微软雅黑"/>
                <a:cs typeface="微软雅黑"/>
              </a:endParaRPr>
            </a:p>
            <a:p>
              <a:pPr marL="190500" lvl="1" indent="-190500">
                <a:lnSpc>
                  <a:spcPct val="106000"/>
                </a:lnSpc>
                <a:spcBef>
                  <a:spcPts val="1350"/>
                </a:spcBef>
                <a:buFont typeface="Arial" charset="0"/>
                <a:buChar char="•"/>
              </a:pPr>
              <a:r>
                <a:rPr lang="zh-CN" altLang="en-US" sz="1400" b="1" dirty="0" smtClean="0">
                  <a:solidFill>
                    <a:srgbClr val="002776"/>
                  </a:solidFill>
                  <a:latin typeface="微软雅黑"/>
                  <a:ea typeface="微软雅黑"/>
                  <a:cs typeface="微软雅黑"/>
                </a:rPr>
                <a:t>解决某类效率问题</a:t>
              </a:r>
              <a:r>
                <a:rPr lang="zh-CN" altLang="en-US" sz="1400" dirty="0" smtClean="0">
                  <a:solidFill>
                    <a:srgbClr val="002776"/>
                  </a:solidFill>
                  <a:latin typeface="微软雅黑"/>
                  <a:ea typeface="微软雅黑"/>
                  <a:cs typeface="微软雅黑"/>
                </a:rPr>
                <a:t>：如点评、导购等</a:t>
              </a:r>
              <a:endParaRPr lang="en-US" altLang="zh-CN" sz="1400" dirty="0" smtClean="0">
                <a:solidFill>
                  <a:srgbClr val="002776"/>
                </a:solidFill>
                <a:latin typeface="微软雅黑"/>
                <a:ea typeface="微软雅黑"/>
                <a:cs typeface="微软雅黑"/>
              </a:endParaRPr>
            </a:p>
            <a:p>
              <a:pPr marL="373063" lvl="2" indent="-182563">
                <a:lnSpc>
                  <a:spcPct val="106000"/>
                </a:lnSpc>
                <a:spcBef>
                  <a:spcPct val="40000"/>
                </a:spcBef>
                <a:buFont typeface="Arial" charset="0"/>
                <a:buChar char="‒"/>
              </a:pPr>
              <a:r>
                <a:rPr lang="zh-CN" altLang="en-US" sz="1400" dirty="0" smtClean="0">
                  <a:solidFill>
                    <a:srgbClr val="002776"/>
                  </a:solidFill>
                  <a:latin typeface="微软雅黑"/>
                  <a:ea typeface="微软雅黑"/>
                  <a:cs typeface="微软雅黑"/>
                </a:rPr>
                <a:t>时间紧迫性强</a:t>
              </a:r>
              <a:endParaRPr lang="en-US" altLang="zh-CN" sz="1400" dirty="0">
                <a:solidFill>
                  <a:srgbClr val="002776"/>
                </a:solidFill>
                <a:latin typeface="微软雅黑"/>
                <a:ea typeface="微软雅黑"/>
                <a:cs typeface="微软雅黑"/>
              </a:endParaRPr>
            </a:p>
            <a:p>
              <a:pPr marL="373063" lvl="2" indent="-182563">
                <a:lnSpc>
                  <a:spcPct val="106000"/>
                </a:lnSpc>
                <a:spcBef>
                  <a:spcPct val="40000"/>
                </a:spcBef>
                <a:buFont typeface="Arial" charset="0"/>
                <a:buChar char="‒"/>
              </a:pPr>
              <a:r>
                <a:rPr lang="zh-CN" altLang="en-US" sz="1400" dirty="0" smtClean="0">
                  <a:solidFill>
                    <a:srgbClr val="002776"/>
                  </a:solidFill>
                  <a:latin typeface="微软雅黑"/>
                  <a:ea typeface="微软雅黑"/>
                  <a:cs typeface="微软雅黑"/>
                </a:rPr>
                <a:t>通常使用频率相对较低或时间较短</a:t>
              </a:r>
              <a:endParaRPr lang="en-US" sz="1400" dirty="0">
                <a:solidFill>
                  <a:srgbClr val="002776"/>
                </a:solidFill>
                <a:latin typeface="微软雅黑"/>
                <a:ea typeface="微软雅黑"/>
                <a:cs typeface="微软雅黑"/>
              </a:endParaRPr>
            </a:p>
          </p:txBody>
        </p:sp>
      </p:grpSp>
      <p:sp>
        <p:nvSpPr>
          <p:cNvPr id="8" name="矩形 7"/>
          <p:cNvSpPr/>
          <p:nvPr/>
        </p:nvSpPr>
        <p:spPr>
          <a:xfrm>
            <a:off x="462804" y="1186841"/>
            <a:ext cx="8367690" cy="392415"/>
          </a:xfrm>
          <a:prstGeom prst="rect">
            <a:avLst/>
          </a:prstGeom>
        </p:spPr>
        <p:txBody>
          <a:bodyPr wrap="square">
            <a:spAutoFit/>
          </a:bodyPr>
          <a:lstStyle/>
          <a:p>
            <a:pPr marL="179388" indent="-179388" defTabSz="330200" eaLnBrk="0" hangingPunct="0">
              <a:lnSpc>
                <a:spcPct val="110000"/>
              </a:lnSpc>
              <a:spcBef>
                <a:spcPts val="600"/>
              </a:spcBef>
              <a:buFont typeface="Arial" charset="0"/>
              <a:buChar char="•"/>
              <a:defRPr/>
            </a:pPr>
            <a:r>
              <a:rPr lang="zh-CN" altLang="en-US" b="1" dirty="0" smtClean="0">
                <a:latin typeface="微软雅黑"/>
                <a:ea typeface="微软雅黑"/>
                <a:cs typeface="微软雅黑"/>
              </a:rPr>
              <a:t>未来如何基于社交需求更好的解决其他需求的产品将日益成为趋势</a:t>
            </a:r>
            <a:endParaRPr lang="zh-CN" altLang="en-US" b="1" dirty="0">
              <a:latin typeface="微软雅黑"/>
              <a:ea typeface="微软雅黑"/>
              <a:cs typeface="微软雅黑"/>
            </a:endParaRPr>
          </a:p>
        </p:txBody>
      </p:sp>
    </p:spTree>
    <p:extLst>
      <p:ext uri="{BB962C8B-B14F-4D97-AF65-F5344CB8AC3E}">
        <p14:creationId xmlns="" xmlns:p14="http://schemas.microsoft.com/office/powerpoint/2010/main" val="748173744"/>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rXUPHL.pWEqZ_VP_epIwS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rXUPHL.pWEqZ_VP_epIwS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rXUPHL.pWEqZ_VP_epIwS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主题">
      <a:majorFont>
        <a:latin typeface="Dax-Medium"/>
        <a:ea typeface=""/>
        <a:cs typeface=""/>
      </a:majorFont>
      <a:minorFont>
        <a:latin typeface="Dax-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a:solidFill>
            <a:schemeClr val="tx2"/>
          </a:solidFill>
          <a:round/>
          <a:headEnd/>
          <a:tailEnd/>
        </a:ln>
      </a:spPr>
      <a:bodyPr wrap="none" anchor="ctr"/>
      <a:lstStyle>
        <a:defPPr>
          <a:defRPr/>
        </a:defPPr>
      </a:lst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Gobi Template">
    <a:majorFont>
      <a:latin typeface="Dax-Bold"/>
      <a:ea typeface="宋体"/>
      <a:cs typeface=""/>
    </a:majorFont>
    <a:minorFont>
      <a:latin typeface="Dax-Regular"/>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21344</TotalTime>
  <Words>2516</Words>
  <Application>Microsoft Office PowerPoint</Application>
  <PresentationFormat>全屏显示(4:3)</PresentationFormat>
  <Paragraphs>235</Paragraphs>
  <Slides>27</Slides>
  <Notes>8</Notes>
  <HiddenSlides>0</HiddenSlides>
  <MMClips>0</MMClips>
  <ScaleCrop>false</ScaleCrop>
  <HeadingPairs>
    <vt:vector size="4" baseType="variant">
      <vt:variant>
        <vt:lpstr>主题</vt:lpstr>
      </vt:variant>
      <vt:variant>
        <vt:i4>1</vt:i4>
      </vt:variant>
      <vt:variant>
        <vt:lpstr>幻灯片标题</vt:lpstr>
      </vt:variant>
      <vt:variant>
        <vt:i4>27</vt:i4>
      </vt:variant>
    </vt:vector>
  </HeadingPairs>
  <TitlesOfParts>
    <vt:vector size="28" baseType="lpstr">
      <vt:lpstr>Office 主题</vt:lpstr>
      <vt:lpstr>幻灯片 1</vt:lpstr>
      <vt:lpstr>幻灯片 2</vt:lpstr>
      <vt:lpstr>最好的时代</vt:lpstr>
      <vt:lpstr>最坏的时代</vt:lpstr>
      <vt:lpstr>目录</vt:lpstr>
      <vt:lpstr>移动互联网-工具，服务/社交/游戏三驾马车</vt:lpstr>
      <vt:lpstr>移动互联网-应用</vt:lpstr>
      <vt:lpstr>国内外移动社交发展状况</vt:lpstr>
      <vt:lpstr>国内外移动社交未来发展趋势</vt:lpstr>
      <vt:lpstr>国外移动社交发展现状及趋势</vt:lpstr>
      <vt:lpstr>国内移动社交紧跟国外发展步伐</vt:lpstr>
      <vt:lpstr>目录</vt:lpstr>
      <vt:lpstr>不要为了社交而社交</vt:lpstr>
      <vt:lpstr>国内移动社交领域机会展望</vt:lpstr>
      <vt:lpstr>未来机会领域所需的关键成功要素</vt:lpstr>
      <vt:lpstr>未来机会领域所需的关键成功要素（续）</vt:lpstr>
      <vt:lpstr>目录</vt:lpstr>
      <vt:lpstr>Case1:Branchout－基于Facebook的人脉扩展</vt:lpstr>
      <vt:lpstr>Case2:新浪微美食－基于新浪微博的美食分享</vt:lpstr>
      <vt:lpstr>Case3:大姨吗－女性经期管理工具</vt:lpstr>
      <vt:lpstr>Case4:Instagram－国际化图片分享社区</vt:lpstr>
      <vt:lpstr>关于创业和投资</vt:lpstr>
      <vt:lpstr>团队-创业初期看最强项</vt:lpstr>
      <vt:lpstr>跟随你的心-Follow Your Heart</vt:lpstr>
      <vt:lpstr>戈壁投资简介</vt:lpstr>
      <vt:lpstr>戈壁投资增值服务</vt:lpstr>
      <vt:lpstr>幻灯片 27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ThinkPad</dc:creator>
  <cp:lastModifiedBy>thinkpad</cp:lastModifiedBy>
  <cp:revision>895</cp:revision>
  <dcterms:created xsi:type="dcterms:W3CDTF">2010-01-25T09:44:13Z</dcterms:created>
  <dcterms:modified xsi:type="dcterms:W3CDTF">2013-04-25T01:21:35Z</dcterms:modified>
</cp:coreProperties>
</file>