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9" r:id="rId4"/>
    <p:sldId id="266" r:id="rId5"/>
    <p:sldId id="277" r:id="rId6"/>
    <p:sldId id="280" r:id="rId7"/>
    <p:sldId id="273" r:id="rId8"/>
    <p:sldId id="281" r:id="rId9"/>
  </p:sldIdLst>
  <p:sldSz cx="9144000" cy="6858000" type="screen4x3"/>
  <p:notesSz cx="9928225" cy="6797675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6E6E6"/>
    <a:srgbClr val="F4F4F4"/>
    <a:srgbClr val="03A1E8"/>
    <a:srgbClr val="999933"/>
    <a:srgbClr val="FC5E17"/>
    <a:srgbClr val="FEE2D6"/>
    <a:srgbClr val="FF430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9814" autoAdjust="0"/>
  </p:normalViewPr>
  <p:slideViewPr>
    <p:cSldViewPr snapToObjects="1">
      <p:cViewPr varScale="1">
        <p:scale>
          <a:sx n="75" d="100"/>
          <a:sy n="75" d="100"/>
        </p:scale>
        <p:origin x="-6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3A807-4C29-44B7-BA8C-5E3A30E9584A}" type="datetimeFigureOut">
              <a:rPr lang="zh-CN" altLang="en-US" smtClean="0"/>
              <a:t>2013/5/9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CE839-7D42-43CA-9863-D350D60471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27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09839-1200-45CD-9E8C-7538518CE7DA}" type="datetimeFigureOut">
              <a:rPr lang="zh-CN" altLang="en-US" smtClean="0"/>
              <a:t>2013/5/9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271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6B9A2-582E-415B-8882-239B67A45C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B9A2-582E-415B-8882-239B67A45C8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0762-BDA9-3C4F-9C5C-A8952265F800}" type="datetimeFigureOut">
              <a:rPr kumimoji="1" lang="zh-CN" altLang="en-US" smtClean="0"/>
              <a:pPr/>
              <a:t>2013/5/9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4E10D0-8E22-2B4E-947C-9F8AE26A68A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361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0762-BDA9-3C4F-9C5C-A8952265F800}" type="datetimeFigureOut">
              <a:rPr kumimoji="1" lang="zh-CN" altLang="en-US" smtClean="0"/>
              <a:pPr/>
              <a:t>2013/5/9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4E10D0-8E22-2B4E-947C-9F8AE26A68A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624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0762-BDA9-3C4F-9C5C-A8952265F800}" type="datetimeFigureOut">
              <a:rPr kumimoji="1" lang="zh-CN" altLang="en-US" smtClean="0"/>
              <a:pPr/>
              <a:t>2013/5/9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4E10D0-8E22-2B4E-947C-9F8AE26A68A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63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0762-BDA9-3C4F-9C5C-A8952265F800}" type="datetimeFigureOut">
              <a:rPr kumimoji="1" lang="zh-CN" altLang="en-US" smtClean="0"/>
              <a:pPr/>
              <a:t>2013/5/9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57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0762-BDA9-3C4F-9C5C-A8952265F800}" type="datetimeFigureOut">
              <a:rPr kumimoji="1" lang="zh-CN" altLang="en-US" smtClean="0"/>
              <a:pPr/>
              <a:t>2013/5/9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4E10D0-8E22-2B4E-947C-9F8AE26A68A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666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0762-BDA9-3C4F-9C5C-A8952265F800}" type="datetimeFigureOut">
              <a:rPr kumimoji="1" lang="zh-CN" altLang="en-US" smtClean="0"/>
              <a:pPr/>
              <a:t>2013/5/9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4E10D0-8E22-2B4E-947C-9F8AE26A68A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37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0762-BDA9-3C4F-9C5C-A8952265F800}" type="datetimeFigureOut">
              <a:rPr kumimoji="1" lang="zh-CN" altLang="en-US" smtClean="0"/>
              <a:pPr/>
              <a:t>2013/5/9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4E10D0-8E22-2B4E-947C-9F8AE26A68A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087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0762-BDA9-3C4F-9C5C-A8952265F800}" type="datetimeFigureOut">
              <a:rPr kumimoji="1" lang="zh-CN" altLang="en-US" smtClean="0"/>
              <a:pPr/>
              <a:t>2013/5/9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4E10D0-8E22-2B4E-947C-9F8AE26A68A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833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0762-BDA9-3C4F-9C5C-A8952265F800}" type="datetimeFigureOut">
              <a:rPr kumimoji="1" lang="zh-CN" altLang="en-US" smtClean="0"/>
              <a:pPr/>
              <a:t>2013/5/9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4E10D0-8E22-2B4E-947C-9F8AE26A68A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430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0762-BDA9-3C4F-9C5C-A8952265F800}" type="datetimeFigureOut">
              <a:rPr kumimoji="1" lang="zh-CN" altLang="en-US" smtClean="0"/>
              <a:pPr/>
              <a:t>2013/5/9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4E10D0-8E22-2B4E-947C-9F8AE26A68A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419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0762-BDA9-3C4F-9C5C-A8952265F800}" type="datetimeFigureOut">
              <a:rPr kumimoji="1" lang="zh-CN" altLang="en-US" smtClean="0"/>
              <a:pPr/>
              <a:t>2013/5/9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4E10D0-8E22-2B4E-947C-9F8AE26A68A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834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0762-BDA9-3C4F-9C5C-A8952265F800}" type="datetimeFigureOut">
              <a:rPr kumimoji="1" lang="zh-CN" altLang="en-US" smtClean="0"/>
              <a:pPr/>
              <a:t>2013/5/9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-1" y="73992"/>
            <a:ext cx="9144001" cy="953344"/>
            <a:chOff x="-1" y="260648"/>
            <a:chExt cx="9144001" cy="692696"/>
          </a:xfrm>
        </p:grpSpPr>
        <p:sp>
          <p:nvSpPr>
            <p:cNvPr id="14" name="矩形 13"/>
            <p:cNvSpPr/>
            <p:nvPr/>
          </p:nvSpPr>
          <p:spPr>
            <a:xfrm>
              <a:off x="8172399" y="260648"/>
              <a:ext cx="971601" cy="692696"/>
            </a:xfrm>
            <a:prstGeom prst="rect">
              <a:avLst/>
            </a:prstGeom>
            <a:solidFill>
              <a:srgbClr val="03A1E8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-1" y="260648"/>
              <a:ext cx="6300193" cy="692696"/>
            </a:xfrm>
            <a:prstGeom prst="rect">
              <a:avLst/>
            </a:prstGeom>
            <a:solidFill>
              <a:srgbClr val="FC5E17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372200" y="260648"/>
            <a:ext cx="1728192" cy="47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1996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26" Type="http://schemas.openxmlformats.org/officeDocument/2006/relationships/image" Target="../media/image27.jpe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5" Type="http://schemas.openxmlformats.org/officeDocument/2006/relationships/image" Target="../media/image26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gif"/><Relationship Id="rId29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5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wmf"/><Relationship Id="rId28" Type="http://schemas.openxmlformats.org/officeDocument/2006/relationships/image" Target="../media/image29.jpe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Relationship Id="rId22" Type="http://schemas.openxmlformats.org/officeDocument/2006/relationships/image" Target="../media/image23.jpeg"/><Relationship Id="rId27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24452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04248" y="5930900"/>
            <a:ext cx="2123728" cy="825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手动输入 9"/>
          <p:cNvSpPr/>
          <p:nvPr/>
        </p:nvSpPr>
        <p:spPr>
          <a:xfrm>
            <a:off x="827584" y="1412776"/>
            <a:ext cx="7790180" cy="1440160"/>
          </a:xfrm>
          <a:prstGeom prst="flowChartManualInput">
            <a:avLst/>
          </a:prstGeom>
          <a:solidFill>
            <a:srgbClr val="FC5E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27784" y="478075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/>
                <a:ea typeface="黑体"/>
                <a:cs typeface="黑体"/>
              </a:rPr>
              <a:t>中国首家</a:t>
            </a:r>
            <a:r>
              <a:rPr kumimoji="1"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/>
                <a:ea typeface="黑体"/>
                <a:cs typeface="黑体"/>
              </a:rPr>
              <a:t>IC</a:t>
            </a:r>
            <a:r>
              <a:rPr kumimoji="1"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/>
                <a:ea typeface="黑体"/>
                <a:cs typeface="黑体"/>
              </a:rPr>
              <a:t>元器件自营电商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289" y="4077072"/>
            <a:ext cx="2306306" cy="63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/>
          <p:cNvSpPr txBox="1"/>
          <p:nvPr/>
        </p:nvSpPr>
        <p:spPr>
          <a:xfrm>
            <a:off x="4129505" y="564286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2013/5/9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11760" y="198884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黑体"/>
                <a:ea typeface="黑体"/>
                <a:cs typeface="黑体"/>
              </a:rPr>
              <a:t>2B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黑体"/>
                <a:ea typeface="黑体"/>
                <a:cs typeface="黑体"/>
              </a:rPr>
              <a:t>电商新模式及新营销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45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7"/>
          <p:cNvSpPr/>
          <p:nvPr/>
        </p:nvSpPr>
        <p:spPr>
          <a:xfrm>
            <a:off x="3635672" y="1523552"/>
            <a:ext cx="1620000" cy="1620000"/>
          </a:xfrm>
          <a:prstGeom prst="ellipse">
            <a:avLst/>
          </a:prstGeom>
          <a:solidFill>
            <a:srgbClr val="336699"/>
          </a:solidFill>
          <a:ln w="38100" cmpd="sng"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Rectangle 79"/>
          <p:cNvSpPr/>
          <p:nvPr/>
        </p:nvSpPr>
        <p:spPr>
          <a:xfrm>
            <a:off x="3759045" y="1670918"/>
            <a:ext cx="1455614" cy="12664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Arial"/>
                <a:cs typeface="Arial"/>
              </a:rPr>
              <a:t>Cogo</a:t>
            </a:r>
            <a:r>
              <a:rPr lang="en-US" altLang="zh-CN" b="1" dirty="0" err="1" smtClean="0">
                <a:solidFill>
                  <a:schemeClr val="bg1"/>
                </a:solidFill>
                <a:latin typeface="Arial"/>
                <a:cs typeface="Arial"/>
              </a:rPr>
              <a:t>buy</a:t>
            </a:r>
            <a:endParaRPr lang="en-US" altLang="zh-CN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Arial"/>
                <a:cs typeface="Arial"/>
              </a:rPr>
              <a:t>.com</a:t>
            </a:r>
          </a:p>
        </p:txBody>
      </p:sp>
      <p:sp>
        <p:nvSpPr>
          <p:cNvPr id="7" name="Oval 58"/>
          <p:cNvSpPr/>
          <p:nvPr/>
        </p:nvSpPr>
        <p:spPr>
          <a:xfrm>
            <a:off x="6613088" y="1484784"/>
            <a:ext cx="1620000" cy="1620000"/>
          </a:xfrm>
          <a:prstGeom prst="ellipse">
            <a:avLst/>
          </a:prstGeom>
          <a:solidFill>
            <a:srgbClr val="669933"/>
          </a:solidFill>
          <a:ln w="381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" name="Rectangle 79"/>
          <p:cNvSpPr/>
          <p:nvPr/>
        </p:nvSpPr>
        <p:spPr>
          <a:xfrm>
            <a:off x="6636790" y="1484784"/>
            <a:ext cx="1607618" cy="15544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中小制造</a:t>
            </a:r>
            <a:endParaRPr lang="en-US" altLang="zh-CN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企业买家</a:t>
            </a:r>
            <a:endParaRPr lang="en-US" altLang="zh-CN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Oval 58"/>
          <p:cNvSpPr/>
          <p:nvPr/>
        </p:nvSpPr>
        <p:spPr>
          <a:xfrm>
            <a:off x="760799" y="1597281"/>
            <a:ext cx="1620000" cy="162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1" name="Rectangle 79"/>
          <p:cNvSpPr/>
          <p:nvPr/>
        </p:nvSpPr>
        <p:spPr>
          <a:xfrm>
            <a:off x="952332" y="1783296"/>
            <a:ext cx="1225642" cy="12579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品牌</a:t>
            </a:r>
            <a:r>
              <a:rPr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IC</a:t>
            </a: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供应商</a:t>
            </a:r>
            <a:endParaRPr lang="en-US" altLang="zh-CN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虚尾箭头 11"/>
          <p:cNvSpPr/>
          <p:nvPr/>
        </p:nvSpPr>
        <p:spPr>
          <a:xfrm>
            <a:off x="5508104" y="2173898"/>
            <a:ext cx="962126" cy="177745"/>
          </a:xfrm>
          <a:prstGeom prst="stripedRightArrow">
            <a:avLst>
              <a:gd name="adj1" fmla="val 49333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652120" y="1736632"/>
            <a:ext cx="720080" cy="4411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发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货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699792" y="1808640"/>
            <a:ext cx="720080" cy="4411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发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货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52120" y="2591630"/>
            <a:ext cx="720080" cy="4411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付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款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699792" y="2663638"/>
            <a:ext cx="720080" cy="4411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付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款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sp>
        <p:nvSpPr>
          <p:cNvPr id="17" name="虚尾箭头 16"/>
          <p:cNvSpPr/>
          <p:nvPr/>
        </p:nvSpPr>
        <p:spPr>
          <a:xfrm>
            <a:off x="2571006" y="2207627"/>
            <a:ext cx="936104" cy="199654"/>
          </a:xfrm>
          <a:prstGeom prst="stripedRightArrow">
            <a:avLst>
              <a:gd name="adj1" fmla="val 49333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8" name="虚尾箭头 17"/>
          <p:cNvSpPr/>
          <p:nvPr/>
        </p:nvSpPr>
        <p:spPr>
          <a:xfrm rot="10800000">
            <a:off x="5478922" y="2551298"/>
            <a:ext cx="965286" cy="192784"/>
          </a:xfrm>
          <a:prstGeom prst="stripedRightArrow">
            <a:avLst>
              <a:gd name="adj1" fmla="val 49333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虚尾箭头 18"/>
          <p:cNvSpPr/>
          <p:nvPr/>
        </p:nvSpPr>
        <p:spPr>
          <a:xfrm rot="10800000">
            <a:off x="2537287" y="2598311"/>
            <a:ext cx="910286" cy="210095"/>
          </a:xfrm>
          <a:prstGeom prst="stripedRightArrow">
            <a:avLst>
              <a:gd name="adj1" fmla="val 49333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226266" y="236989"/>
            <a:ext cx="578589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IC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元器件自采自销电商平台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43608" y="3717032"/>
            <a:ext cx="4171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类似亚马逊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/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京东商城自营电商模式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43608" y="4284930"/>
            <a:ext cx="60796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买家不是个人消费者（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2C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），而是中小企业（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2B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）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55341" y="4869160"/>
            <a:ext cx="4171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Cogobuy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维持自有库存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55897" y="5437058"/>
            <a:ext cx="3222424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Symbol" charset="2"/>
              <a:buChar char="-"/>
            </a:pP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从品牌商买货，再销售给客户</a:t>
            </a:r>
            <a:endParaRPr kumimoji="1"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71590" y="5893822"/>
            <a:ext cx="4155358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Symbol" charset="2"/>
              <a:buChar char="-"/>
            </a:pP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与品牌商签订协议，超期库存可以换货</a:t>
            </a:r>
            <a:endParaRPr kumimoji="1"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7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26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63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312672"/>
            <a:ext cx="44644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中小企业线上采购</a:t>
            </a:r>
            <a:r>
              <a:rPr lang="en-US" altLang="en-US" sz="30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模式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2530425"/>
            <a:ext cx="3262288" cy="59561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93928" y="2530425"/>
            <a:ext cx="2232248" cy="595615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9" name="矩形 18"/>
          <p:cNvSpPr/>
          <p:nvPr/>
        </p:nvSpPr>
        <p:spPr>
          <a:xfrm>
            <a:off x="6826176" y="2530425"/>
            <a:ext cx="619920" cy="59561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0" name="文本框 19"/>
          <p:cNvSpPr txBox="1"/>
          <p:nvPr/>
        </p:nvSpPr>
        <p:spPr>
          <a:xfrm>
            <a:off x="2555776" y="2621984"/>
            <a:ext cx="936104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50%</a:t>
            </a:r>
            <a:endParaRPr kumimoji="1"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57992" y="2624331"/>
            <a:ext cx="936104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4</a:t>
            </a:r>
            <a:r>
              <a:rPr kumimoji="1"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0%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04248" y="2602433"/>
            <a:ext cx="936104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1</a:t>
            </a:r>
            <a:r>
              <a:rPr kumimoji="1"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0%</a:t>
            </a:r>
            <a:endParaRPr kumimoji="1"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52019" y="2086970"/>
            <a:ext cx="936104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售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前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32339" y="2086970"/>
            <a:ext cx="936104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售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中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44283" y="2098377"/>
            <a:ext cx="936104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售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后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95677" y="1412776"/>
            <a:ext cx="367240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IC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元器件销售过程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09799" y="3565179"/>
            <a:ext cx="4171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2C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电商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80%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集中在交易环节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09799" y="4132128"/>
            <a:ext cx="4171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2B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电商最重要的是售前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26105" y="4653136"/>
            <a:ext cx="61199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2B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电商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O2O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特性，需要有线上线下的配合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31640" y="5157192"/>
            <a:ext cx="70567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售前过程的重要性，提高了行业的门槛，降低互联网门户的作用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68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五边形 66"/>
          <p:cNvSpPr/>
          <p:nvPr/>
        </p:nvSpPr>
        <p:spPr>
          <a:xfrm>
            <a:off x="5364088" y="2130948"/>
            <a:ext cx="3400547" cy="1757561"/>
          </a:xfrm>
          <a:prstGeom prst="homePlate">
            <a:avLst>
              <a:gd name="adj" fmla="val 1478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五边形 65"/>
          <p:cNvSpPr/>
          <p:nvPr/>
        </p:nvSpPr>
        <p:spPr>
          <a:xfrm>
            <a:off x="341561" y="2679849"/>
            <a:ext cx="3131417" cy="2194336"/>
          </a:xfrm>
          <a:prstGeom prst="homePlate">
            <a:avLst>
              <a:gd name="adj" fmla="val 2412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五边形 64"/>
          <p:cNvSpPr/>
          <p:nvPr/>
        </p:nvSpPr>
        <p:spPr>
          <a:xfrm>
            <a:off x="2555776" y="4529799"/>
            <a:ext cx="3208611" cy="1779521"/>
          </a:xfrm>
          <a:prstGeom prst="homePlate">
            <a:avLst>
              <a:gd name="adj" fmla="val 2412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五边形 63"/>
          <p:cNvSpPr/>
          <p:nvPr/>
        </p:nvSpPr>
        <p:spPr>
          <a:xfrm>
            <a:off x="5490003" y="3689127"/>
            <a:ext cx="3400547" cy="1988763"/>
          </a:xfrm>
          <a:prstGeom prst="homePlate">
            <a:avLst>
              <a:gd name="adj" fmla="val 2412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4628" y="290171"/>
            <a:ext cx="4683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为产业链创造价值</a:t>
            </a:r>
            <a:endParaRPr lang="zh-CN" altLang="en-US" sz="3200" b="1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Oval 58"/>
          <p:cNvSpPr/>
          <p:nvPr/>
        </p:nvSpPr>
        <p:spPr>
          <a:xfrm>
            <a:off x="3472978" y="1886815"/>
            <a:ext cx="1477108" cy="9320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 err="1" smtClean="0">
                <a:solidFill>
                  <a:srgbClr val="FFFFFF"/>
                </a:solidFill>
              </a:rPr>
              <a:t>cogobuy</a:t>
            </a:r>
            <a:endParaRPr lang="en-US" b="1" dirty="0" smtClean="0">
              <a:solidFill>
                <a:srgbClr val="FFFFFF"/>
              </a:solidFill>
            </a:endParaRP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.com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" name="Oval 58"/>
          <p:cNvSpPr/>
          <p:nvPr/>
        </p:nvSpPr>
        <p:spPr>
          <a:xfrm>
            <a:off x="5421959" y="1067784"/>
            <a:ext cx="1512168" cy="9320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电子</a:t>
            </a:r>
            <a:r>
              <a:rPr lang="en-US" sz="1400" b="1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制造商买家</a:t>
            </a:r>
            <a:endParaRPr lang="en-US" sz="1400" b="1" dirty="0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Oval 58"/>
          <p:cNvSpPr/>
          <p:nvPr/>
        </p:nvSpPr>
        <p:spPr>
          <a:xfrm>
            <a:off x="1509130" y="1420802"/>
            <a:ext cx="1440160" cy="9320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400" b="1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IC</a:t>
            </a:r>
            <a:r>
              <a:rPr lang="zh-CN" altLang="en-US" sz="1400" b="1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元器件品牌厂商</a:t>
            </a:r>
            <a:endParaRPr lang="en-US" sz="1400" b="1" dirty="0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Oval 58"/>
          <p:cNvSpPr/>
          <p:nvPr/>
        </p:nvSpPr>
        <p:spPr>
          <a:xfrm>
            <a:off x="3598947" y="3455907"/>
            <a:ext cx="1549116" cy="9320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400" b="1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5,000</a:t>
            </a:r>
            <a:r>
              <a:rPr lang="zh-CN" altLang="en-US" sz="1400" b="1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万</a:t>
            </a:r>
            <a:endParaRPr lang="en-US" altLang="zh-CN" sz="1400" b="1" dirty="0" smtClean="0">
              <a:solidFill>
                <a:srgbClr val="FFFFFF"/>
              </a:solidFill>
              <a:latin typeface="黑体"/>
              <a:ea typeface="黑体"/>
              <a:cs typeface="黑体"/>
            </a:endParaRPr>
          </a:p>
          <a:p>
            <a:pPr algn="ctr"/>
            <a:r>
              <a:rPr lang="zh-CN" altLang="en-US" sz="1400" b="1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工程师群体</a:t>
            </a:r>
            <a:endParaRPr lang="en-US" sz="1400" b="1" dirty="0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  <p:cxnSp>
        <p:nvCxnSpPr>
          <p:cNvPr id="11" name="直线连接符 10"/>
          <p:cNvCxnSpPr>
            <a:stCxn id="5" idx="7"/>
            <a:endCxn id="6" idx="3"/>
          </p:cNvCxnSpPr>
          <p:nvPr/>
        </p:nvCxnSpPr>
        <p:spPr>
          <a:xfrm flipV="1">
            <a:off x="4733769" y="1863317"/>
            <a:ext cx="909642" cy="15999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5" idx="4"/>
            <a:endCxn id="8" idx="0"/>
          </p:cNvCxnSpPr>
          <p:nvPr/>
        </p:nvCxnSpPr>
        <p:spPr>
          <a:xfrm>
            <a:off x="4211532" y="2818840"/>
            <a:ext cx="161973" cy="637067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7" idx="6"/>
            <a:endCxn id="5" idx="1"/>
          </p:cNvCxnSpPr>
          <p:nvPr/>
        </p:nvCxnSpPr>
        <p:spPr>
          <a:xfrm>
            <a:off x="2949290" y="1886815"/>
            <a:ext cx="740005" cy="136492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95536" y="3137046"/>
            <a:ext cx="2466550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中国最大的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IC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元器件分销平台，庞大的客户数据库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95536" y="3749518"/>
            <a:ext cx="2541552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通过在线营销覆盖广大的中小企业群体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2405" y="4390629"/>
            <a:ext cx="2229344" cy="3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服务大客户的成本更低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79932" y="2625863"/>
            <a:ext cx="3093440" cy="3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比品牌厂商直销提供更好的服务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90003" y="2995194"/>
            <a:ext cx="3093440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cogobuy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从品牌厂商获取折扣，向大客户提供免费的服务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827059" y="4375732"/>
            <a:ext cx="3093440" cy="3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含高端品牌产品的一站式采购服务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850105" y="4784355"/>
            <a:ext cx="3093440" cy="3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业内分销大品牌，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可靠的合作伙伴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58974" y="5216404"/>
            <a:ext cx="3093440" cy="3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免费的在线供应链管理系统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670947" y="5275386"/>
            <a:ext cx="309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精准的技术信息平台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70947" y="5750261"/>
            <a:ext cx="282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更高效的获得技术支持资源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21959" y="2130949"/>
            <a:ext cx="223651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solidFill>
                  <a:srgbClr val="FF6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zh-CN" altLang="en-US" b="1" u="sng" dirty="0" smtClean="0">
                <a:solidFill>
                  <a:srgbClr val="376092"/>
                </a:solidFill>
                <a:latin typeface="楷体"/>
                <a:ea typeface="楷体"/>
                <a:cs typeface="楷体"/>
              </a:rPr>
              <a:t>对大企业客户价值</a:t>
            </a:r>
            <a:endParaRPr lang="en-US" altLang="zh-CN" b="1" u="sng" dirty="0">
              <a:solidFill>
                <a:srgbClr val="376092"/>
              </a:solidFill>
              <a:latin typeface="楷体"/>
              <a:ea typeface="楷体"/>
              <a:cs typeface="楷体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40489" y="3799257"/>
            <a:ext cx="20056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6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zh-CN" altLang="en-US" b="1" u="sng" dirty="0" smtClean="0">
                <a:solidFill>
                  <a:srgbClr val="376092"/>
                </a:solidFill>
                <a:latin typeface="楷体"/>
                <a:ea typeface="楷体"/>
                <a:cs typeface="楷体"/>
              </a:rPr>
              <a:t>对中小客户价值</a:t>
            </a:r>
            <a:endParaRPr lang="en-US" altLang="zh-CN" b="1" u="sng" dirty="0">
              <a:solidFill>
                <a:srgbClr val="376092"/>
              </a:solidFill>
              <a:latin typeface="楷体"/>
              <a:ea typeface="楷体"/>
              <a:cs typeface="楷体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29079" y="4683509"/>
            <a:ext cx="223651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solidFill>
                  <a:srgbClr val="FF6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zh-CN" altLang="en-US" b="1" u="sng" dirty="0" smtClean="0">
                <a:solidFill>
                  <a:srgbClr val="376092"/>
                </a:solidFill>
                <a:latin typeface="楷体"/>
                <a:ea typeface="楷体"/>
                <a:cs typeface="楷体"/>
              </a:rPr>
              <a:t>对工程师群体价值</a:t>
            </a:r>
            <a:endParaRPr lang="en-US" altLang="zh-CN" b="1" u="sng" dirty="0">
              <a:solidFill>
                <a:srgbClr val="376092"/>
              </a:solidFill>
              <a:latin typeface="楷体"/>
              <a:ea typeface="楷体"/>
              <a:cs typeface="楷体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0048" y="2636912"/>
            <a:ext cx="2005677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solidFill>
                  <a:srgbClr val="FF6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zh-CN" altLang="en-US" b="1" u="sng" dirty="0" smtClean="0">
                <a:solidFill>
                  <a:srgbClr val="376092"/>
                </a:solidFill>
                <a:latin typeface="楷体"/>
                <a:ea typeface="楷体"/>
                <a:cs typeface="楷体"/>
              </a:rPr>
              <a:t>对品牌厂商价值</a:t>
            </a:r>
            <a:endParaRPr lang="en-US" altLang="zh-CN" b="1" u="sng" dirty="0">
              <a:solidFill>
                <a:srgbClr val="376092"/>
              </a:solidFill>
              <a:latin typeface="楷体"/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05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6266" y="258887"/>
            <a:ext cx="6001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2F2F2"/>
                </a:solidFill>
                <a:latin typeface="黑体"/>
                <a:ea typeface="黑体"/>
                <a:cs typeface="黑体"/>
              </a:rPr>
              <a:t>建立</a:t>
            </a:r>
            <a:r>
              <a:rPr lang="en-US" altLang="zh-CN" sz="2800" dirty="0" smtClean="0">
                <a:solidFill>
                  <a:srgbClr val="F2F2F2"/>
                </a:solidFill>
                <a:latin typeface="黑体"/>
                <a:ea typeface="黑体"/>
                <a:cs typeface="黑体"/>
              </a:rPr>
              <a:t>2B</a:t>
            </a:r>
            <a:r>
              <a:rPr lang="zh-CN" altLang="en-US" sz="2800" dirty="0" smtClean="0">
                <a:solidFill>
                  <a:srgbClr val="F2F2F2"/>
                </a:solidFill>
                <a:latin typeface="黑体"/>
                <a:ea typeface="黑体"/>
                <a:cs typeface="黑体"/>
              </a:rPr>
              <a:t>垂直行业的品牌</a:t>
            </a:r>
            <a:endParaRPr lang="zh-CN" altLang="en-US" sz="2800" dirty="0">
              <a:solidFill>
                <a:srgbClr val="F2F2F2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706" y="1869649"/>
            <a:ext cx="6192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无论是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2C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还是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2B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，电商实质上还是一种渠道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9546" y="2525996"/>
            <a:ext cx="6192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2B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垂直行业的市场规模足够大，千亿以上很常见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3760" y="3176697"/>
            <a:ext cx="6192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与沃尔玛、苏宁、国美比，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2B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渠道很少有品牌的概念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3230" y="3885873"/>
            <a:ext cx="6192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电商给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2B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渠道成为品牌提供了机会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4708" y="4533945"/>
            <a:ext cx="6192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企业用户需要的是合作伙伴，而不仅是买卖交易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64708" y="5110009"/>
            <a:ext cx="6192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工业品电商、方案型电商、非标品电商、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O2O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7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Callout 78"/>
          <p:cNvSpPr/>
          <p:nvPr/>
        </p:nvSpPr>
        <p:spPr>
          <a:xfrm>
            <a:off x="2600678" y="2855915"/>
            <a:ext cx="4064327" cy="1221157"/>
          </a:xfrm>
          <a:prstGeom prst="downArrowCallout">
            <a:avLst>
              <a:gd name="adj1" fmla="val 17870"/>
              <a:gd name="adj2" fmla="val 18889"/>
              <a:gd name="adj3" fmla="val 12918"/>
              <a:gd name="adj4" fmla="val 79744"/>
            </a:avLst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73"/>
          <p:cNvSpPr/>
          <p:nvPr/>
        </p:nvSpPr>
        <p:spPr>
          <a:xfrm>
            <a:off x="957287" y="1266966"/>
            <a:ext cx="7109337" cy="1657978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80%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Standard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74"/>
          <p:cNvSpPr/>
          <p:nvPr/>
        </p:nvSpPr>
        <p:spPr>
          <a:xfrm>
            <a:off x="966094" y="4717621"/>
            <a:ext cx="7109337" cy="1663707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80%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Standard Components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5" descr="S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043731"/>
            <a:ext cx="516778" cy="514539"/>
          </a:xfrm>
          <a:prstGeom prst="rect">
            <a:avLst/>
          </a:prstGeom>
        </p:spPr>
      </p:pic>
      <p:pic>
        <p:nvPicPr>
          <p:cNvPr id="8" name="Picture 7" descr="software-c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82" y="2056431"/>
            <a:ext cx="594078" cy="594078"/>
          </a:xfrm>
          <a:prstGeom prst="rect">
            <a:avLst/>
          </a:prstGeom>
        </p:spPr>
      </p:pic>
      <p:pic>
        <p:nvPicPr>
          <p:cNvPr id="9" name="Picture 11" descr="Motor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817" y="2093826"/>
            <a:ext cx="428303" cy="518583"/>
          </a:xfrm>
          <a:prstGeom prst="rect">
            <a:avLst/>
          </a:prstGeom>
        </p:spPr>
      </p:pic>
      <p:pic>
        <p:nvPicPr>
          <p:cNvPr id="10" name="Picture 12" descr="bianpin3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39" y="2045142"/>
            <a:ext cx="576101" cy="579967"/>
          </a:xfrm>
          <a:prstGeom prst="rect">
            <a:avLst/>
          </a:prstGeom>
        </p:spPr>
      </p:pic>
      <p:pic>
        <p:nvPicPr>
          <p:cNvPr id="11" name="Picture 14" descr="card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4687" y="2017626"/>
            <a:ext cx="643467" cy="643467"/>
          </a:xfrm>
          <a:prstGeom prst="rect">
            <a:avLst/>
          </a:prstGeom>
        </p:spPr>
      </p:pic>
      <p:pic>
        <p:nvPicPr>
          <p:cNvPr id="12" name="Picture 15" descr="car2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895" y="5665380"/>
            <a:ext cx="1021025" cy="476271"/>
          </a:xfrm>
          <a:prstGeom prst="rect">
            <a:avLst/>
          </a:prstGeom>
        </p:spPr>
      </p:pic>
      <p:pic>
        <p:nvPicPr>
          <p:cNvPr id="13" name="Picture 16" descr="smartmet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672" y="5617454"/>
            <a:ext cx="341793" cy="429683"/>
          </a:xfrm>
          <a:prstGeom prst="rect">
            <a:avLst/>
          </a:prstGeom>
        </p:spPr>
      </p:pic>
      <p:pic>
        <p:nvPicPr>
          <p:cNvPr id="15" name="Picture 18" descr="smartphone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5057614" y="5603204"/>
            <a:ext cx="319433" cy="565150"/>
          </a:xfrm>
          <a:prstGeom prst="rect">
            <a:avLst/>
          </a:prstGeom>
        </p:spPr>
      </p:pic>
      <p:pic>
        <p:nvPicPr>
          <p:cNvPr id="16" name="Picture 20" descr="camera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2983" y="5675212"/>
            <a:ext cx="646290" cy="484717"/>
          </a:xfrm>
          <a:prstGeom prst="rect">
            <a:avLst/>
          </a:prstGeom>
        </p:spPr>
      </p:pic>
      <p:pic>
        <p:nvPicPr>
          <p:cNvPr id="17" name="Picture 21" descr="FS6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3296" y="2094531"/>
            <a:ext cx="614784" cy="505354"/>
          </a:xfrm>
          <a:prstGeom prst="rect">
            <a:avLst/>
          </a:prstGeom>
        </p:spPr>
      </p:pic>
      <p:pic>
        <p:nvPicPr>
          <p:cNvPr id="18" name="Picture 22" descr="Resistor-Capacitor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1538" y="2106526"/>
            <a:ext cx="659987" cy="477831"/>
          </a:xfrm>
          <a:prstGeom prst="rect">
            <a:avLst/>
          </a:prstGeom>
        </p:spPr>
      </p:pic>
      <p:pic>
        <p:nvPicPr>
          <p:cNvPr id="19" name="Picture 25" descr="product_network-small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95228" y="5603204"/>
            <a:ext cx="764083" cy="565150"/>
          </a:xfrm>
          <a:prstGeom prst="rect">
            <a:avLst/>
          </a:prstGeom>
        </p:spPr>
      </p:pic>
      <p:pic>
        <p:nvPicPr>
          <p:cNvPr id="20" name="Picture 27" descr="medical.jpe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9967" y="5634428"/>
            <a:ext cx="728926" cy="484717"/>
          </a:xfrm>
          <a:prstGeom prst="rect">
            <a:avLst/>
          </a:prstGeom>
        </p:spPr>
      </p:pic>
      <p:sp>
        <p:nvSpPr>
          <p:cNvPr id="21" name="TextBox 28"/>
          <p:cNvSpPr txBox="1"/>
          <p:nvPr/>
        </p:nvSpPr>
        <p:spPr>
          <a:xfrm>
            <a:off x="1110126" y="1696366"/>
            <a:ext cx="960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IC</a:t>
            </a:r>
            <a:r>
              <a:rPr lang="zh-CN" altLang="en-US" sz="11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集成电路</a:t>
            </a:r>
            <a:endParaRPr lang="en-US" sz="1100" dirty="0">
              <a:solidFill>
                <a:srgbClr val="59595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TextBox 29"/>
          <p:cNvSpPr txBox="1"/>
          <p:nvPr/>
        </p:nvSpPr>
        <p:spPr>
          <a:xfrm>
            <a:off x="2051720" y="1701516"/>
            <a:ext cx="1064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元器件</a:t>
            </a:r>
            <a:endParaRPr lang="en-US" sz="1100" dirty="0">
              <a:solidFill>
                <a:srgbClr val="59595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TextBox 30"/>
          <p:cNvSpPr txBox="1"/>
          <p:nvPr/>
        </p:nvSpPr>
        <p:spPr>
          <a:xfrm>
            <a:off x="3059832" y="1701516"/>
            <a:ext cx="92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电气模块</a:t>
            </a:r>
            <a:endParaRPr lang="en-US" sz="1100" dirty="0">
              <a:solidFill>
                <a:srgbClr val="59595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4049582" y="1701516"/>
            <a:ext cx="92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嵌入式软件</a:t>
            </a:r>
            <a:endParaRPr lang="en-US" sz="1100" dirty="0">
              <a:solidFill>
                <a:srgbClr val="59595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TextBox 34"/>
          <p:cNvSpPr txBox="1"/>
          <p:nvPr/>
        </p:nvSpPr>
        <p:spPr>
          <a:xfrm>
            <a:off x="4874092" y="1701516"/>
            <a:ext cx="99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自动化模块</a:t>
            </a:r>
            <a:endParaRPr lang="en-US" sz="1100" dirty="0">
              <a:solidFill>
                <a:srgbClr val="59595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TextBox 35"/>
          <p:cNvSpPr txBox="1"/>
          <p:nvPr/>
        </p:nvSpPr>
        <p:spPr>
          <a:xfrm>
            <a:off x="5941712" y="1701516"/>
            <a:ext cx="10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工控模组</a:t>
            </a:r>
            <a:endParaRPr lang="en-US" sz="1100" dirty="0">
              <a:solidFill>
                <a:srgbClr val="59595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TextBox 36"/>
          <p:cNvSpPr txBox="1"/>
          <p:nvPr/>
        </p:nvSpPr>
        <p:spPr>
          <a:xfrm>
            <a:off x="6961222" y="1701516"/>
            <a:ext cx="92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电子模组</a:t>
            </a:r>
            <a:endParaRPr lang="en-US" sz="1100" dirty="0">
              <a:solidFill>
                <a:srgbClr val="59595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TextBox 37"/>
          <p:cNvSpPr txBox="1"/>
          <p:nvPr/>
        </p:nvSpPr>
        <p:spPr>
          <a:xfrm>
            <a:off x="1150341" y="5341594"/>
            <a:ext cx="92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汽车电子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2198076" y="5341594"/>
            <a:ext cx="92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智能电表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TextBox 39"/>
          <p:cNvSpPr txBox="1"/>
          <p:nvPr/>
        </p:nvSpPr>
        <p:spPr>
          <a:xfrm>
            <a:off x="2993863" y="5341594"/>
            <a:ext cx="1002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医疗设备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TextBox 40"/>
          <p:cNvSpPr txBox="1"/>
          <p:nvPr/>
        </p:nvSpPr>
        <p:spPr>
          <a:xfrm>
            <a:off x="3894133" y="5341594"/>
            <a:ext cx="105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液晶电视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TextBox 41"/>
          <p:cNvSpPr txBox="1"/>
          <p:nvPr/>
        </p:nvSpPr>
        <p:spPr>
          <a:xfrm>
            <a:off x="4815259" y="5337317"/>
            <a:ext cx="92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智能手机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TextBox 42"/>
          <p:cNvSpPr txBox="1"/>
          <p:nvPr/>
        </p:nvSpPr>
        <p:spPr>
          <a:xfrm>
            <a:off x="5820204" y="5327057"/>
            <a:ext cx="973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安防监控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7074033" y="5348266"/>
            <a:ext cx="92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网络通信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Rectangle 44"/>
          <p:cNvSpPr/>
          <p:nvPr/>
        </p:nvSpPr>
        <p:spPr>
          <a:xfrm>
            <a:off x="2835545" y="3068961"/>
            <a:ext cx="3597100" cy="504055"/>
          </a:xfrm>
          <a:prstGeom prst="rect">
            <a:avLst/>
          </a:prstGeom>
          <a:solidFill>
            <a:srgbClr val="33669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万亿</a:t>
            </a:r>
            <a:r>
              <a:rPr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IC</a:t>
            </a: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元器件产品＋方案市场</a:t>
            </a:r>
            <a:endParaRPr lang="en-US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TextBox 50"/>
          <p:cNvSpPr txBox="1"/>
          <p:nvPr/>
        </p:nvSpPr>
        <p:spPr>
          <a:xfrm>
            <a:off x="1897052" y="4149224"/>
            <a:ext cx="572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500</a:t>
            </a:r>
            <a:r>
              <a:rPr lang="zh-CN" altLang="en-US" b="1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万家中国技术制造企业（</a:t>
            </a:r>
            <a:r>
              <a:rPr lang="en-US" altLang="zh-CN" b="1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5,000</a:t>
            </a:r>
            <a:r>
              <a:rPr lang="zh-CN" altLang="en-US" b="1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万工程技术人员）</a:t>
            </a:r>
            <a:endParaRPr lang="en-US" b="1" dirty="0">
              <a:solidFill>
                <a:srgbClr val="59595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Rectangle 75"/>
          <p:cNvSpPr/>
          <p:nvPr/>
        </p:nvSpPr>
        <p:spPr>
          <a:xfrm>
            <a:off x="2646176" y="2673793"/>
            <a:ext cx="4051627" cy="50805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矩形 48"/>
          <p:cNvSpPr/>
          <p:nvPr/>
        </p:nvSpPr>
        <p:spPr>
          <a:xfrm>
            <a:off x="226266" y="236989"/>
            <a:ext cx="549786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万亿级行业市场示例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50" name="Picture 28" descr="Logo - Inte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323661" y="1360781"/>
            <a:ext cx="728060" cy="32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77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03848" y="1378809"/>
            <a:ext cx="629296" cy="24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5" descr="Microsoft Logo"/>
          <p:cNvPicPr preferRelativeResize="0"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900" y="1441479"/>
            <a:ext cx="1003148" cy="16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7" descr="panasonic-logo-mar0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033275" y="1360781"/>
            <a:ext cx="763535" cy="34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图片 53" descr="littelfuse-logo.jp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23728" y="1416636"/>
            <a:ext cx="1073907" cy="205832"/>
          </a:xfrm>
          <a:prstGeom prst="rect">
            <a:avLst/>
          </a:prstGeom>
        </p:spPr>
      </p:pic>
      <p:pic>
        <p:nvPicPr>
          <p:cNvPr id="55" name="图片 54" descr="broadcom_logo.gif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81435" y="1331008"/>
            <a:ext cx="783260" cy="340308"/>
          </a:xfrm>
          <a:prstGeom prst="rect">
            <a:avLst/>
          </a:prstGeom>
        </p:spPr>
      </p:pic>
      <p:pic>
        <p:nvPicPr>
          <p:cNvPr id="56" name="Picture 67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978392" y="1360781"/>
            <a:ext cx="908505" cy="38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35" descr="迈瑞LOGO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032663" y="4993398"/>
            <a:ext cx="712510" cy="21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26" descr="Huawei_2_PBContent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gray">
          <a:xfrm>
            <a:off x="7208156" y="4872090"/>
            <a:ext cx="444563" cy="39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5" descr="lenovo_logo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4753882" y="4926087"/>
            <a:ext cx="944879" cy="33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2" descr="kelu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182805" y="4964837"/>
            <a:ext cx="706436" cy="27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Rectangle 74"/>
          <p:cNvSpPr/>
          <p:nvPr/>
        </p:nvSpPr>
        <p:spPr>
          <a:xfrm>
            <a:off x="2605888" y="2824724"/>
            <a:ext cx="4059117" cy="12135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" name="图片 1" descr="BYD.jp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5026" y="4865998"/>
            <a:ext cx="681996" cy="482268"/>
          </a:xfrm>
          <a:prstGeom prst="rect">
            <a:avLst/>
          </a:prstGeom>
        </p:spPr>
      </p:pic>
      <p:pic>
        <p:nvPicPr>
          <p:cNvPr id="3" name="图片 2" descr="Haikang.jp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0204" y="4873380"/>
            <a:ext cx="968501" cy="403542"/>
          </a:xfrm>
          <a:prstGeom prst="rect">
            <a:avLst/>
          </a:prstGeom>
        </p:spPr>
      </p:pic>
      <p:pic>
        <p:nvPicPr>
          <p:cNvPr id="38" name="图片 37" descr="LCD.jp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4133" y="5592148"/>
            <a:ext cx="758269" cy="526997"/>
          </a:xfrm>
          <a:prstGeom prst="rect">
            <a:avLst/>
          </a:prstGeom>
        </p:spPr>
      </p:pic>
      <p:pic>
        <p:nvPicPr>
          <p:cNvPr id="62" name="Picture 39" descr="TCL-logo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3859876" y="4926087"/>
            <a:ext cx="823468" cy="35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文本框 62"/>
          <p:cNvSpPr txBox="1"/>
          <p:nvPr/>
        </p:nvSpPr>
        <p:spPr>
          <a:xfrm>
            <a:off x="1133222" y="3068960"/>
            <a:ext cx="1422554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中国是全球电子产品制造中心</a:t>
            </a:r>
            <a:endParaRPr kumimoji="1"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672672" y="3114816"/>
            <a:ext cx="1611936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中国是全球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IC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元器件最大采购市场</a:t>
            </a:r>
            <a:endParaRPr kumimoji="1"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12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258887"/>
            <a:ext cx="54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2F2F2"/>
                </a:solidFill>
                <a:latin typeface="黑体"/>
                <a:ea typeface="黑体"/>
                <a:cs typeface="黑体"/>
              </a:rPr>
              <a:t>科通芯城：</a:t>
            </a:r>
            <a:r>
              <a:rPr lang="en-US" altLang="zh-CN" sz="2800" dirty="0" smtClean="0">
                <a:solidFill>
                  <a:srgbClr val="F2F2F2"/>
                </a:solidFill>
                <a:latin typeface="黑体"/>
                <a:ea typeface="黑体"/>
                <a:cs typeface="黑体"/>
              </a:rPr>
              <a:t>2B</a:t>
            </a:r>
            <a:r>
              <a:rPr lang="zh-CN" altLang="en-US" sz="2800" dirty="0" smtClean="0">
                <a:solidFill>
                  <a:srgbClr val="F2F2F2"/>
                </a:solidFill>
                <a:latin typeface="黑体"/>
                <a:ea typeface="黑体"/>
                <a:cs typeface="黑体"/>
              </a:rPr>
              <a:t>新商业模式范本</a:t>
            </a:r>
            <a:endParaRPr lang="zh-CN" altLang="en-US" sz="2800" dirty="0">
              <a:solidFill>
                <a:srgbClr val="F2F2F2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9434" y="1916832"/>
            <a:ext cx="6226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首创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2B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在线交易新商业模式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1720" y="2540079"/>
            <a:ext cx="6226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打造万亿级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IC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元器件行业市场分销品牌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1720" y="3212976"/>
            <a:ext cx="6226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线上线下结合的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O2O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模式，充分利用线下资源基础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1720" y="4413256"/>
            <a:ext cx="6226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明年销售目标超过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100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亿元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51720" y="5061328"/>
            <a:ext cx="6226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计划在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2014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年初香港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IPO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51720" y="3805590"/>
            <a:ext cx="4706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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  <a:sym typeface="Wingdings"/>
              </a:rPr>
              <a:t>利用新媒体、移动互联网进行营销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48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</TotalTime>
  <Words>541</Words>
  <Application>Microsoft Office PowerPoint</Application>
  <PresentationFormat>全屏显示(4:3)</PresentationFormat>
  <Paragraphs>90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Cogobuy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继志 朱</dc:creator>
  <cp:lastModifiedBy>jasminezhao</cp:lastModifiedBy>
  <cp:revision>420</cp:revision>
  <dcterms:created xsi:type="dcterms:W3CDTF">2012-04-17T11:57:33Z</dcterms:created>
  <dcterms:modified xsi:type="dcterms:W3CDTF">2013-05-09T08:23:33Z</dcterms:modified>
</cp:coreProperties>
</file>