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93914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23270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87910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221583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583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193695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398829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239793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145054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0A638-7D2A-45CA-A647-F347952D9E8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67027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0A638-7D2A-45CA-A647-F347952D9E8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198141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0A638-7D2A-45CA-A647-F347952D9E85}"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287727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0A638-7D2A-45CA-A647-F347952D9E85}"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164326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0A638-7D2A-45CA-A647-F347952D9E85}"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276029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0A638-7D2A-45CA-A647-F347952D9E8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181352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0A638-7D2A-45CA-A647-F347952D9E8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C582-C980-4669-B1C3-97DD1E405C68}" type="slidenum">
              <a:rPr lang="en-US" smtClean="0"/>
              <a:t>‹#›</a:t>
            </a:fld>
            <a:endParaRPr lang="en-US"/>
          </a:p>
        </p:txBody>
      </p:sp>
    </p:spTree>
    <p:extLst>
      <p:ext uri="{BB962C8B-B14F-4D97-AF65-F5344CB8AC3E}">
        <p14:creationId xmlns:p14="http://schemas.microsoft.com/office/powerpoint/2010/main" val="322579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0A638-7D2A-45CA-A647-F347952D9E85}" type="datetimeFigureOut">
              <a:rPr lang="en-US" smtClean="0"/>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A2C582-C980-4669-B1C3-97DD1E405C68}" type="slidenum">
              <a:rPr lang="en-US" smtClean="0"/>
              <a:t>‹#›</a:t>
            </a:fld>
            <a:endParaRPr lang="en-US"/>
          </a:p>
        </p:txBody>
      </p:sp>
    </p:spTree>
    <p:extLst>
      <p:ext uri="{BB962C8B-B14F-4D97-AF65-F5344CB8AC3E}">
        <p14:creationId xmlns:p14="http://schemas.microsoft.com/office/powerpoint/2010/main" val="14562999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B775-2208-7564-EC14-E814F626E426}"/>
              </a:ext>
            </a:extLst>
          </p:cNvPr>
          <p:cNvSpPr>
            <a:spLocks noGrp="1"/>
          </p:cNvSpPr>
          <p:nvPr>
            <p:ph type="ctrTitle"/>
          </p:nvPr>
        </p:nvSpPr>
        <p:spPr/>
        <p:txBody>
          <a:bodyPr>
            <a:normAutofit/>
          </a:bodyPr>
          <a:lstStyle/>
          <a:p>
            <a:r>
              <a:rPr lang="en-US" sz="4800" dirty="0"/>
              <a:t>CSI 226 Final Project</a:t>
            </a:r>
          </a:p>
        </p:txBody>
      </p:sp>
      <p:sp>
        <p:nvSpPr>
          <p:cNvPr id="3" name="Subtitle 2">
            <a:extLst>
              <a:ext uri="{FF2B5EF4-FFF2-40B4-BE49-F238E27FC236}">
                <a16:creationId xmlns:a16="http://schemas.microsoft.com/office/drawing/2014/main" id="{E0619249-79CA-09DB-0067-1599DC62767E}"/>
              </a:ext>
            </a:extLst>
          </p:cNvPr>
          <p:cNvSpPr>
            <a:spLocks noGrp="1"/>
          </p:cNvSpPr>
          <p:nvPr>
            <p:ph type="subTitle" idx="1"/>
          </p:nvPr>
        </p:nvSpPr>
        <p:spPr/>
        <p:txBody>
          <a:bodyPr/>
          <a:lstStyle/>
          <a:p>
            <a:r>
              <a:rPr lang="en-US" dirty="0">
                <a:solidFill>
                  <a:srgbClr val="7030A0"/>
                </a:solidFill>
                <a:latin typeface="+mj-lt"/>
              </a:rPr>
              <a:t>Renton Technical College</a:t>
            </a:r>
          </a:p>
          <a:p>
            <a:r>
              <a:rPr lang="en-US" sz="1600" dirty="0">
                <a:solidFill>
                  <a:srgbClr val="7030A0"/>
                </a:solidFill>
                <a:latin typeface="+mj-lt"/>
              </a:rPr>
              <a:t>Created by Meili Zheng</a:t>
            </a:r>
          </a:p>
        </p:txBody>
      </p:sp>
    </p:spTree>
    <p:extLst>
      <p:ext uri="{BB962C8B-B14F-4D97-AF65-F5344CB8AC3E}">
        <p14:creationId xmlns:p14="http://schemas.microsoft.com/office/powerpoint/2010/main" val="156838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0FF4-37C4-F736-0FB5-760A9E793D3E}"/>
              </a:ext>
            </a:extLst>
          </p:cNvPr>
          <p:cNvSpPr>
            <a:spLocks noGrp="1"/>
          </p:cNvSpPr>
          <p:nvPr>
            <p:ph type="title"/>
          </p:nvPr>
        </p:nvSpPr>
        <p:spPr>
          <a:xfrm>
            <a:off x="838200" y="365126"/>
            <a:ext cx="10515600" cy="1165002"/>
          </a:xfrm>
        </p:spPr>
        <p:txBody>
          <a:bodyPr>
            <a:normAutofit/>
          </a:bodyPr>
          <a:lstStyle/>
          <a:p>
            <a:pPr algn="ctr"/>
            <a:r>
              <a:rPr lang="en-US" sz="2400" b="1" dirty="0">
                <a:solidFill>
                  <a:srgbClr val="7030A0"/>
                </a:solidFill>
              </a:rPr>
              <a:t>Explain some code in my project</a:t>
            </a:r>
          </a:p>
        </p:txBody>
      </p:sp>
      <p:sp>
        <p:nvSpPr>
          <p:cNvPr id="3" name="Content Placeholder 2">
            <a:extLst>
              <a:ext uri="{FF2B5EF4-FFF2-40B4-BE49-F238E27FC236}">
                <a16:creationId xmlns:a16="http://schemas.microsoft.com/office/drawing/2014/main" id="{98EC4BD8-ED0E-6CC3-B36A-C1A87E2F2A4D}"/>
              </a:ext>
            </a:extLst>
          </p:cNvPr>
          <p:cNvSpPr>
            <a:spLocks noGrp="1"/>
          </p:cNvSpPr>
          <p:nvPr>
            <p:ph idx="1"/>
          </p:nvPr>
        </p:nvSpPr>
        <p:spPr>
          <a:xfrm>
            <a:off x="838200" y="1696967"/>
            <a:ext cx="10515600" cy="4351338"/>
          </a:xfrm>
        </p:spPr>
        <p:txBody>
          <a:bodyPr>
            <a:noAutofit/>
          </a:bodyPr>
          <a:lstStyle/>
          <a:p>
            <a:pPr>
              <a:lnSpc>
                <a:spcPct val="150000"/>
              </a:lnSpc>
            </a:pPr>
            <a:r>
              <a:rPr lang="en-US" sz="1400" b="0" dirty="0" err="1">
                <a:solidFill>
                  <a:srgbClr val="7030A0"/>
                </a:solidFill>
                <a:effectLst/>
                <a:latin typeface="+mj-lt"/>
              </a:rPr>
              <a:t>sqlFormula</a:t>
            </a:r>
            <a:r>
              <a:rPr lang="en-US" sz="1400" b="0" dirty="0">
                <a:solidFill>
                  <a:srgbClr val="7030A0"/>
                </a:solidFill>
                <a:effectLst/>
                <a:latin typeface="+mj-lt"/>
              </a:rPr>
              <a:t> = "INSERT INTO students (name, </a:t>
            </a:r>
            <a:r>
              <a:rPr lang="en-US" sz="1400" b="0" dirty="0" err="1">
                <a:solidFill>
                  <a:srgbClr val="7030A0"/>
                </a:solidFill>
                <a:effectLst/>
                <a:latin typeface="+mj-lt"/>
              </a:rPr>
              <a:t>enrolledcourse</a:t>
            </a:r>
            <a:r>
              <a:rPr lang="en-US" sz="1400" b="0" dirty="0">
                <a:solidFill>
                  <a:srgbClr val="7030A0"/>
                </a:solidFill>
                <a:effectLst/>
                <a:latin typeface="+mj-lt"/>
              </a:rPr>
              <a:t>, grade) VALUES (%s, %s, %s)</a:t>
            </a:r>
          </a:p>
          <a:p>
            <a:pPr>
              <a:lnSpc>
                <a:spcPct val="150000"/>
              </a:lnSpc>
            </a:pPr>
            <a:r>
              <a:rPr lang="en-US" sz="1400" b="0" dirty="0">
                <a:solidFill>
                  <a:srgbClr val="7030A0"/>
                </a:solidFill>
                <a:effectLst/>
                <a:latin typeface="+mj-lt"/>
              </a:rPr>
              <a:t>In the context of database queries in Python, %s is used as a placeholder for the values that will be inserted into the student's table.</a:t>
            </a:r>
          </a:p>
          <a:p>
            <a:pPr>
              <a:lnSpc>
                <a:spcPct val="150000"/>
              </a:lnSpc>
            </a:pPr>
            <a:r>
              <a:rPr lang="en-US" sz="1400" b="0" dirty="0">
                <a:solidFill>
                  <a:srgbClr val="7030A0"/>
                </a:solidFill>
                <a:effectLst/>
                <a:latin typeface="+mj-lt"/>
              </a:rPr>
              <a:t>When you use parameterized queries like this, you typically provide a tuple or a list of values when executing the query, and these values replace the corresponding %s placeholders in the SQL statement.</a:t>
            </a:r>
          </a:p>
          <a:p>
            <a:pPr>
              <a:lnSpc>
                <a:spcPct val="150000"/>
              </a:lnSpc>
            </a:pPr>
            <a:r>
              <a:rPr lang="en-US" sz="1400" b="1" dirty="0">
                <a:latin typeface="+mj-lt"/>
              </a:rPr>
              <a:t>What does </a:t>
            </a:r>
            <a:r>
              <a:rPr lang="en-US" sz="1400" b="1" dirty="0" err="1">
                <a:latin typeface="+mj-lt"/>
              </a:rPr>
              <a:t>executemany</a:t>
            </a:r>
            <a:r>
              <a:rPr lang="en-US" sz="1400" b="1" dirty="0">
                <a:latin typeface="+mj-lt"/>
              </a:rPr>
              <a:t>() mean?</a:t>
            </a:r>
          </a:p>
          <a:p>
            <a:pPr>
              <a:lnSpc>
                <a:spcPct val="150000"/>
              </a:lnSpc>
            </a:pPr>
            <a:r>
              <a:rPr lang="en-US" sz="1400" b="0" dirty="0">
                <a:solidFill>
                  <a:srgbClr val="7030A0"/>
                </a:solidFill>
                <a:effectLst/>
                <a:latin typeface="+mj-lt"/>
              </a:rPr>
              <a:t>The </a:t>
            </a:r>
            <a:r>
              <a:rPr lang="en-US" sz="1400" b="0" dirty="0" err="1">
                <a:solidFill>
                  <a:srgbClr val="7030A0"/>
                </a:solidFill>
                <a:effectLst/>
                <a:latin typeface="+mj-lt"/>
              </a:rPr>
              <a:t>executemany</a:t>
            </a:r>
            <a:r>
              <a:rPr lang="en-US" sz="1400" b="0" dirty="0">
                <a:solidFill>
                  <a:srgbClr val="7030A0"/>
                </a:solidFill>
                <a:effectLst/>
                <a:latin typeface="+mj-lt"/>
              </a:rPr>
              <a:t>() method in Python, specifically for database cursors, is used to execute the same SQL statement multiple times with different sets of parameters. It is often used when you need to perform bulk inserts, updates, or other operations efficiently. </a:t>
            </a:r>
          </a:p>
          <a:p>
            <a:pPr>
              <a:lnSpc>
                <a:spcPct val="150000"/>
              </a:lnSpc>
            </a:pPr>
            <a:r>
              <a:rPr lang="en-US" sz="1400" b="1" dirty="0">
                <a:latin typeface="+mj-lt"/>
              </a:rPr>
              <a:t>What is </a:t>
            </a:r>
            <a:r>
              <a:rPr lang="en-US" sz="1400" b="1" dirty="0" err="1">
                <a:solidFill>
                  <a:srgbClr val="00B050"/>
                </a:solidFill>
                <a:effectLst/>
                <a:latin typeface="+mj-lt"/>
              </a:rPr>
              <a:t>mydb.commit</a:t>
            </a:r>
            <a:r>
              <a:rPr lang="en-US" sz="1400" b="1" dirty="0">
                <a:solidFill>
                  <a:srgbClr val="00B050"/>
                </a:solidFill>
                <a:effectLst/>
                <a:latin typeface="+mj-lt"/>
              </a:rPr>
              <a:t>()</a:t>
            </a:r>
            <a:r>
              <a:rPr lang="en-US" sz="1400" b="1" dirty="0">
                <a:solidFill>
                  <a:srgbClr val="00B050"/>
                </a:solidFill>
                <a:latin typeface="+mj-lt"/>
              </a:rPr>
              <a:t> </a:t>
            </a:r>
            <a:r>
              <a:rPr lang="en-US" sz="1400" b="1" dirty="0">
                <a:latin typeface="+mj-lt"/>
              </a:rPr>
              <a:t>mean?</a:t>
            </a:r>
          </a:p>
          <a:p>
            <a:pPr>
              <a:lnSpc>
                <a:spcPct val="150000"/>
              </a:lnSpc>
            </a:pPr>
            <a:r>
              <a:rPr lang="en-US" sz="1400" dirty="0">
                <a:latin typeface="+mj-lt"/>
              </a:rPr>
              <a:t>In Python, using the MySQL Connector library, </a:t>
            </a:r>
            <a:r>
              <a:rPr lang="en-US" sz="1400" dirty="0" err="1">
                <a:latin typeface="+mj-lt"/>
              </a:rPr>
              <a:t>mydb.commit</a:t>
            </a:r>
            <a:r>
              <a:rPr lang="en-US" sz="1400" dirty="0">
                <a:latin typeface="+mj-lt"/>
              </a:rPr>
              <a:t>() is a method that commits the current transaction to the database. This means that any changes (inserts, updates, deletes) made using the cursor associated with </a:t>
            </a:r>
            <a:r>
              <a:rPr lang="en-US" sz="1400" dirty="0" err="1">
                <a:latin typeface="+mj-lt"/>
              </a:rPr>
              <a:t>mydb</a:t>
            </a:r>
            <a:r>
              <a:rPr lang="en-US" sz="1400" dirty="0">
                <a:latin typeface="+mj-lt"/>
              </a:rPr>
              <a:t> are saved and become permanent.</a:t>
            </a:r>
          </a:p>
          <a:p>
            <a:endParaRPr lang="en-US" sz="1400" b="0" dirty="0">
              <a:solidFill>
                <a:srgbClr val="CCCCCC"/>
              </a:solidFill>
              <a:effectLst/>
              <a:latin typeface="Consolas" panose="020B0609020204030204" pitchFamily="49" charset="0"/>
            </a:endParaRPr>
          </a:p>
          <a:p>
            <a:endParaRPr lang="en-US" sz="1400" dirty="0"/>
          </a:p>
          <a:p>
            <a:endParaRPr lang="en-US" sz="1400" dirty="0"/>
          </a:p>
        </p:txBody>
      </p:sp>
    </p:spTree>
    <p:extLst>
      <p:ext uri="{BB962C8B-B14F-4D97-AF65-F5344CB8AC3E}">
        <p14:creationId xmlns:p14="http://schemas.microsoft.com/office/powerpoint/2010/main" val="276951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4F8A-E83E-BE39-BADA-5EFD80191EE8}"/>
              </a:ext>
            </a:extLst>
          </p:cNvPr>
          <p:cNvSpPr>
            <a:spLocks noGrp="1"/>
          </p:cNvSpPr>
          <p:nvPr>
            <p:ph type="title"/>
          </p:nvPr>
        </p:nvSpPr>
        <p:spPr/>
        <p:txBody>
          <a:bodyPr>
            <a:normAutofit/>
          </a:bodyPr>
          <a:lstStyle/>
          <a:p>
            <a:pPr algn="ctr"/>
            <a:r>
              <a:rPr lang="en-US" sz="2400" b="1" dirty="0">
                <a:solidFill>
                  <a:srgbClr val="7030A0"/>
                </a:solidFill>
              </a:rPr>
              <a:t>Explain some code in my project</a:t>
            </a:r>
            <a:endParaRPr lang="en-US" sz="2400" dirty="0"/>
          </a:p>
        </p:txBody>
      </p:sp>
      <p:sp>
        <p:nvSpPr>
          <p:cNvPr id="3" name="Content Placeholder 2">
            <a:extLst>
              <a:ext uri="{FF2B5EF4-FFF2-40B4-BE49-F238E27FC236}">
                <a16:creationId xmlns:a16="http://schemas.microsoft.com/office/drawing/2014/main" id="{3CA31E39-63C0-DD74-2C41-5A92BF7A7FCF}"/>
              </a:ext>
            </a:extLst>
          </p:cNvPr>
          <p:cNvSpPr>
            <a:spLocks noGrp="1"/>
          </p:cNvSpPr>
          <p:nvPr>
            <p:ph idx="1"/>
          </p:nvPr>
        </p:nvSpPr>
        <p:spPr/>
        <p:txBody>
          <a:bodyPr>
            <a:normAutofit lnSpcReduction="10000"/>
          </a:bodyPr>
          <a:lstStyle/>
          <a:p>
            <a:endParaRPr lang="en-US" sz="1400" dirty="0">
              <a:latin typeface="+mj-lt"/>
            </a:endParaRPr>
          </a:p>
          <a:p>
            <a:r>
              <a:rPr lang="en-US" sz="1400" b="1" dirty="0">
                <a:effectLst/>
                <a:latin typeface="+mj-lt"/>
              </a:rPr>
              <a:t>What does “</a:t>
            </a:r>
            <a:r>
              <a:rPr lang="en-US" sz="1400" b="1" dirty="0" err="1">
                <a:effectLst/>
                <a:latin typeface="+mj-lt"/>
              </a:rPr>
              <a:t>mycursor.fetchall</a:t>
            </a:r>
            <a:r>
              <a:rPr lang="en-US" sz="1400" b="1" dirty="0">
                <a:effectLst/>
                <a:latin typeface="+mj-lt"/>
              </a:rPr>
              <a:t>” used for</a:t>
            </a:r>
          </a:p>
          <a:p>
            <a:endParaRPr lang="en-US" sz="1400" dirty="0">
              <a:latin typeface="+mj-lt"/>
            </a:endParaRPr>
          </a:p>
          <a:p>
            <a:r>
              <a:rPr lang="en-US" sz="1400" dirty="0" err="1">
                <a:solidFill>
                  <a:srgbClr val="7030A0"/>
                </a:solidFill>
                <a:latin typeface="+mj-lt"/>
              </a:rPr>
              <a:t>mycursor.fetchall</a:t>
            </a:r>
            <a:r>
              <a:rPr lang="en-US" sz="1400" dirty="0">
                <a:solidFill>
                  <a:srgbClr val="7030A0"/>
                </a:solidFill>
                <a:latin typeface="+mj-lt"/>
              </a:rPr>
              <a:t>() is a method used to retrieve all the rows of a result set returned by a SELECT query executed using a cursor in Python. When you execute a SELECT query using the execute() method of a cursor, the result set is stored on the cursor object. The </a:t>
            </a:r>
            <a:r>
              <a:rPr lang="en-US" sz="1400" dirty="0" err="1">
                <a:solidFill>
                  <a:srgbClr val="7030A0"/>
                </a:solidFill>
                <a:latin typeface="+mj-lt"/>
              </a:rPr>
              <a:t>fetchall</a:t>
            </a:r>
            <a:r>
              <a:rPr lang="en-US" sz="1400" dirty="0">
                <a:solidFill>
                  <a:srgbClr val="7030A0"/>
                </a:solidFill>
                <a:latin typeface="+mj-lt"/>
              </a:rPr>
              <a:t>() method is then used to fetch all the rows from this result set.</a:t>
            </a:r>
          </a:p>
          <a:p>
            <a:endParaRPr lang="en-US" sz="1400" dirty="0">
              <a:latin typeface="+mj-lt"/>
            </a:endParaRPr>
          </a:p>
          <a:p>
            <a:r>
              <a:rPr lang="en-US" sz="1400" b="1" i="0" dirty="0">
                <a:solidFill>
                  <a:srgbClr val="343541"/>
                </a:solidFill>
                <a:effectLst/>
                <a:latin typeface="+mj-lt"/>
              </a:rPr>
              <a:t>SELECT * FROM students LIMIT 5 OFFSET 2</a:t>
            </a:r>
            <a:endParaRPr lang="en-US" sz="1400" b="1" dirty="0">
              <a:latin typeface="+mj-lt"/>
            </a:endParaRPr>
          </a:p>
          <a:p>
            <a:endParaRPr lang="en-US" sz="1400" dirty="0">
              <a:solidFill>
                <a:srgbClr val="7030A0"/>
              </a:solidFill>
              <a:latin typeface="+mj-lt"/>
            </a:endParaRPr>
          </a:p>
          <a:p>
            <a:r>
              <a:rPr lang="en-US" sz="1400" dirty="0">
                <a:solidFill>
                  <a:srgbClr val="7030A0"/>
                </a:solidFill>
                <a:latin typeface="+mj-lt"/>
              </a:rPr>
              <a:t>LIMIT 5: Limit the number of rows returned to 5. In other words, only retrieve the first 5 rows that match the query conditions.</a:t>
            </a:r>
          </a:p>
          <a:p>
            <a:r>
              <a:rPr lang="en-US" sz="1400" dirty="0">
                <a:solidFill>
                  <a:srgbClr val="7030A0"/>
                </a:solidFill>
                <a:latin typeface="+mj-lt"/>
              </a:rPr>
              <a:t>OFFSET 2: Skip the first 2 rows. It means starting the selection from the third row.</a:t>
            </a:r>
          </a:p>
          <a:p>
            <a:endParaRPr lang="en-US" dirty="0"/>
          </a:p>
        </p:txBody>
      </p:sp>
    </p:spTree>
    <p:extLst>
      <p:ext uri="{BB962C8B-B14F-4D97-AF65-F5344CB8AC3E}">
        <p14:creationId xmlns:p14="http://schemas.microsoft.com/office/powerpoint/2010/main" val="233220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FEFE2-65F7-12A4-0DB2-579653159442}"/>
              </a:ext>
            </a:extLst>
          </p:cNvPr>
          <p:cNvSpPr>
            <a:spLocks noGrp="1"/>
          </p:cNvSpPr>
          <p:nvPr>
            <p:ph idx="1"/>
          </p:nvPr>
        </p:nvSpPr>
        <p:spPr/>
        <p:txBody>
          <a:bodyPr>
            <a:normAutofit/>
          </a:bodyPr>
          <a:lstStyle/>
          <a:p>
            <a:pPr marL="0" indent="0" algn="ctr">
              <a:buNone/>
            </a:pPr>
            <a:endParaRPr lang="en-US" sz="3600" dirty="0">
              <a:solidFill>
                <a:srgbClr val="7030A0"/>
              </a:solidFill>
              <a:latin typeface="+mj-lt"/>
            </a:endParaRPr>
          </a:p>
          <a:p>
            <a:pPr marL="0" indent="0" algn="ctr">
              <a:buNone/>
            </a:pPr>
            <a:endParaRPr lang="en-US" sz="3600" dirty="0">
              <a:solidFill>
                <a:srgbClr val="7030A0"/>
              </a:solidFill>
              <a:latin typeface="+mj-lt"/>
            </a:endParaRPr>
          </a:p>
          <a:p>
            <a:pPr marL="0" indent="0" algn="ctr">
              <a:buNone/>
            </a:pPr>
            <a:r>
              <a:rPr lang="en-US" sz="3600" dirty="0">
                <a:solidFill>
                  <a:srgbClr val="7030A0"/>
                </a:solidFill>
                <a:latin typeface="+mj-lt"/>
              </a:rPr>
              <a:t>Thank you for your time!</a:t>
            </a:r>
          </a:p>
        </p:txBody>
      </p:sp>
    </p:spTree>
    <p:extLst>
      <p:ext uri="{BB962C8B-B14F-4D97-AF65-F5344CB8AC3E}">
        <p14:creationId xmlns:p14="http://schemas.microsoft.com/office/powerpoint/2010/main" val="233190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9A46-0C6F-08A7-AFB2-D6E2CFEFB37E}"/>
              </a:ext>
            </a:extLst>
          </p:cNvPr>
          <p:cNvSpPr>
            <a:spLocks noGrp="1"/>
          </p:cNvSpPr>
          <p:nvPr>
            <p:ph type="title"/>
          </p:nvPr>
        </p:nvSpPr>
        <p:spPr/>
        <p:txBody>
          <a:bodyPr>
            <a:normAutofit/>
          </a:bodyPr>
          <a:lstStyle/>
          <a:p>
            <a:pPr marL="0" indent="0" algn="ctr">
              <a:buNone/>
            </a:pPr>
            <a:r>
              <a:rPr lang="en-US" sz="2400" b="1" dirty="0">
                <a:solidFill>
                  <a:srgbClr val="7030A0"/>
                </a:solidFill>
              </a:rPr>
              <a:t>The Programming language that I chose is Python.</a:t>
            </a:r>
          </a:p>
        </p:txBody>
      </p:sp>
      <p:sp>
        <p:nvSpPr>
          <p:cNvPr id="3" name="Content Placeholder 2">
            <a:extLst>
              <a:ext uri="{FF2B5EF4-FFF2-40B4-BE49-F238E27FC236}">
                <a16:creationId xmlns:a16="http://schemas.microsoft.com/office/drawing/2014/main" id="{12005272-86CB-50B0-4C22-DD056DD7E2B9}"/>
              </a:ext>
            </a:extLst>
          </p:cNvPr>
          <p:cNvSpPr>
            <a:spLocks noGrp="1"/>
          </p:cNvSpPr>
          <p:nvPr>
            <p:ph idx="1"/>
          </p:nvPr>
        </p:nvSpPr>
        <p:spPr>
          <a:xfrm>
            <a:off x="838200" y="1424443"/>
            <a:ext cx="10515600" cy="5389905"/>
          </a:xfrm>
        </p:spPr>
        <p:txBody>
          <a:bodyPr>
            <a:noAutofit/>
          </a:bodyPr>
          <a:lstStyle/>
          <a:p>
            <a:pPr marL="0" indent="0">
              <a:buNone/>
            </a:pPr>
            <a:r>
              <a:rPr lang="en-US" sz="1300" dirty="0">
                <a:latin typeface="+mj-lt"/>
              </a:rPr>
              <a:t>Why I choose Python?</a:t>
            </a:r>
          </a:p>
          <a:p>
            <a:pPr marL="0" indent="0">
              <a:buNone/>
            </a:pPr>
            <a:r>
              <a:rPr lang="en-US" sz="1300" b="1" dirty="0">
                <a:solidFill>
                  <a:srgbClr val="7030A0"/>
                </a:solidFill>
                <a:latin typeface="+mj-lt"/>
              </a:rPr>
              <a:t>Readability and Simplicity:</a:t>
            </a:r>
          </a:p>
          <a:p>
            <a:pPr marL="0" indent="0">
              <a:buNone/>
            </a:pPr>
            <a:r>
              <a:rPr lang="en-US" sz="1300" dirty="0">
                <a:latin typeface="+mj-lt"/>
              </a:rPr>
              <a:t>Python is known for its clean and readable syntax. It uses indentation to define code blocks, which leads to more readable code. This characteristic makes Python an excellent choice for beginners and contributes to quicker development and easier maintenance.</a:t>
            </a:r>
          </a:p>
          <a:p>
            <a:pPr marL="0" indent="0">
              <a:buNone/>
            </a:pPr>
            <a:r>
              <a:rPr lang="en-US" sz="1300" b="1" dirty="0">
                <a:solidFill>
                  <a:srgbClr val="7030A0"/>
                </a:solidFill>
                <a:latin typeface="+mj-lt"/>
              </a:rPr>
              <a:t>Extensive Libraries and Frameworks:</a:t>
            </a:r>
          </a:p>
          <a:p>
            <a:pPr marL="0" indent="0">
              <a:buNone/>
            </a:pPr>
            <a:r>
              <a:rPr lang="en-US" sz="1300" dirty="0">
                <a:latin typeface="+mj-lt"/>
              </a:rPr>
              <a:t>Python has a vast ecosystem of libraries and frameworks that cover a wide range of applications, from web development (Django, Flask) to data science (NumPy, Pandas, TensorFlow) and machine learning (scikit-learn, </a:t>
            </a:r>
            <a:r>
              <a:rPr lang="en-US" sz="1300" dirty="0" err="1">
                <a:latin typeface="+mj-lt"/>
              </a:rPr>
              <a:t>PyTorch</a:t>
            </a:r>
            <a:r>
              <a:rPr lang="en-US" sz="1300" dirty="0">
                <a:latin typeface="+mj-lt"/>
              </a:rPr>
              <a:t>). This rich set of tools helps developers be more productive and accelerates project development.</a:t>
            </a:r>
          </a:p>
          <a:p>
            <a:pPr marL="0" indent="0">
              <a:buNone/>
            </a:pPr>
            <a:r>
              <a:rPr lang="en-US" sz="1300" b="1" dirty="0">
                <a:solidFill>
                  <a:srgbClr val="7030A0"/>
                </a:solidFill>
                <a:latin typeface="+mj-lt"/>
              </a:rPr>
              <a:t>Community and Support:</a:t>
            </a:r>
          </a:p>
          <a:p>
            <a:pPr marL="0" indent="0">
              <a:buNone/>
            </a:pPr>
            <a:r>
              <a:rPr lang="en-US" sz="1300" dirty="0">
                <a:latin typeface="+mj-lt"/>
              </a:rPr>
              <a:t>Python has a large and active community of developers. This means that there is extensive documentation, tutorials, and community support available. </a:t>
            </a:r>
          </a:p>
          <a:p>
            <a:pPr marL="0" indent="0">
              <a:buNone/>
            </a:pPr>
            <a:r>
              <a:rPr lang="en-US" sz="1300" b="1" dirty="0">
                <a:solidFill>
                  <a:srgbClr val="7030A0"/>
                </a:solidFill>
                <a:latin typeface="+mj-lt"/>
              </a:rPr>
              <a:t>Cross-Platform Compatibility:</a:t>
            </a:r>
          </a:p>
          <a:p>
            <a:pPr marL="0" indent="0">
              <a:buNone/>
            </a:pPr>
            <a:r>
              <a:rPr lang="en-US" sz="1300" dirty="0">
                <a:latin typeface="+mj-lt"/>
              </a:rPr>
              <a:t>Python is a cross-platform language, meaning that code written in Python can run on various operating systems with minimal or no modifications. This makes it easier to develop applications that can be deployed on different platforms.</a:t>
            </a:r>
          </a:p>
          <a:p>
            <a:pPr marL="0" indent="0">
              <a:buNone/>
            </a:pPr>
            <a:r>
              <a:rPr lang="en-US" sz="1300" b="1" dirty="0">
                <a:solidFill>
                  <a:srgbClr val="7030A0"/>
                </a:solidFill>
                <a:latin typeface="+mj-lt"/>
              </a:rPr>
              <a:t>Versatility:</a:t>
            </a:r>
          </a:p>
          <a:p>
            <a:pPr marL="0" indent="0">
              <a:buNone/>
            </a:pPr>
            <a:r>
              <a:rPr lang="en-US" sz="1300" dirty="0">
                <a:latin typeface="+mj-lt"/>
              </a:rPr>
              <a:t>Python is a versatile language suitable for a wide range of applications, including web development, data analysis, artificial intelligence, machine learning, scientific computing, automation, and more. Its versatility makes it an excellent choice for different types of projects.</a:t>
            </a:r>
          </a:p>
          <a:p>
            <a:pPr marL="0" indent="0">
              <a:buNone/>
            </a:pPr>
            <a:r>
              <a:rPr lang="en-US" sz="1300" b="1" dirty="0">
                <a:solidFill>
                  <a:srgbClr val="7030A0"/>
                </a:solidFill>
                <a:latin typeface="+mj-lt"/>
              </a:rPr>
              <a:t>Open Source and Free:</a:t>
            </a:r>
          </a:p>
          <a:p>
            <a:pPr marL="0" indent="0">
              <a:buNone/>
            </a:pPr>
            <a:r>
              <a:rPr lang="en-US" sz="1300" dirty="0">
                <a:latin typeface="+mj-lt"/>
              </a:rPr>
              <a:t>Python is open source, meaning that its source code is freely available, and it comes with a permissive license. This encourages collaboration, innovation, and the development of a large ecosystem of free and open-source tools.</a:t>
            </a:r>
          </a:p>
        </p:txBody>
      </p:sp>
    </p:spTree>
    <p:extLst>
      <p:ext uri="{BB962C8B-B14F-4D97-AF65-F5344CB8AC3E}">
        <p14:creationId xmlns:p14="http://schemas.microsoft.com/office/powerpoint/2010/main" val="35672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B97F-EB7E-1D20-9F49-3F4704F07441}"/>
              </a:ext>
            </a:extLst>
          </p:cNvPr>
          <p:cNvSpPr>
            <a:spLocks noGrp="1"/>
          </p:cNvSpPr>
          <p:nvPr>
            <p:ph type="title"/>
          </p:nvPr>
        </p:nvSpPr>
        <p:spPr/>
        <p:txBody>
          <a:bodyPr>
            <a:normAutofit/>
          </a:bodyPr>
          <a:lstStyle/>
          <a:p>
            <a:pPr algn="ctr"/>
            <a:r>
              <a:rPr lang="en-US" sz="2400" b="1" dirty="0">
                <a:solidFill>
                  <a:srgbClr val="7030A0"/>
                </a:solidFill>
              </a:rPr>
              <a:t>My Project is using Python to create a SQL database</a:t>
            </a:r>
          </a:p>
        </p:txBody>
      </p:sp>
      <p:sp>
        <p:nvSpPr>
          <p:cNvPr id="3" name="Content Placeholder 2">
            <a:extLst>
              <a:ext uri="{FF2B5EF4-FFF2-40B4-BE49-F238E27FC236}">
                <a16:creationId xmlns:a16="http://schemas.microsoft.com/office/drawing/2014/main" id="{B73E91AF-D31F-6127-6CA6-EE68D9DBF228}"/>
              </a:ext>
            </a:extLst>
          </p:cNvPr>
          <p:cNvSpPr>
            <a:spLocks noGrp="1"/>
          </p:cNvSpPr>
          <p:nvPr>
            <p:ph idx="1"/>
          </p:nvPr>
        </p:nvSpPr>
        <p:spPr/>
        <p:txBody>
          <a:bodyPr/>
          <a:lstStyle/>
          <a:p>
            <a:pPr marL="0" indent="0">
              <a:buNone/>
            </a:pPr>
            <a:r>
              <a:rPr lang="en-US" sz="1400" dirty="0">
                <a:latin typeface="+mj-lt"/>
              </a:rPr>
              <a:t>About my project</a:t>
            </a:r>
          </a:p>
          <a:p>
            <a:pPr marL="0" indent="0">
              <a:buNone/>
            </a:pPr>
            <a:r>
              <a:rPr lang="en-US" sz="1400" dirty="0">
                <a:solidFill>
                  <a:srgbClr val="7030A0"/>
                </a:solidFill>
                <a:latin typeface="+mj-lt"/>
              </a:rPr>
              <a:t>I got this idea when I learned Python on 3W school website.</a:t>
            </a:r>
          </a:p>
          <a:p>
            <a:pPr marL="0" indent="0">
              <a:buNone/>
            </a:pPr>
            <a:r>
              <a:rPr lang="en-US" sz="1400" dirty="0">
                <a:latin typeface="+mj-lt"/>
              </a:rPr>
              <a:t>Where did I run into headaches? What did I do to solve problems.</a:t>
            </a:r>
          </a:p>
          <a:p>
            <a:pPr marL="0" indent="0">
              <a:buNone/>
            </a:pPr>
            <a:r>
              <a:rPr lang="en-US" sz="1400" dirty="0">
                <a:solidFill>
                  <a:srgbClr val="7030A0"/>
                </a:solidFill>
                <a:latin typeface="+mj-lt"/>
              </a:rPr>
              <a:t>There are two challenge things for me when I did my project.</a:t>
            </a:r>
          </a:p>
          <a:p>
            <a:pPr marL="0" indent="0">
              <a:buNone/>
            </a:pPr>
            <a:r>
              <a:rPr lang="en-US" sz="1400" dirty="0">
                <a:solidFill>
                  <a:srgbClr val="7030A0"/>
                </a:solidFill>
                <a:latin typeface="+mj-lt"/>
              </a:rPr>
              <a:t>1.How to connect Python and SQL in VS code.</a:t>
            </a:r>
          </a:p>
          <a:p>
            <a:pPr marL="0" indent="0">
              <a:buNone/>
            </a:pPr>
            <a:r>
              <a:rPr lang="en-US" sz="1400" dirty="0">
                <a:solidFill>
                  <a:srgbClr val="7030A0"/>
                </a:solidFill>
                <a:latin typeface="+mj-lt"/>
              </a:rPr>
              <a:t>2.The space in Python, Python is very sensitive about space.</a:t>
            </a:r>
          </a:p>
          <a:p>
            <a:pPr marL="0" indent="0">
              <a:buNone/>
            </a:pPr>
            <a:r>
              <a:rPr lang="en-US" sz="1400" dirty="0">
                <a:latin typeface="+mj-lt"/>
              </a:rPr>
              <a:t>The honest opinion about the languages and things you learn.</a:t>
            </a:r>
          </a:p>
          <a:p>
            <a:pPr marL="0" indent="0">
              <a:buNone/>
            </a:pPr>
            <a:r>
              <a:rPr lang="en-US" sz="1400" dirty="0">
                <a:solidFill>
                  <a:srgbClr val="7030A0"/>
                </a:solidFill>
                <a:latin typeface="+mj-lt"/>
              </a:rPr>
              <a:t>Python is languages is easy to read and it’s a versatile language suitable for a wide range of applications.</a:t>
            </a:r>
          </a:p>
          <a:p>
            <a:pPr marL="0" indent="0">
              <a:buNone/>
            </a:pPr>
            <a:endParaRPr lang="en-US" sz="1400" dirty="0">
              <a:latin typeface="+mj-lt"/>
            </a:endParaRPr>
          </a:p>
          <a:p>
            <a:endParaRPr lang="en-US" dirty="0"/>
          </a:p>
        </p:txBody>
      </p:sp>
    </p:spTree>
    <p:extLst>
      <p:ext uri="{BB962C8B-B14F-4D97-AF65-F5344CB8AC3E}">
        <p14:creationId xmlns:p14="http://schemas.microsoft.com/office/powerpoint/2010/main" val="25732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5CEF-D46E-055F-64D0-D2B37BABBAE8}"/>
              </a:ext>
            </a:extLst>
          </p:cNvPr>
          <p:cNvSpPr>
            <a:spLocks noGrp="1"/>
          </p:cNvSpPr>
          <p:nvPr>
            <p:ph type="title"/>
          </p:nvPr>
        </p:nvSpPr>
        <p:spPr/>
        <p:txBody>
          <a:bodyPr>
            <a:normAutofit/>
          </a:bodyPr>
          <a:lstStyle/>
          <a:p>
            <a:pPr algn="ctr"/>
            <a:r>
              <a:rPr lang="en-US" sz="2400" b="1" dirty="0">
                <a:solidFill>
                  <a:srgbClr val="7030A0"/>
                </a:solidFill>
              </a:rPr>
              <a:t>Explain some code in Python</a:t>
            </a:r>
          </a:p>
        </p:txBody>
      </p:sp>
      <p:sp>
        <p:nvSpPr>
          <p:cNvPr id="3" name="Content Placeholder 2">
            <a:extLst>
              <a:ext uri="{FF2B5EF4-FFF2-40B4-BE49-F238E27FC236}">
                <a16:creationId xmlns:a16="http://schemas.microsoft.com/office/drawing/2014/main" id="{101B19FF-0BE0-912E-930D-4A4D02D75DD3}"/>
              </a:ext>
            </a:extLst>
          </p:cNvPr>
          <p:cNvSpPr>
            <a:spLocks noGrp="1"/>
          </p:cNvSpPr>
          <p:nvPr>
            <p:ph idx="1"/>
          </p:nvPr>
        </p:nvSpPr>
        <p:spPr>
          <a:xfrm>
            <a:off x="822407" y="1558316"/>
            <a:ext cx="8596668" cy="4690084"/>
          </a:xfrm>
        </p:spPr>
        <p:txBody>
          <a:bodyPr>
            <a:normAutofit fontScale="92500"/>
          </a:bodyPr>
          <a:lstStyle/>
          <a:p>
            <a:pPr marL="0" indent="0">
              <a:lnSpc>
                <a:spcPct val="110000"/>
              </a:lnSpc>
              <a:buNone/>
            </a:pPr>
            <a:r>
              <a:rPr lang="en-US" sz="1500" dirty="0">
                <a:latin typeface="+mj-lt"/>
              </a:rPr>
              <a:t>Print</a:t>
            </a:r>
          </a:p>
          <a:p>
            <a:pPr marL="457200" lvl="1" indent="0">
              <a:lnSpc>
                <a:spcPct val="110000"/>
              </a:lnSpc>
              <a:buNone/>
            </a:pPr>
            <a:r>
              <a:rPr lang="en-US" sz="1300" dirty="0">
                <a:solidFill>
                  <a:srgbClr val="7030A0"/>
                </a:solidFill>
                <a:latin typeface="+mj-lt"/>
              </a:rPr>
              <a:t>print() is a built-in function that is used to display information on the standard output.</a:t>
            </a:r>
          </a:p>
          <a:p>
            <a:pPr marL="457200" lvl="1" indent="0">
              <a:lnSpc>
                <a:spcPct val="110000"/>
              </a:lnSpc>
              <a:buNone/>
            </a:pPr>
            <a:r>
              <a:rPr lang="en-US" sz="1300" i="0" dirty="0">
                <a:effectLst/>
                <a:latin typeface="+mj-lt"/>
              </a:rPr>
              <a:t>Python For Loops</a:t>
            </a:r>
          </a:p>
          <a:p>
            <a:pPr marL="457200" lvl="1" indent="0">
              <a:lnSpc>
                <a:spcPct val="110000"/>
              </a:lnSpc>
              <a:buNone/>
            </a:pPr>
            <a:r>
              <a:rPr lang="en-US" sz="1300" b="0" i="0" dirty="0">
                <a:solidFill>
                  <a:srgbClr val="7030A0"/>
                </a:solidFill>
                <a:effectLst/>
                <a:latin typeface="+mj-lt"/>
              </a:rPr>
              <a:t>A for loop is used for iterating over a sequence (that is either a list, a tuple, a dictionary, a set, or a string).</a:t>
            </a:r>
          </a:p>
          <a:p>
            <a:pPr marL="457200" lvl="1" indent="0">
              <a:lnSpc>
                <a:spcPct val="110000"/>
              </a:lnSpc>
              <a:buNone/>
            </a:pPr>
            <a:r>
              <a:rPr lang="en-US" sz="1300" b="0" i="0" dirty="0">
                <a:solidFill>
                  <a:srgbClr val="7030A0"/>
                </a:solidFill>
                <a:effectLst/>
                <a:latin typeface="+mj-lt"/>
              </a:rPr>
              <a:t>This is less like the for keyword in other programming languages and works more like an iterator method as found in other object-orientated programming languages.</a:t>
            </a:r>
          </a:p>
          <a:p>
            <a:pPr marL="457200" lvl="1" indent="0">
              <a:lnSpc>
                <a:spcPct val="110000"/>
              </a:lnSpc>
              <a:buNone/>
            </a:pPr>
            <a:r>
              <a:rPr lang="en-US" sz="1300" b="0" i="0" dirty="0">
                <a:solidFill>
                  <a:srgbClr val="7030A0"/>
                </a:solidFill>
                <a:effectLst/>
                <a:latin typeface="+mj-lt"/>
              </a:rPr>
              <a:t>With the for loop, we can execute a set of statements, once for each item in a list, tuple, set etc.</a:t>
            </a:r>
          </a:p>
          <a:p>
            <a:pPr marL="457200" lvl="1" indent="0">
              <a:lnSpc>
                <a:spcPct val="110000"/>
              </a:lnSpc>
              <a:buNone/>
            </a:pPr>
            <a:r>
              <a:rPr lang="en-US" sz="1300" dirty="0">
                <a:solidFill>
                  <a:srgbClr val="7030A0"/>
                </a:solidFill>
                <a:latin typeface="+mj-lt"/>
              </a:rPr>
              <a:t>Example:</a:t>
            </a:r>
            <a:endParaRPr lang="en-US" sz="1300" b="0" i="0" dirty="0">
              <a:solidFill>
                <a:srgbClr val="7030A0"/>
              </a:solidFill>
              <a:effectLst/>
              <a:latin typeface="+mj-lt"/>
            </a:endParaRPr>
          </a:p>
          <a:p>
            <a:pPr marL="457200" lvl="1" indent="0">
              <a:lnSpc>
                <a:spcPct val="110000"/>
              </a:lnSpc>
              <a:buNone/>
            </a:pPr>
            <a:r>
              <a:rPr lang="en-US" sz="1300" b="0" i="0" dirty="0">
                <a:solidFill>
                  <a:srgbClr val="000000"/>
                </a:solidFill>
                <a:effectLst/>
                <a:latin typeface="+mj-lt"/>
              </a:rPr>
              <a:t>fruits = [</a:t>
            </a:r>
            <a:r>
              <a:rPr lang="en-US" sz="1300" b="0" i="0" dirty="0">
                <a:solidFill>
                  <a:srgbClr val="A52A2A"/>
                </a:solidFill>
                <a:effectLst/>
                <a:latin typeface="+mj-lt"/>
              </a:rPr>
              <a:t>"apple"</a:t>
            </a:r>
            <a:r>
              <a:rPr lang="en-US" sz="1300" b="0" i="0" dirty="0">
                <a:solidFill>
                  <a:srgbClr val="000000"/>
                </a:solidFill>
                <a:effectLst/>
                <a:latin typeface="+mj-lt"/>
              </a:rPr>
              <a:t>, </a:t>
            </a:r>
            <a:r>
              <a:rPr lang="en-US" sz="1300" b="0" i="0" dirty="0">
                <a:solidFill>
                  <a:srgbClr val="A52A2A"/>
                </a:solidFill>
                <a:effectLst/>
                <a:latin typeface="+mj-lt"/>
              </a:rPr>
              <a:t>"banana"</a:t>
            </a:r>
            <a:r>
              <a:rPr lang="en-US" sz="1300" b="0" i="0" dirty="0">
                <a:solidFill>
                  <a:srgbClr val="000000"/>
                </a:solidFill>
                <a:effectLst/>
                <a:latin typeface="+mj-lt"/>
              </a:rPr>
              <a:t>, </a:t>
            </a:r>
            <a:r>
              <a:rPr lang="en-US" sz="1300" b="0" i="0" dirty="0">
                <a:solidFill>
                  <a:srgbClr val="A52A2A"/>
                </a:solidFill>
                <a:effectLst/>
                <a:latin typeface="+mj-lt"/>
              </a:rPr>
              <a:t>"cherry"</a:t>
            </a:r>
            <a:r>
              <a:rPr lang="en-US" sz="1300" b="0" i="0" dirty="0">
                <a:solidFill>
                  <a:srgbClr val="000000"/>
                </a:solidFill>
                <a:effectLst/>
                <a:latin typeface="+mj-lt"/>
              </a:rPr>
              <a:t>]</a:t>
            </a:r>
            <a:br>
              <a:rPr lang="en-US" sz="1300" dirty="0">
                <a:latin typeface="+mj-lt"/>
              </a:rPr>
            </a:br>
            <a:r>
              <a:rPr lang="en-US" sz="1300" b="0" i="0" dirty="0">
                <a:solidFill>
                  <a:srgbClr val="0000CD"/>
                </a:solidFill>
                <a:effectLst/>
                <a:latin typeface="+mj-lt"/>
              </a:rPr>
              <a:t>for</a:t>
            </a:r>
            <a:r>
              <a:rPr lang="en-US" sz="1300" b="0" i="0" dirty="0">
                <a:solidFill>
                  <a:srgbClr val="000000"/>
                </a:solidFill>
                <a:effectLst/>
                <a:latin typeface="+mj-lt"/>
              </a:rPr>
              <a:t> x </a:t>
            </a:r>
            <a:r>
              <a:rPr lang="en-US" sz="1300" b="0" i="0" dirty="0">
                <a:solidFill>
                  <a:srgbClr val="0000CD"/>
                </a:solidFill>
                <a:effectLst/>
                <a:latin typeface="+mj-lt"/>
              </a:rPr>
              <a:t>in</a:t>
            </a:r>
            <a:r>
              <a:rPr lang="en-US" sz="1300" b="0" i="0" dirty="0">
                <a:solidFill>
                  <a:srgbClr val="000000"/>
                </a:solidFill>
                <a:effectLst/>
                <a:latin typeface="+mj-lt"/>
              </a:rPr>
              <a:t> fruits:</a:t>
            </a:r>
            <a:br>
              <a:rPr lang="en-US" sz="1300" dirty="0">
                <a:latin typeface="+mj-lt"/>
              </a:rPr>
            </a:br>
            <a:r>
              <a:rPr lang="en-US" sz="1300" b="0" i="0" dirty="0">
                <a:solidFill>
                  <a:srgbClr val="000000"/>
                </a:solidFill>
                <a:effectLst/>
                <a:latin typeface="+mj-lt"/>
              </a:rPr>
              <a:t>  </a:t>
            </a:r>
            <a:r>
              <a:rPr lang="en-US" sz="1300" b="0" i="0" dirty="0">
                <a:solidFill>
                  <a:srgbClr val="0000CD"/>
                </a:solidFill>
                <a:effectLst/>
                <a:latin typeface="+mj-lt"/>
              </a:rPr>
              <a:t>print</a:t>
            </a:r>
            <a:r>
              <a:rPr lang="en-US" sz="1300" b="0" i="0" dirty="0">
                <a:solidFill>
                  <a:srgbClr val="000000"/>
                </a:solidFill>
                <a:effectLst/>
                <a:latin typeface="+mj-lt"/>
              </a:rPr>
              <a:t>(x)</a:t>
            </a:r>
          </a:p>
          <a:p>
            <a:pPr marL="457200" lvl="1" indent="0">
              <a:lnSpc>
                <a:spcPct val="110000"/>
              </a:lnSpc>
              <a:buNone/>
            </a:pPr>
            <a:r>
              <a:rPr lang="en-US" sz="1300" i="0" dirty="0">
                <a:effectLst/>
                <a:latin typeface="+mj-lt"/>
              </a:rPr>
              <a:t>Loop Through a List</a:t>
            </a:r>
          </a:p>
          <a:p>
            <a:pPr marL="457200" lvl="1" indent="0">
              <a:lnSpc>
                <a:spcPct val="110000"/>
              </a:lnSpc>
              <a:buNone/>
            </a:pPr>
            <a:r>
              <a:rPr lang="en-US" sz="1300" dirty="0">
                <a:solidFill>
                  <a:srgbClr val="7030A0"/>
                </a:solidFill>
                <a:latin typeface="+mj-lt"/>
              </a:rPr>
              <a:t>You can loop through the list items by using a for loop</a:t>
            </a:r>
          </a:p>
          <a:p>
            <a:pPr marL="457200" lvl="1" indent="0">
              <a:lnSpc>
                <a:spcPct val="110000"/>
              </a:lnSpc>
              <a:buNone/>
            </a:pPr>
            <a:r>
              <a:rPr lang="en-US" sz="1300" b="0" i="0" dirty="0" err="1">
                <a:solidFill>
                  <a:srgbClr val="000000"/>
                </a:solidFill>
                <a:effectLst/>
                <a:latin typeface="+mj-lt"/>
              </a:rPr>
              <a:t>thislist</a:t>
            </a:r>
            <a:r>
              <a:rPr lang="en-US" sz="1300" b="0" i="0" dirty="0">
                <a:solidFill>
                  <a:srgbClr val="000000"/>
                </a:solidFill>
                <a:effectLst/>
                <a:latin typeface="+mj-lt"/>
              </a:rPr>
              <a:t> = [</a:t>
            </a:r>
            <a:r>
              <a:rPr lang="en-US" sz="1300" b="0" i="0" dirty="0">
                <a:solidFill>
                  <a:srgbClr val="A52A2A"/>
                </a:solidFill>
                <a:effectLst/>
                <a:latin typeface="+mj-lt"/>
              </a:rPr>
              <a:t>"apple"</a:t>
            </a:r>
            <a:r>
              <a:rPr lang="en-US" sz="1300" b="0" i="0" dirty="0">
                <a:solidFill>
                  <a:srgbClr val="000000"/>
                </a:solidFill>
                <a:effectLst/>
                <a:latin typeface="+mj-lt"/>
              </a:rPr>
              <a:t>, </a:t>
            </a:r>
            <a:r>
              <a:rPr lang="en-US" sz="1300" b="0" i="0" dirty="0">
                <a:solidFill>
                  <a:srgbClr val="A52A2A"/>
                </a:solidFill>
                <a:effectLst/>
                <a:latin typeface="+mj-lt"/>
              </a:rPr>
              <a:t>"banana"</a:t>
            </a:r>
            <a:r>
              <a:rPr lang="en-US" sz="1300" b="0" i="0" dirty="0">
                <a:solidFill>
                  <a:srgbClr val="000000"/>
                </a:solidFill>
                <a:effectLst/>
                <a:latin typeface="+mj-lt"/>
              </a:rPr>
              <a:t>, </a:t>
            </a:r>
            <a:r>
              <a:rPr lang="en-US" sz="1300" b="0" i="0" dirty="0">
                <a:solidFill>
                  <a:srgbClr val="A52A2A"/>
                </a:solidFill>
                <a:effectLst/>
                <a:latin typeface="+mj-lt"/>
              </a:rPr>
              <a:t>"cherry"</a:t>
            </a:r>
            <a:r>
              <a:rPr lang="en-US" sz="1300" b="0" i="0" dirty="0">
                <a:solidFill>
                  <a:srgbClr val="000000"/>
                </a:solidFill>
                <a:effectLst/>
                <a:latin typeface="+mj-lt"/>
              </a:rPr>
              <a:t>]</a:t>
            </a:r>
            <a:br>
              <a:rPr lang="en-US" sz="1300" dirty="0">
                <a:latin typeface="+mj-lt"/>
              </a:rPr>
            </a:br>
            <a:r>
              <a:rPr lang="en-US" sz="1300" b="0" i="0" dirty="0">
                <a:solidFill>
                  <a:srgbClr val="0000CD"/>
                </a:solidFill>
                <a:effectLst/>
                <a:latin typeface="+mj-lt"/>
              </a:rPr>
              <a:t>for</a:t>
            </a:r>
            <a:r>
              <a:rPr lang="en-US" sz="1300" b="0" i="0" dirty="0">
                <a:solidFill>
                  <a:srgbClr val="000000"/>
                </a:solidFill>
                <a:effectLst/>
                <a:latin typeface="+mj-lt"/>
              </a:rPr>
              <a:t> x </a:t>
            </a:r>
            <a:r>
              <a:rPr lang="en-US" sz="1300" b="0" i="0" dirty="0">
                <a:solidFill>
                  <a:srgbClr val="0000CD"/>
                </a:solidFill>
                <a:effectLst/>
                <a:latin typeface="+mj-lt"/>
              </a:rPr>
              <a:t>in</a:t>
            </a:r>
            <a:r>
              <a:rPr lang="en-US" sz="1300" b="0" i="0" dirty="0">
                <a:solidFill>
                  <a:srgbClr val="000000"/>
                </a:solidFill>
                <a:effectLst/>
                <a:latin typeface="+mj-lt"/>
              </a:rPr>
              <a:t> </a:t>
            </a:r>
            <a:r>
              <a:rPr lang="en-US" sz="1300" b="0" i="0" dirty="0" err="1">
                <a:solidFill>
                  <a:srgbClr val="000000"/>
                </a:solidFill>
                <a:effectLst/>
                <a:latin typeface="+mj-lt"/>
              </a:rPr>
              <a:t>thislist</a:t>
            </a:r>
            <a:r>
              <a:rPr lang="en-US" sz="1300" b="0" i="0" dirty="0">
                <a:solidFill>
                  <a:srgbClr val="000000"/>
                </a:solidFill>
                <a:effectLst/>
                <a:latin typeface="+mj-lt"/>
              </a:rPr>
              <a:t>:</a:t>
            </a:r>
            <a:br>
              <a:rPr lang="en-US" sz="1300" dirty="0">
                <a:latin typeface="+mj-lt"/>
              </a:rPr>
            </a:br>
            <a:r>
              <a:rPr lang="en-US" sz="1300" b="0" i="0" dirty="0">
                <a:solidFill>
                  <a:srgbClr val="000000"/>
                </a:solidFill>
                <a:effectLst/>
                <a:latin typeface="+mj-lt"/>
              </a:rPr>
              <a:t>  </a:t>
            </a:r>
            <a:r>
              <a:rPr lang="en-US" sz="1300" b="0" i="0" dirty="0">
                <a:solidFill>
                  <a:srgbClr val="0000CD"/>
                </a:solidFill>
                <a:effectLst/>
                <a:latin typeface="+mj-lt"/>
              </a:rPr>
              <a:t>print</a:t>
            </a:r>
            <a:r>
              <a:rPr lang="en-US" sz="1300" b="0" i="0" dirty="0">
                <a:solidFill>
                  <a:srgbClr val="000000"/>
                </a:solidFill>
                <a:effectLst/>
                <a:latin typeface="+mj-lt"/>
              </a:rPr>
              <a:t>(x)</a:t>
            </a:r>
          </a:p>
          <a:p>
            <a:endParaRPr lang="en-US" sz="2000" dirty="0"/>
          </a:p>
        </p:txBody>
      </p:sp>
    </p:spTree>
    <p:extLst>
      <p:ext uri="{BB962C8B-B14F-4D97-AF65-F5344CB8AC3E}">
        <p14:creationId xmlns:p14="http://schemas.microsoft.com/office/powerpoint/2010/main" val="164301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B043-365D-F256-0716-3567F6450C23}"/>
              </a:ext>
            </a:extLst>
          </p:cNvPr>
          <p:cNvSpPr>
            <a:spLocks noGrp="1"/>
          </p:cNvSpPr>
          <p:nvPr>
            <p:ph type="title"/>
          </p:nvPr>
        </p:nvSpPr>
        <p:spPr/>
        <p:txBody>
          <a:bodyPr>
            <a:normAutofit/>
          </a:bodyPr>
          <a:lstStyle/>
          <a:p>
            <a:pPr algn="ctr"/>
            <a:r>
              <a:rPr lang="en-US" sz="2400" b="1" dirty="0">
                <a:solidFill>
                  <a:srgbClr val="7030A0"/>
                </a:solidFill>
              </a:rPr>
              <a:t>Explain some code in Python</a:t>
            </a:r>
          </a:p>
        </p:txBody>
      </p:sp>
      <p:sp>
        <p:nvSpPr>
          <p:cNvPr id="4" name="Rectangle 1">
            <a:extLst>
              <a:ext uri="{FF2B5EF4-FFF2-40B4-BE49-F238E27FC236}">
                <a16:creationId xmlns:a16="http://schemas.microsoft.com/office/drawing/2014/main" id="{89FEA4AE-524F-4482-C74F-979D867DFBAF}"/>
              </a:ext>
            </a:extLst>
          </p:cNvPr>
          <p:cNvSpPr>
            <a:spLocks noGrp="1" noChangeArrowheads="1"/>
          </p:cNvSpPr>
          <p:nvPr>
            <p:ph idx="1"/>
          </p:nvPr>
        </p:nvSpPr>
        <p:spPr bwMode="auto">
          <a:xfrm>
            <a:off x="838200" y="3846133"/>
            <a:ext cx="92974" cy="310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595737A-D1C6-7157-CA03-97F8E4DF3583}"/>
              </a:ext>
            </a:extLst>
          </p:cNvPr>
          <p:cNvSpPr txBox="1"/>
          <p:nvPr/>
        </p:nvSpPr>
        <p:spPr>
          <a:xfrm>
            <a:off x="884686" y="1755409"/>
            <a:ext cx="10014593"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j-lt"/>
                <a:cs typeface="Segoe UI" panose="020B0502040204020203" pitchFamily="34" charset="0"/>
              </a:rPr>
              <a:t>Tuple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mj-lt"/>
                <a:cs typeface="Segoe UI" panose="020B0502040204020203" pitchFamily="34" charset="0"/>
              </a:rPr>
              <a:t>Tuples are used to store multiple items in a single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7030A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mj-lt"/>
                <a:cs typeface="Segoe UI" panose="020B0502040204020203" pitchFamily="34" charset="0"/>
              </a:rPr>
              <a:t>Tuple is one of 4 built-in data types in Python used to store collections of data, the other 3 are List, Set, and Dictionary, all with different qualities and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7030A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mj-lt"/>
                <a:cs typeface="Segoe UI" panose="020B0502040204020203" pitchFamily="34" charset="0"/>
              </a:rPr>
              <a:t>A tuple is a collection which is ordered and unchangeable.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7030A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mj-lt"/>
                <a:cs typeface="Segoe UI" panose="020B0502040204020203" pitchFamily="34" charset="0"/>
              </a:rPr>
              <a:t>Tuples are written with round brackets.</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mj-lt"/>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b="0" i="0" dirty="0" err="1">
                <a:solidFill>
                  <a:srgbClr val="000000"/>
                </a:solidFill>
                <a:effectLst/>
                <a:latin typeface="+mj-lt"/>
              </a:rPr>
              <a:t>thistuple</a:t>
            </a:r>
            <a:r>
              <a:rPr lang="en-US" sz="1400" b="0" i="0" dirty="0">
                <a:solidFill>
                  <a:srgbClr val="000000"/>
                </a:solidFill>
                <a:effectLst/>
                <a:latin typeface="+mj-lt"/>
              </a:rPr>
              <a:t> = (</a:t>
            </a:r>
            <a:r>
              <a:rPr lang="en-US" sz="1400" b="0" i="0" dirty="0">
                <a:solidFill>
                  <a:srgbClr val="A52A2A"/>
                </a:solidFill>
                <a:effectLst/>
                <a:latin typeface="+mj-lt"/>
              </a:rPr>
              <a:t>"apple"</a:t>
            </a:r>
            <a:r>
              <a:rPr lang="en-US" sz="1400" b="0" i="0" dirty="0">
                <a:solidFill>
                  <a:srgbClr val="000000"/>
                </a:solidFill>
                <a:effectLst/>
                <a:latin typeface="+mj-lt"/>
              </a:rPr>
              <a:t>, </a:t>
            </a:r>
            <a:r>
              <a:rPr lang="en-US" sz="1400" b="0" i="0" dirty="0">
                <a:solidFill>
                  <a:srgbClr val="A52A2A"/>
                </a:solidFill>
                <a:effectLst/>
                <a:latin typeface="+mj-lt"/>
              </a:rPr>
              <a:t>"banana"</a:t>
            </a:r>
            <a:r>
              <a:rPr lang="en-US" sz="1400" b="0" i="0" dirty="0">
                <a:solidFill>
                  <a:srgbClr val="000000"/>
                </a:solidFill>
                <a:effectLst/>
                <a:latin typeface="+mj-lt"/>
              </a:rPr>
              <a:t>, </a:t>
            </a:r>
            <a:r>
              <a:rPr lang="en-US" sz="1400" b="0" i="0" dirty="0">
                <a:solidFill>
                  <a:srgbClr val="A52A2A"/>
                </a:solidFill>
                <a:effectLst/>
                <a:latin typeface="+mj-lt"/>
              </a:rPr>
              <a:t>"cherry"</a:t>
            </a:r>
            <a:r>
              <a:rPr lang="en-US" sz="1400" b="0" i="0" dirty="0">
                <a:solidFill>
                  <a:srgbClr val="000000"/>
                </a:solidFill>
                <a:effectLst/>
                <a:latin typeface="+mj-lt"/>
              </a:rPr>
              <a:t>)</a:t>
            </a:r>
            <a:br>
              <a:rPr lang="en-US" sz="1400" dirty="0">
                <a:latin typeface="+mj-lt"/>
              </a:rPr>
            </a:br>
            <a:r>
              <a:rPr lang="en-US" sz="1400" b="0" i="0" dirty="0">
                <a:solidFill>
                  <a:srgbClr val="0000CD"/>
                </a:solidFill>
                <a:effectLst/>
                <a:latin typeface="+mj-lt"/>
              </a:rPr>
              <a:t>print</a:t>
            </a:r>
            <a:r>
              <a:rPr lang="en-US" sz="1400" b="0" i="0" dirty="0">
                <a:solidFill>
                  <a:srgbClr val="000000"/>
                </a:solidFill>
                <a:effectLst/>
                <a:latin typeface="+mj-lt"/>
              </a:rPr>
              <a:t>(</a:t>
            </a:r>
            <a:r>
              <a:rPr lang="en-US" sz="1400" b="0" i="0" dirty="0" err="1">
                <a:solidFill>
                  <a:srgbClr val="000000"/>
                </a:solidFill>
                <a:effectLst/>
                <a:latin typeface="+mj-lt"/>
              </a:rPr>
              <a:t>thistuple</a:t>
            </a:r>
            <a:r>
              <a:rPr lang="en-US" sz="1400" b="0" i="0" dirty="0">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mj-lt"/>
              </a:rPr>
              <a:t>Loop through a tuple</a:t>
            </a:r>
          </a:p>
          <a:p>
            <a:pPr marL="0" marR="0" lvl="0" indent="0" algn="l" defTabSz="914400" rtl="0" eaLnBrk="0" fontAlgn="base" latinLnBrk="0" hangingPunct="0">
              <a:lnSpc>
                <a:spcPct val="100000"/>
              </a:lnSpc>
              <a:spcBef>
                <a:spcPct val="0"/>
              </a:spcBef>
              <a:spcAft>
                <a:spcPct val="0"/>
              </a:spcAft>
              <a:buClrTx/>
              <a:buSzTx/>
              <a:buFontTx/>
              <a:buNone/>
              <a:tabLst/>
            </a:pPr>
            <a:r>
              <a:rPr lang="en-US" sz="1400" b="0" i="0" dirty="0" err="1">
                <a:solidFill>
                  <a:srgbClr val="000000"/>
                </a:solidFill>
                <a:effectLst/>
                <a:latin typeface="+mj-lt"/>
              </a:rPr>
              <a:t>thistuple</a:t>
            </a:r>
            <a:r>
              <a:rPr lang="en-US" sz="1400" b="0" i="0" dirty="0">
                <a:solidFill>
                  <a:srgbClr val="000000"/>
                </a:solidFill>
                <a:effectLst/>
                <a:latin typeface="+mj-lt"/>
              </a:rPr>
              <a:t> = (</a:t>
            </a:r>
            <a:r>
              <a:rPr lang="en-US" sz="1400" b="0" i="0" dirty="0">
                <a:solidFill>
                  <a:srgbClr val="A52A2A"/>
                </a:solidFill>
                <a:effectLst/>
                <a:latin typeface="+mj-lt"/>
              </a:rPr>
              <a:t>"apple"</a:t>
            </a:r>
            <a:r>
              <a:rPr lang="en-US" sz="1400" b="0" i="0" dirty="0">
                <a:solidFill>
                  <a:srgbClr val="000000"/>
                </a:solidFill>
                <a:effectLst/>
                <a:latin typeface="+mj-lt"/>
              </a:rPr>
              <a:t>, </a:t>
            </a:r>
            <a:r>
              <a:rPr lang="en-US" sz="1400" b="0" i="0" dirty="0">
                <a:solidFill>
                  <a:srgbClr val="A52A2A"/>
                </a:solidFill>
                <a:effectLst/>
                <a:latin typeface="+mj-lt"/>
              </a:rPr>
              <a:t>"banana"</a:t>
            </a:r>
            <a:r>
              <a:rPr lang="en-US" sz="1400" b="0" i="0" dirty="0">
                <a:solidFill>
                  <a:srgbClr val="000000"/>
                </a:solidFill>
                <a:effectLst/>
                <a:latin typeface="+mj-lt"/>
              </a:rPr>
              <a:t>, </a:t>
            </a:r>
            <a:r>
              <a:rPr lang="en-US" sz="1400" b="0" i="0" dirty="0">
                <a:solidFill>
                  <a:srgbClr val="A52A2A"/>
                </a:solidFill>
                <a:effectLst/>
                <a:latin typeface="+mj-lt"/>
              </a:rPr>
              <a:t>"cherry"</a:t>
            </a:r>
            <a:r>
              <a:rPr lang="en-US" sz="1400" b="0" i="0" dirty="0">
                <a:solidFill>
                  <a:srgbClr val="000000"/>
                </a:solidFill>
                <a:effectLst/>
                <a:latin typeface="+mj-lt"/>
              </a:rPr>
              <a:t>)</a:t>
            </a:r>
            <a:br>
              <a:rPr lang="en-US" sz="1400" dirty="0">
                <a:latin typeface="+mj-lt"/>
              </a:rPr>
            </a:br>
            <a:r>
              <a:rPr lang="en-US" sz="1400" b="0" i="0" dirty="0">
                <a:solidFill>
                  <a:srgbClr val="0000CD"/>
                </a:solidFill>
                <a:effectLst/>
                <a:latin typeface="+mj-lt"/>
              </a:rPr>
              <a:t>for</a:t>
            </a:r>
            <a:r>
              <a:rPr lang="en-US" sz="1400" b="0" i="0" dirty="0">
                <a:solidFill>
                  <a:srgbClr val="000000"/>
                </a:solidFill>
                <a:effectLst/>
                <a:latin typeface="+mj-lt"/>
              </a:rPr>
              <a:t> x </a:t>
            </a:r>
            <a:r>
              <a:rPr lang="en-US" sz="1400" b="0" i="0" dirty="0">
                <a:solidFill>
                  <a:srgbClr val="0000CD"/>
                </a:solidFill>
                <a:effectLst/>
                <a:latin typeface="+mj-lt"/>
              </a:rPr>
              <a:t>in</a:t>
            </a:r>
            <a:r>
              <a:rPr lang="en-US" sz="1400" b="0" i="0" dirty="0">
                <a:solidFill>
                  <a:srgbClr val="000000"/>
                </a:solidFill>
                <a:effectLst/>
                <a:latin typeface="+mj-lt"/>
              </a:rPr>
              <a:t> </a:t>
            </a:r>
            <a:r>
              <a:rPr lang="en-US" sz="1400" b="0" i="0" dirty="0" err="1">
                <a:solidFill>
                  <a:srgbClr val="000000"/>
                </a:solidFill>
                <a:effectLst/>
                <a:latin typeface="+mj-lt"/>
              </a:rPr>
              <a:t>thistuple</a:t>
            </a:r>
            <a:r>
              <a:rPr lang="en-US" sz="1400" b="0" i="0" dirty="0">
                <a:solidFill>
                  <a:srgbClr val="000000"/>
                </a:solidFill>
                <a:effectLst/>
                <a:latin typeface="+mj-lt"/>
              </a:rPr>
              <a:t>:</a:t>
            </a:r>
            <a:br>
              <a:rPr lang="en-US" sz="1400" dirty="0">
                <a:latin typeface="+mj-lt"/>
              </a:rPr>
            </a:br>
            <a:r>
              <a:rPr lang="en-US" sz="1400" b="0" i="0" dirty="0">
                <a:solidFill>
                  <a:srgbClr val="000000"/>
                </a:solidFill>
                <a:effectLst/>
                <a:latin typeface="+mj-lt"/>
              </a:rPr>
              <a:t>  </a:t>
            </a:r>
            <a:r>
              <a:rPr lang="en-US" sz="1400" b="0" i="0" dirty="0">
                <a:solidFill>
                  <a:srgbClr val="0000CD"/>
                </a:solidFill>
                <a:effectLst/>
                <a:latin typeface="+mj-lt"/>
              </a:rPr>
              <a:t>print</a:t>
            </a:r>
            <a:r>
              <a:rPr lang="en-US" sz="1400" b="0" i="0" dirty="0">
                <a:solidFill>
                  <a:srgbClr val="000000"/>
                </a:solidFill>
                <a:effectLst/>
                <a:latin typeface="+mj-lt"/>
              </a:rPr>
              <a:t>(x)</a:t>
            </a:r>
            <a:endParaRPr lang="en-US" sz="1400" dirty="0">
              <a:latin typeface="+mj-lt"/>
            </a:endParaRPr>
          </a:p>
        </p:txBody>
      </p:sp>
    </p:spTree>
    <p:extLst>
      <p:ext uri="{BB962C8B-B14F-4D97-AF65-F5344CB8AC3E}">
        <p14:creationId xmlns:p14="http://schemas.microsoft.com/office/powerpoint/2010/main" val="378822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EC49-C233-1A7A-9E1E-E819FB9881D3}"/>
              </a:ext>
            </a:extLst>
          </p:cNvPr>
          <p:cNvSpPr>
            <a:spLocks noGrp="1"/>
          </p:cNvSpPr>
          <p:nvPr>
            <p:ph type="title"/>
          </p:nvPr>
        </p:nvSpPr>
        <p:spPr/>
        <p:txBody>
          <a:bodyPr>
            <a:normAutofit/>
          </a:bodyPr>
          <a:lstStyle/>
          <a:p>
            <a:pPr algn="ctr"/>
            <a:r>
              <a:rPr lang="en-US" sz="2400" b="1" dirty="0">
                <a:solidFill>
                  <a:srgbClr val="7030A0"/>
                </a:solidFill>
              </a:rPr>
              <a:t>Explain my project</a:t>
            </a:r>
          </a:p>
        </p:txBody>
      </p:sp>
      <p:sp>
        <p:nvSpPr>
          <p:cNvPr id="3" name="Content Placeholder 2">
            <a:extLst>
              <a:ext uri="{FF2B5EF4-FFF2-40B4-BE49-F238E27FC236}">
                <a16:creationId xmlns:a16="http://schemas.microsoft.com/office/drawing/2014/main" id="{A0120B42-89DF-3848-4DF7-B1F9CA751D48}"/>
              </a:ext>
            </a:extLst>
          </p:cNvPr>
          <p:cNvSpPr>
            <a:spLocks noGrp="1"/>
          </p:cNvSpPr>
          <p:nvPr>
            <p:ph idx="1"/>
          </p:nvPr>
        </p:nvSpPr>
        <p:spPr>
          <a:xfrm>
            <a:off x="769076" y="1269999"/>
            <a:ext cx="10515600" cy="5434135"/>
          </a:xfrm>
        </p:spPr>
        <p:txBody>
          <a:bodyPr>
            <a:noAutofit/>
          </a:bodyPr>
          <a:lstStyle/>
          <a:p>
            <a:r>
              <a:rPr lang="en-US" sz="1400" dirty="0">
                <a:latin typeface="+mj-lt"/>
              </a:rPr>
              <a:t>Steps:</a:t>
            </a:r>
          </a:p>
          <a:p>
            <a:r>
              <a:rPr lang="en-US" sz="1400" dirty="0">
                <a:latin typeface="+mj-lt"/>
              </a:rPr>
              <a:t>download Python</a:t>
            </a:r>
          </a:p>
          <a:p>
            <a:r>
              <a:rPr lang="en-US" sz="1400" dirty="0">
                <a:latin typeface="+mj-lt"/>
              </a:rPr>
              <a:t>download MySQL and MySQL workbench</a:t>
            </a:r>
          </a:p>
          <a:p>
            <a:r>
              <a:rPr lang="en-US" sz="1400" dirty="0">
                <a:solidFill>
                  <a:srgbClr val="7030A0"/>
                </a:solidFill>
                <a:latin typeface="+mj-lt"/>
              </a:rPr>
              <a:t>https://www.youtube.com/watch?v=4KXLY5Sf2fU SQL in VS code</a:t>
            </a:r>
          </a:p>
          <a:p>
            <a:r>
              <a:rPr lang="en-US" sz="1400" dirty="0">
                <a:solidFill>
                  <a:srgbClr val="7030A0"/>
                </a:solidFill>
                <a:latin typeface="+mj-lt"/>
              </a:rPr>
              <a:t>https://www.youtube.com/watch?v=MhaH7o3lf4E python SQL</a:t>
            </a:r>
          </a:p>
          <a:p>
            <a:r>
              <a:rPr lang="en-US" sz="1400" dirty="0">
                <a:latin typeface="+mj-lt"/>
              </a:rPr>
              <a:t>after installed then open MySQL initialize the database</a:t>
            </a:r>
          </a:p>
          <a:p>
            <a:r>
              <a:rPr lang="en-US" sz="1400" dirty="0">
                <a:latin typeface="+mj-lt"/>
              </a:rPr>
              <a:t>use username and password that I set when you download MySQL to initialize the database.</a:t>
            </a:r>
          </a:p>
          <a:p>
            <a:r>
              <a:rPr lang="en-US" sz="1400" dirty="0">
                <a:latin typeface="+mj-lt"/>
              </a:rPr>
              <a:t>start the server</a:t>
            </a:r>
          </a:p>
          <a:p>
            <a:r>
              <a:rPr lang="en-US" sz="1400" dirty="0">
                <a:latin typeface="+mj-lt"/>
              </a:rPr>
              <a:t>create a MySQL Connection</a:t>
            </a:r>
          </a:p>
          <a:p>
            <a:r>
              <a:rPr lang="en-US" sz="1400" dirty="0">
                <a:latin typeface="+mj-lt"/>
              </a:rPr>
              <a:t>Need connection Name and password</a:t>
            </a:r>
          </a:p>
          <a:p>
            <a:r>
              <a:rPr lang="en-US" sz="1400" dirty="0">
                <a:latin typeface="+mj-lt"/>
              </a:rPr>
              <a:t>connect with python</a:t>
            </a:r>
          </a:p>
          <a:p>
            <a:r>
              <a:rPr lang="en-US" sz="1400" dirty="0">
                <a:latin typeface="+mj-lt"/>
              </a:rPr>
              <a:t>under PyCharm/Preferences/Project Interpreter install MySQL-connector</a:t>
            </a:r>
          </a:p>
          <a:p>
            <a:r>
              <a:rPr lang="en-US" sz="1400" dirty="0">
                <a:latin typeface="+mj-lt"/>
              </a:rPr>
              <a:t>or in </a:t>
            </a:r>
            <a:r>
              <a:rPr lang="en-US" sz="1400" dirty="0" err="1">
                <a:latin typeface="+mj-lt"/>
              </a:rPr>
              <a:t>cmd</a:t>
            </a:r>
            <a:r>
              <a:rPr lang="en-US" sz="1400" dirty="0">
                <a:latin typeface="+mj-lt"/>
              </a:rPr>
              <a:t> use command: pip3 install MySQL-connector-python-rf</a:t>
            </a:r>
          </a:p>
        </p:txBody>
      </p:sp>
    </p:spTree>
    <p:extLst>
      <p:ext uri="{BB962C8B-B14F-4D97-AF65-F5344CB8AC3E}">
        <p14:creationId xmlns:p14="http://schemas.microsoft.com/office/powerpoint/2010/main" val="179373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89DC-3ED1-BF4C-B381-0378D693458C}"/>
              </a:ext>
            </a:extLst>
          </p:cNvPr>
          <p:cNvSpPr>
            <a:spLocks noGrp="1"/>
          </p:cNvSpPr>
          <p:nvPr>
            <p:ph type="title"/>
          </p:nvPr>
        </p:nvSpPr>
        <p:spPr/>
        <p:txBody>
          <a:bodyPr>
            <a:normAutofit/>
          </a:bodyPr>
          <a:lstStyle/>
          <a:p>
            <a:pPr algn="ctr"/>
            <a:r>
              <a:rPr lang="en-US" sz="2400" b="1" dirty="0">
                <a:solidFill>
                  <a:srgbClr val="7030A0"/>
                </a:solidFill>
              </a:rPr>
              <a:t>After connection here is how I create the SQL database in Python</a:t>
            </a:r>
          </a:p>
        </p:txBody>
      </p:sp>
      <p:sp>
        <p:nvSpPr>
          <p:cNvPr id="3" name="Content Placeholder 2">
            <a:extLst>
              <a:ext uri="{FF2B5EF4-FFF2-40B4-BE49-F238E27FC236}">
                <a16:creationId xmlns:a16="http://schemas.microsoft.com/office/drawing/2014/main" id="{AACAFF51-5871-D8EF-E018-38AF26204AE2}"/>
              </a:ext>
            </a:extLst>
          </p:cNvPr>
          <p:cNvSpPr>
            <a:spLocks noGrp="1"/>
          </p:cNvSpPr>
          <p:nvPr>
            <p:ph idx="1"/>
          </p:nvPr>
        </p:nvSpPr>
        <p:spPr/>
        <p:txBody>
          <a:bodyPr>
            <a:normAutofit/>
          </a:bodyPr>
          <a:lstStyle/>
          <a:p>
            <a:r>
              <a:rPr lang="en-US" sz="1400" b="0" dirty="0">
                <a:effectLst/>
                <a:latin typeface="+mj-lt"/>
              </a:rPr>
              <a:t>This part is </a:t>
            </a:r>
          </a:p>
          <a:p>
            <a:r>
              <a:rPr lang="en-US" sz="1400" b="0" dirty="0">
                <a:effectLst/>
                <a:latin typeface="+mj-lt"/>
              </a:rPr>
              <a:t># Importing the MySQL Connector module</a:t>
            </a:r>
          </a:p>
          <a:p>
            <a:r>
              <a:rPr lang="en-US" sz="1400" b="0" dirty="0">
                <a:solidFill>
                  <a:srgbClr val="7030A0"/>
                </a:solidFill>
                <a:effectLst/>
                <a:latin typeface="+mj-lt"/>
              </a:rPr>
              <a:t>import </a:t>
            </a:r>
            <a:r>
              <a:rPr lang="en-US" sz="1400" b="0" dirty="0" err="1">
                <a:solidFill>
                  <a:srgbClr val="7030A0"/>
                </a:solidFill>
                <a:effectLst/>
                <a:latin typeface="+mj-lt"/>
              </a:rPr>
              <a:t>mysql.connector</a:t>
            </a:r>
            <a:endParaRPr lang="en-US" sz="1400" b="0" dirty="0">
              <a:solidFill>
                <a:srgbClr val="7030A0"/>
              </a:solidFill>
              <a:effectLst/>
              <a:latin typeface="+mj-lt"/>
            </a:endParaRPr>
          </a:p>
          <a:p>
            <a:r>
              <a:rPr lang="en-US" sz="1400" b="0" dirty="0">
                <a:solidFill>
                  <a:srgbClr val="6A9955"/>
                </a:solidFill>
                <a:effectLst/>
                <a:latin typeface="+mj-lt"/>
              </a:rPr>
              <a:t># Create a connection to connect MySQL database</a:t>
            </a:r>
            <a:endParaRPr lang="en-US" sz="1400" b="0" dirty="0">
              <a:solidFill>
                <a:srgbClr val="CCCCCC"/>
              </a:solidFill>
              <a:effectLst/>
              <a:latin typeface="+mj-lt"/>
            </a:endParaRPr>
          </a:p>
          <a:p>
            <a:r>
              <a:rPr lang="en-US" sz="1400" b="0" dirty="0" err="1">
                <a:solidFill>
                  <a:srgbClr val="7030A0"/>
                </a:solidFill>
                <a:effectLst/>
                <a:latin typeface="+mj-lt"/>
              </a:rPr>
              <a:t>mydb</a:t>
            </a:r>
            <a:r>
              <a:rPr lang="en-US" sz="1400" b="0" dirty="0">
                <a:solidFill>
                  <a:srgbClr val="7030A0"/>
                </a:solidFill>
                <a:effectLst/>
                <a:latin typeface="+mj-lt"/>
              </a:rPr>
              <a:t> = </a:t>
            </a:r>
            <a:r>
              <a:rPr lang="en-US" sz="1400" b="0" dirty="0" err="1">
                <a:solidFill>
                  <a:srgbClr val="7030A0"/>
                </a:solidFill>
                <a:effectLst/>
                <a:latin typeface="+mj-lt"/>
              </a:rPr>
              <a:t>mysql.connector.connect</a:t>
            </a:r>
            <a:r>
              <a:rPr lang="en-US" sz="1400" b="0" dirty="0">
                <a:solidFill>
                  <a:srgbClr val="7030A0"/>
                </a:solidFill>
                <a:effectLst/>
                <a:latin typeface="+mj-lt"/>
              </a:rPr>
              <a:t>(</a:t>
            </a:r>
          </a:p>
          <a:p>
            <a:pPr marL="0" indent="0">
              <a:buNone/>
            </a:pPr>
            <a:r>
              <a:rPr lang="en-US" sz="1400" b="0" dirty="0">
                <a:solidFill>
                  <a:srgbClr val="7030A0"/>
                </a:solidFill>
                <a:effectLst/>
                <a:latin typeface="+mj-lt"/>
              </a:rPr>
              <a:t>     host="localhost",</a:t>
            </a:r>
          </a:p>
          <a:p>
            <a:pPr marL="0" indent="0">
              <a:buNone/>
            </a:pPr>
            <a:r>
              <a:rPr lang="en-US" sz="1400" b="0" dirty="0">
                <a:solidFill>
                  <a:srgbClr val="7030A0"/>
                </a:solidFill>
                <a:effectLst/>
                <a:latin typeface="+mj-lt"/>
              </a:rPr>
              <a:t>     user="root",</a:t>
            </a:r>
          </a:p>
          <a:p>
            <a:pPr marL="0" indent="0">
              <a:buNone/>
            </a:pPr>
            <a:r>
              <a:rPr lang="en-US" sz="1400" b="0" dirty="0">
                <a:solidFill>
                  <a:srgbClr val="7030A0"/>
                </a:solidFill>
                <a:effectLst/>
                <a:latin typeface="+mj-lt"/>
              </a:rPr>
              <a:t>     password="Wellschiro1!",</a:t>
            </a:r>
          </a:p>
          <a:p>
            <a:pPr marL="0" indent="0">
              <a:buNone/>
            </a:pPr>
            <a:r>
              <a:rPr lang="en-US" sz="1400" b="0" dirty="0">
                <a:solidFill>
                  <a:srgbClr val="7030A0"/>
                </a:solidFill>
                <a:effectLst/>
                <a:latin typeface="+mj-lt"/>
              </a:rPr>
              <a:t>     database="</a:t>
            </a:r>
            <a:r>
              <a:rPr lang="en-US" sz="1400" b="0" dirty="0" err="1">
                <a:solidFill>
                  <a:srgbClr val="7030A0"/>
                </a:solidFill>
                <a:effectLst/>
                <a:latin typeface="+mj-lt"/>
              </a:rPr>
              <a:t>testdb</a:t>
            </a:r>
            <a:r>
              <a:rPr lang="en-US" sz="1400" b="0" dirty="0">
                <a:solidFill>
                  <a:srgbClr val="7030A0"/>
                </a:solidFill>
                <a:effectLst/>
                <a:latin typeface="+mj-lt"/>
              </a:rPr>
              <a:t>")</a:t>
            </a:r>
          </a:p>
          <a:p>
            <a:endParaRPr lang="en-US" dirty="0"/>
          </a:p>
        </p:txBody>
      </p:sp>
    </p:spTree>
    <p:extLst>
      <p:ext uri="{BB962C8B-B14F-4D97-AF65-F5344CB8AC3E}">
        <p14:creationId xmlns:p14="http://schemas.microsoft.com/office/powerpoint/2010/main" val="393208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FA4D-3142-08E4-8F4F-969FF0D09815}"/>
              </a:ext>
            </a:extLst>
          </p:cNvPr>
          <p:cNvSpPr>
            <a:spLocks noGrp="1"/>
          </p:cNvSpPr>
          <p:nvPr>
            <p:ph type="title"/>
          </p:nvPr>
        </p:nvSpPr>
        <p:spPr/>
        <p:txBody>
          <a:bodyPr>
            <a:normAutofit/>
          </a:bodyPr>
          <a:lstStyle/>
          <a:p>
            <a:pPr algn="ctr"/>
            <a:r>
              <a:rPr lang="en-US" sz="2400" b="1" dirty="0">
                <a:solidFill>
                  <a:srgbClr val="7030A0"/>
                </a:solidFill>
              </a:rPr>
              <a:t>Use database connector to create a cursor</a:t>
            </a:r>
          </a:p>
        </p:txBody>
      </p:sp>
      <p:sp>
        <p:nvSpPr>
          <p:cNvPr id="3" name="Content Placeholder 2">
            <a:extLst>
              <a:ext uri="{FF2B5EF4-FFF2-40B4-BE49-F238E27FC236}">
                <a16:creationId xmlns:a16="http://schemas.microsoft.com/office/drawing/2014/main" id="{D6599E27-54CA-5FDC-00EC-CE07690B1495}"/>
              </a:ext>
            </a:extLst>
          </p:cNvPr>
          <p:cNvSpPr>
            <a:spLocks noGrp="1"/>
          </p:cNvSpPr>
          <p:nvPr>
            <p:ph idx="1"/>
          </p:nvPr>
        </p:nvSpPr>
        <p:spPr>
          <a:xfrm>
            <a:off x="778445" y="1641843"/>
            <a:ext cx="8596668" cy="3880773"/>
          </a:xfrm>
        </p:spPr>
        <p:txBody>
          <a:bodyPr>
            <a:normAutofit fontScale="92500" lnSpcReduction="10000"/>
          </a:bodyPr>
          <a:lstStyle/>
          <a:p>
            <a:pPr>
              <a:lnSpc>
                <a:spcPct val="150000"/>
              </a:lnSpc>
            </a:pPr>
            <a:r>
              <a:rPr lang="en-US" sz="1400" b="1" dirty="0">
                <a:effectLst/>
                <a:latin typeface="+mj-lt"/>
              </a:rPr>
              <a:t>What is cursor mean?</a:t>
            </a:r>
          </a:p>
          <a:p>
            <a:pPr>
              <a:lnSpc>
                <a:spcPct val="150000"/>
              </a:lnSpc>
            </a:pPr>
            <a:r>
              <a:rPr lang="en-US" sz="1400" b="0" dirty="0">
                <a:solidFill>
                  <a:srgbClr val="7030A0"/>
                </a:solidFill>
                <a:effectLst/>
                <a:latin typeface="+mj-lt"/>
              </a:rPr>
              <a:t>A cursor is being created for interacting with the database using the MySQL Connector library in Python.</a:t>
            </a:r>
            <a:r>
              <a:rPr lang="en-US" sz="1400" dirty="0">
                <a:solidFill>
                  <a:srgbClr val="7030A0"/>
                </a:solidFill>
                <a:latin typeface="+mj-lt"/>
              </a:rPr>
              <a:t> , when the cursor has been established, we can start pulling down the query.</a:t>
            </a:r>
            <a:r>
              <a:rPr lang="en-US" sz="1400" b="0" dirty="0">
                <a:solidFill>
                  <a:srgbClr val="7030A0"/>
                </a:solidFill>
                <a:effectLst/>
                <a:latin typeface="+mj-lt"/>
              </a:rPr>
              <a:t> Let's break down what this line of code does:</a:t>
            </a:r>
          </a:p>
          <a:p>
            <a:pPr>
              <a:lnSpc>
                <a:spcPct val="150000"/>
              </a:lnSpc>
            </a:pPr>
            <a:r>
              <a:rPr lang="en-US" sz="1400" b="0" dirty="0">
                <a:solidFill>
                  <a:srgbClr val="7030A0"/>
                </a:solidFill>
                <a:effectLst/>
                <a:latin typeface="+mj-lt"/>
              </a:rPr>
              <a:t>Connection (</a:t>
            </a:r>
            <a:r>
              <a:rPr lang="en-US" sz="1400" b="0" dirty="0" err="1">
                <a:solidFill>
                  <a:srgbClr val="7030A0"/>
                </a:solidFill>
                <a:effectLst/>
                <a:latin typeface="+mj-lt"/>
              </a:rPr>
              <a:t>mydb</a:t>
            </a:r>
            <a:r>
              <a:rPr lang="en-US" sz="1400" b="0" dirty="0">
                <a:solidFill>
                  <a:srgbClr val="7030A0"/>
                </a:solidFill>
                <a:effectLst/>
                <a:latin typeface="+mj-lt"/>
              </a:rPr>
              <a:t>): </a:t>
            </a:r>
            <a:r>
              <a:rPr lang="en-US" sz="1400" b="0" dirty="0" err="1">
                <a:solidFill>
                  <a:srgbClr val="7030A0"/>
                </a:solidFill>
                <a:effectLst/>
                <a:latin typeface="+mj-lt"/>
              </a:rPr>
              <a:t>mydb</a:t>
            </a:r>
            <a:r>
              <a:rPr lang="en-US" sz="1400" b="0" dirty="0">
                <a:solidFill>
                  <a:srgbClr val="7030A0"/>
                </a:solidFill>
                <a:effectLst/>
                <a:latin typeface="+mj-lt"/>
              </a:rPr>
              <a:t> is holds a connection to a MySQL database. This connection is established earlier in my code.</a:t>
            </a:r>
          </a:p>
          <a:p>
            <a:pPr>
              <a:lnSpc>
                <a:spcPct val="150000"/>
              </a:lnSpc>
            </a:pPr>
            <a:r>
              <a:rPr lang="en-US" sz="1400" b="0" dirty="0">
                <a:solidFill>
                  <a:srgbClr val="7030A0"/>
                </a:solidFill>
                <a:effectLst/>
                <a:latin typeface="+mj-lt"/>
              </a:rPr>
              <a:t>A cursor is a database object that is used to manage the context of a fetch operation. It allows you to execute SQL queries and fetch results from the database.</a:t>
            </a:r>
          </a:p>
          <a:p>
            <a:pPr>
              <a:lnSpc>
                <a:spcPct val="150000"/>
              </a:lnSpc>
            </a:pPr>
            <a:r>
              <a:rPr lang="en-US" sz="1400" b="0" dirty="0">
                <a:solidFill>
                  <a:srgbClr val="7030A0"/>
                </a:solidFill>
                <a:effectLst/>
                <a:latin typeface="+mj-lt"/>
              </a:rPr>
              <a:t>The cursor object is assigned to the variable </a:t>
            </a:r>
            <a:r>
              <a:rPr lang="en-US" sz="1400" b="0" dirty="0" err="1">
                <a:solidFill>
                  <a:srgbClr val="7030A0"/>
                </a:solidFill>
                <a:effectLst/>
                <a:latin typeface="+mj-lt"/>
              </a:rPr>
              <a:t>mycursor</a:t>
            </a:r>
            <a:r>
              <a:rPr lang="en-US" sz="1400" b="0" dirty="0">
                <a:solidFill>
                  <a:srgbClr val="7030A0"/>
                </a:solidFill>
                <a:effectLst/>
                <a:latin typeface="+mj-lt"/>
              </a:rPr>
              <a:t>`, which we can use to execute SQL queries and perform various operations on the database.</a:t>
            </a:r>
          </a:p>
          <a:p>
            <a:pPr>
              <a:lnSpc>
                <a:spcPct val="150000"/>
              </a:lnSpc>
            </a:pPr>
            <a:r>
              <a:rPr lang="en-US" sz="1400" b="0" dirty="0">
                <a:solidFill>
                  <a:srgbClr val="6A9955"/>
                </a:solidFill>
                <a:effectLst/>
                <a:latin typeface="+mj-lt"/>
              </a:rPr>
              <a:t># </a:t>
            </a:r>
            <a:r>
              <a:rPr lang="en-US" sz="1400" b="0" dirty="0" err="1">
                <a:solidFill>
                  <a:srgbClr val="6A9955"/>
                </a:solidFill>
                <a:effectLst/>
                <a:latin typeface="+mj-lt"/>
              </a:rPr>
              <a:t>mycursor</a:t>
            </a:r>
            <a:r>
              <a:rPr lang="en-US" sz="1400" b="0" dirty="0">
                <a:solidFill>
                  <a:srgbClr val="6A9955"/>
                </a:solidFill>
                <a:effectLst/>
                <a:latin typeface="+mj-lt"/>
              </a:rPr>
              <a:t> = </a:t>
            </a:r>
            <a:r>
              <a:rPr lang="en-US" sz="1400" b="0" dirty="0" err="1">
                <a:solidFill>
                  <a:srgbClr val="6A9955"/>
                </a:solidFill>
                <a:effectLst/>
                <a:latin typeface="+mj-lt"/>
              </a:rPr>
              <a:t>mydb.cursor</a:t>
            </a:r>
            <a:r>
              <a:rPr lang="en-US" sz="1400" b="0" dirty="0">
                <a:solidFill>
                  <a:srgbClr val="6A9955"/>
                </a:solidFill>
                <a:effectLst/>
                <a:latin typeface="+mj-lt"/>
              </a:rPr>
              <a:t>()</a:t>
            </a:r>
            <a:endParaRPr lang="en-US" sz="1400" b="0" dirty="0">
              <a:solidFill>
                <a:srgbClr val="CCCCCC"/>
              </a:solidFill>
              <a:effectLst/>
              <a:latin typeface="+mj-lt"/>
            </a:endParaRPr>
          </a:p>
          <a:p>
            <a:pPr marL="0" indent="0">
              <a:buNone/>
            </a:pPr>
            <a:endParaRPr lang="en-US" dirty="0"/>
          </a:p>
        </p:txBody>
      </p:sp>
    </p:spTree>
    <p:extLst>
      <p:ext uri="{BB962C8B-B14F-4D97-AF65-F5344CB8AC3E}">
        <p14:creationId xmlns:p14="http://schemas.microsoft.com/office/powerpoint/2010/main" val="75244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02CD-2900-C640-6B01-1E23925780D5}"/>
              </a:ext>
            </a:extLst>
          </p:cNvPr>
          <p:cNvSpPr>
            <a:spLocks noGrp="1"/>
          </p:cNvSpPr>
          <p:nvPr>
            <p:ph type="title"/>
          </p:nvPr>
        </p:nvSpPr>
        <p:spPr/>
        <p:txBody>
          <a:bodyPr>
            <a:normAutofit/>
          </a:bodyPr>
          <a:lstStyle/>
          <a:p>
            <a:pPr algn="ctr"/>
            <a:r>
              <a:rPr lang="en-US" sz="2400" b="1" dirty="0">
                <a:solidFill>
                  <a:srgbClr val="7030A0"/>
                </a:solidFill>
              </a:rPr>
              <a:t>Create database and table</a:t>
            </a:r>
          </a:p>
        </p:txBody>
      </p:sp>
      <p:sp>
        <p:nvSpPr>
          <p:cNvPr id="3" name="Content Placeholder 2">
            <a:extLst>
              <a:ext uri="{FF2B5EF4-FFF2-40B4-BE49-F238E27FC236}">
                <a16:creationId xmlns:a16="http://schemas.microsoft.com/office/drawing/2014/main" id="{E728514F-4971-6F49-4B3B-A36E7FF0C3AB}"/>
              </a:ext>
            </a:extLst>
          </p:cNvPr>
          <p:cNvSpPr>
            <a:spLocks noGrp="1"/>
          </p:cNvSpPr>
          <p:nvPr>
            <p:ph idx="1"/>
          </p:nvPr>
        </p:nvSpPr>
        <p:spPr/>
        <p:txBody>
          <a:bodyPr>
            <a:normAutofit/>
          </a:bodyPr>
          <a:lstStyle/>
          <a:p>
            <a:r>
              <a:rPr lang="en-US" sz="1400" b="0" dirty="0">
                <a:effectLst/>
                <a:latin typeface="+mj-lt"/>
              </a:rPr>
              <a:t>The code is here</a:t>
            </a:r>
          </a:p>
          <a:p>
            <a:r>
              <a:rPr lang="en-US" sz="1400" b="0" dirty="0">
                <a:solidFill>
                  <a:srgbClr val="7030A0"/>
                </a:solidFill>
                <a:effectLst/>
                <a:latin typeface="+mj-lt"/>
              </a:rPr>
              <a:t># </a:t>
            </a:r>
            <a:r>
              <a:rPr lang="en-US" sz="1400" b="0" dirty="0" err="1">
                <a:solidFill>
                  <a:srgbClr val="7030A0"/>
                </a:solidFill>
                <a:effectLst/>
                <a:latin typeface="+mj-lt"/>
              </a:rPr>
              <a:t>mycursor.execute</a:t>
            </a:r>
            <a:r>
              <a:rPr lang="en-US" sz="1400" b="0" dirty="0">
                <a:solidFill>
                  <a:srgbClr val="7030A0"/>
                </a:solidFill>
                <a:effectLst/>
                <a:latin typeface="+mj-lt"/>
              </a:rPr>
              <a:t>("CREATE DATABASE </a:t>
            </a:r>
            <a:r>
              <a:rPr lang="en-US" sz="1400" b="0" dirty="0" err="1">
                <a:solidFill>
                  <a:srgbClr val="7030A0"/>
                </a:solidFill>
                <a:effectLst/>
                <a:latin typeface="+mj-lt"/>
              </a:rPr>
              <a:t>firstdb</a:t>
            </a:r>
            <a:r>
              <a:rPr lang="en-US" sz="1400" b="0" dirty="0">
                <a:solidFill>
                  <a:srgbClr val="7030A0"/>
                </a:solidFill>
                <a:effectLst/>
                <a:latin typeface="+mj-lt"/>
              </a:rPr>
              <a:t>")</a:t>
            </a:r>
          </a:p>
          <a:p>
            <a:r>
              <a:rPr lang="en-US" sz="1400" b="0" dirty="0">
                <a:effectLst/>
                <a:latin typeface="+mj-lt"/>
              </a:rPr>
              <a:t>Create a table:</a:t>
            </a:r>
          </a:p>
          <a:p>
            <a:r>
              <a:rPr lang="en-US" sz="1400" b="0" dirty="0" err="1">
                <a:solidFill>
                  <a:srgbClr val="7030A0"/>
                </a:solidFill>
                <a:effectLst/>
                <a:latin typeface="+mj-lt"/>
              </a:rPr>
              <a:t>mycursor.execute</a:t>
            </a:r>
            <a:r>
              <a:rPr lang="en-US" sz="1400" b="0" dirty="0">
                <a:solidFill>
                  <a:srgbClr val="7030A0"/>
                </a:solidFill>
                <a:effectLst/>
                <a:latin typeface="+mj-lt"/>
              </a:rPr>
              <a:t>("CREATE TABLE students (name VARCHAR(255), </a:t>
            </a:r>
            <a:r>
              <a:rPr lang="en-US" sz="1400" b="0" dirty="0" err="1">
                <a:solidFill>
                  <a:srgbClr val="7030A0"/>
                </a:solidFill>
                <a:effectLst/>
                <a:latin typeface="+mj-lt"/>
              </a:rPr>
              <a:t>enrolledcourse</a:t>
            </a:r>
            <a:r>
              <a:rPr lang="en-US" sz="1400" b="0" dirty="0">
                <a:solidFill>
                  <a:srgbClr val="7030A0"/>
                </a:solidFill>
                <a:effectLst/>
                <a:latin typeface="+mj-lt"/>
              </a:rPr>
              <a:t> VARCHAR(255), grade INTEGER(10))")</a:t>
            </a:r>
          </a:p>
          <a:p>
            <a:endParaRPr lang="en-US" dirty="0"/>
          </a:p>
        </p:txBody>
      </p:sp>
    </p:spTree>
    <p:extLst>
      <p:ext uri="{BB962C8B-B14F-4D97-AF65-F5344CB8AC3E}">
        <p14:creationId xmlns:p14="http://schemas.microsoft.com/office/powerpoint/2010/main" val="1076274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236</TotalTime>
  <Words>1403</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Trebuchet MS</vt:lpstr>
      <vt:lpstr>Verdana</vt:lpstr>
      <vt:lpstr>Wingdings 3</vt:lpstr>
      <vt:lpstr>Facet</vt:lpstr>
      <vt:lpstr>CSI 226 Final Project</vt:lpstr>
      <vt:lpstr>The Programming language that I chose is Python.</vt:lpstr>
      <vt:lpstr>My Project is using Python to create a SQL database</vt:lpstr>
      <vt:lpstr>Explain some code in Python</vt:lpstr>
      <vt:lpstr>Explain some code in Python</vt:lpstr>
      <vt:lpstr>Explain my project</vt:lpstr>
      <vt:lpstr>After connection here is how I create the SQL database in Python</vt:lpstr>
      <vt:lpstr>Use database connector to create a cursor</vt:lpstr>
      <vt:lpstr>Create database and table</vt:lpstr>
      <vt:lpstr>Explain some code in my project</vt:lpstr>
      <vt:lpstr>Explain some code in my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226 Final Project</dc:title>
  <dc:creator>美丽 郑</dc:creator>
  <cp:lastModifiedBy>美丽 郑</cp:lastModifiedBy>
  <cp:revision>5</cp:revision>
  <dcterms:created xsi:type="dcterms:W3CDTF">2023-12-05T02:40:49Z</dcterms:created>
  <dcterms:modified xsi:type="dcterms:W3CDTF">2023-12-05T18:12:40Z</dcterms:modified>
</cp:coreProperties>
</file>