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EB1B4894-31DD-4F3F-A2D5-B2A5A0D14B47}" type="datetimeFigureOut">
              <a:rPr lang="en-US" smtClean="0"/>
              <a:t>3/19/2024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045D013F-F319-481C-BB6C-F7024350B48B}" type="slidenum">
              <a:rPr lang="en-US" smtClean="0"/>
              <a:t>‹#›</a:t>
            </a:fld>
            <a:endParaRPr lang="en-US"/>
          </a:p>
        </p:txBody>
      </p:sp>
    </p:spTree>
    <p:extLst>
      <p:ext uri="{BB962C8B-B14F-4D97-AF65-F5344CB8AC3E}">
        <p14:creationId xmlns:p14="http://schemas.microsoft.com/office/powerpoint/2010/main" val="1486104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AD5B01-8944-40D3-BCA2-1BC6668DA3FB}"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BFAA975-98C0-4ECE-8B4C-788602CAF4C2}" type="slidenum">
              <a:rPr lang="en-US" smtClean="0"/>
              <a:t>‹#›</a:t>
            </a:fld>
            <a:endParaRPr lang="en-US"/>
          </a:p>
        </p:txBody>
      </p:sp>
    </p:spTree>
    <p:extLst>
      <p:ext uri="{BB962C8B-B14F-4D97-AF65-F5344CB8AC3E}">
        <p14:creationId xmlns:p14="http://schemas.microsoft.com/office/powerpoint/2010/main" val="3131753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AD5B01-8944-40D3-BCA2-1BC6668DA3FB}"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FAA975-98C0-4ECE-8B4C-788602CAF4C2}" type="slidenum">
              <a:rPr lang="en-US" smtClean="0"/>
              <a:t>‹#›</a:t>
            </a:fld>
            <a:endParaRPr lang="en-US"/>
          </a:p>
        </p:txBody>
      </p:sp>
    </p:spTree>
    <p:extLst>
      <p:ext uri="{BB962C8B-B14F-4D97-AF65-F5344CB8AC3E}">
        <p14:creationId xmlns:p14="http://schemas.microsoft.com/office/powerpoint/2010/main" val="620852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AD5B01-8944-40D3-BCA2-1BC6668DA3FB}"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FAA975-98C0-4ECE-8B4C-788602CAF4C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2420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5AD5B01-8944-40D3-BCA2-1BC6668DA3FB}"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FAA975-98C0-4ECE-8B4C-788602CAF4C2}" type="slidenum">
              <a:rPr lang="en-US" smtClean="0"/>
              <a:t>‹#›</a:t>
            </a:fld>
            <a:endParaRPr lang="en-US"/>
          </a:p>
        </p:txBody>
      </p:sp>
    </p:spTree>
    <p:extLst>
      <p:ext uri="{BB962C8B-B14F-4D97-AF65-F5344CB8AC3E}">
        <p14:creationId xmlns:p14="http://schemas.microsoft.com/office/powerpoint/2010/main" val="1098725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5AD5B01-8944-40D3-BCA2-1BC6668DA3FB}"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FAA975-98C0-4ECE-8B4C-788602CAF4C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0751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5AD5B01-8944-40D3-BCA2-1BC6668DA3FB}"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FAA975-98C0-4ECE-8B4C-788602CAF4C2}" type="slidenum">
              <a:rPr lang="en-US" smtClean="0"/>
              <a:t>‹#›</a:t>
            </a:fld>
            <a:endParaRPr lang="en-US"/>
          </a:p>
        </p:txBody>
      </p:sp>
    </p:spTree>
    <p:extLst>
      <p:ext uri="{BB962C8B-B14F-4D97-AF65-F5344CB8AC3E}">
        <p14:creationId xmlns:p14="http://schemas.microsoft.com/office/powerpoint/2010/main" val="2835308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AD5B01-8944-40D3-BCA2-1BC6668DA3FB}"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FAA975-98C0-4ECE-8B4C-788602CAF4C2}" type="slidenum">
              <a:rPr lang="en-US" smtClean="0"/>
              <a:t>‹#›</a:t>
            </a:fld>
            <a:endParaRPr lang="en-US"/>
          </a:p>
        </p:txBody>
      </p:sp>
    </p:spTree>
    <p:extLst>
      <p:ext uri="{BB962C8B-B14F-4D97-AF65-F5344CB8AC3E}">
        <p14:creationId xmlns:p14="http://schemas.microsoft.com/office/powerpoint/2010/main" val="3241453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AD5B01-8944-40D3-BCA2-1BC6668DA3FB}"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FAA975-98C0-4ECE-8B4C-788602CAF4C2}" type="slidenum">
              <a:rPr lang="en-US" smtClean="0"/>
              <a:t>‹#›</a:t>
            </a:fld>
            <a:endParaRPr lang="en-US"/>
          </a:p>
        </p:txBody>
      </p:sp>
    </p:spTree>
    <p:extLst>
      <p:ext uri="{BB962C8B-B14F-4D97-AF65-F5344CB8AC3E}">
        <p14:creationId xmlns:p14="http://schemas.microsoft.com/office/powerpoint/2010/main" val="402753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AD5B01-8944-40D3-BCA2-1BC6668DA3FB}"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FAA975-98C0-4ECE-8B4C-788602CAF4C2}" type="slidenum">
              <a:rPr lang="en-US" smtClean="0"/>
              <a:t>‹#›</a:t>
            </a:fld>
            <a:endParaRPr lang="en-US"/>
          </a:p>
        </p:txBody>
      </p:sp>
    </p:spTree>
    <p:extLst>
      <p:ext uri="{BB962C8B-B14F-4D97-AF65-F5344CB8AC3E}">
        <p14:creationId xmlns:p14="http://schemas.microsoft.com/office/powerpoint/2010/main" val="188834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AD5B01-8944-40D3-BCA2-1BC6668DA3FB}"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FAA975-98C0-4ECE-8B4C-788602CAF4C2}" type="slidenum">
              <a:rPr lang="en-US" smtClean="0"/>
              <a:t>‹#›</a:t>
            </a:fld>
            <a:endParaRPr lang="en-US"/>
          </a:p>
        </p:txBody>
      </p:sp>
    </p:spTree>
    <p:extLst>
      <p:ext uri="{BB962C8B-B14F-4D97-AF65-F5344CB8AC3E}">
        <p14:creationId xmlns:p14="http://schemas.microsoft.com/office/powerpoint/2010/main" val="37466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AD5B01-8944-40D3-BCA2-1BC6668DA3FB}"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BFAA975-98C0-4ECE-8B4C-788602CAF4C2}" type="slidenum">
              <a:rPr lang="en-US" smtClean="0"/>
              <a:t>‹#›</a:t>
            </a:fld>
            <a:endParaRPr lang="en-US"/>
          </a:p>
        </p:txBody>
      </p:sp>
    </p:spTree>
    <p:extLst>
      <p:ext uri="{BB962C8B-B14F-4D97-AF65-F5344CB8AC3E}">
        <p14:creationId xmlns:p14="http://schemas.microsoft.com/office/powerpoint/2010/main" val="1912377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AD5B01-8944-40D3-BCA2-1BC6668DA3FB}" type="datetimeFigureOut">
              <a:rPr lang="en-US" smtClean="0"/>
              <a:t>3/19/2024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BFAA975-98C0-4ECE-8B4C-788602CAF4C2}" type="slidenum">
              <a:rPr lang="en-US" smtClean="0"/>
              <a:t>‹#›</a:t>
            </a:fld>
            <a:endParaRPr lang="en-US"/>
          </a:p>
        </p:txBody>
      </p:sp>
    </p:spTree>
    <p:extLst>
      <p:ext uri="{BB962C8B-B14F-4D97-AF65-F5344CB8AC3E}">
        <p14:creationId xmlns:p14="http://schemas.microsoft.com/office/powerpoint/2010/main" val="4256214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AD5B01-8944-40D3-BCA2-1BC6668DA3FB}" type="datetimeFigureOut">
              <a:rPr lang="en-US" smtClean="0"/>
              <a:t>3/19/2024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BFAA975-98C0-4ECE-8B4C-788602CAF4C2}" type="slidenum">
              <a:rPr lang="en-US" smtClean="0"/>
              <a:t>‹#›</a:t>
            </a:fld>
            <a:endParaRPr lang="en-US"/>
          </a:p>
        </p:txBody>
      </p:sp>
    </p:spTree>
    <p:extLst>
      <p:ext uri="{BB962C8B-B14F-4D97-AF65-F5344CB8AC3E}">
        <p14:creationId xmlns:p14="http://schemas.microsoft.com/office/powerpoint/2010/main" val="3704554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AD5B01-8944-40D3-BCA2-1BC6668DA3FB}" type="datetimeFigureOut">
              <a:rPr lang="en-US" smtClean="0"/>
              <a:t>3/19/2024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BFAA975-98C0-4ECE-8B4C-788602CAF4C2}" type="slidenum">
              <a:rPr lang="en-US" smtClean="0"/>
              <a:t>‹#›</a:t>
            </a:fld>
            <a:endParaRPr lang="en-US"/>
          </a:p>
        </p:txBody>
      </p:sp>
    </p:spTree>
    <p:extLst>
      <p:ext uri="{BB962C8B-B14F-4D97-AF65-F5344CB8AC3E}">
        <p14:creationId xmlns:p14="http://schemas.microsoft.com/office/powerpoint/2010/main" val="3459566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AD5B01-8944-40D3-BCA2-1BC6668DA3FB}"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BFAA975-98C0-4ECE-8B4C-788602CAF4C2}" type="slidenum">
              <a:rPr lang="en-US" smtClean="0"/>
              <a:t>‹#›</a:t>
            </a:fld>
            <a:endParaRPr lang="en-US"/>
          </a:p>
        </p:txBody>
      </p:sp>
    </p:spTree>
    <p:extLst>
      <p:ext uri="{BB962C8B-B14F-4D97-AF65-F5344CB8AC3E}">
        <p14:creationId xmlns:p14="http://schemas.microsoft.com/office/powerpoint/2010/main" val="222525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AD5B01-8944-40D3-BCA2-1BC6668DA3FB}"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FAA975-98C0-4ECE-8B4C-788602CAF4C2}" type="slidenum">
              <a:rPr lang="en-US" smtClean="0"/>
              <a:t>‹#›</a:t>
            </a:fld>
            <a:endParaRPr lang="en-US"/>
          </a:p>
        </p:txBody>
      </p:sp>
    </p:spTree>
    <p:extLst>
      <p:ext uri="{BB962C8B-B14F-4D97-AF65-F5344CB8AC3E}">
        <p14:creationId xmlns:p14="http://schemas.microsoft.com/office/powerpoint/2010/main" val="360863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5AD5B01-8944-40D3-BCA2-1BC6668DA3FB}" type="datetimeFigureOut">
              <a:rPr lang="en-US" smtClean="0"/>
              <a:t>3/19/2024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BFAA975-98C0-4ECE-8B4C-788602CAF4C2}" type="slidenum">
              <a:rPr lang="en-US" smtClean="0"/>
              <a:t>‹#›</a:t>
            </a:fld>
            <a:endParaRPr lang="en-US"/>
          </a:p>
        </p:txBody>
      </p:sp>
    </p:spTree>
    <p:extLst>
      <p:ext uri="{BB962C8B-B14F-4D97-AF65-F5344CB8AC3E}">
        <p14:creationId xmlns:p14="http://schemas.microsoft.com/office/powerpoint/2010/main" val="259770663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77FD6-0645-D783-DF57-E796CC6B49A6}"/>
              </a:ext>
            </a:extLst>
          </p:cNvPr>
          <p:cNvSpPr>
            <a:spLocks noGrp="1"/>
          </p:cNvSpPr>
          <p:nvPr>
            <p:ph type="ctrTitle"/>
          </p:nvPr>
        </p:nvSpPr>
        <p:spPr>
          <a:xfrm>
            <a:off x="1659321" y="76897"/>
            <a:ext cx="9500321" cy="2262781"/>
          </a:xfrm>
        </p:spPr>
        <p:txBody>
          <a:bodyPr>
            <a:normAutofit/>
          </a:bodyPr>
          <a:lstStyle/>
          <a:p>
            <a:pPr algn="ctr"/>
            <a:r>
              <a:rPr lang="en-US" sz="4000" b="0" i="0" dirty="0">
                <a:solidFill>
                  <a:srgbClr val="0D0D0D"/>
                </a:solidFill>
                <a:effectLst/>
              </a:rPr>
              <a:t>Library Application </a:t>
            </a:r>
            <a:br>
              <a:rPr lang="en-US" sz="4000" b="0" i="0" dirty="0">
                <a:solidFill>
                  <a:srgbClr val="0D0D0D"/>
                </a:solidFill>
                <a:effectLst/>
              </a:rPr>
            </a:br>
            <a:r>
              <a:rPr lang="en-US" sz="4000" b="0" i="0" dirty="0">
                <a:solidFill>
                  <a:srgbClr val="0D0D0D"/>
                </a:solidFill>
                <a:effectLst/>
              </a:rPr>
              <a:t>Using Binary Search Tree</a:t>
            </a:r>
            <a:endParaRPr lang="en-US" sz="4000" dirty="0"/>
          </a:p>
        </p:txBody>
      </p:sp>
      <p:sp>
        <p:nvSpPr>
          <p:cNvPr id="3" name="Subtitle 2">
            <a:extLst>
              <a:ext uri="{FF2B5EF4-FFF2-40B4-BE49-F238E27FC236}">
                <a16:creationId xmlns:a16="http://schemas.microsoft.com/office/drawing/2014/main" id="{F4CBF7BE-619B-6BA0-39FA-EEFD7C5984A9}"/>
              </a:ext>
            </a:extLst>
          </p:cNvPr>
          <p:cNvSpPr>
            <a:spLocks noGrp="1"/>
          </p:cNvSpPr>
          <p:nvPr>
            <p:ph type="subTitle" idx="1"/>
          </p:nvPr>
        </p:nvSpPr>
        <p:spPr>
          <a:xfrm>
            <a:off x="2029419" y="4030424"/>
            <a:ext cx="8915399" cy="1126283"/>
          </a:xfrm>
        </p:spPr>
        <p:txBody>
          <a:bodyPr>
            <a:normAutofit/>
          </a:bodyPr>
          <a:lstStyle/>
          <a:p>
            <a:pPr algn="ctr"/>
            <a:r>
              <a:rPr lang="en-US" sz="2000" b="0" i="0" dirty="0">
                <a:solidFill>
                  <a:srgbClr val="0D0D0D"/>
                </a:solidFill>
                <a:effectLst/>
                <a:latin typeface="+mj-lt"/>
              </a:rPr>
              <a:t>Managing Books Efficiently</a:t>
            </a:r>
          </a:p>
          <a:p>
            <a:pPr algn="ctr"/>
            <a:r>
              <a:rPr lang="en-US" sz="2000" dirty="0">
                <a:solidFill>
                  <a:srgbClr val="0D0D0D"/>
                </a:solidFill>
                <a:latin typeface="+mj-lt"/>
              </a:rPr>
              <a:t>By Meili Zheng</a:t>
            </a:r>
            <a:endParaRPr lang="en-US" sz="2000" dirty="0">
              <a:latin typeface="+mj-lt"/>
            </a:endParaRPr>
          </a:p>
        </p:txBody>
      </p:sp>
    </p:spTree>
    <p:extLst>
      <p:ext uri="{BB962C8B-B14F-4D97-AF65-F5344CB8AC3E}">
        <p14:creationId xmlns:p14="http://schemas.microsoft.com/office/powerpoint/2010/main" val="148633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7F63-EC14-2BF6-4E26-A767101FAA31}"/>
              </a:ext>
            </a:extLst>
          </p:cNvPr>
          <p:cNvSpPr>
            <a:spLocks noGrp="1"/>
          </p:cNvSpPr>
          <p:nvPr>
            <p:ph type="title"/>
          </p:nvPr>
        </p:nvSpPr>
        <p:spPr/>
        <p:txBody>
          <a:bodyPr/>
          <a:lstStyle/>
          <a:p>
            <a:r>
              <a:rPr lang="en-US" i="0" dirty="0">
                <a:solidFill>
                  <a:srgbClr val="0D0D0D"/>
                </a:solidFill>
                <a:effectLst/>
              </a:rPr>
              <a:t>Introduction to the Library Application</a:t>
            </a:r>
            <a:endParaRPr lang="en-US" dirty="0"/>
          </a:p>
        </p:txBody>
      </p:sp>
      <p:sp>
        <p:nvSpPr>
          <p:cNvPr id="3" name="Content Placeholder 2">
            <a:extLst>
              <a:ext uri="{FF2B5EF4-FFF2-40B4-BE49-F238E27FC236}">
                <a16:creationId xmlns:a16="http://schemas.microsoft.com/office/drawing/2014/main" id="{7CCF08BF-3CCB-ADFD-EC96-192C36B48594}"/>
              </a:ext>
            </a:extLst>
          </p:cNvPr>
          <p:cNvSpPr>
            <a:spLocks noGrp="1"/>
          </p:cNvSpPr>
          <p:nvPr>
            <p:ph idx="1"/>
          </p:nvPr>
        </p:nvSpPr>
        <p:spPr>
          <a:xfrm>
            <a:off x="2589212" y="1380575"/>
            <a:ext cx="8915400" cy="4599658"/>
          </a:xfrm>
        </p:spPr>
        <p:txBody>
          <a:bodyPr>
            <a:noAutofit/>
          </a:bodyPr>
          <a:lstStyle/>
          <a:p>
            <a:r>
              <a:rPr lang="en-US" sz="1000" dirty="0"/>
              <a:t>This application utilizes a Binary Search Tree (BST) to create a library system where users can add and search for books efficiently. Below are the key concepts used in this application:</a:t>
            </a:r>
          </a:p>
          <a:p>
            <a:r>
              <a:rPr lang="en-US" sz="1000" dirty="0"/>
              <a:t>Node:</a:t>
            </a:r>
          </a:p>
          <a:p>
            <a:r>
              <a:rPr lang="en-US" sz="1000" dirty="0"/>
              <a:t>In the context of a Binary Search Tree, a node is a fundamental building block that holds a value and references to its left and right children's nodes.</a:t>
            </a:r>
          </a:p>
          <a:p>
            <a:r>
              <a:rPr lang="en-US" sz="1000" dirty="0"/>
              <a:t>Each node in the BST represents a book in the library, containing information such as ISBN, title, and author.</a:t>
            </a:r>
          </a:p>
          <a:p>
            <a:r>
              <a:rPr lang="en-US" sz="1000" dirty="0"/>
              <a:t>Binary Search Tree:</a:t>
            </a:r>
          </a:p>
          <a:p>
            <a:r>
              <a:rPr lang="en-US" sz="1000" dirty="0"/>
              <a:t>It's a hierarchical data structure consisting of nodes organized in a hierarchical manner.</a:t>
            </a:r>
          </a:p>
          <a:p>
            <a:r>
              <a:rPr lang="en-US" sz="1000" dirty="0"/>
              <a:t>The BST property ensures that the value of nodes in the left subtree is less than the value of their parent node, and the value of nodes in the right subtree is greater than the value of their parent node.</a:t>
            </a:r>
          </a:p>
          <a:p>
            <a:r>
              <a:rPr lang="en-US" sz="1000" dirty="0"/>
              <a:t>This property enables efficient searching, insertion, and deletion of nodes in logarithmic time complexity.</a:t>
            </a:r>
          </a:p>
          <a:p>
            <a:r>
              <a:rPr lang="en-US" sz="1000" dirty="0"/>
              <a:t>Incomparable Interface:</a:t>
            </a:r>
          </a:p>
          <a:p>
            <a:r>
              <a:rPr lang="en-US" sz="1000" dirty="0"/>
              <a:t>It's an interface used to compare objects of a class.</a:t>
            </a:r>
          </a:p>
          <a:p>
            <a:r>
              <a:rPr lang="en-US" sz="1000" dirty="0"/>
              <a:t>In this application, the Book class implements the Incomparable&lt;Book&gt; interface to provide a comparison method based on the ISBN of books.</a:t>
            </a:r>
          </a:p>
          <a:p>
            <a:r>
              <a:rPr lang="en-US" sz="1000" dirty="0"/>
              <a:t>This enables sorting and searching operations in the Binary Search Tree based on the ISBN values of books.</a:t>
            </a:r>
          </a:p>
          <a:p>
            <a:r>
              <a:rPr lang="en-US" sz="1000" dirty="0"/>
              <a:t>By leveraging these concepts, the application allows users to seamlessly manage a library of books, ensuring fast and efficient operations for adding new books and searching for books by their ISBN.</a:t>
            </a:r>
          </a:p>
        </p:txBody>
      </p:sp>
    </p:spTree>
    <p:extLst>
      <p:ext uri="{BB962C8B-B14F-4D97-AF65-F5344CB8AC3E}">
        <p14:creationId xmlns:p14="http://schemas.microsoft.com/office/powerpoint/2010/main" val="3879040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2444-B582-3A06-939F-A68CFC9F0D24}"/>
              </a:ext>
            </a:extLst>
          </p:cNvPr>
          <p:cNvSpPr>
            <a:spLocks noGrp="1"/>
          </p:cNvSpPr>
          <p:nvPr>
            <p:ph type="title"/>
          </p:nvPr>
        </p:nvSpPr>
        <p:spPr/>
        <p:txBody>
          <a:bodyPr/>
          <a:lstStyle/>
          <a:p>
            <a:r>
              <a:rPr lang="en-US" i="0" dirty="0">
                <a:solidFill>
                  <a:srgbClr val="0D0D0D"/>
                </a:solidFill>
                <a:effectLst/>
              </a:rPr>
              <a:t>Tree Node Class</a:t>
            </a:r>
            <a:endParaRPr lang="en-US" dirty="0"/>
          </a:p>
        </p:txBody>
      </p:sp>
      <p:sp>
        <p:nvSpPr>
          <p:cNvPr id="3" name="Content Placeholder 2">
            <a:extLst>
              <a:ext uri="{FF2B5EF4-FFF2-40B4-BE49-F238E27FC236}">
                <a16:creationId xmlns:a16="http://schemas.microsoft.com/office/drawing/2014/main" id="{7A7FABB7-BBB7-506F-E562-D6A02A7173EE}"/>
              </a:ext>
            </a:extLst>
          </p:cNvPr>
          <p:cNvSpPr>
            <a:spLocks noGrp="1"/>
          </p:cNvSpPr>
          <p:nvPr>
            <p:ph idx="1"/>
          </p:nvPr>
        </p:nvSpPr>
        <p:spPr>
          <a:xfrm>
            <a:off x="2589212" y="1442790"/>
            <a:ext cx="8915400" cy="4987636"/>
          </a:xfrm>
        </p:spPr>
        <p:txBody>
          <a:bodyPr>
            <a:noAutofit/>
          </a:bodyPr>
          <a:lstStyle/>
          <a:p>
            <a:pPr>
              <a:lnSpc>
                <a:spcPct val="150000"/>
              </a:lnSpc>
            </a:pPr>
            <a:r>
              <a:rPr lang="en-US" sz="1000" dirty="0"/>
              <a:t>In the Tree Node class, I have defined three fields:</a:t>
            </a:r>
          </a:p>
          <a:p>
            <a:pPr>
              <a:lnSpc>
                <a:spcPct val="150000"/>
              </a:lnSpc>
            </a:pPr>
            <a:r>
              <a:rPr lang="en-US" sz="1000" dirty="0"/>
              <a:t>Value: This field holds the value of the node, which represents the data it stores.</a:t>
            </a:r>
          </a:p>
          <a:p>
            <a:pPr>
              <a:lnSpc>
                <a:spcPct val="150000"/>
              </a:lnSpc>
            </a:pPr>
            <a:r>
              <a:rPr lang="en-US" sz="1000" dirty="0"/>
              <a:t>Left: This field holds a reference to the left child node of the current node.</a:t>
            </a:r>
          </a:p>
          <a:p>
            <a:pPr>
              <a:lnSpc>
                <a:spcPct val="150000"/>
              </a:lnSpc>
            </a:pPr>
            <a:r>
              <a:rPr lang="en-US" sz="1000" dirty="0"/>
              <a:t>Right: This field holds a reference to the right child node of the current node.</a:t>
            </a:r>
          </a:p>
          <a:p>
            <a:pPr>
              <a:lnSpc>
                <a:spcPct val="150000"/>
              </a:lnSpc>
            </a:pPr>
            <a:r>
              <a:rPr lang="en-US" sz="1000" dirty="0"/>
              <a:t>The purpose of creating the Tree Node class is to facilitate the construction of a Binary Search Tree (BST). In a BST, each node represents a value, and the tree is organized in a hierarchical manner. The Tree Node class helps in building this hierarchical structure by allowing the creation of individual nodes that can be linked together to form the tree.</a:t>
            </a:r>
          </a:p>
          <a:p>
            <a:pPr>
              <a:lnSpc>
                <a:spcPct val="150000"/>
              </a:lnSpc>
            </a:pPr>
            <a:r>
              <a:rPr lang="en-US" sz="1000" dirty="0"/>
              <a:t>By defining these fields in the Tree Node class, I can effectively construct and manipulate the BST. Each node can store a value, and its left and right child nodes can be set to other nodes, allowing the tree to grow dynamically as new nodes are added.</a:t>
            </a:r>
          </a:p>
          <a:p>
            <a:pPr>
              <a:lnSpc>
                <a:spcPct val="150000"/>
              </a:lnSpc>
            </a:pPr>
            <a:r>
              <a:rPr lang="en-US" sz="1000" dirty="0"/>
              <a:t>Overall, the Tree Node class serves as the basic building block for constructing and navigating through a Binary Search Tree, enabling efficient storage and retrieval of data.</a:t>
            </a:r>
          </a:p>
          <a:p>
            <a:pPr>
              <a:lnSpc>
                <a:spcPct val="150000"/>
              </a:lnSpc>
            </a:pPr>
            <a:r>
              <a:rPr lang="en-US" sz="1000" dirty="0"/>
              <a:t>The Tree Node class defines the structure of each node in the binary search tree, while the Binary Search Tree class manages the overall structure of the tree and provides methods for interacting with it. The Binary Search Tree class utilizes instances of the Tree Node class to construct and navigate the tree effectively.</a:t>
            </a:r>
          </a:p>
        </p:txBody>
      </p:sp>
    </p:spTree>
    <p:extLst>
      <p:ext uri="{BB962C8B-B14F-4D97-AF65-F5344CB8AC3E}">
        <p14:creationId xmlns:p14="http://schemas.microsoft.com/office/powerpoint/2010/main" val="8205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AA22-6921-AEFD-DF3C-0EB115DC7C61}"/>
              </a:ext>
            </a:extLst>
          </p:cNvPr>
          <p:cNvSpPr>
            <a:spLocks noGrp="1"/>
          </p:cNvSpPr>
          <p:nvPr>
            <p:ph type="title"/>
          </p:nvPr>
        </p:nvSpPr>
        <p:spPr/>
        <p:txBody>
          <a:bodyPr/>
          <a:lstStyle/>
          <a:p>
            <a:r>
              <a:rPr lang="en-US" dirty="0"/>
              <a:t>The Book Class</a:t>
            </a:r>
          </a:p>
        </p:txBody>
      </p:sp>
      <p:sp>
        <p:nvSpPr>
          <p:cNvPr id="3" name="Content Placeholder 2">
            <a:extLst>
              <a:ext uri="{FF2B5EF4-FFF2-40B4-BE49-F238E27FC236}">
                <a16:creationId xmlns:a16="http://schemas.microsoft.com/office/drawing/2014/main" id="{0CED123E-667F-0B8D-6224-072378FD20D3}"/>
              </a:ext>
            </a:extLst>
          </p:cNvPr>
          <p:cNvSpPr>
            <a:spLocks noGrp="1"/>
          </p:cNvSpPr>
          <p:nvPr>
            <p:ph idx="1"/>
          </p:nvPr>
        </p:nvSpPr>
        <p:spPr>
          <a:xfrm>
            <a:off x="2592925" y="1540189"/>
            <a:ext cx="8915400" cy="4777484"/>
          </a:xfrm>
        </p:spPr>
        <p:txBody>
          <a:bodyPr>
            <a:noAutofit/>
          </a:bodyPr>
          <a:lstStyle/>
          <a:p>
            <a:pPr>
              <a:lnSpc>
                <a:spcPct val="150000"/>
              </a:lnSpc>
            </a:pPr>
            <a:r>
              <a:rPr lang="en-US" sz="1000" dirty="0"/>
              <a:t>In the Book class, I have defined three fields:</a:t>
            </a:r>
          </a:p>
          <a:p>
            <a:pPr>
              <a:lnSpc>
                <a:spcPct val="150000"/>
              </a:lnSpc>
            </a:pPr>
            <a:r>
              <a:rPr lang="en-US" sz="1000" dirty="0"/>
              <a:t>ISBN: This field stores the International Standard Book Number (ISBN) of the book, which serves as a unique identifier.</a:t>
            </a:r>
          </a:p>
          <a:p>
            <a:pPr>
              <a:lnSpc>
                <a:spcPct val="150000"/>
              </a:lnSpc>
            </a:pPr>
            <a:r>
              <a:rPr lang="en-US" sz="1000" dirty="0"/>
              <a:t>Title: This field stores the title of the book.</a:t>
            </a:r>
          </a:p>
          <a:p>
            <a:pPr>
              <a:lnSpc>
                <a:spcPct val="150000"/>
              </a:lnSpc>
            </a:pPr>
            <a:r>
              <a:rPr lang="en-US" sz="1000" dirty="0"/>
              <a:t>Author: This field stores the name of the author(s) of the book.</a:t>
            </a:r>
          </a:p>
          <a:p>
            <a:pPr>
              <a:lnSpc>
                <a:spcPct val="150000"/>
              </a:lnSpc>
            </a:pPr>
            <a:r>
              <a:rPr lang="en-US" sz="1000" dirty="0"/>
              <a:t>The purpose of creating the Book class is to represent individual books within the library system. Each instance of the Book class encapsulates information about a specific book, including its ISBN, title, and author. By defining these fields within the class, we can organize and manage information about various books in a structured manner.</a:t>
            </a:r>
          </a:p>
          <a:p>
            <a:pPr>
              <a:lnSpc>
                <a:spcPct val="150000"/>
              </a:lnSpc>
            </a:pPr>
            <a:r>
              <a:rPr lang="en-US" sz="1000" dirty="0"/>
              <a:t>With the Book class, we can create book objects that contain all the necessary details about each book, making it easier to add, search for, and retrieve information about books within the library system. Additionally, by encapsulating book details within a class, we promote code organization, reusability, and maintainability.</a:t>
            </a:r>
          </a:p>
          <a:p>
            <a:pPr>
              <a:lnSpc>
                <a:spcPct val="150000"/>
              </a:lnSpc>
            </a:pPr>
            <a:r>
              <a:rPr lang="en-US" sz="1000" dirty="0"/>
              <a:t>Overall, the Book class serves as a blueprint for creating book objects, allowing us to manage and interact with individual books effectively within the library application.</a:t>
            </a:r>
          </a:p>
          <a:p>
            <a:pPr>
              <a:lnSpc>
                <a:spcPct val="150000"/>
              </a:lnSpc>
            </a:pPr>
            <a:r>
              <a:rPr lang="en-US" sz="1000" dirty="0"/>
              <a:t>The Book class encapsulates the attributes and behavior of individual books, while the Library class serves as the overarching entity responsible for managing the collection of books using a binary search tree. The Library class leverages the capabilities of the binary search tree to efficiently add, search, and retrieve books within the library.</a:t>
            </a:r>
          </a:p>
          <a:p>
            <a:pPr>
              <a:lnSpc>
                <a:spcPct val="150000"/>
              </a:lnSpc>
            </a:pPr>
            <a:endParaRPr lang="en-US" sz="1000" dirty="0"/>
          </a:p>
          <a:p>
            <a:pPr>
              <a:lnSpc>
                <a:spcPct val="150000"/>
              </a:lnSpc>
            </a:pPr>
            <a:endParaRPr lang="en-US" sz="1000" dirty="0"/>
          </a:p>
          <a:p>
            <a:pPr>
              <a:lnSpc>
                <a:spcPct val="150000"/>
              </a:lnSpc>
            </a:pPr>
            <a:endParaRPr lang="en-US" sz="1000" dirty="0"/>
          </a:p>
          <a:p>
            <a:pPr>
              <a:lnSpc>
                <a:spcPct val="150000"/>
              </a:lnSpc>
            </a:pPr>
            <a:endParaRPr lang="en-US" sz="1000" dirty="0"/>
          </a:p>
          <a:p>
            <a:pPr>
              <a:lnSpc>
                <a:spcPct val="150000"/>
              </a:lnSpc>
            </a:pPr>
            <a:endParaRPr lang="en-US" sz="1000" dirty="0"/>
          </a:p>
          <a:p>
            <a:pPr>
              <a:lnSpc>
                <a:spcPct val="150000"/>
              </a:lnSpc>
            </a:pPr>
            <a:endParaRPr lang="en-US" sz="1000" dirty="0"/>
          </a:p>
        </p:txBody>
      </p:sp>
    </p:spTree>
    <p:extLst>
      <p:ext uri="{BB962C8B-B14F-4D97-AF65-F5344CB8AC3E}">
        <p14:creationId xmlns:p14="http://schemas.microsoft.com/office/powerpoint/2010/main" val="96898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E6D6-9B26-C633-A67F-EA99DBF3DDFA}"/>
              </a:ext>
            </a:extLst>
          </p:cNvPr>
          <p:cNvSpPr>
            <a:spLocks noGrp="1"/>
          </p:cNvSpPr>
          <p:nvPr>
            <p:ph type="title"/>
          </p:nvPr>
        </p:nvSpPr>
        <p:spPr>
          <a:xfrm>
            <a:off x="2066713" y="655607"/>
            <a:ext cx="8911687" cy="1280890"/>
          </a:xfrm>
        </p:spPr>
        <p:txBody>
          <a:bodyPr/>
          <a:lstStyle/>
          <a:p>
            <a:r>
              <a:rPr lang="en-US" i="0" dirty="0">
                <a:solidFill>
                  <a:srgbClr val="0D0D0D"/>
                </a:solidFill>
                <a:effectLst/>
              </a:rPr>
              <a:t>Binary Search Tree Class</a:t>
            </a:r>
            <a:endParaRPr lang="en-US" dirty="0"/>
          </a:p>
        </p:txBody>
      </p:sp>
      <p:sp>
        <p:nvSpPr>
          <p:cNvPr id="3" name="Content Placeholder 2">
            <a:extLst>
              <a:ext uri="{FF2B5EF4-FFF2-40B4-BE49-F238E27FC236}">
                <a16:creationId xmlns:a16="http://schemas.microsoft.com/office/drawing/2014/main" id="{7BE17FD2-4D4E-8E4D-E299-BA3CA7AD7E6E}"/>
              </a:ext>
            </a:extLst>
          </p:cNvPr>
          <p:cNvSpPr>
            <a:spLocks noGrp="1"/>
          </p:cNvSpPr>
          <p:nvPr>
            <p:ph idx="1"/>
          </p:nvPr>
        </p:nvSpPr>
        <p:spPr>
          <a:xfrm>
            <a:off x="1676400" y="1388764"/>
            <a:ext cx="10515600" cy="4813629"/>
          </a:xfrm>
        </p:spPr>
        <p:txBody>
          <a:bodyPr>
            <a:noAutofit/>
          </a:bodyPr>
          <a:lstStyle/>
          <a:p>
            <a:pPr>
              <a:lnSpc>
                <a:spcPct val="100000"/>
              </a:lnSpc>
            </a:pPr>
            <a:r>
              <a:rPr lang="en-US" sz="1000" dirty="0"/>
              <a:t>The Binary Search Tree class encapsulates the logic for managing a Binary Search Tree data structure tailored for storing and retrieving books efficiently. It provides methods for inserting new books into the tree and searching for books based on their properties such as ISBN, title, or author. The recursive nature of the insertion and search methods allows for the traversal of the tree to find or insert books in the correct positions.</a:t>
            </a:r>
          </a:p>
          <a:p>
            <a:pPr>
              <a:lnSpc>
                <a:spcPct val="100000"/>
              </a:lnSpc>
            </a:pPr>
            <a:r>
              <a:rPr lang="en-US" sz="1000" dirty="0"/>
              <a:t>The purpose of the Binary Search Tree class is to provide a structure and operations for efficiently storing and managing books in a binary tree format, specifically a Binary Search Tree.</a:t>
            </a:r>
          </a:p>
          <a:p>
            <a:pPr>
              <a:lnSpc>
                <a:spcPct val="100000"/>
              </a:lnSpc>
            </a:pPr>
            <a:r>
              <a:rPr lang="en-US" sz="1000" dirty="0"/>
              <a:t>Properties:</a:t>
            </a:r>
          </a:p>
          <a:p>
            <a:pPr>
              <a:lnSpc>
                <a:spcPct val="100000"/>
              </a:lnSpc>
            </a:pPr>
            <a:r>
              <a:rPr lang="en-US" sz="1000" dirty="0"/>
              <a:t>The class contains a single property root, which represents the root node of the Binary Search Tree.</a:t>
            </a:r>
          </a:p>
          <a:p>
            <a:pPr>
              <a:lnSpc>
                <a:spcPct val="100000"/>
              </a:lnSpc>
            </a:pPr>
            <a:r>
              <a:rPr lang="en-US" sz="1000" dirty="0"/>
              <a:t>Insert Method:</a:t>
            </a:r>
          </a:p>
          <a:p>
            <a:pPr>
              <a:lnSpc>
                <a:spcPct val="100000"/>
              </a:lnSpc>
            </a:pPr>
            <a:r>
              <a:rPr lang="en-US" sz="1000" dirty="0"/>
              <a:t>The Insert method is responsible for inserting a new value (book) into the Binary Search Tree.</a:t>
            </a:r>
          </a:p>
          <a:p>
            <a:pPr>
              <a:lnSpc>
                <a:spcPct val="100000"/>
              </a:lnSpc>
            </a:pPr>
            <a:r>
              <a:rPr lang="en-US" sz="1000" dirty="0"/>
              <a:t>It takes a value (book) as its parameter and recursively inserts it into the appropriate position in the tree.</a:t>
            </a:r>
          </a:p>
          <a:p>
            <a:pPr>
              <a:lnSpc>
                <a:spcPct val="100000"/>
              </a:lnSpc>
            </a:pPr>
            <a:r>
              <a:rPr lang="en-US" sz="1000" dirty="0"/>
              <a:t>The recursive helper method </a:t>
            </a:r>
            <a:r>
              <a:rPr lang="en-US" sz="1000" dirty="0" err="1"/>
              <a:t>InsertRec</a:t>
            </a:r>
            <a:r>
              <a:rPr lang="en-US" sz="1000" dirty="0"/>
              <a:t> is called internally to traverse the tree and find the correct position for insertion.</a:t>
            </a:r>
          </a:p>
          <a:p>
            <a:pPr>
              <a:lnSpc>
                <a:spcPct val="100000"/>
              </a:lnSpc>
            </a:pPr>
            <a:r>
              <a:rPr lang="en-US" sz="1000" dirty="0"/>
              <a:t>Search Method:</a:t>
            </a:r>
          </a:p>
          <a:p>
            <a:pPr>
              <a:lnSpc>
                <a:spcPct val="100000"/>
              </a:lnSpc>
            </a:pPr>
            <a:r>
              <a:rPr lang="en-US" sz="1000" dirty="0"/>
              <a:t>The Search method is used to search for a specific value (book) in the Binary Search Tree.</a:t>
            </a:r>
          </a:p>
          <a:p>
            <a:pPr>
              <a:lnSpc>
                <a:spcPct val="100000"/>
              </a:lnSpc>
            </a:pPr>
            <a:r>
              <a:rPr lang="en-US" sz="1000" dirty="0"/>
              <a:t>It takes a value (book) as its parameter and recursively searches for it within the tree.</a:t>
            </a:r>
          </a:p>
          <a:p>
            <a:pPr>
              <a:lnSpc>
                <a:spcPct val="100000"/>
              </a:lnSpc>
            </a:pPr>
            <a:r>
              <a:rPr lang="en-US" sz="1000" dirty="0"/>
              <a:t>The recursive helper method </a:t>
            </a:r>
            <a:r>
              <a:rPr lang="en-US" sz="1000" dirty="0" err="1"/>
              <a:t>SearchRec</a:t>
            </a:r>
            <a:r>
              <a:rPr lang="en-US" sz="1000" dirty="0"/>
              <a:t> is called internally to traverse the tree and determine if the value exists.</a:t>
            </a:r>
          </a:p>
          <a:p>
            <a:pPr>
              <a:lnSpc>
                <a:spcPct val="100000"/>
              </a:lnSpc>
            </a:pPr>
            <a:r>
              <a:rPr lang="en-US" sz="1000" dirty="0"/>
              <a:t>Recursive Helper Methods:</a:t>
            </a:r>
          </a:p>
          <a:p>
            <a:pPr>
              <a:lnSpc>
                <a:spcPct val="100000"/>
              </a:lnSpc>
            </a:pPr>
            <a:r>
              <a:rPr lang="en-US" sz="1000" dirty="0"/>
              <a:t>Both the Insert and Search methods utilize recursive helper methods (</a:t>
            </a:r>
            <a:r>
              <a:rPr lang="en-US" sz="1000" dirty="0" err="1"/>
              <a:t>InsertRec</a:t>
            </a:r>
            <a:r>
              <a:rPr lang="en-US" sz="1000" dirty="0"/>
              <a:t> and </a:t>
            </a:r>
            <a:r>
              <a:rPr lang="en-US" sz="1000" dirty="0" err="1"/>
              <a:t>SearchRec</a:t>
            </a:r>
            <a:r>
              <a:rPr lang="en-US" sz="1000" dirty="0"/>
              <a:t>, respectively) to perform their tasks.</a:t>
            </a:r>
          </a:p>
          <a:p>
            <a:pPr>
              <a:lnSpc>
                <a:spcPct val="100000"/>
              </a:lnSpc>
            </a:pPr>
            <a:r>
              <a:rPr lang="en-US" sz="1000" dirty="0"/>
              <a:t>These helper methods navigate through the tree recursively to find the appropriate insertion point or search for the desired value.</a:t>
            </a:r>
          </a:p>
        </p:txBody>
      </p:sp>
    </p:spTree>
    <p:extLst>
      <p:ext uri="{BB962C8B-B14F-4D97-AF65-F5344CB8AC3E}">
        <p14:creationId xmlns:p14="http://schemas.microsoft.com/office/powerpoint/2010/main" val="1883103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6509-F3F0-1E2F-2E71-7BD6FCA1FC9C}"/>
              </a:ext>
            </a:extLst>
          </p:cNvPr>
          <p:cNvSpPr>
            <a:spLocks noGrp="1"/>
          </p:cNvSpPr>
          <p:nvPr>
            <p:ph type="title"/>
          </p:nvPr>
        </p:nvSpPr>
        <p:spPr/>
        <p:txBody>
          <a:bodyPr/>
          <a:lstStyle/>
          <a:p>
            <a:r>
              <a:rPr lang="en-US" i="0" dirty="0">
                <a:solidFill>
                  <a:srgbClr val="0D0D0D"/>
                </a:solidFill>
                <a:effectLst/>
              </a:rPr>
              <a:t>Library Class</a:t>
            </a:r>
            <a:endParaRPr lang="en-US" dirty="0"/>
          </a:p>
        </p:txBody>
      </p:sp>
      <p:sp>
        <p:nvSpPr>
          <p:cNvPr id="3" name="Content Placeholder 2">
            <a:extLst>
              <a:ext uri="{FF2B5EF4-FFF2-40B4-BE49-F238E27FC236}">
                <a16:creationId xmlns:a16="http://schemas.microsoft.com/office/drawing/2014/main" id="{84C567C6-2460-3DEF-E357-EC74009F3C6E}"/>
              </a:ext>
            </a:extLst>
          </p:cNvPr>
          <p:cNvSpPr>
            <a:spLocks noGrp="1"/>
          </p:cNvSpPr>
          <p:nvPr>
            <p:ph idx="1"/>
          </p:nvPr>
        </p:nvSpPr>
        <p:spPr>
          <a:xfrm>
            <a:off x="2592925" y="1452113"/>
            <a:ext cx="8915400" cy="3777622"/>
          </a:xfrm>
        </p:spPr>
        <p:txBody>
          <a:bodyPr>
            <a:normAutofit lnSpcReduction="10000"/>
          </a:bodyPr>
          <a:lstStyle/>
          <a:p>
            <a:r>
              <a:rPr lang="en-US" sz="1000" dirty="0"/>
              <a:t>The Library class plays a crucial role in abstracting the complexities of Binary Search Tree operations, offering a convenient and intuitive interface for managing books within a library environment. It simplifies book management tasks such as adding new books and searching for books by ISBN, thereby enhancing the overall efficiency and usability of the library system.</a:t>
            </a:r>
          </a:p>
          <a:p>
            <a:r>
              <a:rPr lang="en-US" sz="1000" dirty="0"/>
              <a:t>Methods:</a:t>
            </a:r>
          </a:p>
          <a:p>
            <a:r>
              <a:rPr lang="en-US" sz="1000" dirty="0" err="1"/>
              <a:t>AddBook</a:t>
            </a:r>
            <a:r>
              <a:rPr lang="en-US" sz="1000" dirty="0"/>
              <a:t>: This method allows adding a new book to the library. It takes a Book object as a parameter and inserts it into the Binary Search Tree (BST) maintained by the library.</a:t>
            </a:r>
          </a:p>
          <a:p>
            <a:r>
              <a:rPr lang="en-US" sz="1000" dirty="0" err="1"/>
              <a:t>SearchByISBN</a:t>
            </a:r>
            <a:r>
              <a:rPr lang="en-US" sz="1000" dirty="0"/>
              <a:t>: This method enables searching for a book in the library based on its ISBN (International Standard Book Number). It takes an ISBN as input and recursively searches for the corresponding book within the BST.</a:t>
            </a:r>
          </a:p>
          <a:p>
            <a:r>
              <a:rPr lang="en-US" sz="1000" dirty="0"/>
              <a:t>Functionality Overview:</a:t>
            </a:r>
          </a:p>
          <a:p>
            <a:r>
              <a:rPr lang="en-US" sz="1000" dirty="0"/>
              <a:t>The Library class abstracts the complexity of Binary Search Tree operations, providing a user-friendly interface for managing books.</a:t>
            </a:r>
          </a:p>
          <a:p>
            <a:r>
              <a:rPr lang="en-US" sz="1000" dirty="0"/>
              <a:t>By leveraging the BST data structure, the library efficiently stores and retrieves books based on their ISBNs.</a:t>
            </a:r>
          </a:p>
          <a:p>
            <a:r>
              <a:rPr lang="en-US" sz="1000" dirty="0"/>
              <a:t>The </a:t>
            </a:r>
            <a:r>
              <a:rPr lang="en-US" sz="1000" dirty="0" err="1"/>
              <a:t>AddBook</a:t>
            </a:r>
            <a:r>
              <a:rPr lang="en-US" sz="1000" dirty="0"/>
              <a:t> method allows librarians or users to seamlessly add new books to the library's collection, abstracting away the intricacies of BST manipulation.</a:t>
            </a:r>
          </a:p>
          <a:p>
            <a:r>
              <a:rPr lang="en-US" sz="1000" dirty="0"/>
              <a:t>The </a:t>
            </a:r>
            <a:r>
              <a:rPr lang="en-US" sz="1000" dirty="0" err="1"/>
              <a:t>SearchByISBN</a:t>
            </a:r>
            <a:r>
              <a:rPr lang="en-US" sz="1000" dirty="0"/>
              <a:t> method facilitates quick retrieval of books by ISBN, enhancing the library's usability and accessibility.</a:t>
            </a:r>
          </a:p>
          <a:p>
            <a:r>
              <a:rPr lang="en-US" sz="1000" dirty="0"/>
              <a:t>the Library class employs the </a:t>
            </a:r>
            <a:r>
              <a:rPr lang="en-US" sz="1000" dirty="0" err="1"/>
              <a:t>BinarySearchTree</a:t>
            </a:r>
            <a:r>
              <a:rPr lang="en-US" sz="1000" dirty="0"/>
              <a:t> class as its underlying data structure to manage the book collection. The Library class leverages the capabilities of the binary search tree to efficiently store and retrieve books, providing users with a convenient interface for book management operations.</a:t>
            </a:r>
          </a:p>
        </p:txBody>
      </p:sp>
    </p:spTree>
    <p:extLst>
      <p:ext uri="{BB962C8B-B14F-4D97-AF65-F5344CB8AC3E}">
        <p14:creationId xmlns:p14="http://schemas.microsoft.com/office/powerpoint/2010/main" val="28884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BC62-9D1E-A1A1-A41A-D233A62C4991}"/>
              </a:ext>
            </a:extLst>
          </p:cNvPr>
          <p:cNvSpPr>
            <a:spLocks noGrp="1"/>
          </p:cNvSpPr>
          <p:nvPr>
            <p:ph type="title"/>
          </p:nvPr>
        </p:nvSpPr>
        <p:spPr/>
        <p:txBody>
          <a:bodyPr>
            <a:normAutofit/>
          </a:bodyPr>
          <a:lstStyle/>
          <a:p>
            <a:r>
              <a:rPr lang="en-US" dirty="0"/>
              <a:t>Why use </a:t>
            </a:r>
            <a:r>
              <a:rPr lang="en-US" dirty="0" err="1"/>
              <a:t>IComparable</a:t>
            </a:r>
            <a:r>
              <a:rPr lang="en-US" dirty="0"/>
              <a:t> in the class</a:t>
            </a:r>
          </a:p>
        </p:txBody>
      </p:sp>
      <p:sp>
        <p:nvSpPr>
          <p:cNvPr id="3" name="Content Placeholder 2">
            <a:extLst>
              <a:ext uri="{FF2B5EF4-FFF2-40B4-BE49-F238E27FC236}">
                <a16:creationId xmlns:a16="http://schemas.microsoft.com/office/drawing/2014/main" id="{39EB1DF2-B567-96EF-0BB0-0066BCBB1A90}"/>
              </a:ext>
            </a:extLst>
          </p:cNvPr>
          <p:cNvSpPr>
            <a:spLocks noGrp="1"/>
          </p:cNvSpPr>
          <p:nvPr>
            <p:ph idx="1"/>
          </p:nvPr>
        </p:nvSpPr>
        <p:spPr>
          <a:xfrm>
            <a:off x="2592925" y="1540188"/>
            <a:ext cx="8915400" cy="5179789"/>
          </a:xfrm>
        </p:spPr>
        <p:txBody>
          <a:bodyPr>
            <a:normAutofit/>
          </a:bodyPr>
          <a:lstStyle/>
          <a:p>
            <a:pPr>
              <a:lnSpc>
                <a:spcPct val="150000"/>
              </a:lnSpc>
            </a:pPr>
            <a:r>
              <a:rPr lang="en-US" sz="1000" dirty="0"/>
              <a:t>implementing </a:t>
            </a:r>
            <a:r>
              <a:rPr lang="en-US" sz="1000" dirty="0" err="1"/>
              <a:t>IComparable</a:t>
            </a:r>
            <a:r>
              <a:rPr lang="en-US" sz="1000" dirty="0"/>
              <a:t>&lt;T&gt; in the Book class provides a standardized way to compare Book objects, making it easier to sort and search collections of books and ensuring consistency and flexibility in comparison operations throughout your code.</a:t>
            </a:r>
          </a:p>
          <a:p>
            <a:pPr>
              <a:lnSpc>
                <a:spcPct val="150000"/>
              </a:lnSpc>
            </a:pPr>
            <a:r>
              <a:rPr lang="en-US" sz="1000" dirty="0"/>
              <a:t>using </a:t>
            </a:r>
            <a:r>
              <a:rPr lang="en-US" sz="1000" dirty="0" err="1"/>
              <a:t>IComparable</a:t>
            </a:r>
            <a:r>
              <a:rPr lang="en-US" sz="1000" dirty="0"/>
              <a:t>&lt;T&gt; as a constraint in the </a:t>
            </a:r>
            <a:r>
              <a:rPr lang="en-US" sz="1000" dirty="0" err="1"/>
              <a:t>BinarySearchTree</a:t>
            </a:r>
            <a:r>
              <a:rPr lang="en-US" sz="1000" dirty="0"/>
              <a:t>&lt;T&gt; class ensures that the elements stored in the binary search tree can be ordered and compared, enabling efficient insertion, searching, and other operations on the tree.</a:t>
            </a:r>
          </a:p>
          <a:p>
            <a:pPr>
              <a:lnSpc>
                <a:spcPct val="150000"/>
              </a:lnSpc>
            </a:pPr>
            <a:r>
              <a:rPr lang="en-US" sz="1000" dirty="0"/>
              <a:t>Ordering Elements: A binary search tree requires that elements be ordered according to some criteria so that searching, inserting, and deleting operations can be performed efficiently. By constraining the generic type T to implement the </a:t>
            </a:r>
            <a:r>
              <a:rPr lang="en-US" sz="1000" dirty="0" err="1"/>
              <a:t>IComparable</a:t>
            </a:r>
            <a:r>
              <a:rPr lang="en-US" sz="1000" dirty="0"/>
              <a:t>&lt;T&gt; interface (where T : </a:t>
            </a:r>
            <a:r>
              <a:rPr lang="en-US" sz="1000" dirty="0" err="1"/>
              <a:t>IComparable</a:t>
            </a:r>
            <a:r>
              <a:rPr lang="en-US" sz="1000" dirty="0"/>
              <a:t>&lt;T&gt;), you ensure that the elements stored in the binary search tree can be compared to each other.</a:t>
            </a:r>
          </a:p>
          <a:p>
            <a:pPr>
              <a:lnSpc>
                <a:spcPct val="150000"/>
              </a:lnSpc>
            </a:pPr>
            <a:r>
              <a:rPr lang="en-US" sz="1000" dirty="0"/>
              <a:t>Comparison Logic: The </a:t>
            </a:r>
            <a:r>
              <a:rPr lang="en-US" sz="1000" dirty="0" err="1"/>
              <a:t>IComparable</a:t>
            </a:r>
            <a:r>
              <a:rPr lang="en-US" sz="1000" dirty="0"/>
              <a:t>&lt;T&gt; interface provides a </a:t>
            </a:r>
            <a:r>
              <a:rPr lang="en-US" sz="1000" dirty="0" err="1"/>
              <a:t>CompareTo</a:t>
            </a:r>
            <a:r>
              <a:rPr lang="en-US" sz="1000" dirty="0"/>
              <a:t> method, which defines how one element (T) should be compared to another. This method returns an integer value that indicates whether the current element is less than, equal to, or greater than the other element. This comparison logic is essential for maintaining the binary search tree's property where elements to the left are smaller and elements to the right are larger.</a:t>
            </a:r>
          </a:p>
          <a:p>
            <a:pPr>
              <a:lnSpc>
                <a:spcPct val="150000"/>
              </a:lnSpc>
            </a:pPr>
            <a:r>
              <a:rPr lang="en-US" sz="1000" dirty="0"/>
              <a:t>Insertion and Searching: When inserting a new element into the binary search tree or searching for a specific element, comparisons between elements are necessary to determine the appropriate position or to find a matching element efficiently. The </a:t>
            </a:r>
            <a:r>
              <a:rPr lang="en-US" sz="1000" dirty="0" err="1"/>
              <a:t>IComparable</a:t>
            </a:r>
            <a:r>
              <a:rPr lang="en-US" sz="1000" dirty="0"/>
              <a:t>&lt;T&gt; interface enables these comparisons by providing a standardized way to compare elements of type T.</a:t>
            </a:r>
          </a:p>
          <a:p>
            <a:pPr>
              <a:lnSpc>
                <a:spcPct val="150000"/>
              </a:lnSpc>
            </a:pPr>
            <a:r>
              <a:rPr lang="en-US" sz="1000" dirty="0"/>
              <a:t>Compile-Time Constraint: By specifying where T : </a:t>
            </a:r>
            <a:r>
              <a:rPr lang="en-US" sz="1000" dirty="0" err="1"/>
              <a:t>IComparable</a:t>
            </a:r>
            <a:r>
              <a:rPr lang="en-US" sz="1000" dirty="0"/>
              <a:t>&lt;T&gt;, you enforce a compile-time constraint that ensures only types implementing the </a:t>
            </a:r>
            <a:r>
              <a:rPr lang="en-US" sz="1000" dirty="0" err="1"/>
              <a:t>IComparable</a:t>
            </a:r>
            <a:r>
              <a:rPr lang="en-US" sz="1000" dirty="0"/>
              <a:t>&lt;T&gt; interface can be used with the </a:t>
            </a:r>
            <a:r>
              <a:rPr lang="en-US" sz="1000" dirty="0" err="1"/>
              <a:t>BinarySearchTree</a:t>
            </a:r>
            <a:r>
              <a:rPr lang="en-US" sz="1000" dirty="0"/>
              <a:t>&lt;T&gt; class. This constraint prevents runtime errors that may occur if unsupported types are used, and it provides a clear indication of the class's requirements to users of the </a:t>
            </a:r>
            <a:r>
              <a:rPr lang="en-US" sz="1000" dirty="0" err="1"/>
              <a:t>BinarySearchTree</a:t>
            </a:r>
            <a:r>
              <a:rPr lang="en-US" sz="1000" dirty="0"/>
              <a:t>&lt;T&gt; class.</a:t>
            </a:r>
          </a:p>
        </p:txBody>
      </p:sp>
    </p:spTree>
    <p:extLst>
      <p:ext uri="{BB962C8B-B14F-4D97-AF65-F5344CB8AC3E}">
        <p14:creationId xmlns:p14="http://schemas.microsoft.com/office/powerpoint/2010/main" val="88761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1A49-3FC4-7197-26E9-246F01EE36C9}"/>
              </a:ext>
            </a:extLst>
          </p:cNvPr>
          <p:cNvSpPr>
            <a:spLocks noGrp="1"/>
          </p:cNvSpPr>
          <p:nvPr>
            <p:ph type="title"/>
          </p:nvPr>
        </p:nvSpPr>
        <p:spPr>
          <a:xfrm>
            <a:off x="2346384" y="670771"/>
            <a:ext cx="9158227" cy="1280890"/>
          </a:xfrm>
        </p:spPr>
        <p:txBody>
          <a:bodyPr>
            <a:normAutofit/>
          </a:bodyPr>
          <a:lstStyle/>
          <a:p>
            <a:r>
              <a:rPr lang="en-US" sz="3200" dirty="0"/>
              <a:t>Challenge part is Binary Search Tree class</a:t>
            </a:r>
          </a:p>
        </p:txBody>
      </p:sp>
      <p:sp>
        <p:nvSpPr>
          <p:cNvPr id="3" name="Content Placeholder 2">
            <a:extLst>
              <a:ext uri="{FF2B5EF4-FFF2-40B4-BE49-F238E27FC236}">
                <a16:creationId xmlns:a16="http://schemas.microsoft.com/office/drawing/2014/main" id="{602026BB-0299-011D-BAF5-B3BF6CD18CC2}"/>
              </a:ext>
            </a:extLst>
          </p:cNvPr>
          <p:cNvSpPr>
            <a:spLocks noGrp="1"/>
          </p:cNvSpPr>
          <p:nvPr>
            <p:ph idx="1"/>
          </p:nvPr>
        </p:nvSpPr>
        <p:spPr>
          <a:xfrm>
            <a:off x="2467798" y="1311216"/>
            <a:ext cx="8915400" cy="5667554"/>
          </a:xfrm>
        </p:spPr>
        <p:txBody>
          <a:bodyPr>
            <a:normAutofit fontScale="92500" lnSpcReduction="20000"/>
          </a:bodyPr>
          <a:lstStyle/>
          <a:p>
            <a:pPr>
              <a:lnSpc>
                <a:spcPct val="120000"/>
              </a:lnSpc>
            </a:pPr>
            <a:r>
              <a:rPr lang="en-US" sz="1100" dirty="0">
                <a:latin typeface="Abadi" panose="020F0502020204030204" pitchFamily="34" charset="0"/>
              </a:rPr>
              <a:t>The Challenge part for me is why and how to implements the </a:t>
            </a:r>
            <a:r>
              <a:rPr lang="en-US" sz="1100" dirty="0" err="1">
                <a:latin typeface="Abadi" panose="020F0502020204030204" pitchFamily="34" charset="0"/>
              </a:rPr>
              <a:t>Icomparable</a:t>
            </a:r>
            <a:r>
              <a:rPr lang="en-US" sz="1100" dirty="0">
                <a:latin typeface="Abadi" panose="020F0502020204030204" pitchFamily="34" charset="0"/>
              </a:rPr>
              <a:t>.</a:t>
            </a:r>
          </a:p>
          <a:p>
            <a:pPr>
              <a:lnSpc>
                <a:spcPct val="120000"/>
              </a:lnSpc>
            </a:pPr>
            <a:r>
              <a:rPr lang="en-US" sz="1100" dirty="0">
                <a:latin typeface="Abadi" panose="020F0502020204030204" pitchFamily="34" charset="0"/>
              </a:rPr>
              <a:t>The error that I had during the coding is below:</a:t>
            </a:r>
          </a:p>
          <a:p>
            <a:pPr>
              <a:lnSpc>
                <a:spcPct val="120000"/>
              </a:lnSpc>
            </a:pPr>
            <a:r>
              <a:rPr lang="en-US" sz="1100" b="0" i="0" dirty="0">
                <a:solidFill>
                  <a:schemeClr val="tx1"/>
                </a:solidFill>
                <a:effectLst/>
                <a:latin typeface="Abadi" panose="020F0502020204030204" pitchFamily="34" charset="0"/>
              </a:rPr>
              <a:t>Error: The type between&lt;&gt; cannot be used as type parameter 'T' in the generic type or method '</a:t>
            </a:r>
            <a:r>
              <a:rPr lang="en-US" sz="1100" b="0" i="0" dirty="0" err="1">
                <a:solidFill>
                  <a:schemeClr val="tx1"/>
                </a:solidFill>
                <a:effectLst/>
                <a:latin typeface="Abadi" panose="020F0502020204030204" pitchFamily="34" charset="0"/>
              </a:rPr>
              <a:t>BinarySearchTree</a:t>
            </a:r>
            <a:r>
              <a:rPr lang="en-US" sz="1100" b="0" i="0" dirty="0">
                <a:solidFill>
                  <a:schemeClr val="tx1"/>
                </a:solidFill>
                <a:effectLst/>
                <a:latin typeface="Abadi" panose="020F0502020204030204" pitchFamily="34" charset="0"/>
              </a:rPr>
              <a:t>&lt;T&gt;'. There is no implicit reference conversion from type between&lt;&gt; to '</a:t>
            </a:r>
            <a:r>
              <a:rPr lang="en-US" sz="1100" b="0" i="0" dirty="0" err="1">
                <a:solidFill>
                  <a:schemeClr val="tx1"/>
                </a:solidFill>
                <a:effectLst/>
                <a:latin typeface="Abadi" panose="020F0502020204030204" pitchFamily="34" charset="0"/>
              </a:rPr>
              <a:t>System.IComparable</a:t>
            </a:r>
            <a:r>
              <a:rPr lang="en-US" sz="1100" b="0" i="0" dirty="0">
                <a:solidFill>
                  <a:schemeClr val="tx1"/>
                </a:solidFill>
                <a:effectLst/>
                <a:latin typeface="Abadi" panose="020F0502020204030204" pitchFamily="34" charset="0"/>
              </a:rPr>
              <a:t>&lt;&gt;’.</a:t>
            </a:r>
            <a:endParaRPr lang="en-US" sz="1100" dirty="0">
              <a:solidFill>
                <a:schemeClr val="tx1"/>
              </a:solidFill>
              <a:latin typeface="Abadi" panose="020F0502020204030204" pitchFamily="34" charset="0"/>
            </a:endParaRPr>
          </a:p>
          <a:p>
            <a:pPr>
              <a:lnSpc>
                <a:spcPct val="120000"/>
              </a:lnSpc>
            </a:pPr>
            <a:r>
              <a:rPr lang="en-US" sz="1100" dirty="0">
                <a:latin typeface="Abadi" panose="020F0502020204030204" pitchFamily="34" charset="0"/>
              </a:rPr>
              <a:t>How to fix: Ensure that the type between&lt;&gt; implements the </a:t>
            </a:r>
            <a:r>
              <a:rPr lang="en-US" sz="1100" dirty="0" err="1">
                <a:latin typeface="Abadi" panose="020F0502020204030204" pitchFamily="34" charset="0"/>
              </a:rPr>
              <a:t>IComparable</a:t>
            </a:r>
            <a:r>
              <a:rPr lang="en-US" sz="1100" dirty="0">
                <a:latin typeface="Abadi" panose="020F0502020204030204" pitchFamily="34" charset="0"/>
              </a:rPr>
              <a:t>&lt;&gt; interface.</a:t>
            </a:r>
          </a:p>
          <a:p>
            <a:pPr>
              <a:lnSpc>
                <a:spcPct val="120000"/>
              </a:lnSpc>
            </a:pPr>
            <a:r>
              <a:rPr lang="en-US" sz="1100" dirty="0">
                <a:latin typeface="Abadi" panose="020F0502020204030204" pitchFamily="34" charset="0"/>
              </a:rPr>
              <a:t>Implement the </a:t>
            </a:r>
            <a:r>
              <a:rPr lang="en-US" sz="1100" dirty="0" err="1">
                <a:latin typeface="Abadi" panose="020F0502020204030204" pitchFamily="34" charset="0"/>
              </a:rPr>
              <a:t>CompareTo</a:t>
            </a:r>
            <a:r>
              <a:rPr lang="en-US" sz="1100" dirty="0">
                <a:latin typeface="Abadi" panose="020F0502020204030204" pitchFamily="34" charset="0"/>
              </a:rPr>
              <a:t> method within the </a:t>
            </a:r>
            <a:r>
              <a:rPr lang="en-US" sz="1100" dirty="0" err="1">
                <a:latin typeface="Abadi" panose="020F0502020204030204" pitchFamily="34" charset="0"/>
              </a:rPr>
              <a:t>Icomparable</a:t>
            </a:r>
            <a:r>
              <a:rPr lang="en-US" sz="1100" dirty="0">
                <a:latin typeface="Abadi" panose="020F0502020204030204" pitchFamily="34" charset="0"/>
              </a:rPr>
              <a:t>&lt;&gt; class to define the comparison logic based on the requirements.</a:t>
            </a:r>
          </a:p>
          <a:p>
            <a:pPr>
              <a:lnSpc>
                <a:spcPct val="120000"/>
              </a:lnSpc>
            </a:pPr>
            <a:r>
              <a:rPr lang="en-US" sz="1100" dirty="0">
                <a:latin typeface="Abadi" panose="020F0502020204030204" pitchFamily="34" charset="0"/>
              </a:rPr>
              <a:t>error CS0535: 'Book' does not implement interface member '</a:t>
            </a:r>
            <a:r>
              <a:rPr lang="en-US" sz="1100" dirty="0" err="1">
                <a:latin typeface="Abadi" panose="020F0502020204030204" pitchFamily="34" charset="0"/>
              </a:rPr>
              <a:t>IComparable</a:t>
            </a:r>
            <a:r>
              <a:rPr lang="en-US" sz="1100" dirty="0">
                <a:latin typeface="Abadi" panose="020F0502020204030204" pitchFamily="34" charset="0"/>
              </a:rPr>
              <a:t>&lt;Book&gt;.</a:t>
            </a:r>
            <a:r>
              <a:rPr lang="en-US" sz="1100" dirty="0" err="1">
                <a:latin typeface="Abadi" panose="020F0502020204030204" pitchFamily="34" charset="0"/>
              </a:rPr>
              <a:t>CompareTo</a:t>
            </a:r>
            <a:r>
              <a:rPr lang="en-US" sz="1100" dirty="0">
                <a:latin typeface="Abadi" panose="020F0502020204030204" pitchFamily="34" charset="0"/>
              </a:rPr>
              <a:t>(Book)’</a:t>
            </a:r>
          </a:p>
          <a:p>
            <a:pPr>
              <a:lnSpc>
                <a:spcPct val="120000"/>
              </a:lnSpc>
            </a:pPr>
            <a:r>
              <a:rPr lang="en-US" sz="1100" dirty="0">
                <a:latin typeface="Abadi" panose="020F0502020204030204" pitchFamily="34" charset="0"/>
              </a:rPr>
              <a:t>public int </a:t>
            </a:r>
            <a:r>
              <a:rPr lang="en-US" sz="1100" dirty="0" err="1">
                <a:latin typeface="Abadi" panose="020F0502020204030204" pitchFamily="34" charset="0"/>
              </a:rPr>
              <a:t>CompareTo</a:t>
            </a:r>
            <a:r>
              <a:rPr lang="en-US" sz="1100" dirty="0">
                <a:latin typeface="Abadi" panose="020F0502020204030204" pitchFamily="34" charset="0"/>
              </a:rPr>
              <a:t>(Book other)</a:t>
            </a:r>
          </a:p>
          <a:p>
            <a:pPr>
              <a:lnSpc>
                <a:spcPct val="120000"/>
              </a:lnSpc>
            </a:pPr>
            <a:r>
              <a:rPr lang="en-US" sz="1100" dirty="0">
                <a:latin typeface="Abadi" panose="020F0502020204030204" pitchFamily="34" charset="0"/>
              </a:rPr>
              <a:t>{</a:t>
            </a:r>
          </a:p>
          <a:p>
            <a:pPr>
              <a:lnSpc>
                <a:spcPct val="120000"/>
              </a:lnSpc>
            </a:pPr>
            <a:r>
              <a:rPr lang="en-US" sz="1100" dirty="0">
                <a:latin typeface="Abadi" panose="020F0502020204030204" pitchFamily="34" charset="0"/>
              </a:rPr>
              <a:t>    // Compare books based on their ISBN numbers</a:t>
            </a:r>
          </a:p>
          <a:p>
            <a:pPr>
              <a:lnSpc>
                <a:spcPct val="120000"/>
              </a:lnSpc>
            </a:pPr>
            <a:r>
              <a:rPr lang="en-US" sz="1100" dirty="0">
                <a:latin typeface="Abadi" panose="020F0502020204030204" pitchFamily="34" charset="0"/>
              </a:rPr>
              <a:t>    return </a:t>
            </a:r>
            <a:r>
              <a:rPr lang="en-US" sz="1100" dirty="0" err="1">
                <a:latin typeface="Abadi" panose="020F0502020204030204" pitchFamily="34" charset="0"/>
              </a:rPr>
              <a:t>this.ISBN.CompareTo</a:t>
            </a:r>
            <a:r>
              <a:rPr lang="en-US" sz="1100" dirty="0">
                <a:latin typeface="Abadi" panose="020F0502020204030204" pitchFamily="34" charset="0"/>
              </a:rPr>
              <a:t>(</a:t>
            </a:r>
            <a:r>
              <a:rPr lang="en-US" sz="1100" dirty="0" err="1">
                <a:latin typeface="Abadi" panose="020F0502020204030204" pitchFamily="34" charset="0"/>
              </a:rPr>
              <a:t>other.ISBN</a:t>
            </a:r>
            <a:r>
              <a:rPr lang="en-US" sz="1100" dirty="0">
                <a:latin typeface="Abadi" panose="020F0502020204030204" pitchFamily="34" charset="0"/>
              </a:rPr>
              <a:t>);</a:t>
            </a:r>
          </a:p>
          <a:p>
            <a:pPr>
              <a:lnSpc>
                <a:spcPct val="120000"/>
              </a:lnSpc>
            </a:pPr>
            <a:r>
              <a:rPr lang="en-US" sz="1100" dirty="0">
                <a:latin typeface="Abadi" panose="020F0502020204030204" pitchFamily="34" charset="0"/>
              </a:rPr>
              <a:t>}</a:t>
            </a:r>
          </a:p>
          <a:p>
            <a:pPr>
              <a:lnSpc>
                <a:spcPct val="120000"/>
              </a:lnSpc>
            </a:pPr>
            <a:r>
              <a:rPr lang="en-US" sz="1100" dirty="0">
                <a:latin typeface="Abadi" panose="020F0502020204030204" pitchFamily="34" charset="0"/>
              </a:rPr>
              <a:t>How to fix: Implement the </a:t>
            </a:r>
            <a:r>
              <a:rPr lang="en-US" sz="1100" dirty="0" err="1">
                <a:latin typeface="Abadi" panose="020F0502020204030204" pitchFamily="34" charset="0"/>
              </a:rPr>
              <a:t>IComparable</a:t>
            </a:r>
            <a:r>
              <a:rPr lang="en-US" sz="1100" dirty="0">
                <a:latin typeface="Abadi" panose="020F0502020204030204" pitchFamily="34" charset="0"/>
              </a:rPr>
              <a:t>&lt;Book&gt; interface by adding the </a:t>
            </a:r>
            <a:r>
              <a:rPr lang="en-US" sz="1100" dirty="0" err="1">
                <a:latin typeface="Abadi" panose="020F0502020204030204" pitchFamily="34" charset="0"/>
              </a:rPr>
              <a:t>CompareTo</a:t>
            </a:r>
            <a:r>
              <a:rPr lang="en-US" sz="1100" dirty="0">
                <a:latin typeface="Abadi" panose="020F0502020204030204" pitchFamily="34" charset="0"/>
              </a:rPr>
              <a:t> method.</a:t>
            </a:r>
          </a:p>
          <a:p>
            <a:pPr>
              <a:lnSpc>
                <a:spcPct val="120000"/>
              </a:lnSpc>
            </a:pPr>
            <a:r>
              <a:rPr lang="en-US" sz="1100" dirty="0">
                <a:latin typeface="Abadi" panose="020F0502020204030204" pitchFamily="34" charset="0"/>
              </a:rPr>
              <a:t>Error CS0122: 'int' does not contain a definition for '</a:t>
            </a:r>
            <a:r>
              <a:rPr lang="en-US" sz="1100" dirty="0" err="1">
                <a:latin typeface="Abadi" panose="020F0502020204030204" pitchFamily="34" charset="0"/>
              </a:rPr>
              <a:t>CompareTo</a:t>
            </a:r>
            <a:r>
              <a:rPr lang="en-US" sz="1100" dirty="0">
                <a:latin typeface="Abadi" panose="020F0502020204030204" pitchFamily="34" charset="0"/>
              </a:rPr>
              <a:t>' and no accessible extension method '</a:t>
            </a:r>
            <a:r>
              <a:rPr lang="en-US" sz="1100" dirty="0" err="1">
                <a:latin typeface="Abadi" panose="020F0502020204030204" pitchFamily="34" charset="0"/>
              </a:rPr>
              <a:t>CompareTo</a:t>
            </a:r>
            <a:r>
              <a:rPr lang="en-US" sz="1100" dirty="0">
                <a:latin typeface="Abadi" panose="020F0502020204030204" pitchFamily="34" charset="0"/>
              </a:rPr>
              <a:t>' accepting a first argument of type 'int' could be found (are you missing a using directive or an assembly reference?)</a:t>
            </a:r>
          </a:p>
          <a:p>
            <a:pPr>
              <a:lnSpc>
                <a:spcPct val="120000"/>
              </a:lnSpc>
            </a:pPr>
            <a:r>
              <a:rPr lang="en-US" sz="1100" dirty="0">
                <a:latin typeface="Abadi" panose="020F0502020204030204" pitchFamily="34" charset="0"/>
              </a:rPr>
              <a:t>This error occurs because the int type does not directly implement the </a:t>
            </a:r>
            <a:r>
              <a:rPr lang="en-US" sz="1100" dirty="0" err="1">
                <a:latin typeface="Abadi" panose="020F0502020204030204" pitchFamily="34" charset="0"/>
              </a:rPr>
              <a:t>IComparable</a:t>
            </a:r>
            <a:r>
              <a:rPr lang="en-US" sz="1100" dirty="0">
                <a:latin typeface="Abadi" panose="020F0502020204030204" pitchFamily="34" charset="0"/>
              </a:rPr>
              <a:t> interface in C#. Therefore, the </a:t>
            </a:r>
            <a:r>
              <a:rPr lang="en-US" sz="1100" dirty="0" err="1">
                <a:latin typeface="Abadi" panose="020F0502020204030204" pitchFamily="34" charset="0"/>
              </a:rPr>
              <a:t>CompareTo</a:t>
            </a:r>
            <a:r>
              <a:rPr lang="en-US" sz="1100" dirty="0">
                <a:latin typeface="Abadi" panose="020F0502020204030204" pitchFamily="34" charset="0"/>
              </a:rPr>
              <a:t> method cannot be directly called on an int variable.</a:t>
            </a:r>
          </a:p>
          <a:p>
            <a:pPr>
              <a:lnSpc>
                <a:spcPct val="120000"/>
              </a:lnSpc>
            </a:pPr>
            <a:r>
              <a:rPr lang="en-US" sz="1100" dirty="0">
                <a:latin typeface="Abadi" panose="020F0502020204030204" pitchFamily="34" charset="0"/>
              </a:rPr>
              <a:t>To resolve this error, you need to ensure that the ISBN property is of a type that implements </a:t>
            </a:r>
            <a:r>
              <a:rPr lang="en-US" sz="1100" dirty="0" err="1">
                <a:latin typeface="Abadi" panose="020F0502020204030204" pitchFamily="34" charset="0"/>
              </a:rPr>
              <a:t>IComparable</a:t>
            </a:r>
            <a:r>
              <a:rPr lang="en-US" sz="1100" dirty="0">
                <a:latin typeface="Abadi" panose="020F0502020204030204" pitchFamily="34" charset="0"/>
              </a:rPr>
              <a:t>, such as int, string, etc., or provide a custom comparison logic for sorting Book objects based on their ISBNs.</a:t>
            </a:r>
          </a:p>
          <a:p>
            <a:pPr>
              <a:lnSpc>
                <a:spcPct val="120000"/>
              </a:lnSpc>
            </a:pPr>
            <a:r>
              <a:rPr lang="en-US" sz="1100" dirty="0">
                <a:latin typeface="Abadi" panose="020F0502020204030204" pitchFamily="34" charset="0"/>
              </a:rPr>
              <a:t>To fix the error, you need to ensure that the ISBN property within the Book class is of a type that implements the </a:t>
            </a:r>
            <a:r>
              <a:rPr lang="en-US" sz="1100" dirty="0" err="1">
                <a:latin typeface="Abadi" panose="020F0502020204030204" pitchFamily="34" charset="0"/>
              </a:rPr>
              <a:t>IComparable</a:t>
            </a:r>
            <a:r>
              <a:rPr lang="en-US" sz="1100" dirty="0">
                <a:latin typeface="Abadi" panose="020F0502020204030204" pitchFamily="34" charset="0"/>
              </a:rPr>
              <a:t> interface. Since ISBN is typically represented as an integer, you don't need to change the data type of the ISBN property itself. Instead, you can implement the </a:t>
            </a:r>
            <a:r>
              <a:rPr lang="en-US" sz="1100" dirty="0" err="1">
                <a:latin typeface="Abadi" panose="020F0502020204030204" pitchFamily="34" charset="0"/>
              </a:rPr>
              <a:t>IComparable</a:t>
            </a:r>
            <a:r>
              <a:rPr lang="en-US" sz="1100" dirty="0">
                <a:latin typeface="Abadi" panose="020F0502020204030204" pitchFamily="34" charset="0"/>
              </a:rPr>
              <a:t>&lt;Book&gt; interface in the Book class and provide custom comparison logic for sorting Book objects based on their ISBNs.</a:t>
            </a:r>
          </a:p>
          <a:p>
            <a:endParaRPr lang="en-US" sz="1000" dirty="0">
              <a:latin typeface="Abadi" panose="020F0502020204030204" pitchFamily="34" charset="0"/>
            </a:endParaRPr>
          </a:p>
          <a:p>
            <a:endParaRPr lang="en-US" sz="1000" dirty="0">
              <a:latin typeface="Abadi" panose="020F0502020204030204" pitchFamily="34" charset="0"/>
            </a:endParaRPr>
          </a:p>
          <a:p>
            <a:endParaRPr lang="en-US" sz="1000" dirty="0">
              <a:latin typeface="Abadi" panose="020F0502020204030204" pitchFamily="34" charset="0"/>
            </a:endParaRPr>
          </a:p>
          <a:p>
            <a:endParaRPr lang="en-US" sz="1000" dirty="0">
              <a:latin typeface="Abadi" panose="020F0502020204030204" pitchFamily="34" charset="0"/>
            </a:endParaRPr>
          </a:p>
        </p:txBody>
      </p:sp>
    </p:spTree>
    <p:extLst>
      <p:ext uri="{BB962C8B-B14F-4D97-AF65-F5344CB8AC3E}">
        <p14:creationId xmlns:p14="http://schemas.microsoft.com/office/powerpoint/2010/main" val="55591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F26A-448B-6708-647C-AB8CFA7B1043}"/>
              </a:ext>
            </a:extLst>
          </p:cNvPr>
          <p:cNvSpPr>
            <a:spLocks noGrp="1"/>
          </p:cNvSpPr>
          <p:nvPr>
            <p:ph type="title"/>
          </p:nvPr>
        </p:nvSpPr>
        <p:spPr>
          <a:xfrm>
            <a:off x="2066714" y="2547801"/>
            <a:ext cx="8911687" cy="1280890"/>
          </a:xfrm>
        </p:spPr>
        <p:txBody>
          <a:bodyPr/>
          <a:lstStyle/>
          <a:p>
            <a:pPr algn="ctr"/>
            <a:r>
              <a:rPr lang="en-US" dirty="0"/>
              <a:t>Thank you for your time!</a:t>
            </a:r>
          </a:p>
        </p:txBody>
      </p:sp>
    </p:spTree>
    <p:extLst>
      <p:ext uri="{BB962C8B-B14F-4D97-AF65-F5344CB8AC3E}">
        <p14:creationId xmlns:p14="http://schemas.microsoft.com/office/powerpoint/2010/main" val="15315193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1454</TotalTime>
  <Words>2152</Words>
  <Application>Microsoft Office PowerPoint</Application>
  <PresentationFormat>Widescreen</PresentationFormat>
  <Paragraphs>93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Abadi</vt:lpstr>
      <vt:lpstr>Arial</vt:lpstr>
      <vt:lpstr>Calibri</vt:lpstr>
      <vt:lpstr>Century Gothic</vt:lpstr>
      <vt:lpstr>Wingdings 3</vt:lpstr>
      <vt:lpstr>Wisp</vt:lpstr>
      <vt:lpstr>Library Application  Using Binary Search Tree</vt:lpstr>
      <vt:lpstr>Introduction to the Library Application</vt:lpstr>
      <vt:lpstr>Tree Node Class</vt:lpstr>
      <vt:lpstr>The Book Class</vt:lpstr>
      <vt:lpstr>Binary Search Tree Class</vt:lpstr>
      <vt:lpstr>Library Class</vt:lpstr>
      <vt:lpstr>Why use IComparable in the class</vt:lpstr>
      <vt:lpstr>Challenge part is Binary Search Tree class</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Application Using Binary Search Tree</dc:title>
  <dc:creator>Miao, Belle M (Student)</dc:creator>
  <cp:lastModifiedBy>Miao, Belle M (Student)</cp:lastModifiedBy>
  <cp:revision>5</cp:revision>
  <cp:lastPrinted>2024-03-20T02:43:05Z</cp:lastPrinted>
  <dcterms:created xsi:type="dcterms:W3CDTF">2024-03-19T17:58:32Z</dcterms:created>
  <dcterms:modified xsi:type="dcterms:W3CDTF">2024-03-20T18:12:53Z</dcterms:modified>
</cp:coreProperties>
</file>