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5" r:id="rId4"/>
    <p:sldId id="258" r:id="rId5"/>
    <p:sldId id="276" r:id="rId6"/>
    <p:sldId id="257" r:id="rId7"/>
    <p:sldId id="269" r:id="rId8"/>
    <p:sldId id="268" r:id="rId9"/>
    <p:sldId id="272" r:id="rId10"/>
    <p:sldId id="273" r:id="rId11"/>
    <p:sldId id="274" r:id="rId12"/>
    <p:sldId id="270" r:id="rId13"/>
    <p:sldId id="263" r:id="rId14"/>
    <p:sldId id="264" r:id="rId15"/>
    <p:sldId id="271" r:id="rId16"/>
    <p:sldId id="266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F549"/>
    <a:srgbClr val="D4C8FC"/>
    <a:srgbClr val="C0FCFC"/>
    <a:srgbClr val="EAA59A"/>
    <a:srgbClr val="90B0B2"/>
    <a:srgbClr val="CBB5CB"/>
    <a:srgbClr val="FFFFFF"/>
    <a:srgbClr val="6076B4"/>
    <a:srgbClr val="6874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B8AFFE-7F68-A69D-63F0-D5A863DA727B}" v="4269" dt="2024-11-09T08:50:00.033"/>
    <p1510:client id="{F51022D0-260D-28D7-701B-77EF745C7FC0}" v="966" dt="2024-11-11T03:49:03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4" d="100"/>
          <a:sy n="44" d="100"/>
        </p:scale>
        <p:origin x="678" y="14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6076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858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5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74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89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968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71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0922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3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2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4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DC48F-B406-4F13-9918-E22D5FCE92E9}" type="datetimeFigureOut">
              <a:rPr lang="zh-TW" altLang="en-US" smtClean="0"/>
              <a:t>2024/11/10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ED824-71C3-41A3-8278-DF38B7D936D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698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/>
          <p:cNvSpPr txBox="1"/>
          <p:nvPr/>
        </p:nvSpPr>
        <p:spPr>
          <a:xfrm>
            <a:off x="2467085" y="2382386"/>
            <a:ext cx="7257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Homework #3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564130" y="3429000"/>
            <a:ext cx="7063740" cy="0"/>
          </a:xfrm>
          <a:prstGeom prst="line">
            <a:avLst/>
          </a:prstGeom>
          <a:ln w="38100">
            <a:solidFill>
              <a:srgbClr val="6076B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 txBox="1">
            <a:spLocks/>
          </p:cNvSpPr>
          <p:nvPr/>
        </p:nvSpPr>
        <p:spPr>
          <a:xfrm>
            <a:off x="7227208" y="4829800"/>
            <a:ext cx="3958952" cy="11544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TA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</a:t>
            </a:r>
            <a:r>
              <a:rPr lang="en-US" altLang="zh-TW" sz="2000" b="0" dirty="0" err="1">
                <a:solidFill>
                  <a:schemeClr val="tx1"/>
                </a:solidFill>
                <a:ea typeface="微軟正黑體" panose="020B0604030504040204" pitchFamily="34" charset="-120"/>
              </a:rPr>
              <a:t>Syahrul</a:t>
            </a:r>
            <a:r>
              <a:rPr lang="en-US" altLang="zh-TW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 Munir</a:t>
            </a:r>
            <a:r>
              <a:rPr lang="en-US" sz="2000" dirty="0">
                <a:solidFill>
                  <a:schemeClr val="tx1"/>
                </a:solidFill>
                <a:ea typeface="微軟正黑體" panose="020B0604030504040204" pitchFamily="34" charset="-120"/>
              </a:rPr>
              <a:t>	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Email</a:t>
            </a:r>
            <a:r>
              <a:rPr lang="zh-TW" alt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： </a:t>
            </a: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t111999406@ntut.org.tw</a:t>
            </a:r>
          </a:p>
          <a:p>
            <a:pPr algn="l">
              <a:defRPr/>
            </a:pPr>
            <a:r>
              <a:rPr lang="en-US" sz="2000" b="0" dirty="0">
                <a:solidFill>
                  <a:schemeClr val="tx1"/>
                </a:solidFill>
                <a:ea typeface="微軟正黑體" panose="020B0604030504040204" pitchFamily="34" charset="-120"/>
              </a:rPr>
              <a:t>Robot Vision Lab (Room 1421)</a:t>
            </a:r>
          </a:p>
        </p:txBody>
      </p:sp>
      <p:pic>
        <p:nvPicPr>
          <p:cNvPr id="14" name="Picture 2" descr="C:\Users\Jeremy\Desktop\RVL logo\RVL0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5229200"/>
            <a:ext cx="2824396" cy="158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12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75033" y="622601"/>
            <a:ext cx="394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72240" y="1207376"/>
            <a:ext cx="9135644" cy="51822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600" b="1" u="sng" dirty="0">
                <a:latin typeface="Times New Roman"/>
                <a:ea typeface="新細明體"/>
                <a:cs typeface="Times New Roman"/>
              </a:rPr>
              <a:t>Non-maximum suppression</a:t>
            </a:r>
            <a:endParaRPr lang="en-US" altLang="zh-TW" sz="1600" b="1" u="sng">
              <a:latin typeface="Times New Roman"/>
              <a:ea typeface="新細明體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TW" sz="1600" dirty="0">
                <a:latin typeface="Times New Roman"/>
                <a:ea typeface="新細明體"/>
                <a:cs typeface="Calibri"/>
              </a:rPr>
              <a:t>Refine the edge by only choose the best representation of the edges and removing any unnecessary edges.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Using both of </a:t>
            </a:r>
            <a:r>
              <a:rPr lang="en-US" sz="1600" dirty="0">
                <a:latin typeface="Times New Roman"/>
                <a:ea typeface="新細明體"/>
                <a:cs typeface="Times New Roman"/>
              </a:rPr>
              <a:t>θ </a:t>
            </a:r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and G information from before as input.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Consider in 4 directions (0</a:t>
            </a:r>
            <a:r>
              <a:rPr lang="en-US" sz="1600" dirty="0">
                <a:latin typeface="Times New Roman"/>
                <a:ea typeface="新細明體"/>
                <a:cs typeface="Times New Roman"/>
              </a:rPr>
              <a:t>°</a:t>
            </a:r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, 45</a:t>
            </a:r>
            <a:r>
              <a:rPr lang="en-US" sz="1600" dirty="0">
                <a:latin typeface="Times New Roman"/>
                <a:ea typeface="新細明體"/>
                <a:cs typeface="Times New Roman"/>
              </a:rPr>
              <a:t>°</a:t>
            </a:r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, 90</a:t>
            </a:r>
            <a:r>
              <a:rPr lang="en-US" sz="1600" dirty="0">
                <a:latin typeface="Times New Roman"/>
                <a:ea typeface="新細明體"/>
                <a:cs typeface="Times New Roman"/>
              </a:rPr>
              <a:t>°</a:t>
            </a:r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, 135</a:t>
            </a:r>
            <a:r>
              <a:rPr lang="en-US" sz="1600" dirty="0">
                <a:latin typeface="Times New Roman"/>
                <a:ea typeface="新細明體"/>
                <a:cs typeface="Times New Roman"/>
              </a:rPr>
              <a:t>°</a:t>
            </a:r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), classify the angle in each pixel to this 4 directions</a:t>
            </a:r>
            <a:endParaRPr lang="en-US" altLang="zh-TW" sz="1600" b="1" u="sng">
              <a:latin typeface="Times New Roman"/>
              <a:ea typeface="新細明體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Each angle is assigned to the closest primary direction. For example, an angle of 20° would be classified as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0°</a:t>
            </a:r>
            <a:r>
              <a:rPr lang="en-US" sz="1600" dirty="0">
                <a:latin typeface="Times New Roman"/>
                <a:ea typeface="+mn-lt"/>
                <a:cs typeface="+mn-lt"/>
              </a:rPr>
              <a:t>.</a:t>
            </a:r>
            <a:endParaRPr lang="en-US" sz="1600">
              <a:latin typeface="Times New Roman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Each pixel’s gradient magnitude is compared with its neighbors along the specified direction</a:t>
            </a:r>
            <a:r>
              <a:rPr lang="en-US" altLang="zh-TW" sz="1600" dirty="0">
                <a:latin typeface="Times New Roman"/>
                <a:ea typeface="新細明體"/>
                <a:cs typeface="Calibri"/>
              </a:rPr>
              <a:t> (see the images on the right for better visualization)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altLang="zh-TW" sz="1600" dirty="0">
                <a:latin typeface="Times New Roman"/>
                <a:ea typeface="新細明體"/>
                <a:cs typeface="Calibri"/>
              </a:rPr>
              <a:t>0</a:t>
            </a:r>
            <a:r>
              <a:rPr lang="en-US" sz="1600" dirty="0">
                <a:latin typeface="Times New Roman"/>
                <a:ea typeface="新細明體"/>
                <a:cs typeface="Calibri"/>
              </a:rPr>
              <a:t>°</a:t>
            </a:r>
            <a:r>
              <a:rPr lang="en-US" altLang="zh-TW" sz="1600" dirty="0">
                <a:latin typeface="Times New Roman"/>
                <a:ea typeface="新細明體"/>
                <a:cs typeface="Calibri"/>
              </a:rPr>
              <a:t> is comparing with the left and right pixel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altLang="zh-TW" sz="1600" dirty="0">
                <a:latin typeface="Times New Roman"/>
                <a:ea typeface="新細明體"/>
                <a:cs typeface="Calibri"/>
              </a:rPr>
              <a:t>45</a:t>
            </a:r>
            <a:r>
              <a:rPr lang="en-US" sz="1600" dirty="0">
                <a:latin typeface="Times New Roman"/>
                <a:ea typeface="新細明體"/>
                <a:cs typeface="Calibri"/>
              </a:rPr>
              <a:t>°</a:t>
            </a:r>
            <a:r>
              <a:rPr lang="en-US" altLang="zh-TW" sz="1600" dirty="0">
                <a:latin typeface="Times New Roman"/>
                <a:ea typeface="新細明體"/>
                <a:cs typeface="Calibri"/>
              </a:rPr>
              <a:t> is comparing with top-right and bottom-left pixel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altLang="zh-TW" sz="1600" dirty="0">
                <a:latin typeface="Times New Roman"/>
                <a:ea typeface="新細明體"/>
                <a:cs typeface="Calibri"/>
              </a:rPr>
              <a:t>Etc.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If the pixel’s gradient magnitude G is greater than both neighboring pixels along the gradient direction, it is retained; otherwise, it is set to zero.</a:t>
            </a:r>
          </a:p>
          <a:p>
            <a:pPr>
              <a:lnSpc>
                <a:spcPct val="150000"/>
              </a:lnSpc>
            </a:pPr>
            <a:r>
              <a:rPr 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※Implement this function by yourself without any libraries</a:t>
            </a:r>
            <a:endParaRPr lang="en-US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9728"/>
              </p:ext>
            </p:extLst>
          </p:nvPr>
        </p:nvGraphicFramePr>
        <p:xfrm>
          <a:off x="9834637" y="1852020"/>
          <a:ext cx="1136742" cy="1136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91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7891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78914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7891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>
            <a:off x="9918741" y="1972753"/>
            <a:ext cx="919959" cy="91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9893574" y="1972753"/>
            <a:ext cx="919959" cy="9199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0365346" y="1957363"/>
            <a:ext cx="0" cy="950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>
          <a:xfrm rot="16200000">
            <a:off x="10378721" y="1947838"/>
            <a:ext cx="0" cy="950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144E070-07ED-7DA6-84FE-62CB0F43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213" y="4041520"/>
            <a:ext cx="3549753" cy="10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78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82857" y="819246"/>
            <a:ext cx="394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29225" y="1404022"/>
            <a:ext cx="7611645" cy="49514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b="1" u="sng" dirty="0">
                <a:latin typeface="Times New Roman"/>
                <a:ea typeface="新細明體"/>
                <a:cs typeface="Times New Roman"/>
              </a:rPr>
              <a:t>Double threshold and </a:t>
            </a:r>
            <a:r>
              <a:rPr lang="en-US" b="1" u="sng" dirty="0">
                <a:latin typeface="Times New Roman"/>
                <a:ea typeface="新細明體"/>
                <a:cs typeface="Times New Roman"/>
              </a:rPr>
              <a:t>Edge Tracking by Hysteresis</a:t>
            </a:r>
            <a:endParaRPr lang="en-US" altLang="zh-TW" dirty="0">
              <a:latin typeface="Times New Roman"/>
              <a:ea typeface="新細明體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TW" dirty="0">
                <a:latin typeface="Times New Roman"/>
                <a:ea typeface="新細明體"/>
                <a:cs typeface="Calibri"/>
              </a:rPr>
              <a:t>Remove any edge noise to enhance the results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TW" dirty="0">
                <a:latin typeface="Times New Roman"/>
                <a:ea typeface="新細明體"/>
                <a:cs typeface="Times New Roman"/>
              </a:rPr>
              <a:t>Define the edge type of each pixel by setting the high threshold and low threshold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altLang="zh-TW" dirty="0">
                <a:latin typeface="Times New Roman"/>
                <a:ea typeface="新細明體"/>
                <a:cs typeface="Calibri" panose="020F0502020204030204"/>
              </a:rPr>
              <a:t>Classify as strong edge if higher than high threshold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altLang="zh-TW" dirty="0">
                <a:latin typeface="Times New Roman"/>
                <a:ea typeface="新細明體"/>
                <a:cs typeface="Calibri" panose="020F0502020204030204"/>
              </a:rPr>
              <a:t>Classify as weak edge if it is between the high and low threshold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altLang="zh-TW" dirty="0">
                <a:latin typeface="Times New Roman"/>
                <a:ea typeface="新細明體"/>
                <a:cs typeface="Calibri" panose="020F0502020204030204"/>
              </a:rPr>
              <a:t>Remove the edge if it is lower than low threshold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TW" dirty="0">
                <a:latin typeface="Times New Roman"/>
                <a:ea typeface="新細明體"/>
                <a:cs typeface="Times New Roman"/>
              </a:rPr>
              <a:t>Link the weak edge depend by the strength of neighbor pixels.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altLang="zh-TW" dirty="0">
                <a:latin typeface="Times New Roman"/>
                <a:ea typeface="新細明體"/>
                <a:cs typeface="Calibri"/>
              </a:rPr>
              <a:t>If the neighboring pixels are a strong edge, upgrade the weak edge to strong edge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altLang="zh-TW" dirty="0">
                <a:latin typeface="Times New Roman"/>
                <a:ea typeface="新細明體"/>
                <a:cs typeface="Calibri"/>
              </a:rPr>
              <a:t>If it is not, remove the weak edge</a:t>
            </a:r>
          </a:p>
          <a:p>
            <a:pPr>
              <a:lnSpc>
                <a:spcPct val="150000"/>
              </a:lnSpc>
            </a:pPr>
            <a:r>
              <a:rPr 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※Implement this function by yourself without any libraries</a:t>
            </a:r>
            <a:endParaRPr lang="en-US" dirty="0"/>
          </a:p>
        </p:txBody>
      </p:sp>
      <p:sp>
        <p:nvSpPr>
          <p:cNvPr id="18" name="矩形 17"/>
          <p:cNvSpPr/>
          <p:nvPr/>
        </p:nvSpPr>
        <p:spPr>
          <a:xfrm>
            <a:off x="8544154" y="2514317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strong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8544154" y="2857217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 dirty="0">
                <a:ea typeface="新細明體"/>
              </a:rPr>
              <a:t>weak</a:t>
            </a:r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8544154" y="3200117"/>
            <a:ext cx="1136742" cy="3429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TW" dirty="0">
                <a:ea typeface="新細明體"/>
              </a:rPr>
              <a:t>ignore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>
          <a:xfrm>
            <a:off x="8216384" y="2857217"/>
            <a:ext cx="17907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8216384" y="3200117"/>
            <a:ext cx="179070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10007083" y="2659335"/>
            <a:ext cx="16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High threshold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10013551" y="3015451"/>
            <a:ext cx="1620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Low threshold</a:t>
            </a:r>
            <a:endParaRPr lang="zh-TW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A690E9-93A8-4619-56D1-20C4955E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1056" y="4405926"/>
            <a:ext cx="4111113" cy="135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3328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Hough Transform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860443"/>
              </p:ext>
            </p:extLst>
          </p:nvPr>
        </p:nvGraphicFramePr>
        <p:xfrm>
          <a:off x="8520310" y="3950277"/>
          <a:ext cx="1950000" cy="195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000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2701983834"/>
                    </a:ext>
                  </a:extLst>
                </a:gridCol>
                <a:gridCol w="390000">
                  <a:extLst>
                    <a:ext uri="{9D8B030D-6E8A-4147-A177-3AD203B41FA5}">
                      <a16:colId xmlns:a16="http://schemas.microsoft.com/office/drawing/2014/main" val="1728910612"/>
                    </a:ext>
                  </a:extLst>
                </a:gridCol>
              </a:tblGrid>
              <a:tr h="390000"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218074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452553"/>
                  </a:ext>
                </a:extLst>
              </a:tr>
              <a:tr h="39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9917162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0471360" y="4637229"/>
            <a:ext cx="94512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1400" dirty="0">
                <a:ea typeface="新細明體"/>
              </a:rPr>
              <a:t>Counter matrix</a:t>
            </a:r>
            <a:endParaRPr lang="zh-TW" altLang="en-US" sz="1400">
              <a:ea typeface="新細明體"/>
              <a:cs typeface="Calibri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8520310" y="3788249"/>
            <a:ext cx="1952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H="1">
            <a:off x="8294125" y="3950276"/>
            <a:ext cx="12290" cy="194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331176" y="3431208"/>
                <a:ext cx="3741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1176" y="3431208"/>
                <a:ext cx="3741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953147" y="4898740"/>
                <a:ext cx="3702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147" y="4898740"/>
                <a:ext cx="370230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ABD4D4D8-844D-F927-EBC7-EC0632D8AF3E}"/>
              </a:ext>
            </a:extLst>
          </p:cNvPr>
          <p:cNvSpPr txBox="1"/>
          <p:nvPr/>
        </p:nvSpPr>
        <p:spPr>
          <a:xfrm>
            <a:off x="394031" y="1195087"/>
            <a:ext cx="8293757" cy="12890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Helps detect and link line segments by transforming the problem from the spatial (</a:t>
            </a:r>
            <a:r>
              <a:rPr lang="en-US" i="1" dirty="0">
                <a:latin typeface="Times New Roman"/>
                <a:ea typeface="+mn-lt"/>
                <a:cs typeface="+mn-lt"/>
              </a:rPr>
              <a:t>x</a:t>
            </a:r>
            <a:r>
              <a:rPr lang="en-US" dirty="0">
                <a:latin typeface="Times New Roman"/>
                <a:ea typeface="+mn-lt"/>
                <a:cs typeface="+mn-lt"/>
              </a:rPr>
              <a:t>-</a:t>
            </a:r>
            <a:r>
              <a:rPr lang="en-US" i="1" dirty="0">
                <a:latin typeface="Times New Roman"/>
                <a:ea typeface="+mn-lt"/>
                <a:cs typeface="+mn-lt"/>
              </a:rPr>
              <a:t>y</a:t>
            </a:r>
            <a:r>
              <a:rPr lang="en-US" dirty="0">
                <a:latin typeface="Times New Roman"/>
                <a:ea typeface="+mn-lt"/>
                <a:cs typeface="+mn-lt"/>
              </a:rPr>
              <a:t>) coordinate space to the </a:t>
            </a:r>
            <a:r>
              <a:rPr lang="en-US" i="1" dirty="0">
                <a:latin typeface="Times New Roman"/>
                <a:ea typeface="+mn-lt"/>
                <a:cs typeface="+mn-lt"/>
              </a:rPr>
              <a:t>rho</a:t>
            </a:r>
            <a:r>
              <a:rPr lang="en-US" dirty="0">
                <a:latin typeface="Times New Roman"/>
                <a:ea typeface="+mn-lt"/>
                <a:cs typeface="+mn-lt"/>
              </a:rPr>
              <a:t>-</a:t>
            </a:r>
            <a:r>
              <a:rPr lang="en-US" i="1" dirty="0">
                <a:latin typeface="Times New Roman"/>
                <a:ea typeface="+mn-lt"/>
                <a:cs typeface="+mn-lt"/>
              </a:rPr>
              <a:t>theta </a:t>
            </a:r>
            <a:r>
              <a:rPr lang="en-US" dirty="0">
                <a:latin typeface="Times New Roman"/>
                <a:ea typeface="+mn-lt"/>
                <a:cs typeface="+mn-lt"/>
              </a:rPr>
              <a:t>parameter space, where lines can be more easily identified.</a:t>
            </a:r>
            <a:endParaRPr lang="en-US">
              <a:latin typeface="Times New Roman"/>
              <a:cs typeface="Calibri"/>
            </a:endParaRPr>
          </a:p>
        </p:txBody>
      </p:sp>
      <p:sp>
        <p:nvSpPr>
          <p:cNvPr id="17" name="文字方塊 2">
            <a:extLst>
              <a:ext uri="{FF2B5EF4-FFF2-40B4-BE49-F238E27FC236}">
                <a16:creationId xmlns:a16="http://schemas.microsoft.com/office/drawing/2014/main" id="{5743B4F3-A5F5-2D0B-ECEF-BAF93D676538}"/>
              </a:ext>
            </a:extLst>
          </p:cNvPr>
          <p:cNvSpPr txBox="1"/>
          <p:nvPr/>
        </p:nvSpPr>
        <p:spPr>
          <a:xfrm>
            <a:off x="553805" y="2719087"/>
            <a:ext cx="7396564" cy="33720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/>
                <a:ea typeface="+mn-lt"/>
                <a:cs typeface="+mn-lt"/>
              </a:rPr>
              <a:t>Steps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Discretize θ and ρ in increment of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θ</a:t>
            </a:r>
            <a:r>
              <a:rPr lang="en-US" sz="1600" baseline="-25000" dirty="0" err="1">
                <a:latin typeface="Times New Roman"/>
                <a:ea typeface="+mn-lt"/>
                <a:cs typeface="+mn-lt"/>
              </a:rPr>
              <a:t>d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and </a:t>
            </a:r>
            <a:r>
              <a:rPr lang="en-US" sz="1600" dirty="0" err="1">
                <a:latin typeface="Times New Roman"/>
                <a:ea typeface="+mn-lt"/>
                <a:cs typeface="+mn-lt"/>
              </a:rPr>
              <a:t>ρ</a:t>
            </a:r>
            <a:r>
              <a:rPr lang="en-US" sz="1600" baseline="-25000" dirty="0" err="1">
                <a:latin typeface="Times New Roman"/>
                <a:ea typeface="+mn-lt"/>
                <a:cs typeface="+mn-lt"/>
              </a:rPr>
              <a:t>d</a:t>
            </a:r>
            <a:endParaRPr lang="en-US" sz="1600" baseline="-25000">
              <a:latin typeface="Times New Roman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Initialize the counter matrix to 0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Times New Roman"/>
                <a:cs typeface="Calibri"/>
              </a:rPr>
              <a:t>For each edge pixel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For each 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θ </a:t>
            </a:r>
            <a:r>
              <a:rPr lang="en-US" sz="1600" dirty="0">
                <a:latin typeface="Times New Roman"/>
                <a:ea typeface="+mn-lt"/>
                <a:cs typeface="+mn-lt"/>
              </a:rPr>
              <a:t>value in discrete array, the </a:t>
            </a:r>
            <a:r>
              <a:rPr lang="en-US" sz="1600" dirty="0">
                <a:latin typeface="Times New Roman"/>
                <a:cs typeface="Times New Roman"/>
              </a:rPr>
              <a:t>ρ </a:t>
            </a:r>
            <a:r>
              <a:rPr lang="en-US" sz="1600" dirty="0">
                <a:latin typeface="Times New Roman"/>
                <a:cs typeface="Calibri"/>
              </a:rPr>
              <a:t>value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is computed using the formula: 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Find the index of closest matching 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ρ </a:t>
            </a:r>
            <a:r>
              <a:rPr lang="en-US" sz="1600" dirty="0">
                <a:latin typeface="Times New Roman"/>
                <a:ea typeface="+mn-lt"/>
                <a:cs typeface="+mn-lt"/>
              </a:rPr>
              <a:t>value from the discrete array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1600" dirty="0">
                <a:latin typeface="Times New Roman"/>
                <a:ea typeface="+mn-lt"/>
                <a:cs typeface="+mn-lt"/>
              </a:rPr>
              <a:t>Increment the counter at those 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θ </a:t>
            </a:r>
            <a:r>
              <a:rPr lang="en-US" sz="1600" dirty="0">
                <a:latin typeface="Times New Roman"/>
                <a:ea typeface="+mn-lt"/>
                <a:cs typeface="+mn-lt"/>
              </a:rPr>
              <a:t>and 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ρ</a:t>
            </a:r>
            <a:r>
              <a:rPr lang="en-US" sz="1600" dirty="0">
                <a:latin typeface="Times New Roman"/>
                <a:ea typeface="+mn-lt"/>
                <a:cs typeface="+mn-lt"/>
              </a:rPr>
              <a:t> value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Draw a line if the counter is beyond some threshold based on their 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ρ </a:t>
            </a:r>
            <a:r>
              <a:rPr lang="en-US" sz="1600" dirty="0">
                <a:latin typeface="Times New Roman"/>
                <a:ea typeface="+mn-lt"/>
                <a:cs typeface="+mn-lt"/>
              </a:rPr>
              <a:t>and 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θ </a:t>
            </a:r>
            <a:r>
              <a:rPr lang="en-US" sz="1600" dirty="0">
                <a:latin typeface="Times New Roman"/>
                <a:ea typeface="+mn-lt"/>
                <a:cs typeface="+mn-lt"/>
              </a:rPr>
              <a:t>value</a:t>
            </a:r>
          </a:p>
        </p:txBody>
      </p:sp>
      <p:pic>
        <p:nvPicPr>
          <p:cNvPr id="19" name="Picture 1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1567E01-66EB-F75D-6B5B-BCAAFB6E3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561" y="4636524"/>
            <a:ext cx="1894862" cy="362566"/>
          </a:xfrm>
          <a:prstGeom prst="rect">
            <a:avLst/>
          </a:prstGeom>
        </p:spPr>
      </p:pic>
      <p:pic>
        <p:nvPicPr>
          <p:cNvPr id="20" name="Picture 19" descr="A diagram of a line with a red line&#10;&#10;Description automatically generated">
            <a:extLst>
              <a:ext uri="{FF2B5EF4-FFF2-40B4-BE49-F238E27FC236}">
                <a16:creationId xmlns:a16="http://schemas.microsoft.com/office/drawing/2014/main" id="{56F8E341-2ED9-80F2-314C-D2CD5F3B9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6279" y="538470"/>
            <a:ext cx="2693731" cy="2751496"/>
          </a:xfrm>
          <a:prstGeom prst="rect">
            <a:avLst/>
          </a:prstGeom>
        </p:spPr>
      </p:pic>
      <p:pic>
        <p:nvPicPr>
          <p:cNvPr id="21" name="Picture 20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E09658F0-E4FC-BA2B-5287-5F840BD5F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7186" y="1191854"/>
            <a:ext cx="1217050" cy="21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83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974815" y="1194375"/>
            <a:ext cx="10242369" cy="3914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(80%)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Gaussian Filter (10%)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Canny Edge Detection (40%)</a:t>
            </a:r>
            <a:endParaRPr lang="en-US" dirty="0"/>
          </a:p>
          <a:p>
            <a:pPr marL="800100" lvl="1" indent="-342900">
              <a:lnSpc>
                <a:spcPct val="150000"/>
              </a:lnSpc>
              <a:buSzPct val="70000"/>
              <a:buFont typeface="Arial" panose="05000000000000000000" pitchFamily="2" charset="2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Hough Transform (30%)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 (20%)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 panose="05000000000000000000" pitchFamily="2" charset="2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Please explain your code.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 panose="05000000000000000000" pitchFamily="2" charset="2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Please paste </a:t>
            </a:r>
            <a:r>
              <a:rPr lang="en-US" altLang="zh-TW" sz="2000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3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 input images and </a:t>
            </a:r>
            <a:r>
              <a:rPr lang="en-US" altLang="zh-TW" sz="2000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9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 output images in your report.</a:t>
            </a:r>
          </a:p>
          <a:p>
            <a:pPr marL="800100" lvl="1" indent="-342900">
              <a:lnSpc>
                <a:spcPct val="150000"/>
              </a:lnSpc>
              <a:buSzPct val="70000"/>
              <a:buFont typeface="Arial" panose="05000000000000000000" pitchFamily="2" charset="2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Please state in your report the parameter setting that you choose for each input images.</a:t>
            </a:r>
            <a:endParaRPr lang="en-US" altLang="zh-TW" sz="2000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037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6240" y="609600"/>
            <a:ext cx="518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 Structure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80025" y="1584133"/>
            <a:ext cx="3024336" cy="4524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 _hw3/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img1.png</a:t>
            </a:r>
          </a:p>
          <a:p>
            <a:r>
              <a:rPr lang="en-US" altLang="zh-TW" sz="1600">
                <a:latin typeface="Times New Roman"/>
                <a:ea typeface="新細明體"/>
                <a:cs typeface="Times New Roman"/>
              </a:rPr>
              <a:t>│  ├─ img2.png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img1_q1.png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img2_q1.png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img3_q1.png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img1_q2.png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img2_q2.png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img3_q2.png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img1_q3.png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img2_q3.png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├─ img3_q3.png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111999406_hw3.py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111999406_hw3.pdf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80025" y="12359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222953" y="1122310"/>
            <a:ext cx="3024336" cy="55092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111999406 _hw3/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project_hw3/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img2.png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result_img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img1_q1.png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img2_q1.png</a:t>
            </a:r>
          </a:p>
          <a:p>
            <a:r>
              <a:rPr lang="en-US" altLang="zh-TW" sz="1600">
                <a:latin typeface="Times New Roman"/>
                <a:ea typeface="新細明體"/>
                <a:cs typeface="Times New Roman"/>
              </a:rPr>
              <a:t>│  │  ├─ img3_q1.png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img1_q2.png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img2_q2.png</a:t>
            </a:r>
          </a:p>
          <a:p>
            <a:r>
              <a:rPr lang="en-US" altLang="zh-TW" sz="1600">
                <a:latin typeface="Times New Roman"/>
                <a:ea typeface="新細明體"/>
                <a:cs typeface="Times New Roman"/>
              </a:rPr>
              <a:t>│  │  ├─ img3_q2.png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img1_q3.png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img2_q3.png</a:t>
            </a:r>
          </a:p>
          <a:p>
            <a:r>
              <a:rPr lang="en-US" altLang="zh-TW" sz="1600" dirty="0">
                <a:latin typeface="Times New Roman"/>
                <a:ea typeface="新細明體"/>
                <a:cs typeface="Times New Roman"/>
              </a:rPr>
              <a:t>│  │  ├─ img3_q3.png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include/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│  ├─ </a:t>
            </a:r>
            <a:r>
              <a:rPr lang="en-US" altLang="zh-TW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func.h</a:t>
            </a:r>
            <a:endParaRPr lang="en-US" altLang="zh-TW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func.cpp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├─ main.cpp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111999406 _hw3.pdf</a:t>
            </a:r>
          </a:p>
          <a:p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 Readme.txt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4222953" y="75297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C/C++</a:t>
            </a:r>
            <a:endParaRPr lang="zh-TW" alt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26">
            <a:extLst>
              <a:ext uri="{FF2B5EF4-FFF2-40B4-BE49-F238E27FC236}">
                <a16:creationId xmlns:a16="http://schemas.microsoft.com/office/drawing/2014/main" id="{19A7D1BD-7AE6-4ED3-A206-A3A8236F95B7}"/>
              </a:ext>
            </a:extLst>
          </p:cNvPr>
          <p:cNvSpPr txBox="1"/>
          <p:nvPr/>
        </p:nvSpPr>
        <p:spPr>
          <a:xfrm>
            <a:off x="7715088" y="1194375"/>
            <a:ext cx="3808128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Write your report in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English</a:t>
            </a:r>
            <a:r>
              <a:rPr lang="en-US" altLang="zh-TW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(PDF)</a:t>
            </a:r>
          </a:p>
          <a:p>
            <a:pPr algn="just">
              <a:lnSpc>
                <a:spcPct val="150000"/>
              </a:lnSpc>
            </a:pP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Explaining how your main function working and shown the results on your report.</a:t>
            </a:r>
          </a:p>
        </p:txBody>
      </p:sp>
    </p:spTree>
    <p:extLst>
      <p:ext uri="{BB962C8B-B14F-4D97-AF65-F5344CB8AC3E}">
        <p14:creationId xmlns:p14="http://schemas.microsoft.com/office/powerpoint/2010/main" val="2098864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C697F5D-570F-430D-A251-6343C3B78613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#3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673904-3E36-4BE7-A495-7718B84E83BD}"/>
              </a:ext>
            </a:extLst>
          </p:cNvPr>
          <p:cNvSpPr txBox="1">
            <a:spLocks/>
          </p:cNvSpPr>
          <p:nvPr/>
        </p:nvSpPr>
        <p:spPr>
          <a:xfrm>
            <a:off x="457200" y="1412776"/>
            <a:ext cx="11277600" cy="5064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/>
                <a:ea typeface="新細明體"/>
                <a:cs typeface="Times New Roman"/>
              </a:rPr>
              <a:t>Please compress your files (program and report)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TW" b="1" dirty="0">
                <a:latin typeface="Times New Roman" pitchFamily="18" charset="0"/>
                <a:cs typeface="Times New Roman" pitchFamily="18" charset="0"/>
              </a:rPr>
              <a:t>StudentID_hw3( for example: 111999406_hw3.zip)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TW" sz="3200" dirty="0">
                <a:latin typeface="Times New Roman"/>
                <a:ea typeface="新細明體"/>
                <a:cs typeface="Times New Roman"/>
              </a:rPr>
              <a:t>Please submit to </a:t>
            </a:r>
            <a:r>
              <a:rPr lang="en-US" altLang="zh-TW" sz="3200" dirty="0" err="1">
                <a:latin typeface="Times New Roman"/>
                <a:ea typeface="新細明體"/>
                <a:cs typeface="Times New Roman"/>
              </a:rPr>
              <a:t>iStudy</a:t>
            </a:r>
            <a:r>
              <a:rPr lang="en-US" altLang="zh-TW" sz="3200" dirty="0">
                <a:latin typeface="Times New Roman"/>
                <a:ea typeface="新細明體"/>
                <a:cs typeface="Times New Roman"/>
              </a:rPr>
              <a:t>, in Homework 3 Assignment.</a:t>
            </a:r>
          </a:p>
          <a:p>
            <a:r>
              <a:rPr lang="en-US" altLang="zh-TW" sz="3200" dirty="0">
                <a:latin typeface="Times New Roman"/>
                <a:ea typeface="新細明體"/>
                <a:cs typeface="Times New Roman"/>
              </a:rPr>
              <a:t>Deadline: </a:t>
            </a:r>
            <a:r>
              <a:rPr lang="en-US" altLang="zh-TW" sz="3200" b="1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2023/11/25 23:59:59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For each hour late, 10% of the total score will be deducted.</a:t>
            </a:r>
          </a:p>
          <a:p>
            <a:r>
              <a:rPr lang="en-US" altLang="zh-TW" sz="3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Don’t share your code with other students. Do it by yourself.</a:t>
            </a:r>
          </a:p>
          <a:p>
            <a:pPr marL="0" indent="0">
              <a:buFont typeface="Arial" pitchFamily="34" charset="0"/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65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53603" y="3010877"/>
            <a:ext cx="10242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>
                <a:latin typeface="Times New Roman" pitchFamily="18" charset="0"/>
                <a:ea typeface="華康POP1體W5" panose="040B0509000000000000" pitchFamily="81" charset="-120"/>
                <a:cs typeface="Times New Roman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17335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chemeClr val="accent6"/>
                </a:solidFill>
                <a:latin typeface="Arial"/>
                <a:ea typeface="微軟正黑體"/>
              </a:rPr>
              <a:t>2024/09/30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– Homework 1 assigned, due </a:t>
            </a:r>
            <a:r>
              <a:rPr lang="en-US">
                <a:solidFill>
                  <a:schemeClr val="accent6"/>
                </a:solidFill>
                <a:latin typeface="Arial"/>
                <a:ea typeface="微軟正黑體"/>
              </a:rPr>
              <a:t>10/14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微軟正黑體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chemeClr val="accent6"/>
                </a:solidFill>
                <a:latin typeface="Arial"/>
                <a:ea typeface="微軟正黑體"/>
              </a:rPr>
              <a:t>2024/10/21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– Homework 2 assigned, due </a:t>
            </a:r>
            <a:r>
              <a:rPr lang="en-US">
                <a:solidFill>
                  <a:schemeClr val="accent6"/>
                </a:solidFill>
                <a:latin typeface="Arial"/>
                <a:ea typeface="微軟正黑體"/>
              </a:rPr>
              <a:t>11/04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rial"/>
              <a:ea typeface="微軟正黑體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rgbClr val="FF0000"/>
                </a:solidFill>
                <a:latin typeface="Arial"/>
                <a:ea typeface="微軟正黑體"/>
              </a:rPr>
              <a:t>2024/11/11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微軟正黑體"/>
                <a:cs typeface="+mn-cs"/>
              </a:rPr>
              <a:t>– Homework 3 assigned, due </a:t>
            </a:r>
            <a:r>
              <a:rPr lang="en-US">
                <a:solidFill>
                  <a:srgbClr val="FF0000"/>
                </a:solidFill>
                <a:latin typeface="Arial"/>
                <a:ea typeface="微軟正黑體"/>
              </a:rPr>
              <a:t>11/25</a:t>
            </a:r>
            <a:endParaRPr 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微軟正黑體"/>
              <a:cs typeface="Arial"/>
            </a:endParaRPr>
          </a:p>
          <a:p>
            <a:pPr>
              <a:buClr>
                <a:srgbClr val="5B9BD5"/>
              </a:buClr>
              <a:defRPr/>
            </a:pPr>
            <a:r>
              <a:rPr lang="en-US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2024/12/09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n-cs"/>
              </a:rPr>
              <a:t>– Homework 4 assigned, due </a:t>
            </a:r>
            <a:r>
              <a:rPr lang="en-US">
                <a:solidFill>
                  <a:schemeClr val="bg1">
                    <a:lumMod val="65000"/>
                  </a:schemeClr>
                </a:solidFill>
                <a:latin typeface="Arial"/>
                <a:ea typeface="微軟正黑體" panose="020B0604030504040204" pitchFamily="34" charset="-120"/>
              </a:rPr>
              <a:t>12/23</a:t>
            </a:r>
          </a:p>
          <a:p>
            <a:pPr marL="182880" marR="0" lvl="0" indent="-182880" algn="l" defTabSz="91440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6076B4"/>
              </a:buClr>
              <a:buSzPct val="85000"/>
              <a:buFont typeface="Arial" pitchFamily="34" charset="0"/>
              <a:buChar char="•"/>
              <a:tabLst/>
              <a:defRPr/>
            </a:pPr>
            <a:endParaRPr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Arial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53340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1" i="0" u="none" strike="noStrike" kern="1200" cap="none" spc="-100" normalizeH="0" baseline="0" noProof="0">
                <a:ln>
                  <a:noFill/>
                </a:ln>
                <a:solidFill>
                  <a:srgbClr val="2F5897"/>
                </a:solidFill>
                <a:effectLst/>
                <a:uLnTx/>
                <a:uFillTx/>
                <a:latin typeface="Arial"/>
                <a:ea typeface="微軟正黑體" panose="020B0604030504040204" pitchFamily="34" charset="-120"/>
                <a:cs typeface="+mj-cs"/>
              </a:rPr>
              <a:t>Homework Assignment</a:t>
            </a:r>
            <a:endParaRPr kumimoji="0" lang="en-US" altLang="zh-TW" sz="4000" b="1" i="0" u="none" strike="noStrike" kern="1200" cap="none" spc="-100" normalizeH="0" baseline="0" noProof="0" dirty="0">
              <a:ln>
                <a:noFill/>
              </a:ln>
              <a:solidFill>
                <a:srgbClr val="2F5897"/>
              </a:solidFill>
              <a:effectLst/>
              <a:uLnTx/>
              <a:uFillTx/>
              <a:latin typeface="Times New Roman" pitchFamily="18" charset="0"/>
              <a:ea typeface="微軟正黑體" panose="020B0604030504040204" pitchFamily="34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743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6E08AB08-E78B-4792-BD15-F15CE2D32946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11518900" cy="4876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Please pay attention about what should you put in the report, such as result images, PSNR values, etc.</a:t>
            </a:r>
            <a:endParaRPr lang="en-US" dirty="0">
              <a:cs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Don't forget to put your result's images inside the .zip files (not only in the report).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The score of Homework #2 will be available in this weekend. You can check the </a:t>
            </a:r>
            <a:r>
              <a:rPr lang="en-US" dirty="0" err="1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i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微軟正黑體"/>
                <a:cs typeface="Times New Roman"/>
              </a:rPr>
              <a:t>-study for future updates.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Clr>
                <a:srgbClr val="5B9BD5"/>
              </a:buClr>
              <a:defRPr/>
            </a:pPr>
            <a:endParaRPr lang="en-US" dirty="0">
              <a:solidFill>
                <a:srgbClr val="000000"/>
              </a:solidFill>
              <a:latin typeface="Times New Roman"/>
              <a:ea typeface="微軟正黑體"/>
              <a:cs typeface="Times New Roman"/>
            </a:endParaRPr>
          </a:p>
          <a:p>
            <a:pPr>
              <a:buClr>
                <a:srgbClr val="5B9BD5"/>
              </a:buClr>
              <a:defRPr/>
            </a:pPr>
            <a:endParaRPr lang="en-US" dirty="0">
              <a:solidFill>
                <a:schemeClr val="accent6"/>
              </a:solidFill>
              <a:latin typeface="Arial"/>
              <a:ea typeface="微軟正黑體"/>
              <a:cs typeface="Arial"/>
            </a:endParaRPr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5C079939-BA03-4329-94CB-2C429ABC0032}"/>
              </a:ext>
            </a:extLst>
          </p:cNvPr>
          <p:cNvSpPr txBox="1">
            <a:spLocks/>
          </p:cNvSpPr>
          <p:nvPr/>
        </p:nvSpPr>
        <p:spPr>
          <a:xfrm>
            <a:off x="457200" y="692150"/>
            <a:ext cx="8229600" cy="807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defRPr/>
            </a:pPr>
            <a:r>
              <a:rPr lang="en-US" altLang="zh-TW" b="1" dirty="0">
                <a:solidFill>
                  <a:srgbClr val="2F5897"/>
                </a:solidFill>
                <a:latin typeface="Arial"/>
                <a:ea typeface="微軟正黑體"/>
              </a:rPr>
              <a:t>Notes from Homework 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8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6240" y="609600"/>
            <a:ext cx="2428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Homework 3</a:t>
            </a:r>
            <a:endParaRPr lang="zh-TW" alt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396240" y="1194375"/>
            <a:ext cx="7003107" cy="52297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Lane Detection</a:t>
            </a:r>
            <a:endParaRPr lang="en-US" altLang="zh-TW" sz="2000" b="1" u="sng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/>
                <a:cs typeface="Times New Roman"/>
              </a:rPr>
              <a:t>Given 3 road images (img1.png, img2.png, img3.png) for testing, </a:t>
            </a:r>
            <a:r>
              <a:rPr lang="en-US" sz="2000" dirty="0">
                <a:latin typeface="Times New Roman"/>
                <a:ea typeface="新細明體"/>
                <a:cs typeface="Times New Roman"/>
              </a:rPr>
              <a:t>t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here are three functions that you need to implement.</a:t>
            </a:r>
            <a:endParaRPr lang="en-US" sz="2000" dirty="0">
              <a:latin typeface="Times New Roman"/>
              <a:ea typeface="新細明體"/>
              <a:cs typeface="Times New Roman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Gaussian Blur (</a:t>
            </a:r>
            <a:r>
              <a:rPr lang="en-US" sz="2000" dirty="0">
                <a:latin typeface="Times New Roman"/>
                <a:ea typeface="新細明體"/>
                <a:cs typeface="Times New Roman"/>
              </a:rPr>
              <a:t>img?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_q1)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Canny Edge Detection (i</a:t>
            </a:r>
            <a:r>
              <a:rPr lang="en-US" sz="2000" dirty="0">
                <a:latin typeface="Times New Roman"/>
                <a:ea typeface="新細明體"/>
                <a:cs typeface="Times New Roman"/>
              </a:rPr>
              <a:t>mg?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_q2)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Hough Transform (i</a:t>
            </a:r>
            <a:r>
              <a:rPr lang="en-US" sz="2000" dirty="0">
                <a:latin typeface="Times New Roman"/>
                <a:ea typeface="新細明體"/>
                <a:cs typeface="Times New Roman"/>
              </a:rPr>
              <a:t>mg?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_q3)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cs typeface="Times New Roman"/>
              </a:rPr>
              <a:t>※There are totally 9 output images in your report.</a:t>
            </a:r>
            <a:endParaRPr lang="en-US" sz="1200" b="1" i="1" u="sng">
              <a:solidFill>
                <a:srgbClr val="0070C0"/>
              </a:solidFill>
              <a:latin typeface="Times New Roman"/>
              <a:ea typeface="新細明體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cs typeface="Times New Roman"/>
              </a:rPr>
              <a:t>※The parameters could be different for each images</a:t>
            </a:r>
          </a:p>
          <a:p>
            <a:pPr>
              <a:lnSpc>
                <a:spcPct val="150000"/>
              </a:lnSpc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cs typeface="Times New Roman"/>
              </a:rPr>
              <a:t>※You can add some function other than those 3 to make better results, but you can't skip those 3 steps.</a:t>
            </a:r>
            <a:endParaRPr lang="en-US" sz="120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cs typeface="Times New Roman"/>
              </a:rPr>
              <a:t>※Find the best output images that could: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cs typeface="Times New Roman"/>
              </a:rPr>
              <a:t>Detect all road lane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cs typeface="Times New Roman"/>
              </a:rPr>
              <a:t>Not detecting any lines that doesn't belong to road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1200" b="1" i="1" u="sng" dirty="0">
                <a:solidFill>
                  <a:srgbClr val="0070C0"/>
                </a:solidFill>
                <a:latin typeface="Times New Roman"/>
                <a:cs typeface="Times New Roman"/>
              </a:rPr>
              <a:t>Detect all road lane with the less number of lines</a:t>
            </a:r>
          </a:p>
        </p:txBody>
      </p:sp>
      <p:pic>
        <p:nvPicPr>
          <p:cNvPr id="2" name="Picture 1" descr="A truck driving on a highway&#10;&#10;Description automatically generated">
            <a:extLst>
              <a:ext uri="{FF2B5EF4-FFF2-40B4-BE49-F238E27FC236}">
                <a16:creationId xmlns:a16="http://schemas.microsoft.com/office/drawing/2014/main" id="{AF1D273E-17DD-C1B0-685E-E1A93045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3280" y="1934802"/>
            <a:ext cx="2064775" cy="1136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8AAE8E-7E62-48C8-CC81-995C38CA5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168" y="4005721"/>
            <a:ext cx="2040196" cy="1136856"/>
          </a:xfrm>
          <a:prstGeom prst="rect">
            <a:avLst/>
          </a:prstGeom>
        </p:spPr>
      </p:pic>
      <p:pic>
        <p:nvPicPr>
          <p:cNvPr id="8" name="Picture 7" descr="A truck driving on a highway&#10;&#10;Description automatically generated">
            <a:extLst>
              <a:ext uri="{FF2B5EF4-FFF2-40B4-BE49-F238E27FC236}">
                <a16:creationId xmlns:a16="http://schemas.microsoft.com/office/drawing/2014/main" id="{A7FF0824-81B1-F405-7A4F-5D6368E76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396" y="1935235"/>
            <a:ext cx="2040196" cy="11368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D9357E-FDA8-0CFD-1728-C9D136EEC802}"/>
              </a:ext>
            </a:extLst>
          </p:cNvPr>
          <p:cNvSpPr txBox="1"/>
          <p:nvPr/>
        </p:nvSpPr>
        <p:spPr>
          <a:xfrm>
            <a:off x="7755857" y="1565466"/>
            <a:ext cx="12990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cs typeface="Calibri"/>
              </a:rPr>
              <a:t>img1.png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C0221-AAE1-BEAF-3623-BF64B03BF0D8}"/>
              </a:ext>
            </a:extLst>
          </p:cNvPr>
          <p:cNvSpPr txBox="1"/>
          <p:nvPr/>
        </p:nvSpPr>
        <p:spPr>
          <a:xfrm>
            <a:off x="10152468" y="1565464"/>
            <a:ext cx="1440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cs typeface="Calibri"/>
              </a:rPr>
              <a:t>img1_q1.png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3BDDC-7141-E904-FA9E-F5CD82A579EA}"/>
              </a:ext>
            </a:extLst>
          </p:cNvPr>
          <p:cNvSpPr txBox="1"/>
          <p:nvPr/>
        </p:nvSpPr>
        <p:spPr>
          <a:xfrm>
            <a:off x="7614517" y="3636383"/>
            <a:ext cx="1440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cs typeface="Calibri"/>
              </a:rPr>
              <a:t>img1_q2.png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4ECDA5-D045-FACF-C475-D1DBB3822301}"/>
              </a:ext>
            </a:extLst>
          </p:cNvPr>
          <p:cNvSpPr txBox="1"/>
          <p:nvPr/>
        </p:nvSpPr>
        <p:spPr>
          <a:xfrm>
            <a:off x="10213920" y="3636383"/>
            <a:ext cx="14404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i="1" dirty="0">
                <a:cs typeface="Calibri"/>
              </a:rPr>
              <a:t>img1_q3.png</a:t>
            </a:r>
            <a:endParaRPr lang="en-US" dirty="0"/>
          </a:p>
        </p:txBody>
      </p:sp>
      <p:pic>
        <p:nvPicPr>
          <p:cNvPr id="5" name="Picture 4" descr="A car driving on a road with red lines&#10;&#10;Description automatically generated">
            <a:extLst>
              <a:ext uri="{FF2B5EF4-FFF2-40B4-BE49-F238E27FC236}">
                <a16:creationId xmlns:a16="http://schemas.microsoft.com/office/drawing/2014/main" id="{6B41E01E-6D67-608C-3931-CCA97EBB01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160" y="4006537"/>
            <a:ext cx="2040194" cy="113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77805" y="707923"/>
            <a:ext cx="468351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  <a:latin typeface="Times New Roman"/>
                <a:ea typeface="新細明體"/>
                <a:cs typeface="Times New Roman"/>
              </a:rPr>
              <a:t>Homework 3 Workflow</a:t>
            </a:r>
            <a:endParaRPr lang="en-US" altLang="zh-TW" sz="3600" dirty="0">
              <a:solidFill>
                <a:srgbClr val="FF0000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2" name="矩形 6">
            <a:extLst>
              <a:ext uri="{FF2B5EF4-FFF2-40B4-BE49-F238E27FC236}">
                <a16:creationId xmlns:a16="http://schemas.microsoft.com/office/drawing/2014/main" id="{8BFE7EB2-316F-B4BF-A53C-024185E469AE}"/>
              </a:ext>
            </a:extLst>
          </p:cNvPr>
          <p:cNvSpPr/>
          <p:nvPr/>
        </p:nvSpPr>
        <p:spPr>
          <a:xfrm>
            <a:off x="4780351" y="2223310"/>
            <a:ext cx="852596" cy="58519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7">
            <a:extLst>
              <a:ext uri="{FF2B5EF4-FFF2-40B4-BE49-F238E27FC236}">
                <a16:creationId xmlns:a16="http://schemas.microsoft.com/office/drawing/2014/main" id="{E3D6B314-2B0F-3629-196E-51C5CE971B55}"/>
              </a:ext>
            </a:extLst>
          </p:cNvPr>
          <p:cNvSpPr/>
          <p:nvPr/>
        </p:nvSpPr>
        <p:spPr>
          <a:xfrm>
            <a:off x="6939890" y="2254037"/>
            <a:ext cx="852595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4A2F5689-6EB0-3878-FD83-A22CE3496B97}"/>
              </a:ext>
            </a:extLst>
          </p:cNvPr>
          <p:cNvSpPr/>
          <p:nvPr/>
        </p:nvSpPr>
        <p:spPr>
          <a:xfrm>
            <a:off x="8870705" y="2220238"/>
            <a:ext cx="857361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Q3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單箭頭接點 12">
            <a:extLst>
              <a:ext uri="{FF2B5EF4-FFF2-40B4-BE49-F238E27FC236}">
                <a16:creationId xmlns:a16="http://schemas.microsoft.com/office/drawing/2014/main" id="{A201D798-105A-6DC8-3CB3-638950A25400}"/>
              </a:ext>
            </a:extLst>
          </p:cNvPr>
          <p:cNvCxnSpPr>
            <a:cxnSpLocks/>
          </p:cNvCxnSpPr>
          <p:nvPr/>
        </p:nvCxnSpPr>
        <p:spPr>
          <a:xfrm>
            <a:off x="4506737" y="2515207"/>
            <a:ext cx="224453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14">
            <a:extLst>
              <a:ext uri="{FF2B5EF4-FFF2-40B4-BE49-F238E27FC236}">
                <a16:creationId xmlns:a16="http://schemas.microsoft.com/office/drawing/2014/main" id="{F9571D17-D2CF-7742-4330-F8A394A10D2E}"/>
              </a:ext>
            </a:extLst>
          </p:cNvPr>
          <p:cNvSpPr txBox="1"/>
          <p:nvPr/>
        </p:nvSpPr>
        <p:spPr>
          <a:xfrm>
            <a:off x="3474625" y="2250963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15">
            <a:extLst>
              <a:ext uri="{FF2B5EF4-FFF2-40B4-BE49-F238E27FC236}">
                <a16:creationId xmlns:a16="http://schemas.microsoft.com/office/drawing/2014/main" id="{17992A3B-637C-F7E1-1FE0-31D9B3607DE8}"/>
              </a:ext>
            </a:extLst>
          </p:cNvPr>
          <p:cNvCxnSpPr>
            <a:cxnSpLocks/>
          </p:cNvCxnSpPr>
          <p:nvPr/>
        </p:nvCxnSpPr>
        <p:spPr>
          <a:xfrm>
            <a:off x="5637370" y="2539787"/>
            <a:ext cx="1306001" cy="1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字方塊 16">
            <a:extLst>
              <a:ext uri="{FF2B5EF4-FFF2-40B4-BE49-F238E27FC236}">
                <a16:creationId xmlns:a16="http://schemas.microsoft.com/office/drawing/2014/main" id="{4C479C73-3ECE-0BBC-B345-1E024CDCD4BC}"/>
              </a:ext>
            </a:extLst>
          </p:cNvPr>
          <p:cNvSpPr txBox="1"/>
          <p:nvPr/>
        </p:nvSpPr>
        <p:spPr>
          <a:xfrm>
            <a:off x="5749816" y="2155714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>
                <a:latin typeface="Times New Roman"/>
                <a:ea typeface="新細明體"/>
                <a:cs typeface="Times New Roman"/>
              </a:rPr>
              <a:t>img1_q1</a:t>
            </a:r>
            <a:endParaRPr lang="zh-TW" altLang="en-US" sz="1600" b="1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13" name="直線單箭頭接點 18">
            <a:extLst>
              <a:ext uri="{FF2B5EF4-FFF2-40B4-BE49-F238E27FC236}">
                <a16:creationId xmlns:a16="http://schemas.microsoft.com/office/drawing/2014/main" id="{423C2851-FFC0-B36F-5E22-F5C948551481}"/>
              </a:ext>
            </a:extLst>
          </p:cNvPr>
          <p:cNvCxnSpPr>
            <a:cxnSpLocks/>
          </p:cNvCxnSpPr>
          <p:nvPr/>
        </p:nvCxnSpPr>
        <p:spPr>
          <a:xfrm>
            <a:off x="7817499" y="2539786"/>
            <a:ext cx="1047904" cy="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9">
            <a:extLst>
              <a:ext uri="{FF2B5EF4-FFF2-40B4-BE49-F238E27FC236}">
                <a16:creationId xmlns:a16="http://schemas.microsoft.com/office/drawing/2014/main" id="{4A226EE1-44C6-0D0E-4751-1F668D5E2AB2}"/>
              </a:ext>
            </a:extLst>
          </p:cNvPr>
          <p:cNvSpPr txBox="1"/>
          <p:nvPr/>
        </p:nvSpPr>
        <p:spPr>
          <a:xfrm>
            <a:off x="7876096" y="2142827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cs typeface="Times New Roman"/>
              </a:rPr>
              <a:t>img1_q2</a:t>
            </a:r>
            <a:endParaRPr lang="zh-TW" altLang="en-US" sz="16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16" name="直線單箭頭接點 21">
            <a:extLst>
              <a:ext uri="{FF2B5EF4-FFF2-40B4-BE49-F238E27FC236}">
                <a16:creationId xmlns:a16="http://schemas.microsoft.com/office/drawing/2014/main" id="{1A97356A-9441-07F4-1E8E-020E9CC5AA8B}"/>
              </a:ext>
            </a:extLst>
          </p:cNvPr>
          <p:cNvCxnSpPr>
            <a:cxnSpLocks/>
          </p:cNvCxnSpPr>
          <p:nvPr/>
        </p:nvCxnSpPr>
        <p:spPr>
          <a:xfrm>
            <a:off x="9723669" y="2539786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22">
            <a:extLst>
              <a:ext uri="{FF2B5EF4-FFF2-40B4-BE49-F238E27FC236}">
                <a16:creationId xmlns:a16="http://schemas.microsoft.com/office/drawing/2014/main" id="{F088852C-2FE7-4EBC-642F-BDC93DE9898A}"/>
              </a:ext>
            </a:extLst>
          </p:cNvPr>
          <p:cNvSpPr txBox="1"/>
          <p:nvPr/>
        </p:nvSpPr>
        <p:spPr>
          <a:xfrm>
            <a:off x="10039103" y="2352359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ea typeface="微軟正黑體"/>
                <a:cs typeface="Times New Roman"/>
              </a:rPr>
              <a:t>img1_q3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191A2B-8903-C24E-6D83-3A775D8F2788}"/>
              </a:ext>
            </a:extLst>
          </p:cNvPr>
          <p:cNvSpPr txBox="1"/>
          <p:nvPr/>
        </p:nvSpPr>
        <p:spPr>
          <a:xfrm>
            <a:off x="1801020" y="1558750"/>
            <a:ext cx="115160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cs typeface="Calibri"/>
              </a:rPr>
              <a:t>img1.png</a:t>
            </a:r>
            <a:endParaRPr lang="en-US" dirty="0">
              <a:solidFill>
                <a:schemeClr val="bg2">
                  <a:lumMod val="49000"/>
                </a:schemeClr>
              </a:solidFill>
            </a:endParaRPr>
          </a:p>
        </p:txBody>
      </p:sp>
      <p:cxnSp>
        <p:nvCxnSpPr>
          <p:cNvPr id="33" name="直線單箭頭接點 12">
            <a:extLst>
              <a:ext uri="{FF2B5EF4-FFF2-40B4-BE49-F238E27FC236}">
                <a16:creationId xmlns:a16="http://schemas.microsoft.com/office/drawing/2014/main" id="{FDE4009F-F1D2-2896-70D0-3519A41E7BCB}"/>
              </a:ext>
            </a:extLst>
          </p:cNvPr>
          <p:cNvCxnSpPr>
            <a:cxnSpLocks/>
          </p:cNvCxnSpPr>
          <p:nvPr/>
        </p:nvCxnSpPr>
        <p:spPr>
          <a:xfrm flipV="1">
            <a:off x="3185526" y="2577451"/>
            <a:ext cx="335066" cy="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A truck driving on a highway&#10;&#10;Description automatically generated">
            <a:extLst>
              <a:ext uri="{FF2B5EF4-FFF2-40B4-BE49-F238E27FC236}">
                <a16:creationId xmlns:a16="http://schemas.microsoft.com/office/drawing/2014/main" id="{90B5529C-282B-1F66-BC71-68D0DF1A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44" y="1830932"/>
            <a:ext cx="2132371" cy="1198307"/>
          </a:xfrm>
          <a:prstGeom prst="rect">
            <a:avLst/>
          </a:prstGeom>
        </p:spPr>
      </p:pic>
      <p:pic>
        <p:nvPicPr>
          <p:cNvPr id="39" name="Picture 38" descr="Long shot of a road&#10;&#10;Description automatically generated">
            <a:extLst>
              <a:ext uri="{FF2B5EF4-FFF2-40B4-BE49-F238E27FC236}">
                <a16:creationId xmlns:a16="http://schemas.microsoft.com/office/drawing/2014/main" id="{1913CF2C-7DA0-AE07-9780-C66A7DD70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745" y="3397947"/>
            <a:ext cx="2132371" cy="1438583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A190D29-7211-DD43-931B-4A3F2DE212AE}"/>
              </a:ext>
            </a:extLst>
          </p:cNvPr>
          <p:cNvSpPr txBox="1"/>
          <p:nvPr/>
        </p:nvSpPr>
        <p:spPr>
          <a:xfrm>
            <a:off x="1733422" y="3168781"/>
            <a:ext cx="115160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cs typeface="Calibri"/>
              </a:rPr>
              <a:t>img2.png</a:t>
            </a:r>
            <a:endParaRPr lang="en-US" dirty="0">
              <a:solidFill>
                <a:schemeClr val="bg2">
                  <a:lumMod val="49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2AAB0-15F4-0DD2-59BE-29C2700FBFE9}"/>
              </a:ext>
            </a:extLst>
          </p:cNvPr>
          <p:cNvSpPr txBox="1"/>
          <p:nvPr/>
        </p:nvSpPr>
        <p:spPr>
          <a:xfrm>
            <a:off x="1708840" y="4938587"/>
            <a:ext cx="115160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chemeClr val="bg2">
                    <a:lumMod val="49000"/>
                  </a:schemeClr>
                </a:solidFill>
                <a:cs typeface="Calibri"/>
              </a:rPr>
              <a:t>img3.png</a:t>
            </a:r>
            <a:endParaRPr lang="en-US" dirty="0">
              <a:solidFill>
                <a:schemeClr val="bg2">
                  <a:lumMod val="49000"/>
                </a:schemeClr>
              </a:solidFill>
            </a:endParaRPr>
          </a:p>
        </p:txBody>
      </p:sp>
      <p:sp>
        <p:nvSpPr>
          <p:cNvPr id="43" name="矩形 6">
            <a:extLst>
              <a:ext uri="{FF2B5EF4-FFF2-40B4-BE49-F238E27FC236}">
                <a16:creationId xmlns:a16="http://schemas.microsoft.com/office/drawing/2014/main" id="{AF39A7DC-1A8E-A330-3717-F9E862312CED}"/>
              </a:ext>
            </a:extLst>
          </p:cNvPr>
          <p:cNvSpPr/>
          <p:nvPr/>
        </p:nvSpPr>
        <p:spPr>
          <a:xfrm>
            <a:off x="4811076" y="3759599"/>
            <a:ext cx="852596" cy="58519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7">
            <a:extLst>
              <a:ext uri="{FF2B5EF4-FFF2-40B4-BE49-F238E27FC236}">
                <a16:creationId xmlns:a16="http://schemas.microsoft.com/office/drawing/2014/main" id="{8C2E68FE-48A6-D9E6-2ABF-3801D02E7A63}"/>
              </a:ext>
            </a:extLst>
          </p:cNvPr>
          <p:cNvSpPr/>
          <p:nvPr/>
        </p:nvSpPr>
        <p:spPr>
          <a:xfrm>
            <a:off x="6970615" y="3790326"/>
            <a:ext cx="852595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8">
            <a:extLst>
              <a:ext uri="{FF2B5EF4-FFF2-40B4-BE49-F238E27FC236}">
                <a16:creationId xmlns:a16="http://schemas.microsoft.com/office/drawing/2014/main" id="{58965F17-EBB4-AB60-1F90-A9EBDE094911}"/>
              </a:ext>
            </a:extLst>
          </p:cNvPr>
          <p:cNvSpPr/>
          <p:nvPr/>
        </p:nvSpPr>
        <p:spPr>
          <a:xfrm>
            <a:off x="8901430" y="3756527"/>
            <a:ext cx="857361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Q3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單箭頭接點 12">
            <a:extLst>
              <a:ext uri="{FF2B5EF4-FFF2-40B4-BE49-F238E27FC236}">
                <a16:creationId xmlns:a16="http://schemas.microsoft.com/office/drawing/2014/main" id="{AD84AFBA-75AF-BA05-742D-8F370679A7F3}"/>
              </a:ext>
            </a:extLst>
          </p:cNvPr>
          <p:cNvCxnSpPr>
            <a:cxnSpLocks/>
          </p:cNvCxnSpPr>
          <p:nvPr/>
        </p:nvCxnSpPr>
        <p:spPr>
          <a:xfrm>
            <a:off x="4537462" y="4051496"/>
            <a:ext cx="224453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字方塊 14">
            <a:extLst>
              <a:ext uri="{FF2B5EF4-FFF2-40B4-BE49-F238E27FC236}">
                <a16:creationId xmlns:a16="http://schemas.microsoft.com/office/drawing/2014/main" id="{EEDB0CC5-AF95-BE48-31AA-DBAAF87787F0}"/>
              </a:ext>
            </a:extLst>
          </p:cNvPr>
          <p:cNvSpPr txBox="1"/>
          <p:nvPr/>
        </p:nvSpPr>
        <p:spPr>
          <a:xfrm>
            <a:off x="3505350" y="3787252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單箭頭接點 15">
            <a:extLst>
              <a:ext uri="{FF2B5EF4-FFF2-40B4-BE49-F238E27FC236}">
                <a16:creationId xmlns:a16="http://schemas.microsoft.com/office/drawing/2014/main" id="{F8B684B2-0519-2607-CEDD-C1D98D978AD8}"/>
              </a:ext>
            </a:extLst>
          </p:cNvPr>
          <p:cNvCxnSpPr>
            <a:cxnSpLocks/>
          </p:cNvCxnSpPr>
          <p:nvPr/>
        </p:nvCxnSpPr>
        <p:spPr>
          <a:xfrm>
            <a:off x="5668095" y="4076076"/>
            <a:ext cx="1306001" cy="1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文字方塊 16">
            <a:extLst>
              <a:ext uri="{FF2B5EF4-FFF2-40B4-BE49-F238E27FC236}">
                <a16:creationId xmlns:a16="http://schemas.microsoft.com/office/drawing/2014/main" id="{D18FD0AB-5E74-C30D-1DFA-BDDE34ACD36F}"/>
              </a:ext>
            </a:extLst>
          </p:cNvPr>
          <p:cNvSpPr txBox="1"/>
          <p:nvPr/>
        </p:nvSpPr>
        <p:spPr>
          <a:xfrm>
            <a:off x="5780541" y="3692003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>
                <a:latin typeface="Times New Roman"/>
                <a:ea typeface="新細明體"/>
                <a:cs typeface="Times New Roman"/>
              </a:rPr>
              <a:t>img2_q1</a:t>
            </a:r>
            <a:endParaRPr lang="zh-TW" altLang="en-US" sz="1600" b="1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50" name="直線單箭頭接點 18">
            <a:extLst>
              <a:ext uri="{FF2B5EF4-FFF2-40B4-BE49-F238E27FC236}">
                <a16:creationId xmlns:a16="http://schemas.microsoft.com/office/drawing/2014/main" id="{80BCD465-48D3-A411-07DF-81C900AC1D39}"/>
              </a:ext>
            </a:extLst>
          </p:cNvPr>
          <p:cNvCxnSpPr>
            <a:cxnSpLocks/>
          </p:cNvCxnSpPr>
          <p:nvPr/>
        </p:nvCxnSpPr>
        <p:spPr>
          <a:xfrm>
            <a:off x="7848224" y="4076075"/>
            <a:ext cx="1047904" cy="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文字方塊 19">
            <a:extLst>
              <a:ext uri="{FF2B5EF4-FFF2-40B4-BE49-F238E27FC236}">
                <a16:creationId xmlns:a16="http://schemas.microsoft.com/office/drawing/2014/main" id="{DCE073C5-3AF8-7B99-48AE-6D95BEDD497A}"/>
              </a:ext>
            </a:extLst>
          </p:cNvPr>
          <p:cNvSpPr txBox="1"/>
          <p:nvPr/>
        </p:nvSpPr>
        <p:spPr>
          <a:xfrm>
            <a:off x="7906821" y="3679116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cs typeface="Times New Roman"/>
              </a:rPr>
              <a:t>img2_q2</a:t>
            </a:r>
            <a:endParaRPr lang="zh-TW" altLang="en-US" sz="16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52" name="直線單箭頭接點 21">
            <a:extLst>
              <a:ext uri="{FF2B5EF4-FFF2-40B4-BE49-F238E27FC236}">
                <a16:creationId xmlns:a16="http://schemas.microsoft.com/office/drawing/2014/main" id="{6AE55E1E-2663-994F-A94C-C25ADCFCBC12}"/>
              </a:ext>
            </a:extLst>
          </p:cNvPr>
          <p:cNvCxnSpPr>
            <a:cxnSpLocks/>
          </p:cNvCxnSpPr>
          <p:nvPr/>
        </p:nvCxnSpPr>
        <p:spPr>
          <a:xfrm>
            <a:off x="9754394" y="4076075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字方塊 22">
            <a:extLst>
              <a:ext uri="{FF2B5EF4-FFF2-40B4-BE49-F238E27FC236}">
                <a16:creationId xmlns:a16="http://schemas.microsoft.com/office/drawing/2014/main" id="{1392A5EE-0320-4A12-2DD9-116EEA136290}"/>
              </a:ext>
            </a:extLst>
          </p:cNvPr>
          <p:cNvSpPr txBox="1"/>
          <p:nvPr/>
        </p:nvSpPr>
        <p:spPr>
          <a:xfrm>
            <a:off x="10069828" y="3888648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ea typeface="微軟正黑體"/>
                <a:cs typeface="Times New Roman"/>
              </a:rPr>
              <a:t>img2_q3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</p:txBody>
      </p:sp>
      <p:cxnSp>
        <p:nvCxnSpPr>
          <p:cNvPr id="54" name="直線單箭頭接點 12">
            <a:extLst>
              <a:ext uri="{FF2B5EF4-FFF2-40B4-BE49-F238E27FC236}">
                <a16:creationId xmlns:a16="http://schemas.microsoft.com/office/drawing/2014/main" id="{5B8605FF-F922-3351-C760-66AAC257B6D9}"/>
              </a:ext>
            </a:extLst>
          </p:cNvPr>
          <p:cNvCxnSpPr>
            <a:cxnSpLocks/>
          </p:cNvCxnSpPr>
          <p:nvPr/>
        </p:nvCxnSpPr>
        <p:spPr>
          <a:xfrm flipV="1">
            <a:off x="3216251" y="4113740"/>
            <a:ext cx="335066" cy="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矩形 6">
            <a:extLst>
              <a:ext uri="{FF2B5EF4-FFF2-40B4-BE49-F238E27FC236}">
                <a16:creationId xmlns:a16="http://schemas.microsoft.com/office/drawing/2014/main" id="{B2EDFEAB-3B8F-1DF6-77CB-615EBCA4F58A}"/>
              </a:ext>
            </a:extLst>
          </p:cNvPr>
          <p:cNvSpPr/>
          <p:nvPr/>
        </p:nvSpPr>
        <p:spPr>
          <a:xfrm>
            <a:off x="4749625" y="5480245"/>
            <a:ext cx="852596" cy="585199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矩形 7">
            <a:extLst>
              <a:ext uri="{FF2B5EF4-FFF2-40B4-BE49-F238E27FC236}">
                <a16:creationId xmlns:a16="http://schemas.microsoft.com/office/drawing/2014/main" id="{78AACEAF-F915-291D-741F-0C6D27FC9989}"/>
              </a:ext>
            </a:extLst>
          </p:cNvPr>
          <p:cNvSpPr/>
          <p:nvPr/>
        </p:nvSpPr>
        <p:spPr>
          <a:xfrm>
            <a:off x="6909164" y="5510972"/>
            <a:ext cx="852595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矩形 8">
            <a:extLst>
              <a:ext uri="{FF2B5EF4-FFF2-40B4-BE49-F238E27FC236}">
                <a16:creationId xmlns:a16="http://schemas.microsoft.com/office/drawing/2014/main" id="{AFAEF470-CB0A-B88E-E5DF-557409114248}"/>
              </a:ext>
            </a:extLst>
          </p:cNvPr>
          <p:cNvSpPr/>
          <p:nvPr/>
        </p:nvSpPr>
        <p:spPr>
          <a:xfrm>
            <a:off x="8839979" y="5477173"/>
            <a:ext cx="857361" cy="591344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3600" b="1" dirty="0">
                <a:latin typeface="Times New Roman"/>
                <a:ea typeface="微軟正黑體"/>
                <a:cs typeface="Times New Roman"/>
              </a:rPr>
              <a:t>Q3</a:t>
            </a:r>
            <a:endParaRPr lang="zh-TW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線單箭頭接點 12">
            <a:extLst>
              <a:ext uri="{FF2B5EF4-FFF2-40B4-BE49-F238E27FC236}">
                <a16:creationId xmlns:a16="http://schemas.microsoft.com/office/drawing/2014/main" id="{29523170-ADDE-A15B-FF7C-84A468E420BA}"/>
              </a:ext>
            </a:extLst>
          </p:cNvPr>
          <p:cNvCxnSpPr>
            <a:cxnSpLocks/>
          </p:cNvCxnSpPr>
          <p:nvPr/>
        </p:nvCxnSpPr>
        <p:spPr>
          <a:xfrm>
            <a:off x="4476011" y="5772142"/>
            <a:ext cx="224453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字方塊 14">
            <a:extLst>
              <a:ext uri="{FF2B5EF4-FFF2-40B4-BE49-F238E27FC236}">
                <a16:creationId xmlns:a16="http://schemas.microsoft.com/office/drawing/2014/main" id="{E0B52314-026E-B395-3E2E-98A241DED683}"/>
              </a:ext>
            </a:extLst>
          </p:cNvPr>
          <p:cNvSpPr txBox="1"/>
          <p:nvPr/>
        </p:nvSpPr>
        <p:spPr>
          <a:xfrm>
            <a:off x="3443899" y="5507898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TW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單箭頭接點 15">
            <a:extLst>
              <a:ext uri="{FF2B5EF4-FFF2-40B4-BE49-F238E27FC236}">
                <a16:creationId xmlns:a16="http://schemas.microsoft.com/office/drawing/2014/main" id="{C5ED1F1B-C792-94DA-9008-E57CC26B2FF4}"/>
              </a:ext>
            </a:extLst>
          </p:cNvPr>
          <p:cNvCxnSpPr>
            <a:cxnSpLocks/>
          </p:cNvCxnSpPr>
          <p:nvPr/>
        </p:nvCxnSpPr>
        <p:spPr>
          <a:xfrm>
            <a:off x="5606644" y="5796722"/>
            <a:ext cx="1306001" cy="13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16">
            <a:extLst>
              <a:ext uri="{FF2B5EF4-FFF2-40B4-BE49-F238E27FC236}">
                <a16:creationId xmlns:a16="http://schemas.microsoft.com/office/drawing/2014/main" id="{7958A4FA-7348-5809-EF37-6085503E6B6F}"/>
              </a:ext>
            </a:extLst>
          </p:cNvPr>
          <p:cNvSpPr txBox="1"/>
          <p:nvPr/>
        </p:nvSpPr>
        <p:spPr>
          <a:xfrm>
            <a:off x="5719090" y="5412649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600" b="1" dirty="0">
                <a:latin typeface="Times New Roman"/>
                <a:ea typeface="新細明體"/>
                <a:cs typeface="Times New Roman"/>
              </a:rPr>
              <a:t>img3_q1</a:t>
            </a:r>
            <a:endParaRPr lang="zh-TW" altLang="en-US" sz="1600" b="1" dirty="0"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</p:txBody>
      </p:sp>
      <p:cxnSp>
        <p:nvCxnSpPr>
          <p:cNvPr id="62" name="直線單箭頭接點 18">
            <a:extLst>
              <a:ext uri="{FF2B5EF4-FFF2-40B4-BE49-F238E27FC236}">
                <a16:creationId xmlns:a16="http://schemas.microsoft.com/office/drawing/2014/main" id="{AF1398BF-92A7-C23C-F919-E4398168D052}"/>
              </a:ext>
            </a:extLst>
          </p:cNvPr>
          <p:cNvCxnSpPr>
            <a:cxnSpLocks/>
          </p:cNvCxnSpPr>
          <p:nvPr/>
        </p:nvCxnSpPr>
        <p:spPr>
          <a:xfrm>
            <a:off x="7786773" y="5796721"/>
            <a:ext cx="1047904" cy="6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字方塊 19">
            <a:extLst>
              <a:ext uri="{FF2B5EF4-FFF2-40B4-BE49-F238E27FC236}">
                <a16:creationId xmlns:a16="http://schemas.microsoft.com/office/drawing/2014/main" id="{8462A3F5-24B7-C4D8-BCC3-81DDDBB9A6B3}"/>
              </a:ext>
            </a:extLst>
          </p:cNvPr>
          <p:cNvSpPr txBox="1"/>
          <p:nvPr/>
        </p:nvSpPr>
        <p:spPr>
          <a:xfrm>
            <a:off x="7845370" y="5399762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cs typeface="Times New Roman"/>
              </a:rPr>
              <a:t>img3_q2</a:t>
            </a:r>
            <a:endParaRPr lang="zh-TW" altLang="en-US" sz="16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cxnSp>
        <p:nvCxnSpPr>
          <p:cNvPr id="64" name="直線單箭頭接點 21">
            <a:extLst>
              <a:ext uri="{FF2B5EF4-FFF2-40B4-BE49-F238E27FC236}">
                <a16:creationId xmlns:a16="http://schemas.microsoft.com/office/drawing/2014/main" id="{7C09FB38-B60C-AD63-8EF7-40FE8389500A}"/>
              </a:ext>
            </a:extLst>
          </p:cNvPr>
          <p:cNvCxnSpPr>
            <a:cxnSpLocks/>
          </p:cNvCxnSpPr>
          <p:nvPr/>
        </p:nvCxnSpPr>
        <p:spPr>
          <a:xfrm>
            <a:off x="9692943" y="5796721"/>
            <a:ext cx="310485" cy="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字方塊 22">
            <a:extLst>
              <a:ext uri="{FF2B5EF4-FFF2-40B4-BE49-F238E27FC236}">
                <a16:creationId xmlns:a16="http://schemas.microsoft.com/office/drawing/2014/main" id="{09958FF2-2EC9-59D7-467F-BD34942A0D44}"/>
              </a:ext>
            </a:extLst>
          </p:cNvPr>
          <p:cNvSpPr txBox="1"/>
          <p:nvPr/>
        </p:nvSpPr>
        <p:spPr>
          <a:xfrm>
            <a:off x="10008377" y="5609294"/>
            <a:ext cx="938077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/>
                <a:ea typeface="微軟正黑體"/>
                <a:cs typeface="Times New Roman"/>
              </a:rPr>
              <a:t>img3_q3</a:t>
            </a:r>
            <a:endParaRPr lang="zh-TW" altLang="en-US" sz="1600" dirty="0">
              <a:latin typeface="Times New Roman"/>
              <a:ea typeface="微軟正黑體"/>
              <a:cs typeface="Times New Roman"/>
            </a:endParaRPr>
          </a:p>
        </p:txBody>
      </p:sp>
      <p:cxnSp>
        <p:nvCxnSpPr>
          <p:cNvPr id="66" name="直線單箭頭接點 12">
            <a:extLst>
              <a:ext uri="{FF2B5EF4-FFF2-40B4-BE49-F238E27FC236}">
                <a16:creationId xmlns:a16="http://schemas.microsoft.com/office/drawing/2014/main" id="{8C6DA467-E818-2EB7-58CE-7523A95D6EC2}"/>
              </a:ext>
            </a:extLst>
          </p:cNvPr>
          <p:cNvCxnSpPr>
            <a:cxnSpLocks/>
          </p:cNvCxnSpPr>
          <p:nvPr/>
        </p:nvCxnSpPr>
        <p:spPr>
          <a:xfrm flipV="1">
            <a:off x="3154800" y="5834386"/>
            <a:ext cx="335066" cy="5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7" name="Picture 66" descr="A road with trees and power lines&#10;&#10;Description automatically generated">
            <a:extLst>
              <a:ext uri="{FF2B5EF4-FFF2-40B4-BE49-F238E27FC236}">
                <a16:creationId xmlns:a16="http://schemas.microsoft.com/office/drawing/2014/main" id="{5199A183-A5C9-C62F-977C-994219D5D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02" y="5162970"/>
            <a:ext cx="2132372" cy="136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379462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Gaussian Blur/Filter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homepages.inf.ed.ac.uk/rbf/HIPR2/figs/gauss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59" y="3427229"/>
            <a:ext cx="3273666" cy="210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396240" y="1228238"/>
                <a:ext cx="354015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Kernel Size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Standard Deviation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1228238"/>
                <a:ext cx="3540155" cy="923330"/>
              </a:xfrm>
              <a:prstGeom prst="rect">
                <a:avLst/>
              </a:prstGeom>
              <a:blipFill>
                <a:blip r:embed="rId3"/>
                <a:stretch>
                  <a:fillRect l="-1033" b="-4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396240" y="2398082"/>
                <a:ext cx="3959604" cy="753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4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" y="2398082"/>
                <a:ext cx="3959604" cy="753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4060" y="3429000"/>
            <a:ext cx="3841650" cy="261366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4060" y="609600"/>
            <a:ext cx="3839111" cy="2634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9913620" y="1741949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20" y="1741949"/>
                <a:ext cx="136575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9913620" y="4551164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620" y="4551164"/>
                <a:ext cx="136575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964C-DE13-9678-ADEE-81D8C2C8CF93}"/>
              </a:ext>
            </a:extLst>
          </p:cNvPr>
          <p:cNvSpPr txBox="1"/>
          <p:nvPr/>
        </p:nvSpPr>
        <p:spPr>
          <a:xfrm>
            <a:off x="680995" y="5664886"/>
            <a:ext cx="47683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u="sng" dirty="0">
                <a:solidFill>
                  <a:srgbClr val="0070C0"/>
                </a:solidFill>
                <a:latin typeface="Times New Roman"/>
                <a:cs typeface="Times New Roman"/>
              </a:rPr>
              <a:t>※Implement the Gaussian equation by yourself</a:t>
            </a:r>
            <a:endParaRPr lang="en-US" dirty="0">
              <a:solidFill>
                <a:srgbClr val="000000"/>
              </a:solidFill>
              <a:latin typeface="Calibri" panose="020F0502020204030204"/>
              <a:cs typeface="Calibri" panose="020F0502020204030204"/>
            </a:endParaRPr>
          </a:p>
          <a:p>
            <a:r>
              <a:rPr lang="en-US" sz="1400" b="1" i="1" u="sng" dirty="0">
                <a:solidFill>
                  <a:srgbClr val="0070C0"/>
                </a:solidFill>
                <a:latin typeface="Times New Roman"/>
                <a:cs typeface="Times New Roman"/>
              </a:rPr>
              <a:t>※You can use your homework 2 function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99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396240" y="609600"/>
            <a:ext cx="268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Filter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4359354" y="3114971"/>
                <a:ext cx="3304284" cy="6280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TW" alt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TW" alt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altLang="zh-TW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354" y="3114971"/>
                <a:ext cx="3304284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75323"/>
              </p:ext>
            </p:extLst>
          </p:nvPr>
        </p:nvGraphicFramePr>
        <p:xfrm>
          <a:off x="603909" y="2101659"/>
          <a:ext cx="2774262" cy="277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5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(-1, -1)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(0, -1)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(1, -1)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(-1,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(0, 0)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(1, 0)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(-1, 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(0, 1)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>
                          <a:solidFill>
                            <a:schemeClr val="tx1"/>
                          </a:solidFill>
                        </a:rPr>
                        <a:t>(1, 1)</a:t>
                      </a:r>
                      <a:endParaRPr lang="zh-TW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1457640" y="48903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(x, y)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422336" y="2101659"/>
            <a:ext cx="0" cy="2774262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603909" y="1902577"/>
            <a:ext cx="2774262" cy="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173300"/>
              </p:ext>
            </p:extLst>
          </p:nvPr>
        </p:nvGraphicFramePr>
        <p:xfrm>
          <a:off x="8644821" y="2101659"/>
          <a:ext cx="2774262" cy="2774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754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924754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0.1591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92475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0.0965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</a:rPr>
                        <a:t>0.0585</a:t>
                      </a:r>
                      <a:endParaRPr lang="zh-TW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L="156592" marR="156592" marT="78296" marB="782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15" name="向右箭號 14"/>
          <p:cNvSpPr/>
          <p:nvPr/>
        </p:nvSpPr>
        <p:spPr>
          <a:xfrm>
            <a:off x="3726621" y="3351630"/>
            <a:ext cx="553816" cy="27432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7631947" y="3349533"/>
            <a:ext cx="553816" cy="274320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9349074" y="4890336"/>
                <a:ext cx="1365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9074" y="4890336"/>
                <a:ext cx="1365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463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21405" y="481263"/>
            <a:ext cx="629670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Canny Edge Detection Steps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47660" y="1066038"/>
            <a:ext cx="11065225" cy="4661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>
                <a:latin typeface="Times New Roman"/>
                <a:ea typeface="新細明體"/>
                <a:cs typeface="Times New Roman"/>
              </a:rPr>
              <a:t>Noise reduction</a:t>
            </a:r>
            <a:endParaRPr lang="en-US">
              <a:latin typeface="Times New Roman"/>
              <a:cs typeface="Times New Roman"/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/>
                <a:ea typeface="新細明體"/>
                <a:cs typeface="Times New Roman"/>
              </a:rPr>
              <a:t>Already done in Q1.</a:t>
            </a:r>
            <a:endParaRPr lang="en-US" sz="2000">
              <a:latin typeface="Times New Roman"/>
              <a:ea typeface="新細明體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>
                <a:latin typeface="Times New Roman"/>
                <a:ea typeface="新細明體"/>
                <a:cs typeface="Times New Roman"/>
              </a:rPr>
              <a:t>Gradient calculation</a:t>
            </a:r>
            <a:br>
              <a:rPr lang="en-US" altLang="zh-TW" sz="2000" b="1" u="sng" dirty="0">
                <a:latin typeface="Times New Roman"/>
              </a:rPr>
            </a:b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You can use Sobel operator to get </a:t>
            </a:r>
            <a:r>
              <a:rPr lang="en-US" altLang="zh-TW" sz="2000" i="1" dirty="0">
                <a:latin typeface="Times New Roman"/>
                <a:ea typeface="新細明體"/>
                <a:cs typeface="Times New Roman"/>
              </a:rPr>
              <a:t>x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 and </a:t>
            </a:r>
            <a:r>
              <a:rPr lang="en-US" altLang="zh-TW" sz="2000" i="1" dirty="0">
                <a:latin typeface="Times New Roman"/>
                <a:ea typeface="新細明體"/>
                <a:cs typeface="Times New Roman"/>
              </a:rPr>
              <a:t>y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 direction gradient (</a:t>
            </a:r>
            <a:r>
              <a:rPr lang="en-US" altLang="zh-TW" sz="2000" i="1" dirty="0">
                <a:latin typeface="Times New Roman"/>
                <a:ea typeface="新細明體"/>
                <a:cs typeface="Times New Roman"/>
              </a:rPr>
              <a:t>G</a:t>
            </a:r>
            <a:r>
              <a:rPr lang="en-US" altLang="zh-TW" sz="2000" i="1" baseline="-25000" dirty="0">
                <a:latin typeface="Times New Roman"/>
                <a:ea typeface="新細明體"/>
                <a:cs typeface="Times New Roman"/>
              </a:rPr>
              <a:t>x</a:t>
            </a:r>
            <a:r>
              <a:rPr lang="en-US" altLang="zh-TW" sz="2000" i="1" dirty="0"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and G</a:t>
            </a:r>
            <a:r>
              <a:rPr lang="en-US" altLang="zh-TW" sz="2000" i="1" baseline="-25000" dirty="0">
                <a:latin typeface="Times New Roman"/>
                <a:ea typeface="新細明體"/>
                <a:cs typeface="Times New Roman"/>
              </a:rPr>
              <a:t>y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).</a:t>
            </a:r>
            <a:br>
              <a:rPr lang="en-US" altLang="zh-TW" sz="2000" dirty="0">
                <a:latin typeface="Times New Roman"/>
              </a:rPr>
            </a:b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Then calculate the magnitude and angle of gradient.</a:t>
            </a:r>
            <a:endParaRPr lang="en-US" altLang="zh-TW" sz="2000">
              <a:latin typeface="Times New Roman"/>
              <a:ea typeface="新細明體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>
                <a:latin typeface="Times New Roman"/>
                <a:ea typeface="新細明體"/>
                <a:cs typeface="Times New Roman"/>
              </a:rPr>
              <a:t>Non-maximum suppression</a:t>
            </a:r>
          </a:p>
          <a:p>
            <a:pPr lvl="1">
              <a:lnSpc>
                <a:spcPct val="150000"/>
              </a:lnSpc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Consider in 4 directions and compare with neighbor pixels.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000" b="1" u="sng" dirty="0">
                <a:latin typeface="Times New Roman"/>
                <a:ea typeface="新細明體"/>
                <a:cs typeface="Times New Roman"/>
              </a:rPr>
              <a:t>Double threshold and edge tracking by hysteresis</a:t>
            </a:r>
            <a:br>
              <a:rPr lang="en-US" altLang="zh-TW" sz="2000" b="1" u="sng" dirty="0">
                <a:latin typeface="Times New Roman"/>
              </a:rPr>
            </a:b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Define the edge type of each pixel by setting the high threshold and low threshold.</a:t>
            </a:r>
            <a:br>
              <a:rPr lang="en-US" altLang="zh-TW" sz="2000" b="1" u="sng" dirty="0">
                <a:latin typeface="Times New Roman"/>
              </a:rPr>
            </a:b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Then link the weak edge depend by the strength of neighbor pixels.</a:t>
            </a:r>
            <a:endParaRPr lang="en-US" altLang="zh-TW" sz="2000">
              <a:latin typeface="Times New Roman"/>
              <a:ea typeface="新細明體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22742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458276" y="806957"/>
            <a:ext cx="3949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Canny Edge Detection</a:t>
            </a:r>
            <a:endParaRPr lang="zh-TW" altLang="en-US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55482" y="1526925"/>
            <a:ext cx="7802145" cy="47021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 u="sng" dirty="0">
                <a:latin typeface="Times New Roman"/>
                <a:ea typeface="新細明體"/>
                <a:cs typeface="Times New Roman"/>
              </a:rPr>
              <a:t>Gradient calculation</a:t>
            </a:r>
            <a:endParaRPr lang="en-US" altLang="zh-TW" sz="2000" dirty="0">
              <a:latin typeface="Times New Roman"/>
              <a:ea typeface="新細明體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Calibri" panose="020F0502020204030204"/>
              </a:rPr>
              <a:t>Do a convolution for each </a:t>
            </a:r>
            <a:r>
              <a:rPr lang="en-US" altLang="zh-TW" sz="2000" err="1">
                <a:latin typeface="Times New Roman"/>
                <a:ea typeface="新細明體"/>
                <a:cs typeface="Calibri" panose="020F0502020204030204"/>
              </a:rPr>
              <a:t>sobel</a:t>
            </a:r>
            <a:r>
              <a:rPr lang="en-US" altLang="zh-TW" sz="2000" dirty="0">
                <a:latin typeface="Times New Roman"/>
                <a:ea typeface="新細明體"/>
                <a:cs typeface="Calibri" panose="020F0502020204030204"/>
              </a:rPr>
              <a:t> operator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 (</a:t>
            </a:r>
            <a:r>
              <a:rPr lang="en-US" altLang="zh-TW" sz="2000" i="1" dirty="0">
                <a:latin typeface="Times New Roman"/>
                <a:ea typeface="新細明體"/>
                <a:cs typeface="Times New Roman"/>
              </a:rPr>
              <a:t>x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 and </a:t>
            </a:r>
            <a:r>
              <a:rPr lang="en-US" altLang="zh-TW" sz="2000" i="1" dirty="0">
                <a:latin typeface="Times New Roman"/>
                <a:ea typeface="新細明體"/>
                <a:cs typeface="Times New Roman"/>
              </a:rPr>
              <a:t>y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), the output will be 2 kind of gradient intensity images, </a:t>
            </a:r>
            <a:r>
              <a:rPr lang="en-US" altLang="zh-TW" sz="2000" i="1" dirty="0">
                <a:latin typeface="Times New Roman"/>
                <a:ea typeface="新細明體"/>
                <a:cs typeface="Times New Roman"/>
              </a:rPr>
              <a:t>G</a:t>
            </a:r>
            <a:r>
              <a:rPr lang="en-US" altLang="zh-TW" sz="2000" i="1" baseline="-25000" dirty="0">
                <a:latin typeface="Times New Roman"/>
                <a:ea typeface="新細明體"/>
                <a:cs typeface="Times New Roman"/>
              </a:rPr>
              <a:t>x</a:t>
            </a:r>
            <a:r>
              <a:rPr lang="en-US" altLang="zh-TW" sz="2000" i="1" dirty="0">
                <a:latin typeface="Times New Roman"/>
                <a:ea typeface="新細明體"/>
                <a:cs typeface="Times New Roman"/>
              </a:rPr>
              <a:t> 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and G</a:t>
            </a:r>
            <a:r>
              <a:rPr lang="en-US" altLang="zh-TW" sz="2000" i="1" baseline="-25000" dirty="0">
                <a:latin typeface="Times New Roman"/>
                <a:ea typeface="新細明體"/>
                <a:cs typeface="Times New Roman"/>
              </a:rPr>
              <a:t>y</a:t>
            </a: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.</a:t>
            </a:r>
            <a:endParaRPr lang="en-US">
              <a:latin typeface="Times New Roman"/>
              <a:ea typeface="新細明體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altLang="zh-TW" sz="2000" dirty="0">
                <a:latin typeface="Times New Roman"/>
                <a:ea typeface="新細明體"/>
                <a:cs typeface="Times New Roman"/>
              </a:rPr>
              <a:t>Using those 2 gradient intensity images, calculate the magnitude and angle of gradient by using</a:t>
            </a:r>
            <a:r>
              <a:rPr lang="en-US" altLang="zh-TW" sz="2000" dirty="0">
                <a:ea typeface="新細明體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TW" sz="2000" dirty="0">
              <a:ea typeface="新細明體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TW" sz="2000" dirty="0">
              <a:ea typeface="新細明體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altLang="zh-TW" sz="2000" dirty="0">
              <a:ea typeface="新細明體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※Not allowed to use libraries to do convolution</a:t>
            </a:r>
          </a:p>
          <a:p>
            <a:pPr>
              <a:lnSpc>
                <a:spcPct val="150000"/>
              </a:lnSpc>
            </a:pPr>
            <a:r>
              <a:rPr 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※Implement both of the gradient equation by yourself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b="1" i="1" u="sng" dirty="0">
                <a:solidFill>
                  <a:srgbClr val="0070C0"/>
                </a:solidFill>
                <a:latin typeface="Times New Roman"/>
                <a:ea typeface="新細明體"/>
                <a:cs typeface="Times New Roman"/>
              </a:rPr>
              <a:t>※You can use your homework 1 function</a:t>
            </a:r>
            <a:endParaRPr lang="en-US" dirty="0">
              <a:cs typeface="Calibri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78178"/>
              </p:ext>
            </p:extLst>
          </p:nvPr>
        </p:nvGraphicFramePr>
        <p:xfrm>
          <a:off x="8654766" y="2125713"/>
          <a:ext cx="951366" cy="9755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122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17122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17122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251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2516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251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284983"/>
              </p:ext>
            </p:extLst>
          </p:nvPr>
        </p:nvGraphicFramePr>
        <p:xfrm>
          <a:off x="10269681" y="2125713"/>
          <a:ext cx="985695" cy="941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565">
                  <a:extLst>
                    <a:ext uri="{9D8B030D-6E8A-4147-A177-3AD203B41FA5}">
                      <a16:colId xmlns:a16="http://schemas.microsoft.com/office/drawing/2014/main" val="1820334033"/>
                    </a:ext>
                  </a:extLst>
                </a:gridCol>
                <a:gridCol w="328565">
                  <a:extLst>
                    <a:ext uri="{9D8B030D-6E8A-4147-A177-3AD203B41FA5}">
                      <a16:colId xmlns:a16="http://schemas.microsoft.com/office/drawing/2014/main" val="1226377243"/>
                    </a:ext>
                  </a:extLst>
                </a:gridCol>
                <a:gridCol w="328565">
                  <a:extLst>
                    <a:ext uri="{9D8B030D-6E8A-4147-A177-3AD203B41FA5}">
                      <a16:colId xmlns:a16="http://schemas.microsoft.com/office/drawing/2014/main" val="2965404115"/>
                    </a:ext>
                  </a:extLst>
                </a:gridCol>
              </a:tblGrid>
              <a:tr h="313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337572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572411"/>
                  </a:ext>
                </a:extLst>
              </a:tr>
              <a:tr h="3137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 marL="64163" marR="64163" marT="32082" marB="32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2652424"/>
                  </a:ext>
                </a:extLst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8689122" y="3102681"/>
            <a:ext cx="9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Sobel x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0304037" y="3105621"/>
            <a:ext cx="945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Sobel y</a:t>
            </a:r>
            <a:endParaRPr lang="zh-TW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17C789-30B3-A2F5-28AA-86004FC3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388" y="3884357"/>
            <a:ext cx="1781175" cy="1037304"/>
          </a:xfrm>
          <a:prstGeom prst="rect">
            <a:avLst/>
          </a:prstGeom>
        </p:spPr>
      </p:pic>
      <p:pic>
        <p:nvPicPr>
          <p:cNvPr id="14" name="Picture 13" descr="A road with white lights at night&#10;&#10;Description automatically generated">
            <a:extLst>
              <a:ext uri="{FF2B5EF4-FFF2-40B4-BE49-F238E27FC236}">
                <a16:creationId xmlns:a16="http://schemas.microsoft.com/office/drawing/2014/main" id="{2EF97B95-7334-8268-8097-A4806166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954" y="3793685"/>
            <a:ext cx="1351937" cy="768146"/>
          </a:xfrm>
          <a:prstGeom prst="rect">
            <a:avLst/>
          </a:prstGeom>
        </p:spPr>
      </p:pic>
      <p:pic>
        <p:nvPicPr>
          <p:cNvPr id="16" name="Picture 15" descr="A black and white image of a road&#10;&#10;Description automatically generated">
            <a:extLst>
              <a:ext uri="{FF2B5EF4-FFF2-40B4-BE49-F238E27FC236}">
                <a16:creationId xmlns:a16="http://schemas.microsoft.com/office/drawing/2014/main" id="{4DFCC205-303C-8F1A-4522-F254F12C1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0325" y="3787540"/>
            <a:ext cx="1351937" cy="762002"/>
          </a:xfrm>
          <a:prstGeom prst="rect">
            <a:avLst/>
          </a:prstGeom>
        </p:spPr>
      </p:pic>
      <p:pic>
        <p:nvPicPr>
          <p:cNvPr id="21" name="Picture 20" descr="A truck driving on a highway&#10;&#10;Description automatically generated">
            <a:extLst>
              <a:ext uri="{FF2B5EF4-FFF2-40B4-BE49-F238E27FC236}">
                <a16:creationId xmlns:a16="http://schemas.microsoft.com/office/drawing/2014/main" id="{35EF1798-8620-6E93-6F27-C886E1F57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8004" y="742749"/>
            <a:ext cx="1253615" cy="706695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2C73BA-0865-1FAC-FF45-8B1FAFEC3D2E}"/>
              </a:ext>
            </a:extLst>
          </p:cNvPr>
          <p:cNvCxnSpPr/>
          <p:nvPr/>
        </p:nvCxnSpPr>
        <p:spPr>
          <a:xfrm>
            <a:off x="10112477" y="1441653"/>
            <a:ext cx="637869" cy="6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0C80A08-5C72-BF08-7F2D-460D2063CB35}"/>
              </a:ext>
            </a:extLst>
          </p:cNvPr>
          <p:cNvCxnSpPr>
            <a:cxnSpLocks/>
          </p:cNvCxnSpPr>
          <p:nvPr/>
        </p:nvCxnSpPr>
        <p:spPr>
          <a:xfrm flipH="1">
            <a:off x="9109587" y="1441652"/>
            <a:ext cx="763227" cy="668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4E89BC-012F-0BA1-A1B7-313A2332F7E7}"/>
              </a:ext>
            </a:extLst>
          </p:cNvPr>
          <p:cNvCxnSpPr>
            <a:cxnSpLocks/>
          </p:cNvCxnSpPr>
          <p:nvPr/>
        </p:nvCxnSpPr>
        <p:spPr>
          <a:xfrm flipH="1">
            <a:off x="8925231" y="3395812"/>
            <a:ext cx="93405" cy="398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F802961-06A8-9015-6338-743C40B5E6C8}"/>
              </a:ext>
            </a:extLst>
          </p:cNvPr>
          <p:cNvCxnSpPr>
            <a:cxnSpLocks/>
          </p:cNvCxnSpPr>
          <p:nvPr/>
        </p:nvCxnSpPr>
        <p:spPr>
          <a:xfrm>
            <a:off x="10739281" y="3408101"/>
            <a:ext cx="306030" cy="36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3">
            <a:extLst>
              <a:ext uri="{FF2B5EF4-FFF2-40B4-BE49-F238E27FC236}">
                <a16:creationId xmlns:a16="http://schemas.microsoft.com/office/drawing/2014/main" id="{2C1463EB-3084-DA23-299A-3D204C29D356}"/>
              </a:ext>
            </a:extLst>
          </p:cNvPr>
          <p:cNvSpPr txBox="1"/>
          <p:nvPr/>
        </p:nvSpPr>
        <p:spPr>
          <a:xfrm>
            <a:off x="7570701" y="4098197"/>
            <a:ext cx="94512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dirty="0">
                <a:ea typeface="新細明體"/>
              </a:rPr>
              <a:t>Gx</a:t>
            </a:r>
            <a:endParaRPr lang="zh-TW" altLang="en-US" dirty="0"/>
          </a:p>
        </p:txBody>
      </p:sp>
      <p:sp>
        <p:nvSpPr>
          <p:cNvPr id="32" name="文字方塊 3">
            <a:extLst>
              <a:ext uri="{FF2B5EF4-FFF2-40B4-BE49-F238E27FC236}">
                <a16:creationId xmlns:a16="http://schemas.microsoft.com/office/drawing/2014/main" id="{2530CE80-B995-FEE1-A5E2-D39F659A6F62}"/>
              </a:ext>
            </a:extLst>
          </p:cNvPr>
          <p:cNvSpPr txBox="1"/>
          <p:nvPr/>
        </p:nvSpPr>
        <p:spPr>
          <a:xfrm>
            <a:off x="11460588" y="3993728"/>
            <a:ext cx="94512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dirty="0">
                <a:ea typeface="新細明體"/>
              </a:rPr>
              <a:t>Gy</a:t>
            </a:r>
            <a:endParaRPr lang="zh-TW" altLang="en-US" dirty="0"/>
          </a:p>
        </p:txBody>
      </p:sp>
      <p:pic>
        <p:nvPicPr>
          <p:cNvPr id="33" name="Picture 32" descr="A road with lights and a truck on it&#10;&#10;Description automatically generated">
            <a:extLst>
              <a:ext uri="{FF2B5EF4-FFF2-40B4-BE49-F238E27FC236}">
                <a16:creationId xmlns:a16="http://schemas.microsoft.com/office/drawing/2014/main" id="{BFC6A75A-479F-A66A-4CFD-4D73A881F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3960" y="5467724"/>
            <a:ext cx="1358082" cy="768146"/>
          </a:xfrm>
          <a:prstGeom prst="rect">
            <a:avLst/>
          </a:prstGeom>
        </p:spPr>
      </p:pic>
      <p:pic>
        <p:nvPicPr>
          <p:cNvPr id="34" name="Picture 33" descr="A grey and white image of a road&#10;&#10;Description automatically generated">
            <a:extLst>
              <a:ext uri="{FF2B5EF4-FFF2-40B4-BE49-F238E27FC236}">
                <a16:creationId xmlns:a16="http://schemas.microsoft.com/office/drawing/2014/main" id="{E657205C-0DAD-6BCE-F099-D49F90275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26217" y="5467725"/>
            <a:ext cx="1358082" cy="76200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09CFE84-52F7-2F81-FC31-529FB37ED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437" y="4799986"/>
            <a:ext cx="785660" cy="484239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B9A4CD-0C4F-C66A-57F3-317E09E3BC7B}"/>
              </a:ext>
            </a:extLst>
          </p:cNvPr>
          <p:cNvCxnSpPr>
            <a:cxnSpLocks/>
          </p:cNvCxnSpPr>
          <p:nvPr/>
        </p:nvCxnSpPr>
        <p:spPr>
          <a:xfrm flipH="1">
            <a:off x="9072715" y="5067295"/>
            <a:ext cx="511275" cy="3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0D0D8FD-43EF-B058-FCA4-A53FDAB44ED4}"/>
              </a:ext>
            </a:extLst>
          </p:cNvPr>
          <p:cNvCxnSpPr>
            <a:cxnSpLocks/>
          </p:cNvCxnSpPr>
          <p:nvPr/>
        </p:nvCxnSpPr>
        <p:spPr>
          <a:xfrm flipH="1">
            <a:off x="10455376" y="4508085"/>
            <a:ext cx="511275" cy="379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79E8C4-26E0-0A7D-1FFB-33902B19E8E0}"/>
              </a:ext>
            </a:extLst>
          </p:cNvPr>
          <p:cNvCxnSpPr>
            <a:cxnSpLocks/>
          </p:cNvCxnSpPr>
          <p:nvPr/>
        </p:nvCxnSpPr>
        <p:spPr>
          <a:xfrm>
            <a:off x="9030925" y="4587971"/>
            <a:ext cx="600998" cy="30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A41843-2344-B1A4-60B0-79843FA8300F}"/>
              </a:ext>
            </a:extLst>
          </p:cNvPr>
          <p:cNvCxnSpPr>
            <a:cxnSpLocks/>
          </p:cNvCxnSpPr>
          <p:nvPr/>
        </p:nvCxnSpPr>
        <p:spPr>
          <a:xfrm>
            <a:off x="10493473" y="5104164"/>
            <a:ext cx="600998" cy="306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">
            <a:extLst>
              <a:ext uri="{FF2B5EF4-FFF2-40B4-BE49-F238E27FC236}">
                <a16:creationId xmlns:a16="http://schemas.microsoft.com/office/drawing/2014/main" id="{41290CCB-F753-0130-BDED-02D7B45516F5}"/>
              </a:ext>
            </a:extLst>
          </p:cNvPr>
          <p:cNvSpPr txBox="1"/>
          <p:nvPr/>
        </p:nvSpPr>
        <p:spPr>
          <a:xfrm>
            <a:off x="8431023" y="6175260"/>
            <a:ext cx="94512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dirty="0">
                <a:ea typeface="新細明體"/>
              </a:rPr>
              <a:t>G</a:t>
            </a:r>
            <a:endParaRPr lang="zh-TW" altLang="en-US" dirty="0"/>
          </a:p>
        </p:txBody>
      </p:sp>
      <p:sp>
        <p:nvSpPr>
          <p:cNvPr id="41" name="文字方塊 3">
            <a:extLst>
              <a:ext uri="{FF2B5EF4-FFF2-40B4-BE49-F238E27FC236}">
                <a16:creationId xmlns:a16="http://schemas.microsoft.com/office/drawing/2014/main" id="{D38FEB6C-90B4-7614-A66C-8536A2A17ED5}"/>
              </a:ext>
            </a:extLst>
          </p:cNvPr>
          <p:cNvSpPr txBox="1"/>
          <p:nvPr/>
        </p:nvSpPr>
        <p:spPr>
          <a:xfrm>
            <a:off x="10630990" y="6175259"/>
            <a:ext cx="945126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>
                <a:latin typeface="Times New Roman"/>
                <a:ea typeface="新細明體"/>
                <a:cs typeface="Times New Roman"/>
              </a:rPr>
              <a:t>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1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849</Words>
  <Application>Microsoft Office PowerPoint</Application>
  <PresentationFormat>Widescreen</PresentationFormat>
  <Paragraphs>148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黃一釗</dc:creator>
  <cp:lastModifiedBy>RVL-02</cp:lastModifiedBy>
  <cp:revision>1034</cp:revision>
  <dcterms:created xsi:type="dcterms:W3CDTF">2023-04-07T07:55:57Z</dcterms:created>
  <dcterms:modified xsi:type="dcterms:W3CDTF">2024-11-11T03:49:09Z</dcterms:modified>
</cp:coreProperties>
</file>