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76" r:id="rId5"/>
    <p:sldId id="268" r:id="rId6"/>
    <p:sldId id="279" r:id="rId7"/>
    <p:sldId id="269" r:id="rId8"/>
    <p:sldId id="277" r:id="rId9"/>
    <p:sldId id="278" r:id="rId10"/>
    <p:sldId id="263" r:id="rId11"/>
    <p:sldId id="264" r:id="rId12"/>
    <p:sldId id="271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95322-73DA-1958-01CD-FF4A113A64CC}" v="1027" dt="2024-12-09T04:00:22.171"/>
    <p1510:client id="{3C4EF6DE-989C-38DC-9C32-261FE675E41E}" v="76" dt="2024-12-10T10:05:46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313124" y="2374658"/>
            <a:ext cx="7314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#4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TA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</a:t>
            </a:r>
            <a:r>
              <a:rPr lang="en-US" altLang="zh-TW" sz="2000" b="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Syahrul</a:t>
            </a:r>
            <a:r>
              <a:rPr lang="en-US" altLang="zh-TW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 Munir</a:t>
            </a:r>
            <a:r>
              <a:rPr 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	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 </a:t>
            </a:r>
            <a:r>
              <a:rPr lang="en-US" altLang="zh-TW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</a:t>
            </a: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111999406@ntut.org.tw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1421)</a:t>
            </a: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4815" y="1194375"/>
            <a:ext cx="10242369" cy="4838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Program (80%)</a:t>
            </a:r>
            <a:endParaRPr lang="en-US" dirty="0">
              <a:latin typeface="Calibri"/>
              <a:ea typeface="新細明體"/>
              <a:cs typeface="Calibri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新細明體"/>
                <a:cs typeface="Times New Roman"/>
              </a:rPr>
              <a:t>Image pre-processing (5%)</a:t>
            </a:r>
          </a:p>
          <a:p>
            <a:pPr marL="914400" lvl="1" indent="-457200">
              <a:lnSpc>
                <a:spcPct val="150000"/>
              </a:lnSpc>
              <a:buFontTx/>
              <a:buChar char="•"/>
            </a:pPr>
            <a:r>
              <a:rPr lang="en-US" sz="2000" dirty="0">
                <a:latin typeface="Times New Roman"/>
                <a:ea typeface="新細明體"/>
                <a:cs typeface="Times New Roman"/>
              </a:rPr>
              <a:t>Set initial contour (15%)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新細明體"/>
                <a:cs typeface="Times New Roman"/>
              </a:rPr>
              <a:t>Active Contour (40%)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新細明體"/>
                <a:cs typeface="Times New Roman"/>
              </a:rPr>
              <a:t>Save the result videos, measure the number of iteration and DSC value (20%)</a:t>
            </a:r>
            <a:endParaRPr lang="en-US" dirty="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Please explain your code.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Please paste </a:t>
            </a:r>
            <a:r>
              <a:rPr lang="en-US" altLang="zh-TW" sz="20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9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 output images in your report, the number of iterations, and their respective 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DSC 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values for each contour's images.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Please state in your report the parameter setting that you choose for each input images.</a:t>
            </a:r>
            <a:endParaRPr lang="zh-TW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0025" y="1584133"/>
            <a:ext cx="3024336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_hw4/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img2.png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>
                <a:latin typeface="Times New Roman"/>
                <a:ea typeface="新細明體"/>
                <a:cs typeface="Times New Roman"/>
              </a:rPr>
              <a:t>│  ├─ img1_q1.png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img2_q1.png</a:t>
            </a:r>
          </a:p>
          <a:p>
            <a:r>
              <a:rPr lang="en-US" altLang="zh-TW" sz="1600">
                <a:latin typeface="Times New Roman"/>
                <a:ea typeface="新細明體"/>
                <a:cs typeface="Times New Roman"/>
              </a:rPr>
              <a:t>│  ├─ img3_q1.png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img1_q2.png</a:t>
            </a:r>
            <a:endParaRPr lang="en-US" altLang="zh-TW" sz="16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img2</a:t>
            </a:r>
            <a:r>
              <a:rPr lang="en-US" sz="1600" dirty="0">
                <a:latin typeface="Times New Roman"/>
                <a:cs typeface="Times New Roman"/>
              </a:rPr>
              <a:t>_q2.png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img3</a:t>
            </a:r>
            <a:r>
              <a:rPr lang="en-US" sz="1600" dirty="0">
                <a:latin typeface="Times New Roman"/>
                <a:cs typeface="Times New Roman"/>
              </a:rPr>
              <a:t>_q2.png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├─ img1_q3.png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├─ img2_q3.png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├─ img3_q3.png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├─ img1_q4.avi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├─ img2_q4.avi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├─ img3_q4.avi</a:t>
            </a:r>
            <a:endParaRPr lang="en-US" dirty="0"/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111999406_hw4.py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111999406_hw4.pdf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0025" y="12359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014018" y="667568"/>
            <a:ext cx="3024336" cy="6247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_hw4/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project_hw4/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img2.png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img1_q1.png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img2_q1.png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img3_q1.png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│  ├─ img1_q2.png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│  ├─ img2_q2.png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│  ├─ img3_q2.png</a:t>
            </a:r>
            <a:endParaRPr lang="en-US" dirty="0"/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│  ├─ img1_q3.png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│  ├─ img2_q3.png</a:t>
            </a:r>
          </a:p>
          <a:p>
            <a:r>
              <a:rPr lang="en-US" sz="1600" dirty="0">
                <a:latin typeface="Times New Roman"/>
                <a:ea typeface="新細明體"/>
                <a:cs typeface="Times New Roman"/>
              </a:rPr>
              <a:t>│  │  ├─ img3_q3.png</a:t>
            </a:r>
            <a:endParaRPr lang="en-US" dirty="0"/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img1</a:t>
            </a:r>
            <a:r>
              <a:rPr lang="en-US" sz="1600" dirty="0">
                <a:latin typeface="Times New Roman"/>
                <a:cs typeface="Times New Roman"/>
              </a:rPr>
              <a:t>_q4.avi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img2</a:t>
            </a:r>
            <a:r>
              <a:rPr lang="en-US" sz="1600" dirty="0">
                <a:latin typeface="Times New Roman"/>
                <a:cs typeface="Times New Roman"/>
              </a:rPr>
              <a:t>_q4.avi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img3</a:t>
            </a:r>
            <a:r>
              <a:rPr lang="en-US" sz="1600" dirty="0">
                <a:latin typeface="Times New Roman"/>
                <a:cs typeface="Times New Roman"/>
              </a:rPr>
              <a:t>_q4.avi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func.h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 _hw4.pdf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92227" y="4272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26">
            <a:extLst>
              <a:ext uri="{FF2B5EF4-FFF2-40B4-BE49-F238E27FC236}">
                <a16:creationId xmlns:a16="http://schemas.microsoft.com/office/drawing/2014/main" id="{19A7D1BD-7AE6-4ED3-A206-A3A8236F95B7}"/>
              </a:ext>
            </a:extLst>
          </p:cNvPr>
          <p:cNvSpPr txBox="1"/>
          <p:nvPr/>
        </p:nvSpPr>
        <p:spPr>
          <a:xfrm>
            <a:off x="7715088" y="1194375"/>
            <a:ext cx="380812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your report in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(PDF)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Explaining how your main function working and shown the results on your report.</a:t>
            </a:r>
          </a:p>
        </p:txBody>
      </p:sp>
    </p:spTree>
    <p:extLst>
      <p:ext uri="{BB962C8B-B14F-4D97-AF65-F5344CB8AC3E}">
        <p14:creationId xmlns:p14="http://schemas.microsoft.com/office/powerpoint/2010/main" val="209886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697F5D-570F-430D-A251-6343C3B78613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#4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3904-3E36-4BE7-A495-7718B84E83BD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11277600" cy="5064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Please compress your files (program and report)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StudentID_hw4( for example: 111999406_hw4.zip)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b="1" dirty="0">
                <a:latin typeface="Times New Roman"/>
                <a:ea typeface="新細明體"/>
                <a:cs typeface="Times New Roman"/>
              </a:rPr>
              <a:t>Make sure the size of .zip file is less than 50MB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Please submit to </a:t>
            </a:r>
            <a:r>
              <a:rPr lang="en-US" altLang="zh-TW" sz="3200" dirty="0" err="1">
                <a:latin typeface="Times New Roman"/>
                <a:ea typeface="新細明體"/>
                <a:cs typeface="Times New Roman"/>
              </a:rPr>
              <a:t>iStudy</a:t>
            </a:r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, in Homework 4 Assignment.</a:t>
            </a:r>
          </a:p>
          <a:p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Deadline: </a:t>
            </a:r>
            <a:r>
              <a:rPr lang="en-US" altLang="zh-TW" sz="3200" b="1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2024/12/23 23:59:59</a:t>
            </a:r>
            <a:endParaRPr lang="en-US" altLang="zh-TW" sz="3200" b="1">
              <a:solidFill>
                <a:srgbClr val="FF0000"/>
              </a:solidFill>
              <a:latin typeface="Times New Roman"/>
              <a:ea typeface="新細明體"/>
              <a:cs typeface="Times New Roman"/>
            </a:endParaRP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For each hour late, 10% of the total score will be deducted.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with other students. Do it by yourself.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5775" y="2967335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chemeClr val="accent6"/>
                </a:solidFill>
                <a:latin typeface="Arial"/>
                <a:ea typeface="微軟正黑體" panose="020B0604030504040204" pitchFamily="34" charset="-120"/>
              </a:rPr>
              <a:t>2024/09/30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t>– Homework 1 assigned, due </a:t>
            </a:r>
            <a:r>
              <a:rPr lang="en-US">
                <a:solidFill>
                  <a:schemeClr val="accent6"/>
                </a:solidFill>
                <a:latin typeface="Arial"/>
                <a:ea typeface="微軟正黑體" panose="020B0604030504040204" pitchFamily="34" charset="-120"/>
              </a:rPr>
              <a:t>10/14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chemeClr val="accent6"/>
                </a:solidFill>
                <a:latin typeface="Arial"/>
                <a:ea typeface="微軟正黑體" panose="020B0604030504040204" pitchFamily="34" charset="-120"/>
              </a:rPr>
              <a:t>2024/10/21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t>– Homework 2 assigned, due </a:t>
            </a:r>
            <a:r>
              <a:rPr lang="en-US">
                <a:solidFill>
                  <a:schemeClr val="accent6"/>
                </a:solidFill>
                <a:latin typeface="Arial"/>
                <a:ea typeface="微軟正黑體" panose="020B0604030504040204" pitchFamily="34" charset="-120"/>
              </a:rPr>
              <a:t>11/04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chemeClr val="accent6"/>
                </a:solidFill>
                <a:latin typeface="Arial"/>
                <a:ea typeface="微軟正黑體"/>
              </a:rPr>
              <a:t>2024/11/11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3 assigned, due </a:t>
            </a:r>
            <a:r>
              <a:rPr lang="en-US">
                <a:solidFill>
                  <a:schemeClr val="accent6"/>
                </a:solidFill>
                <a:latin typeface="Arial"/>
                <a:ea typeface="微軟正黑體"/>
              </a:rPr>
              <a:t>11/25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rgbClr val="FF0000"/>
                </a:solidFill>
                <a:latin typeface="Arial"/>
                <a:ea typeface="微軟正黑體"/>
              </a:rPr>
              <a:t>2024/12/09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4 assigned, due </a:t>
            </a:r>
            <a:r>
              <a:rPr lang="en-US">
                <a:solidFill>
                  <a:srgbClr val="FF0000"/>
                </a:solidFill>
                <a:latin typeface="Arial"/>
                <a:ea typeface="微軟正黑體"/>
              </a:rPr>
              <a:t>12/23</a:t>
            </a:r>
            <a:endParaRPr lang="en-US" dirty="0">
              <a:solidFill>
                <a:srgbClr val="FF0000"/>
              </a:solidFill>
              <a:latin typeface="Arial"/>
              <a:ea typeface="微軟正黑體"/>
            </a:endParaRPr>
          </a:p>
          <a:p>
            <a:pPr>
              <a:buClr>
                <a:srgbClr val="5B9BD5"/>
              </a:buClr>
              <a:buFont typeface="Arial,Sans-Serif" pitchFamily="34" charset="0"/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  <a:latin typeface="Arial"/>
              <a:ea typeface="微軟正黑體" panose="020B0604030504040204" pitchFamily="34" charset="-120"/>
            </a:endParaRPr>
          </a:p>
          <a:p>
            <a:pPr marL="182880" marR="0" lvl="0" indent="-18288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076B4"/>
              </a:buClr>
              <a:buSzPct val="85000"/>
              <a:buFont typeface="Arial" pitchFamily="34" charset="0"/>
              <a:buChar char="•"/>
              <a:tabLst/>
              <a:defRPr/>
            </a:pPr>
            <a:endParaRPr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-100" normalizeH="0" baseline="0" noProof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j-cs"/>
              </a:rPr>
              <a:t>Homework Assignment</a:t>
            </a:r>
            <a:endParaRPr kumimoji="0" lang="en-US" altLang="zh-TW" sz="4000" b="1" i="0" u="none" strike="noStrike" kern="1200" cap="none" spc="-100" normalizeH="0" baseline="0" noProof="0" dirty="0">
              <a:ln>
                <a:noFill/>
              </a:ln>
              <a:solidFill>
                <a:srgbClr val="2F5897"/>
              </a:solidFill>
              <a:effectLst/>
              <a:uLnTx/>
              <a:uFillTx/>
              <a:latin typeface="Times New Roman" pitchFamily="18" charset="0"/>
              <a:ea typeface="微軟正黑體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6240" y="609600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4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39" y="1194375"/>
            <a:ext cx="7934727" cy="54605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u="sng" dirty="0">
                <a:latin typeface="Times New Roman"/>
                <a:ea typeface="新細明體"/>
                <a:cs typeface="Times New Roman"/>
              </a:rPr>
              <a:t>Active Contour</a:t>
            </a:r>
            <a:endParaRPr lang="zh-TW" altLang="en-US" sz="2000" b="1" u="sng" dirty="0"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新細明體"/>
                <a:cs typeface="Times New Roman"/>
              </a:rPr>
              <a:t>Given 3 grayscale images (img1.png, img2.png, img3.png) for testing, there are 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 4 main functions that you need to implement.</a:t>
            </a:r>
            <a:endParaRPr lang="en-US"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 New Roman"/>
                <a:ea typeface="新細明體"/>
                <a:cs typeface="Times New Roman"/>
              </a:rPr>
              <a:t>Image pre-processing (Sobel) (Q1)</a:t>
            </a:r>
            <a:endParaRPr lang="en-US" altLang="zh-TW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>
                <a:latin typeface="Times New Roman"/>
                <a:ea typeface="新細明體"/>
                <a:cs typeface="Times New Roman"/>
              </a:rPr>
              <a:t>Set initial contour (Q2)</a:t>
            </a:r>
          </a:p>
          <a:p>
            <a:pPr marL="457200" indent="-457200">
              <a:lnSpc>
                <a:spcPct val="150000"/>
              </a:lnSpc>
              <a:buFont typeface="Calibri Light" panose="020F0302020204030204"/>
              <a:buAutoNum type="arabicPeriod"/>
            </a:pPr>
            <a:r>
              <a:rPr lang="en-US" altLang="zh-TW" dirty="0">
                <a:latin typeface="Times New Roman"/>
                <a:ea typeface="新細明體"/>
                <a:cs typeface="Times New Roman"/>
              </a:rPr>
              <a:t>Active Contour (Q3)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Save the result videos, measure the number of iteration and </a:t>
            </a:r>
            <a:r>
              <a:rPr lang="en-US" dirty="0">
                <a:latin typeface="Times New Roman"/>
                <a:ea typeface="+mn-lt"/>
                <a:cs typeface="Times New Roman"/>
              </a:rPr>
              <a:t>DSC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value </a:t>
            </a:r>
            <a:r>
              <a:rPr lang="en-US" dirty="0">
                <a:latin typeface="Times New Roman"/>
                <a:cs typeface="Times New Roman"/>
              </a:rPr>
              <a:t>(Q4)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 Use the original image to save you image and videos (as the picture on the left)</a:t>
            </a: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 There are totally 9 output images in your report.</a:t>
            </a:r>
            <a:endParaRPr lang="en-US" sz="1200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※The parameters could be different for each images</a:t>
            </a:r>
            <a:endParaRPr lang="en-US" sz="1200"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※Find the best output images and videos with the HIGHEST DSC values that you can get</a:t>
            </a: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※You can save the videos in any format (mp4, </a:t>
            </a:r>
            <a:r>
              <a:rPr lang="en-US" sz="1200" b="1" i="1" u="sng" err="1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avi</a:t>
            </a:r>
            <a:r>
              <a:rPr lang="en-US" sz="12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, etc.)</a:t>
            </a: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※There are some file size limit when you submit the homework, you can compress the video first before submit it</a:t>
            </a:r>
          </a:p>
        </p:txBody>
      </p:sp>
      <p:sp>
        <p:nvSpPr>
          <p:cNvPr id="13" name="文字方塊 10">
            <a:extLst>
              <a:ext uri="{FF2B5EF4-FFF2-40B4-BE49-F238E27FC236}">
                <a16:creationId xmlns:a16="http://schemas.microsoft.com/office/drawing/2014/main" id="{0D082CA3-10C2-9CFF-4985-C7776A5DDF36}"/>
              </a:ext>
            </a:extLst>
          </p:cNvPr>
          <p:cNvSpPr txBox="1"/>
          <p:nvPr/>
        </p:nvSpPr>
        <p:spPr>
          <a:xfrm>
            <a:off x="8326318" y="2986483"/>
            <a:ext cx="166687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400" dirty="0">
                <a:latin typeface="Times New Roman"/>
                <a:ea typeface="新細明體"/>
                <a:cs typeface="Times New Roman"/>
              </a:rPr>
              <a:t>img1_q1.png</a:t>
            </a:r>
            <a:endParaRPr lang="zh-TW" altLang="en-US" sz="1400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CDD095C9-CD2E-A1AD-4D73-5A3E86C9EF81}"/>
              </a:ext>
            </a:extLst>
          </p:cNvPr>
          <p:cNvSpPr txBox="1"/>
          <p:nvPr/>
        </p:nvSpPr>
        <p:spPr>
          <a:xfrm>
            <a:off x="10243298" y="5490173"/>
            <a:ext cx="166687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400" dirty="0">
                <a:latin typeface="Times New Roman"/>
                <a:ea typeface="新細明體"/>
                <a:cs typeface="Times New Roman"/>
              </a:rPr>
              <a:t>img1_q4.mp4</a:t>
            </a:r>
            <a:endParaRPr lang="zh-TW" altLang="en-US" sz="1400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6EF67CBE-5C2F-C14D-C547-237205A21DB4}"/>
              </a:ext>
            </a:extLst>
          </p:cNvPr>
          <p:cNvSpPr txBox="1"/>
          <p:nvPr/>
        </p:nvSpPr>
        <p:spPr>
          <a:xfrm>
            <a:off x="10206737" y="2992627"/>
            <a:ext cx="166687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400" dirty="0">
                <a:latin typeface="Times New Roman"/>
                <a:ea typeface="新細明體"/>
                <a:cs typeface="Times New Roman"/>
              </a:rPr>
              <a:t>img1_q2.png</a:t>
            </a:r>
            <a:endParaRPr lang="zh-TW" altLang="en-US" sz="1400" dirty="0">
              <a:latin typeface="Times New Roman"/>
              <a:ea typeface="新細明體"/>
              <a:cs typeface="Times New Roman"/>
            </a:endParaRPr>
          </a:p>
        </p:txBody>
      </p:sp>
      <p:sp>
        <p:nvSpPr>
          <p:cNvPr id="10" name="文字方塊 10">
            <a:extLst>
              <a:ext uri="{FF2B5EF4-FFF2-40B4-BE49-F238E27FC236}">
                <a16:creationId xmlns:a16="http://schemas.microsoft.com/office/drawing/2014/main" id="{8CBC4640-B705-C700-BC96-2031C8B8B2C1}"/>
              </a:ext>
            </a:extLst>
          </p:cNvPr>
          <p:cNvSpPr txBox="1"/>
          <p:nvPr/>
        </p:nvSpPr>
        <p:spPr>
          <a:xfrm>
            <a:off x="8203414" y="5487563"/>
            <a:ext cx="166687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400" dirty="0">
                <a:latin typeface="Times New Roman"/>
                <a:ea typeface="新細明體"/>
                <a:cs typeface="Times New Roman"/>
              </a:rPr>
              <a:t>img1_q3.png</a:t>
            </a:r>
            <a:endParaRPr lang="zh-TW" altLang="en-US" sz="1400" dirty="0">
              <a:latin typeface="Times New Roman"/>
              <a:ea typeface="新細明體"/>
              <a:cs typeface="Times New Roman"/>
            </a:endParaRPr>
          </a:p>
        </p:txBody>
      </p:sp>
      <p:pic>
        <p:nvPicPr>
          <p:cNvPr id="5" name="Picture 4" descr="A black vase with a black background&#10;&#10;Description automatically generated">
            <a:extLst>
              <a:ext uri="{FF2B5EF4-FFF2-40B4-BE49-F238E27FC236}">
                <a16:creationId xmlns:a16="http://schemas.microsoft.com/office/drawing/2014/main" id="{26BDAB8A-B96D-BFA1-36E0-21CEB78E1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563" y="1411734"/>
            <a:ext cx="1626010" cy="1626010"/>
          </a:xfrm>
          <a:prstGeom prst="rect">
            <a:avLst/>
          </a:prstGeom>
        </p:spPr>
      </p:pic>
      <p:pic>
        <p:nvPicPr>
          <p:cNvPr id="11" name="Picture 10" descr="A black vase with a lid&#10;&#10;Description automatically generated">
            <a:extLst>
              <a:ext uri="{FF2B5EF4-FFF2-40B4-BE49-F238E27FC236}">
                <a16:creationId xmlns:a16="http://schemas.microsoft.com/office/drawing/2014/main" id="{B50C6CAA-892A-92B5-3E55-B82DFA265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329" y="1415976"/>
            <a:ext cx="1626009" cy="1619864"/>
          </a:xfrm>
          <a:prstGeom prst="rect">
            <a:avLst/>
          </a:prstGeom>
        </p:spPr>
      </p:pic>
      <p:pic>
        <p:nvPicPr>
          <p:cNvPr id="12" name="Picture 11" descr="A black vase with red dots&#10;&#10;Description automatically generated">
            <a:extLst>
              <a:ext uri="{FF2B5EF4-FFF2-40B4-BE49-F238E27FC236}">
                <a16:creationId xmlns:a16="http://schemas.microsoft.com/office/drawing/2014/main" id="{55699DA1-7E6C-858F-B2B0-86B1F96B8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563" y="3832764"/>
            <a:ext cx="1662882" cy="1718188"/>
          </a:xfrm>
          <a:prstGeom prst="rect">
            <a:avLst/>
          </a:prstGeom>
        </p:spPr>
      </p:pic>
      <p:pic>
        <p:nvPicPr>
          <p:cNvPr id="15" name="vid_pic0">
            <a:hlinkClick r:id="" action="ppaction://media"/>
            <a:extLst>
              <a:ext uri="{FF2B5EF4-FFF2-40B4-BE49-F238E27FC236}">
                <a16:creationId xmlns:a16="http://schemas.microsoft.com/office/drawing/2014/main" id="{144CFFBF-8AE6-DEA9-5F91-8A2EA5CB04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204655" y="3770672"/>
            <a:ext cx="1670256" cy="17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7805" y="707923"/>
            <a:ext cx="468351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Homework 4 Workflow</a:t>
            </a:r>
            <a:endParaRPr lang="en-US" altLang="zh-TW" sz="3600" dirty="0">
              <a:solidFill>
                <a:srgbClr val="FF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矩形 6">
            <a:extLst>
              <a:ext uri="{FF2B5EF4-FFF2-40B4-BE49-F238E27FC236}">
                <a16:creationId xmlns:a16="http://schemas.microsoft.com/office/drawing/2014/main" id="{8BFE7EB2-316F-B4BF-A53C-024185E469AE}"/>
              </a:ext>
            </a:extLst>
          </p:cNvPr>
          <p:cNvSpPr/>
          <p:nvPr/>
        </p:nvSpPr>
        <p:spPr>
          <a:xfrm>
            <a:off x="4288086" y="2000779"/>
            <a:ext cx="852596" cy="58519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E3D6B314-2B0F-3629-196E-51C5CE971B55}"/>
              </a:ext>
            </a:extLst>
          </p:cNvPr>
          <p:cNvSpPr/>
          <p:nvPr/>
        </p:nvSpPr>
        <p:spPr>
          <a:xfrm>
            <a:off x="6447624" y="2031506"/>
            <a:ext cx="852595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4A2F5689-6EB0-3878-FD83-A22CE3496B97}"/>
              </a:ext>
            </a:extLst>
          </p:cNvPr>
          <p:cNvSpPr/>
          <p:nvPr/>
        </p:nvSpPr>
        <p:spPr>
          <a:xfrm>
            <a:off x="8378440" y="1997707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Q3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12">
            <a:extLst>
              <a:ext uri="{FF2B5EF4-FFF2-40B4-BE49-F238E27FC236}">
                <a16:creationId xmlns:a16="http://schemas.microsoft.com/office/drawing/2014/main" id="{A201D798-105A-6DC8-3CB3-638950A25400}"/>
              </a:ext>
            </a:extLst>
          </p:cNvPr>
          <p:cNvCxnSpPr>
            <a:cxnSpLocks/>
          </p:cNvCxnSpPr>
          <p:nvPr/>
        </p:nvCxnSpPr>
        <p:spPr>
          <a:xfrm>
            <a:off x="4014472" y="2292676"/>
            <a:ext cx="224453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14">
            <a:extLst>
              <a:ext uri="{FF2B5EF4-FFF2-40B4-BE49-F238E27FC236}">
                <a16:creationId xmlns:a16="http://schemas.microsoft.com/office/drawing/2014/main" id="{F9571D17-D2CF-7742-4330-F8A394A10D2E}"/>
              </a:ext>
            </a:extLst>
          </p:cNvPr>
          <p:cNvSpPr txBox="1"/>
          <p:nvPr/>
        </p:nvSpPr>
        <p:spPr>
          <a:xfrm>
            <a:off x="2982359" y="2028432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15">
            <a:extLst>
              <a:ext uri="{FF2B5EF4-FFF2-40B4-BE49-F238E27FC236}">
                <a16:creationId xmlns:a16="http://schemas.microsoft.com/office/drawing/2014/main" id="{17992A3B-637C-F7E1-1FE0-31D9B3607DE8}"/>
              </a:ext>
            </a:extLst>
          </p:cNvPr>
          <p:cNvCxnSpPr>
            <a:cxnSpLocks/>
          </p:cNvCxnSpPr>
          <p:nvPr/>
        </p:nvCxnSpPr>
        <p:spPr>
          <a:xfrm>
            <a:off x="5145105" y="2317256"/>
            <a:ext cx="1306001" cy="1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6">
            <a:extLst>
              <a:ext uri="{FF2B5EF4-FFF2-40B4-BE49-F238E27FC236}">
                <a16:creationId xmlns:a16="http://schemas.microsoft.com/office/drawing/2014/main" id="{4C479C73-3ECE-0BBC-B345-1E024CDCD4BC}"/>
              </a:ext>
            </a:extLst>
          </p:cNvPr>
          <p:cNvSpPr txBox="1"/>
          <p:nvPr/>
        </p:nvSpPr>
        <p:spPr>
          <a:xfrm>
            <a:off x="5257550" y="1933183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>
                <a:latin typeface="Times New Roman"/>
                <a:ea typeface="新細明體"/>
                <a:cs typeface="Times New Roman"/>
              </a:rPr>
              <a:t>img1_q1</a:t>
            </a:r>
            <a:endParaRPr lang="zh-TW" altLang="en-US" sz="1600" b="1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8">
            <a:extLst>
              <a:ext uri="{FF2B5EF4-FFF2-40B4-BE49-F238E27FC236}">
                <a16:creationId xmlns:a16="http://schemas.microsoft.com/office/drawing/2014/main" id="{423C2851-FFC0-B36F-5E22-F5C948551481}"/>
              </a:ext>
            </a:extLst>
          </p:cNvPr>
          <p:cNvCxnSpPr>
            <a:cxnSpLocks/>
          </p:cNvCxnSpPr>
          <p:nvPr/>
        </p:nvCxnSpPr>
        <p:spPr>
          <a:xfrm>
            <a:off x="7325234" y="2317255"/>
            <a:ext cx="1047904" cy="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9">
            <a:extLst>
              <a:ext uri="{FF2B5EF4-FFF2-40B4-BE49-F238E27FC236}">
                <a16:creationId xmlns:a16="http://schemas.microsoft.com/office/drawing/2014/main" id="{4A226EE1-44C6-0D0E-4751-1F668D5E2AB2}"/>
              </a:ext>
            </a:extLst>
          </p:cNvPr>
          <p:cNvSpPr txBox="1"/>
          <p:nvPr/>
        </p:nvSpPr>
        <p:spPr>
          <a:xfrm>
            <a:off x="7383831" y="1920296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cs typeface="Times New Roman"/>
              </a:rPr>
              <a:t>img1_q2</a:t>
            </a:r>
            <a:endParaRPr lang="zh-TW" altLang="en-US" sz="1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21">
            <a:extLst>
              <a:ext uri="{FF2B5EF4-FFF2-40B4-BE49-F238E27FC236}">
                <a16:creationId xmlns:a16="http://schemas.microsoft.com/office/drawing/2014/main" id="{1A97356A-9441-07F4-1E8E-020E9CC5AA8B}"/>
              </a:ext>
            </a:extLst>
          </p:cNvPr>
          <p:cNvCxnSpPr>
            <a:cxnSpLocks/>
          </p:cNvCxnSpPr>
          <p:nvPr/>
        </p:nvCxnSpPr>
        <p:spPr>
          <a:xfrm>
            <a:off x="9231403" y="2317255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22">
            <a:extLst>
              <a:ext uri="{FF2B5EF4-FFF2-40B4-BE49-F238E27FC236}">
                <a16:creationId xmlns:a16="http://schemas.microsoft.com/office/drawing/2014/main" id="{F088852C-2FE7-4EBC-642F-BDC93DE9898A}"/>
              </a:ext>
            </a:extLst>
          </p:cNvPr>
          <p:cNvSpPr txBox="1"/>
          <p:nvPr/>
        </p:nvSpPr>
        <p:spPr>
          <a:xfrm>
            <a:off x="9546838" y="2129828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ea typeface="微軟正黑體"/>
                <a:cs typeface="Times New Roman"/>
              </a:rPr>
              <a:t>img1_q3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191A2B-8903-C24E-6D83-3A775D8F2788}"/>
              </a:ext>
            </a:extLst>
          </p:cNvPr>
          <p:cNvSpPr txBox="1"/>
          <p:nvPr/>
        </p:nvSpPr>
        <p:spPr>
          <a:xfrm>
            <a:off x="1403161" y="1356449"/>
            <a:ext cx="115160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cs typeface="Calibri"/>
              </a:rPr>
              <a:t>img1.png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cxnSp>
        <p:nvCxnSpPr>
          <p:cNvPr id="33" name="直線單箭頭接點 12">
            <a:extLst>
              <a:ext uri="{FF2B5EF4-FFF2-40B4-BE49-F238E27FC236}">
                <a16:creationId xmlns:a16="http://schemas.microsoft.com/office/drawing/2014/main" id="{FDE4009F-F1D2-2896-70D0-3519A41E7BCB}"/>
              </a:ext>
            </a:extLst>
          </p:cNvPr>
          <p:cNvCxnSpPr>
            <a:cxnSpLocks/>
          </p:cNvCxnSpPr>
          <p:nvPr/>
        </p:nvCxnSpPr>
        <p:spPr>
          <a:xfrm flipV="1">
            <a:off x="2693261" y="2354920"/>
            <a:ext cx="335066" cy="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190D29-7211-DD43-931B-4A3F2DE212AE}"/>
              </a:ext>
            </a:extLst>
          </p:cNvPr>
          <p:cNvSpPr txBox="1"/>
          <p:nvPr/>
        </p:nvSpPr>
        <p:spPr>
          <a:xfrm>
            <a:off x="1402998" y="3060887"/>
            <a:ext cx="115160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cs typeface="Calibri"/>
              </a:rPr>
              <a:t>img2.png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2AAB0-15F4-0DD2-59BE-29C2700FBFE9}"/>
              </a:ext>
            </a:extLst>
          </p:cNvPr>
          <p:cNvSpPr txBox="1"/>
          <p:nvPr/>
        </p:nvSpPr>
        <p:spPr>
          <a:xfrm>
            <a:off x="1405389" y="4736286"/>
            <a:ext cx="115160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cs typeface="Calibri"/>
              </a:rPr>
              <a:t>img3.png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43" name="矩形 6">
            <a:extLst>
              <a:ext uri="{FF2B5EF4-FFF2-40B4-BE49-F238E27FC236}">
                <a16:creationId xmlns:a16="http://schemas.microsoft.com/office/drawing/2014/main" id="{AF39A7DC-1A8E-A330-3717-F9E862312CED}"/>
              </a:ext>
            </a:extLst>
          </p:cNvPr>
          <p:cNvSpPr/>
          <p:nvPr/>
        </p:nvSpPr>
        <p:spPr>
          <a:xfrm>
            <a:off x="4318811" y="3537068"/>
            <a:ext cx="852596" cy="58519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7">
            <a:extLst>
              <a:ext uri="{FF2B5EF4-FFF2-40B4-BE49-F238E27FC236}">
                <a16:creationId xmlns:a16="http://schemas.microsoft.com/office/drawing/2014/main" id="{8C2E68FE-48A6-D9E6-2ABF-3801D02E7A63}"/>
              </a:ext>
            </a:extLst>
          </p:cNvPr>
          <p:cNvSpPr/>
          <p:nvPr/>
        </p:nvSpPr>
        <p:spPr>
          <a:xfrm>
            <a:off x="6478349" y="3567795"/>
            <a:ext cx="852595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8">
            <a:extLst>
              <a:ext uri="{FF2B5EF4-FFF2-40B4-BE49-F238E27FC236}">
                <a16:creationId xmlns:a16="http://schemas.microsoft.com/office/drawing/2014/main" id="{58965F17-EBB4-AB60-1F90-A9EBDE094911}"/>
              </a:ext>
            </a:extLst>
          </p:cNvPr>
          <p:cNvSpPr/>
          <p:nvPr/>
        </p:nvSpPr>
        <p:spPr>
          <a:xfrm>
            <a:off x="8409164" y="3533996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Q3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12">
            <a:extLst>
              <a:ext uri="{FF2B5EF4-FFF2-40B4-BE49-F238E27FC236}">
                <a16:creationId xmlns:a16="http://schemas.microsoft.com/office/drawing/2014/main" id="{AD84AFBA-75AF-BA05-742D-8F370679A7F3}"/>
              </a:ext>
            </a:extLst>
          </p:cNvPr>
          <p:cNvCxnSpPr>
            <a:cxnSpLocks/>
          </p:cNvCxnSpPr>
          <p:nvPr/>
        </p:nvCxnSpPr>
        <p:spPr>
          <a:xfrm>
            <a:off x="4045196" y="3828965"/>
            <a:ext cx="224453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14">
            <a:extLst>
              <a:ext uri="{FF2B5EF4-FFF2-40B4-BE49-F238E27FC236}">
                <a16:creationId xmlns:a16="http://schemas.microsoft.com/office/drawing/2014/main" id="{EEDB0CC5-AF95-BE48-31AA-DBAAF87787F0}"/>
              </a:ext>
            </a:extLst>
          </p:cNvPr>
          <p:cNvSpPr txBox="1"/>
          <p:nvPr/>
        </p:nvSpPr>
        <p:spPr>
          <a:xfrm>
            <a:off x="3013084" y="3564721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15">
            <a:extLst>
              <a:ext uri="{FF2B5EF4-FFF2-40B4-BE49-F238E27FC236}">
                <a16:creationId xmlns:a16="http://schemas.microsoft.com/office/drawing/2014/main" id="{F8B684B2-0519-2607-CEDD-C1D98D978AD8}"/>
              </a:ext>
            </a:extLst>
          </p:cNvPr>
          <p:cNvCxnSpPr>
            <a:cxnSpLocks/>
          </p:cNvCxnSpPr>
          <p:nvPr/>
        </p:nvCxnSpPr>
        <p:spPr>
          <a:xfrm>
            <a:off x="5175830" y="3853545"/>
            <a:ext cx="1306001" cy="1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16">
            <a:extLst>
              <a:ext uri="{FF2B5EF4-FFF2-40B4-BE49-F238E27FC236}">
                <a16:creationId xmlns:a16="http://schemas.microsoft.com/office/drawing/2014/main" id="{D18FD0AB-5E74-C30D-1DFA-BDDE34ACD36F}"/>
              </a:ext>
            </a:extLst>
          </p:cNvPr>
          <p:cNvSpPr txBox="1"/>
          <p:nvPr/>
        </p:nvSpPr>
        <p:spPr>
          <a:xfrm>
            <a:off x="5288275" y="3469472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>
                <a:latin typeface="Times New Roman"/>
                <a:ea typeface="新細明體"/>
                <a:cs typeface="Times New Roman"/>
              </a:rPr>
              <a:t>img2_q1</a:t>
            </a:r>
            <a:endParaRPr lang="zh-TW" altLang="en-US" sz="1600" b="1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18">
            <a:extLst>
              <a:ext uri="{FF2B5EF4-FFF2-40B4-BE49-F238E27FC236}">
                <a16:creationId xmlns:a16="http://schemas.microsoft.com/office/drawing/2014/main" id="{80BCD465-48D3-A411-07DF-81C900AC1D39}"/>
              </a:ext>
            </a:extLst>
          </p:cNvPr>
          <p:cNvCxnSpPr>
            <a:cxnSpLocks/>
          </p:cNvCxnSpPr>
          <p:nvPr/>
        </p:nvCxnSpPr>
        <p:spPr>
          <a:xfrm>
            <a:off x="7355959" y="3853544"/>
            <a:ext cx="1047904" cy="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19">
            <a:extLst>
              <a:ext uri="{FF2B5EF4-FFF2-40B4-BE49-F238E27FC236}">
                <a16:creationId xmlns:a16="http://schemas.microsoft.com/office/drawing/2014/main" id="{DCE073C5-3AF8-7B99-48AE-6D95BEDD497A}"/>
              </a:ext>
            </a:extLst>
          </p:cNvPr>
          <p:cNvSpPr txBox="1"/>
          <p:nvPr/>
        </p:nvSpPr>
        <p:spPr>
          <a:xfrm>
            <a:off x="7414555" y="3456585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cs typeface="Times New Roman"/>
              </a:rPr>
              <a:t>img2_q2</a:t>
            </a:r>
            <a:endParaRPr lang="zh-TW" altLang="en-US" sz="1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21">
            <a:extLst>
              <a:ext uri="{FF2B5EF4-FFF2-40B4-BE49-F238E27FC236}">
                <a16:creationId xmlns:a16="http://schemas.microsoft.com/office/drawing/2014/main" id="{6AE55E1E-2663-994F-A94C-C25ADCFCBC12}"/>
              </a:ext>
            </a:extLst>
          </p:cNvPr>
          <p:cNvCxnSpPr>
            <a:cxnSpLocks/>
          </p:cNvCxnSpPr>
          <p:nvPr/>
        </p:nvCxnSpPr>
        <p:spPr>
          <a:xfrm>
            <a:off x="9262129" y="3853544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22">
            <a:extLst>
              <a:ext uri="{FF2B5EF4-FFF2-40B4-BE49-F238E27FC236}">
                <a16:creationId xmlns:a16="http://schemas.microsoft.com/office/drawing/2014/main" id="{1392A5EE-0320-4A12-2DD9-116EEA136290}"/>
              </a:ext>
            </a:extLst>
          </p:cNvPr>
          <p:cNvSpPr txBox="1"/>
          <p:nvPr/>
        </p:nvSpPr>
        <p:spPr>
          <a:xfrm>
            <a:off x="9577562" y="3666117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ea typeface="微軟正黑體"/>
                <a:cs typeface="Times New Roman"/>
              </a:rPr>
              <a:t>img2_q3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cxnSp>
        <p:nvCxnSpPr>
          <p:cNvPr id="54" name="直線單箭頭接點 12">
            <a:extLst>
              <a:ext uri="{FF2B5EF4-FFF2-40B4-BE49-F238E27FC236}">
                <a16:creationId xmlns:a16="http://schemas.microsoft.com/office/drawing/2014/main" id="{5B8605FF-F922-3351-C760-66AAC257B6D9}"/>
              </a:ext>
            </a:extLst>
          </p:cNvPr>
          <p:cNvCxnSpPr>
            <a:cxnSpLocks/>
          </p:cNvCxnSpPr>
          <p:nvPr/>
        </p:nvCxnSpPr>
        <p:spPr>
          <a:xfrm flipV="1">
            <a:off x="2723986" y="3891209"/>
            <a:ext cx="335066" cy="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6">
            <a:extLst>
              <a:ext uri="{FF2B5EF4-FFF2-40B4-BE49-F238E27FC236}">
                <a16:creationId xmlns:a16="http://schemas.microsoft.com/office/drawing/2014/main" id="{B2EDFEAB-3B8F-1DF6-77CB-615EBCA4F58A}"/>
              </a:ext>
            </a:extLst>
          </p:cNvPr>
          <p:cNvSpPr/>
          <p:nvPr/>
        </p:nvSpPr>
        <p:spPr>
          <a:xfrm>
            <a:off x="4257360" y="5257714"/>
            <a:ext cx="852596" cy="58519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7">
            <a:extLst>
              <a:ext uri="{FF2B5EF4-FFF2-40B4-BE49-F238E27FC236}">
                <a16:creationId xmlns:a16="http://schemas.microsoft.com/office/drawing/2014/main" id="{78AACEAF-F915-291D-741F-0C6D27FC9989}"/>
              </a:ext>
            </a:extLst>
          </p:cNvPr>
          <p:cNvSpPr/>
          <p:nvPr/>
        </p:nvSpPr>
        <p:spPr>
          <a:xfrm>
            <a:off x="6416898" y="5288441"/>
            <a:ext cx="852595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8">
            <a:extLst>
              <a:ext uri="{FF2B5EF4-FFF2-40B4-BE49-F238E27FC236}">
                <a16:creationId xmlns:a16="http://schemas.microsoft.com/office/drawing/2014/main" id="{AFAEF470-CB0A-B88E-E5DF-557409114248}"/>
              </a:ext>
            </a:extLst>
          </p:cNvPr>
          <p:cNvSpPr/>
          <p:nvPr/>
        </p:nvSpPr>
        <p:spPr>
          <a:xfrm>
            <a:off x="8347714" y="5254642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Q3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線單箭頭接點 12">
            <a:extLst>
              <a:ext uri="{FF2B5EF4-FFF2-40B4-BE49-F238E27FC236}">
                <a16:creationId xmlns:a16="http://schemas.microsoft.com/office/drawing/2014/main" id="{29523170-ADDE-A15B-FF7C-84A468E420BA}"/>
              </a:ext>
            </a:extLst>
          </p:cNvPr>
          <p:cNvCxnSpPr>
            <a:cxnSpLocks/>
          </p:cNvCxnSpPr>
          <p:nvPr/>
        </p:nvCxnSpPr>
        <p:spPr>
          <a:xfrm>
            <a:off x="3983746" y="5549611"/>
            <a:ext cx="224453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14">
            <a:extLst>
              <a:ext uri="{FF2B5EF4-FFF2-40B4-BE49-F238E27FC236}">
                <a16:creationId xmlns:a16="http://schemas.microsoft.com/office/drawing/2014/main" id="{E0B52314-026E-B395-3E2E-98A241DED683}"/>
              </a:ext>
            </a:extLst>
          </p:cNvPr>
          <p:cNvSpPr txBox="1"/>
          <p:nvPr/>
        </p:nvSpPr>
        <p:spPr>
          <a:xfrm>
            <a:off x="2951634" y="5285367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15">
            <a:extLst>
              <a:ext uri="{FF2B5EF4-FFF2-40B4-BE49-F238E27FC236}">
                <a16:creationId xmlns:a16="http://schemas.microsoft.com/office/drawing/2014/main" id="{C5ED1F1B-C792-94DA-9008-E57CC26B2FF4}"/>
              </a:ext>
            </a:extLst>
          </p:cNvPr>
          <p:cNvCxnSpPr>
            <a:cxnSpLocks/>
          </p:cNvCxnSpPr>
          <p:nvPr/>
        </p:nvCxnSpPr>
        <p:spPr>
          <a:xfrm>
            <a:off x="5114379" y="5574191"/>
            <a:ext cx="1306001" cy="1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16">
            <a:extLst>
              <a:ext uri="{FF2B5EF4-FFF2-40B4-BE49-F238E27FC236}">
                <a16:creationId xmlns:a16="http://schemas.microsoft.com/office/drawing/2014/main" id="{7958A4FA-7348-5809-EF37-6085503E6B6F}"/>
              </a:ext>
            </a:extLst>
          </p:cNvPr>
          <p:cNvSpPr txBox="1"/>
          <p:nvPr/>
        </p:nvSpPr>
        <p:spPr>
          <a:xfrm>
            <a:off x="5226824" y="5190118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>
                <a:latin typeface="Times New Roman"/>
                <a:ea typeface="新細明體"/>
                <a:cs typeface="Times New Roman"/>
              </a:rPr>
              <a:t>img3_q1</a:t>
            </a:r>
            <a:endParaRPr lang="zh-TW" altLang="en-US" sz="1600" b="1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62" name="直線單箭頭接點 18">
            <a:extLst>
              <a:ext uri="{FF2B5EF4-FFF2-40B4-BE49-F238E27FC236}">
                <a16:creationId xmlns:a16="http://schemas.microsoft.com/office/drawing/2014/main" id="{AF1398BF-92A7-C23C-F919-E4398168D052}"/>
              </a:ext>
            </a:extLst>
          </p:cNvPr>
          <p:cNvCxnSpPr>
            <a:cxnSpLocks/>
          </p:cNvCxnSpPr>
          <p:nvPr/>
        </p:nvCxnSpPr>
        <p:spPr>
          <a:xfrm>
            <a:off x="7294508" y="5574190"/>
            <a:ext cx="1047904" cy="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19">
            <a:extLst>
              <a:ext uri="{FF2B5EF4-FFF2-40B4-BE49-F238E27FC236}">
                <a16:creationId xmlns:a16="http://schemas.microsoft.com/office/drawing/2014/main" id="{8462A3F5-24B7-C4D8-BCC3-81DDDBB9A6B3}"/>
              </a:ext>
            </a:extLst>
          </p:cNvPr>
          <p:cNvSpPr txBox="1"/>
          <p:nvPr/>
        </p:nvSpPr>
        <p:spPr>
          <a:xfrm>
            <a:off x="7353105" y="5177231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cs typeface="Times New Roman"/>
              </a:rPr>
              <a:t>img3_q2</a:t>
            </a:r>
            <a:endParaRPr lang="zh-TW" altLang="en-US" sz="1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4" name="直線單箭頭接點 21">
            <a:extLst>
              <a:ext uri="{FF2B5EF4-FFF2-40B4-BE49-F238E27FC236}">
                <a16:creationId xmlns:a16="http://schemas.microsoft.com/office/drawing/2014/main" id="{7C09FB38-B60C-AD63-8EF7-40FE8389500A}"/>
              </a:ext>
            </a:extLst>
          </p:cNvPr>
          <p:cNvCxnSpPr>
            <a:cxnSpLocks/>
          </p:cNvCxnSpPr>
          <p:nvPr/>
        </p:nvCxnSpPr>
        <p:spPr>
          <a:xfrm>
            <a:off x="9200677" y="5574190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22">
            <a:extLst>
              <a:ext uri="{FF2B5EF4-FFF2-40B4-BE49-F238E27FC236}">
                <a16:creationId xmlns:a16="http://schemas.microsoft.com/office/drawing/2014/main" id="{09958FF2-2EC9-59D7-467F-BD34942A0D44}"/>
              </a:ext>
            </a:extLst>
          </p:cNvPr>
          <p:cNvSpPr txBox="1"/>
          <p:nvPr/>
        </p:nvSpPr>
        <p:spPr>
          <a:xfrm>
            <a:off x="9516112" y="5386763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ea typeface="微軟正黑體"/>
                <a:cs typeface="Times New Roman"/>
              </a:rPr>
              <a:t>img3_q3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cxnSp>
        <p:nvCxnSpPr>
          <p:cNvPr id="66" name="直線單箭頭接點 12">
            <a:extLst>
              <a:ext uri="{FF2B5EF4-FFF2-40B4-BE49-F238E27FC236}">
                <a16:creationId xmlns:a16="http://schemas.microsoft.com/office/drawing/2014/main" id="{8C6DA467-E818-2EB7-58CE-7523A95D6EC2}"/>
              </a:ext>
            </a:extLst>
          </p:cNvPr>
          <p:cNvCxnSpPr>
            <a:cxnSpLocks/>
          </p:cNvCxnSpPr>
          <p:nvPr/>
        </p:nvCxnSpPr>
        <p:spPr>
          <a:xfrm flipV="1">
            <a:off x="2662535" y="5611855"/>
            <a:ext cx="335066" cy="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8">
            <a:extLst>
              <a:ext uri="{FF2B5EF4-FFF2-40B4-BE49-F238E27FC236}">
                <a16:creationId xmlns:a16="http://schemas.microsoft.com/office/drawing/2014/main" id="{BFE995C5-1917-187E-8F9E-5214BFD2D590}"/>
              </a:ext>
            </a:extLst>
          </p:cNvPr>
          <p:cNvSpPr/>
          <p:nvPr/>
        </p:nvSpPr>
        <p:spPr>
          <a:xfrm>
            <a:off x="8378439" y="2591122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Q4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21">
            <a:extLst>
              <a:ext uri="{FF2B5EF4-FFF2-40B4-BE49-F238E27FC236}">
                <a16:creationId xmlns:a16="http://schemas.microsoft.com/office/drawing/2014/main" id="{171B41E9-71A6-CF22-6399-236F0B1593B9}"/>
              </a:ext>
            </a:extLst>
          </p:cNvPr>
          <p:cNvCxnSpPr>
            <a:cxnSpLocks/>
          </p:cNvCxnSpPr>
          <p:nvPr/>
        </p:nvCxnSpPr>
        <p:spPr>
          <a:xfrm>
            <a:off x="9231402" y="2910670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22">
            <a:extLst>
              <a:ext uri="{FF2B5EF4-FFF2-40B4-BE49-F238E27FC236}">
                <a16:creationId xmlns:a16="http://schemas.microsoft.com/office/drawing/2014/main" id="{141458EA-11E3-1E3E-A428-E8B36A502310}"/>
              </a:ext>
            </a:extLst>
          </p:cNvPr>
          <p:cNvSpPr txBox="1"/>
          <p:nvPr/>
        </p:nvSpPr>
        <p:spPr>
          <a:xfrm>
            <a:off x="9546837" y="2723243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ea typeface="微軟正黑體"/>
                <a:cs typeface="Times New Roman"/>
              </a:rPr>
              <a:t>img1_q4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id="{77EDB93C-458A-4672-69CF-0578D2FD05A2}"/>
              </a:ext>
            </a:extLst>
          </p:cNvPr>
          <p:cNvSpPr/>
          <p:nvPr/>
        </p:nvSpPr>
        <p:spPr>
          <a:xfrm>
            <a:off x="8409163" y="4127411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Q4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21">
            <a:extLst>
              <a:ext uri="{FF2B5EF4-FFF2-40B4-BE49-F238E27FC236}">
                <a16:creationId xmlns:a16="http://schemas.microsoft.com/office/drawing/2014/main" id="{F129027E-987A-92EA-7096-D1741692006D}"/>
              </a:ext>
            </a:extLst>
          </p:cNvPr>
          <p:cNvCxnSpPr>
            <a:cxnSpLocks/>
          </p:cNvCxnSpPr>
          <p:nvPr/>
        </p:nvCxnSpPr>
        <p:spPr>
          <a:xfrm>
            <a:off x="9262128" y="4446959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22">
            <a:extLst>
              <a:ext uri="{FF2B5EF4-FFF2-40B4-BE49-F238E27FC236}">
                <a16:creationId xmlns:a16="http://schemas.microsoft.com/office/drawing/2014/main" id="{D71C1054-1513-01F9-2D48-6924F3276A4E}"/>
              </a:ext>
            </a:extLst>
          </p:cNvPr>
          <p:cNvSpPr txBox="1"/>
          <p:nvPr/>
        </p:nvSpPr>
        <p:spPr>
          <a:xfrm>
            <a:off x="9577561" y="4259532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ea typeface="微軟正黑體"/>
                <a:cs typeface="Times New Roman"/>
              </a:rPr>
              <a:t>img2_q4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20" name="矩形 8">
            <a:extLst>
              <a:ext uri="{FF2B5EF4-FFF2-40B4-BE49-F238E27FC236}">
                <a16:creationId xmlns:a16="http://schemas.microsoft.com/office/drawing/2014/main" id="{FB4B8C44-9F1B-624F-737A-0B5ACE7F75F9}"/>
              </a:ext>
            </a:extLst>
          </p:cNvPr>
          <p:cNvSpPr/>
          <p:nvPr/>
        </p:nvSpPr>
        <p:spPr>
          <a:xfrm>
            <a:off x="8347713" y="5848057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Q4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1">
            <a:extLst>
              <a:ext uri="{FF2B5EF4-FFF2-40B4-BE49-F238E27FC236}">
                <a16:creationId xmlns:a16="http://schemas.microsoft.com/office/drawing/2014/main" id="{38790721-E576-CD76-68FE-427FC3FA1514}"/>
              </a:ext>
            </a:extLst>
          </p:cNvPr>
          <p:cNvCxnSpPr>
            <a:cxnSpLocks/>
          </p:cNvCxnSpPr>
          <p:nvPr/>
        </p:nvCxnSpPr>
        <p:spPr>
          <a:xfrm>
            <a:off x="9200676" y="6167605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2">
            <a:extLst>
              <a:ext uri="{FF2B5EF4-FFF2-40B4-BE49-F238E27FC236}">
                <a16:creationId xmlns:a16="http://schemas.microsoft.com/office/drawing/2014/main" id="{5104C1D6-DD82-B918-4A7E-18CB1883D48E}"/>
              </a:ext>
            </a:extLst>
          </p:cNvPr>
          <p:cNvSpPr txBox="1"/>
          <p:nvPr/>
        </p:nvSpPr>
        <p:spPr>
          <a:xfrm>
            <a:off x="9516111" y="5980178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ea typeface="微軟正黑體"/>
                <a:cs typeface="Times New Roman"/>
              </a:rPr>
              <a:t>img3_q4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cxnSp>
        <p:nvCxnSpPr>
          <p:cNvPr id="23" name="直線單箭頭接點 18">
            <a:extLst>
              <a:ext uri="{FF2B5EF4-FFF2-40B4-BE49-F238E27FC236}">
                <a16:creationId xmlns:a16="http://schemas.microsoft.com/office/drawing/2014/main" id="{3FF5D845-32A6-BD89-DDCC-36B5931F2265}"/>
              </a:ext>
            </a:extLst>
          </p:cNvPr>
          <p:cNvCxnSpPr>
            <a:cxnSpLocks/>
          </p:cNvCxnSpPr>
          <p:nvPr/>
        </p:nvCxnSpPr>
        <p:spPr>
          <a:xfrm>
            <a:off x="7338720" y="2377945"/>
            <a:ext cx="1014187" cy="53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18">
            <a:extLst>
              <a:ext uri="{FF2B5EF4-FFF2-40B4-BE49-F238E27FC236}">
                <a16:creationId xmlns:a16="http://schemas.microsoft.com/office/drawing/2014/main" id="{FF5D44BE-94A7-DBA5-817A-481814822E72}"/>
              </a:ext>
            </a:extLst>
          </p:cNvPr>
          <p:cNvCxnSpPr>
            <a:cxnSpLocks/>
          </p:cNvCxnSpPr>
          <p:nvPr/>
        </p:nvCxnSpPr>
        <p:spPr>
          <a:xfrm>
            <a:off x="7345463" y="3861484"/>
            <a:ext cx="1014187" cy="53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18">
            <a:extLst>
              <a:ext uri="{FF2B5EF4-FFF2-40B4-BE49-F238E27FC236}">
                <a16:creationId xmlns:a16="http://schemas.microsoft.com/office/drawing/2014/main" id="{42BEC444-4AD0-701F-FE2A-E5C8254ADFD7}"/>
              </a:ext>
            </a:extLst>
          </p:cNvPr>
          <p:cNvCxnSpPr>
            <a:cxnSpLocks/>
          </p:cNvCxnSpPr>
          <p:nvPr/>
        </p:nvCxnSpPr>
        <p:spPr>
          <a:xfrm>
            <a:off x="7284773" y="5581042"/>
            <a:ext cx="1014187" cy="53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A black vase with a lid&#10;&#10;Description automatically generated">
            <a:extLst>
              <a:ext uri="{FF2B5EF4-FFF2-40B4-BE49-F238E27FC236}">
                <a16:creationId xmlns:a16="http://schemas.microsoft.com/office/drawing/2014/main" id="{4A9E9FF3-DA69-24A4-D9D3-893828F6C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70" y="1549428"/>
            <a:ext cx="1400869" cy="1418107"/>
          </a:xfrm>
          <a:prstGeom prst="rect">
            <a:avLst/>
          </a:prstGeom>
        </p:spPr>
      </p:pic>
      <p:pic>
        <p:nvPicPr>
          <p:cNvPr id="28" name="Picture 27" descr="A close up of a fruit&#10;&#10;Description automatically generated">
            <a:extLst>
              <a:ext uri="{FF2B5EF4-FFF2-40B4-BE49-F238E27FC236}">
                <a16:creationId xmlns:a16="http://schemas.microsoft.com/office/drawing/2014/main" id="{CC26BE94-15C0-EAC3-408F-E37CDAF2A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79" y="3259035"/>
            <a:ext cx="1496962" cy="1521543"/>
          </a:xfrm>
          <a:prstGeom prst="rect">
            <a:avLst/>
          </a:prstGeom>
        </p:spPr>
      </p:pic>
      <p:pic>
        <p:nvPicPr>
          <p:cNvPr id="26" name="Picture 25" descr="A brown box with a white background&#10;&#10;Description automatically generated">
            <a:extLst>
              <a:ext uri="{FF2B5EF4-FFF2-40B4-BE49-F238E27FC236}">
                <a16:creationId xmlns:a16="http://schemas.microsoft.com/office/drawing/2014/main" id="{06834519-E809-9CBC-4233-E1AB4E80D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33" y="4982671"/>
            <a:ext cx="1545580" cy="15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2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39" y="609600"/>
            <a:ext cx="475371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Image Pre-processing</a:t>
            </a:r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3288" y="1413271"/>
            <a:ext cx="9725026" cy="4120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Convert the image into grayscale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Use Gaussian Blur to filter the image</a:t>
            </a:r>
            <a:endParaRPr lang="en-US" dirty="0">
              <a:cs typeface="Calibr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Calculate the gradient of image by using Sobel Operator (</a:t>
            </a:r>
            <a:r>
              <a:rPr lang="en-US" sz="2000" i="1" dirty="0">
                <a:latin typeface="Times New Roman"/>
                <a:ea typeface="新細明體"/>
                <a:cs typeface="Times New Roman"/>
              </a:rPr>
              <a:t>G</a:t>
            </a:r>
            <a:r>
              <a:rPr lang="en-US" sz="1300" i="1" baseline="-25000" dirty="0">
                <a:latin typeface="Times New Roman"/>
                <a:ea typeface="新細明體"/>
                <a:cs typeface="Times New Roman"/>
              </a:rPr>
              <a:t>x</a:t>
            </a:r>
            <a:r>
              <a:rPr lang="en-US" sz="2000" i="1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and G</a:t>
            </a:r>
            <a:r>
              <a:rPr lang="en-US" sz="1300" i="1" baseline="-25000" dirty="0">
                <a:latin typeface="Times New Roman"/>
                <a:ea typeface="新細明體"/>
                <a:cs typeface="Times New Roman"/>
              </a:rPr>
              <a:t>y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)</a:t>
            </a:r>
            <a:endParaRPr lang="en-US" sz="1300" i="1" baseline="-25000" dirty="0">
              <a:latin typeface="Times New Roman"/>
              <a:ea typeface="新細明體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sz="2000" dirty="0"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000000"/>
              </a:solidFill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※Not allowed to use libraries to convert to grayscale, to do convolution/gaussian blurring</a:t>
            </a:r>
            <a:endParaRPr lang="en-US" sz="1400" dirty="0"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※Implement the gaussian kernel equation by yourself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※Implement the gradient equation by yourself</a:t>
            </a:r>
            <a:endParaRPr lang="en-US" sz="1400" dirty="0"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※You can use your homework 2 and 3 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39" y="609600"/>
            <a:ext cx="475371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Set Initial Points</a:t>
            </a:r>
            <a:endParaRPr 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03288" y="1413271"/>
            <a:ext cx="9725026" cy="34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You can find some ways to put your initial points of your active contour.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If your initial points are too far from your object, it will take a lot of "energy" to move, and it will cost more iterations to converge.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TW" sz="2000" dirty="0"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000000"/>
              </a:solidFill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000000"/>
              </a:solidFill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※Not allowed to use any libraries</a:t>
            </a:r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※You can use different initial points for each image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39" y="609600"/>
            <a:ext cx="534979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Active Contour (Pseudo Code)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3794" y="1303184"/>
            <a:ext cx="4862124" cy="54679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+mn-lt"/>
                <a:cs typeface="+mn-lt"/>
              </a:rPr>
              <a:t>Initialize a set of points near the object boundary. </a:t>
            </a:r>
            <a:endParaRPr lang="en-US" sz="1600">
              <a:latin typeface="Times New Roman"/>
              <a:ea typeface="新細明體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+mn-lt"/>
                <a:cs typeface="+mn-lt"/>
              </a:rPr>
              <a:t>Set MAX_ITERATION and convergence threshold. </a:t>
            </a:r>
            <a:endParaRPr lang="en-US" sz="1600">
              <a:latin typeface="Times New Roman"/>
              <a:ea typeface="新細明體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+mn-lt"/>
                <a:cs typeface="+mn-lt"/>
              </a:rPr>
              <a:t>For </a:t>
            </a:r>
            <a:r>
              <a:rPr lang="en-US" sz="1600" err="1">
                <a:latin typeface="Times New Roman"/>
                <a:ea typeface="+mn-lt"/>
                <a:cs typeface="+mn-lt"/>
              </a:rPr>
              <a:t>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= 0 to MAX_ITERATION: </a:t>
            </a:r>
            <a:endParaRPr lang="en-US" sz="1600">
              <a:latin typeface="Times New Roman"/>
              <a:ea typeface="新細明體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Perform ACTIVE_CONTOUR() on all points. </a:t>
            </a:r>
            <a:endParaRPr lang="en-US" sz="1600">
              <a:latin typeface="Times New Roman"/>
              <a:ea typeface="新細明體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Draw the updated points on the image. </a:t>
            </a:r>
            <a:endParaRPr lang="en-US" sz="1600">
              <a:latin typeface="Times New Roman"/>
              <a:ea typeface="新細明體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Update total energy and total time spent. </a:t>
            </a:r>
            <a:endParaRPr lang="en-US" sz="1600">
              <a:latin typeface="Times New Roman"/>
              <a:ea typeface="新細明體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If the energy change is below the convergence threshold: </a:t>
            </a:r>
            <a:endParaRPr lang="en-US" sz="1600">
              <a:latin typeface="Times New Roman"/>
              <a:ea typeface="新細明體"/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Break the loop (early stopping). </a:t>
            </a:r>
            <a:endParaRPr lang="en-US" sz="1600">
              <a:latin typeface="Times New Roman"/>
              <a:ea typeface="新細明體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+mn-lt"/>
                <a:cs typeface="+mn-lt"/>
              </a:rPr>
              <a:t>Calculate DSC (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+mn-lt"/>
                <a:cs typeface="Calibri"/>
              </a:rPr>
              <a:t>Dice Similarity Coefficient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). </a:t>
            </a:r>
            <a:endParaRPr lang="en-US" sz="1600" dirty="0">
              <a:latin typeface="Times New Roman"/>
              <a:ea typeface="新細明體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+mn-lt"/>
                <a:cs typeface="+mn-lt"/>
              </a:rPr>
              <a:t>Save the result as a video.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050" b="1" i="1" u="sng" dirty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※Not allowed to use libraries to do the main active </a:t>
            </a:r>
            <a:r>
              <a:rPr lang="en-US" sz="1050" b="1" i="1" u="sng" dirty="0" err="1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countour</a:t>
            </a:r>
            <a:r>
              <a:rPr lang="en-US" sz="1050" b="1" i="1" u="sng" dirty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 and do the points initialization</a:t>
            </a:r>
            <a:endParaRPr lang="en-US" sz="105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050" b="1" i="1" u="sng" dirty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※Implement the energy calculation by yourself</a:t>
            </a:r>
            <a:endParaRPr lang="en-US" sz="105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050" b="1" i="1" u="sng" dirty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※Library can be used only for creating the video</a:t>
            </a:r>
            <a:endParaRPr lang="en-US" sz="105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397" y="522700"/>
            <a:ext cx="3023333" cy="1051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字方塊 3">
            <a:extLst>
              <a:ext uri="{FF2B5EF4-FFF2-40B4-BE49-F238E27FC236}">
                <a16:creationId xmlns:a16="http://schemas.microsoft.com/office/drawing/2014/main" id="{F6ED3EAA-D979-CEE0-5674-9CF67A2DA0CE}"/>
              </a:ext>
            </a:extLst>
          </p:cNvPr>
          <p:cNvSpPr txBox="1"/>
          <p:nvPr/>
        </p:nvSpPr>
        <p:spPr>
          <a:xfrm>
            <a:off x="6241339" y="1049338"/>
            <a:ext cx="5509669" cy="5547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solidFill>
                  <a:schemeClr val="accent2"/>
                </a:solidFill>
                <a:latin typeface="Times New Roman"/>
                <a:ea typeface="新細明體"/>
                <a:cs typeface="+mn-lt"/>
              </a:rPr>
              <a:t>ACTIVE_CONTOUR()</a:t>
            </a:r>
            <a:endParaRPr lang="en-US" sz="1400">
              <a:solidFill>
                <a:schemeClr val="accent2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For each point: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Define a search region around the current point.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Initialize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min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= infinity.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For each pixel in the search region: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Calculate the energy components: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lvl="3">
              <a:lnSpc>
                <a:spcPct val="150000"/>
              </a:lnSpc>
            </a:pPr>
            <a:r>
              <a:rPr lang="en-US" sz="1400" i="1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cont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Continuity energy.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lvl="3">
              <a:lnSpc>
                <a:spcPct val="150000"/>
              </a:lnSpc>
            </a:pPr>
            <a:r>
              <a:rPr lang="en-US" sz="1400" i="1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curv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Curvature energy.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lvl="3">
              <a:lnSpc>
                <a:spcPct val="150000"/>
              </a:lnSpc>
            </a:pPr>
            <a:r>
              <a:rPr lang="en-US" sz="1400" i="1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: Image energy.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Combine the energy components: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lvl="3">
              <a:lnSpc>
                <a:spcPct val="150000"/>
              </a:lnSpc>
            </a:pPr>
            <a:r>
              <a:rPr lang="en-US" sz="1400" i="1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total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= α * </a:t>
            </a:r>
            <a:r>
              <a:rPr lang="en-US" sz="1400" i="1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cont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+ β * </a:t>
            </a:r>
            <a:r>
              <a:rPr lang="en-US" sz="1400" i="1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curv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+ γ * </a:t>
            </a:r>
            <a:r>
              <a:rPr lang="en-US" sz="1400" i="1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If </a:t>
            </a:r>
            <a:r>
              <a:rPr lang="en-US" sz="1400" i="1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E</a:t>
            </a:r>
            <a:r>
              <a:rPr lang="en-US" sz="900" i="1" baseline="-2500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tota</a:t>
            </a:r>
            <a:r>
              <a:rPr lang="en-US" sz="900" baseline="-2500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l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 </a:t>
            </a:r>
            <a:r>
              <a:rPr lang="en-US" sz="900" i="1" baseline="-250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&lt; </a:t>
            </a:r>
            <a:r>
              <a:rPr lang="en-US" sz="1400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E</a:t>
            </a:r>
            <a:r>
              <a:rPr lang="en-US" sz="900" i="1" baseline="-250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min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+mn-lt"/>
              <a:cs typeface="+mn-lt"/>
            </a:endParaRPr>
          </a:p>
          <a:p>
            <a:pPr marL="1714500" lvl="3" indent="-342900">
              <a:lnSpc>
                <a:spcPct val="150000"/>
              </a:lnSpc>
              <a:buFont typeface="Courier New"/>
              <a:buChar char="o"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If </a:t>
            </a:r>
            <a:r>
              <a:rPr lang="en-US" sz="1400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min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Calibri"/>
              </a:rPr>
              <a:t> </a:t>
            </a:r>
            <a:r>
              <a:rPr lang="en-US" sz="1400" i="1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E</a:t>
            </a:r>
            <a:r>
              <a:rPr lang="en-US" sz="900" i="1" baseline="-2500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tota</a:t>
            </a:r>
            <a:r>
              <a:rPr lang="en-US" sz="900" baseline="-25000" err="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l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Times New Roman"/>
              </a:rPr>
              <a:t> 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&lt; threshold </a:t>
            </a:r>
            <a:endParaRPr lang="en-US" altLang="zh-TW" sz="1400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新細明體"/>
              <a:cs typeface="+mn-lt"/>
            </a:endParaRPr>
          </a:p>
          <a:p>
            <a:pPr marL="2171700" lvl="4" indent="-342900">
              <a:lnSpc>
                <a:spcPct val="150000"/>
              </a:lnSpc>
              <a:buFont typeface="Courier New"/>
              <a:buChar char="o"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Break loop</a:t>
            </a:r>
          </a:p>
          <a:p>
            <a:pPr marL="1714500" lvl="3" indent="-342900">
              <a:lnSpc>
                <a:spcPct val="150000"/>
              </a:lnSpc>
              <a:buFont typeface="Courier New"/>
              <a:buChar char="o"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Update </a:t>
            </a:r>
            <a:r>
              <a:rPr lang="en-US" sz="1400" i="1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E</a:t>
            </a:r>
            <a:r>
              <a:rPr lang="en-US" sz="1400" i="1" baseline="-250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min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. </a:t>
            </a:r>
            <a:endParaRPr lang="en-US" altLang="zh-TW" sz="1400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新細明體"/>
              <a:cs typeface="+mn-lt"/>
            </a:endParaRPr>
          </a:p>
          <a:p>
            <a:pPr marL="1714500" lvl="3" indent="-342900">
              <a:lnSpc>
                <a:spcPct val="150000"/>
              </a:lnSpc>
              <a:buFont typeface="Courier New"/>
              <a:buChar char="o"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+mn-lt"/>
                <a:cs typeface="+mn-lt"/>
              </a:rPr>
              <a:t>Update the point's position to the current pixel. </a:t>
            </a:r>
            <a:endParaRPr lang="en-US" altLang="zh-TW" sz="1400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新細明體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Return the updated points.</a:t>
            </a:r>
            <a:endParaRPr lang="en-US" altLang="zh-TW" sz="1400">
              <a:solidFill>
                <a:srgbClr val="000000"/>
              </a:solidFill>
              <a:latin typeface="Times New Roman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23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49868" y="634181"/>
            <a:ext cx="853298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Dice Similarity Coefficient (DSC)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9044" y="1442884"/>
            <a:ext cx="10737154" cy="2345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Statistical measure used to evaluate the overlap between two sets of data, commonly used in image processing and segmentation tasks.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It quantifies the similarity between the predicted segmentation mask and the ground truth mask.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Higher DSC values indicate better alignment between the two masks.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8" name="Picture 7" descr="A math problem with black text&#10;&#10;Description automatically generated">
            <a:extLst>
              <a:ext uri="{FF2B5EF4-FFF2-40B4-BE49-F238E27FC236}">
                <a16:creationId xmlns:a16="http://schemas.microsoft.com/office/drawing/2014/main" id="{AA628D25-A36E-B1AA-A31C-4024C823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77" y="4004894"/>
            <a:ext cx="5321710" cy="190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49868" y="634181"/>
            <a:ext cx="853298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Dice Similarity Coefficient (DSC)</a:t>
            </a:r>
            <a:endParaRPr lang="en-US" dirty="0"/>
          </a:p>
        </p:txBody>
      </p:sp>
      <p:sp>
        <p:nvSpPr>
          <p:cNvPr id="7" name="文字方塊 3">
            <a:extLst>
              <a:ext uri="{FF2B5EF4-FFF2-40B4-BE49-F238E27FC236}">
                <a16:creationId xmlns:a16="http://schemas.microsoft.com/office/drawing/2014/main" id="{AA5ED6CA-DE37-C62B-B87D-017727B72E79}"/>
              </a:ext>
            </a:extLst>
          </p:cNvPr>
          <p:cNvSpPr txBox="1"/>
          <p:nvPr/>
        </p:nvSpPr>
        <p:spPr>
          <a:xfrm>
            <a:off x="381673" y="1326126"/>
            <a:ext cx="7566251" cy="55928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Steps: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Create 2 empty binary mask with the same dimension as the original image</a:t>
            </a:r>
          </a:p>
          <a:p>
            <a:pPr marL="9144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One is for the ground truth mask, the other is for the active contour mask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Create a binary mask (with only 0 and 255 values) from the original image by using threshold value.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From the results of points after active contour: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9144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ea typeface="+mn-lt"/>
                <a:cs typeface="+mn-lt"/>
              </a:rPr>
              <a:t>C</a:t>
            </a:r>
            <a:r>
              <a:rPr lang="en-US" sz="1600" dirty="0">
                <a:latin typeface="Times New Roman"/>
                <a:ea typeface="+mn-lt"/>
                <a:cs typeface="+mn-lt"/>
              </a:rPr>
              <a:t>reate an empty binary mask with the same dimensions as the original image.</a:t>
            </a:r>
          </a:p>
          <a:p>
            <a:pPr marL="914400" lvl="1" indent="-45720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Use a drawing function (e.g., </a:t>
            </a: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cv2.polylines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or </a:t>
            </a: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cv2.fillPoly</a:t>
            </a:r>
            <a:r>
              <a:rPr lang="en-US" sz="1600" dirty="0">
                <a:latin typeface="Times New Roman"/>
                <a:ea typeface="+mn-lt"/>
                <a:cs typeface="+mn-lt"/>
              </a:rPr>
              <a:t>) to draw the contour on the mask.</a:t>
            </a:r>
            <a:endParaRPr lang="en-US" sz="1600" dirty="0">
              <a:latin typeface="Times New Roman"/>
              <a:ea typeface="Calibri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Calculate the area overlap between those 2 masks (</a:t>
            </a:r>
            <a:r>
              <a:rPr lang="en-US" sz="1600" dirty="0">
                <a:latin typeface="Times New Roman"/>
                <a:ea typeface="+mn-lt"/>
                <a:cs typeface="+mn-lt"/>
              </a:rPr>
              <a:t>sum of the element-wise multiplication)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Calculate the total of both mask area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/>
                <a:ea typeface="Calibri"/>
                <a:cs typeface="Calibri" panose="020F0502020204030204"/>
              </a:rPr>
              <a:t>Calculate DSC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1600" dirty="0">
              <a:latin typeface="Times New Roman"/>
              <a:ea typeface="Calibri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1600" b="1" i="1" u="sng" dirty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※Allowed to use library to draw/create the mask</a:t>
            </a:r>
            <a:endParaRPr lang="en-US" sz="1600">
              <a:ea typeface="Calibri"/>
              <a:cs typeface="Calibri"/>
            </a:endParaRPr>
          </a:p>
        </p:txBody>
      </p:sp>
      <p:pic>
        <p:nvPicPr>
          <p:cNvPr id="2" name="Picture 1" descr="A white coffin on a black background&#10;&#10;Description automatically generated">
            <a:extLst>
              <a:ext uri="{FF2B5EF4-FFF2-40B4-BE49-F238E27FC236}">
                <a16:creationId xmlns:a16="http://schemas.microsoft.com/office/drawing/2014/main" id="{A5C9BC2F-130A-BE67-091E-D9CEBC07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564" y="3736617"/>
            <a:ext cx="1816510" cy="1828800"/>
          </a:xfrm>
          <a:prstGeom prst="rect">
            <a:avLst/>
          </a:prstGeom>
        </p:spPr>
      </p:pic>
      <p:pic>
        <p:nvPicPr>
          <p:cNvPr id="3" name="Picture 2" descr="A white vase on a black background&#10;&#10;Description automatically generated">
            <a:extLst>
              <a:ext uri="{FF2B5EF4-FFF2-40B4-BE49-F238E27FC236}">
                <a16:creationId xmlns:a16="http://schemas.microsoft.com/office/drawing/2014/main" id="{43429CEE-BC60-45E4-C5E1-08A892F8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443" y="3734060"/>
            <a:ext cx="1822654" cy="1834945"/>
          </a:xfrm>
          <a:prstGeom prst="rect">
            <a:avLst/>
          </a:prstGeom>
        </p:spPr>
      </p:pic>
      <p:pic>
        <p:nvPicPr>
          <p:cNvPr id="5" name="Picture 4" descr="A black vase with red dots&#10;&#10;Description automatically generated">
            <a:extLst>
              <a:ext uri="{FF2B5EF4-FFF2-40B4-BE49-F238E27FC236}">
                <a16:creationId xmlns:a16="http://schemas.microsoft.com/office/drawing/2014/main" id="{8EC4B9CC-0FF9-00FC-1BDD-A6ECC5514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106" y="1028287"/>
            <a:ext cx="1877961" cy="1828800"/>
          </a:xfrm>
          <a:prstGeom prst="rect">
            <a:avLst/>
          </a:prstGeom>
        </p:spPr>
      </p:pic>
      <p:sp>
        <p:nvSpPr>
          <p:cNvPr id="10" name="文字方塊 10">
            <a:extLst>
              <a:ext uri="{FF2B5EF4-FFF2-40B4-BE49-F238E27FC236}">
                <a16:creationId xmlns:a16="http://schemas.microsoft.com/office/drawing/2014/main" id="{0A4BB853-32D1-E0AC-B826-5D1E5C76552A}"/>
              </a:ext>
            </a:extLst>
          </p:cNvPr>
          <p:cNvSpPr txBox="1"/>
          <p:nvPr/>
        </p:nvSpPr>
        <p:spPr>
          <a:xfrm>
            <a:off x="9125188" y="2906595"/>
            <a:ext cx="1666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400" dirty="0">
                <a:latin typeface="Times New Roman"/>
                <a:ea typeface="新細明體"/>
                <a:cs typeface="Times New Roman"/>
              </a:rPr>
              <a:t>Active Contour results</a:t>
            </a:r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7990E9-9ABD-8A83-C784-AED98B99ADD1}"/>
              </a:ext>
            </a:extLst>
          </p:cNvPr>
          <p:cNvSpPr txBox="1"/>
          <p:nvPr/>
        </p:nvSpPr>
        <p:spPr>
          <a:xfrm>
            <a:off x="8184978" y="5616610"/>
            <a:ext cx="1666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400" dirty="0">
                <a:latin typeface="Times New Roman"/>
                <a:ea typeface="新細明體"/>
                <a:cs typeface="Times New Roman"/>
              </a:rPr>
              <a:t>Active Contour mask</a:t>
            </a:r>
            <a:endParaRPr lang="en-US" altLang="zh-TW" dirty="0"/>
          </a:p>
        </p:txBody>
      </p:sp>
      <p:sp>
        <p:nvSpPr>
          <p:cNvPr id="12" name="文字方塊 10">
            <a:extLst>
              <a:ext uri="{FF2B5EF4-FFF2-40B4-BE49-F238E27FC236}">
                <a16:creationId xmlns:a16="http://schemas.microsoft.com/office/drawing/2014/main" id="{8CE9B5B9-F715-24BB-56E3-0BD89CF5576B}"/>
              </a:ext>
            </a:extLst>
          </p:cNvPr>
          <p:cNvSpPr txBox="1"/>
          <p:nvPr/>
        </p:nvSpPr>
        <p:spPr>
          <a:xfrm>
            <a:off x="10219025" y="5616610"/>
            <a:ext cx="1666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400" dirty="0">
                <a:latin typeface="Times New Roman"/>
                <a:ea typeface="新細明體"/>
                <a:cs typeface="Times New Roman"/>
              </a:rPr>
              <a:t>Original image mask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243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691</Words>
  <Application>Microsoft Office PowerPoint</Application>
  <PresentationFormat>Widescreen</PresentationFormat>
  <Paragraphs>110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lastModifiedBy>RVL-02</cp:lastModifiedBy>
  <cp:revision>1111</cp:revision>
  <dcterms:created xsi:type="dcterms:W3CDTF">2023-04-07T07:55:57Z</dcterms:created>
  <dcterms:modified xsi:type="dcterms:W3CDTF">2024-12-10T10:06:08Z</dcterms:modified>
</cp:coreProperties>
</file>