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9" r:id="rId4"/>
    <p:sldId id="258" r:id="rId5"/>
    <p:sldId id="271" r:id="rId6"/>
    <p:sldId id="257" r:id="rId7"/>
    <p:sldId id="261" r:id="rId8"/>
    <p:sldId id="270" r:id="rId9"/>
    <p:sldId id="259" r:id="rId10"/>
    <p:sldId id="268" r:id="rId11"/>
    <p:sldId id="260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549"/>
    <a:srgbClr val="D4C8FC"/>
    <a:srgbClr val="C0FCFC"/>
    <a:srgbClr val="EAA59A"/>
    <a:srgbClr val="90B0B2"/>
    <a:srgbClr val="CBB5CB"/>
    <a:srgbClr val="FFFFFF"/>
    <a:srgbClr val="6076B4"/>
    <a:srgbClr val="687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ACF22-0831-DF24-C4BD-B9DC5898C1C5}" v="1221" dt="2024-10-24T09:24:10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85B60-2852-4263-B7B5-2F1A5AD3561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99AAA-62E0-45F3-9560-07FF3715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607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5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5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89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8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92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72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4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C48F-B406-4F13-9918-E22D5FCE92E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98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358189" y="2387600"/>
            <a:ext cx="7571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Homework #2</a:t>
            </a:r>
            <a:endParaRPr lang="zh-TW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564130" y="3429000"/>
            <a:ext cx="7063740" cy="0"/>
          </a:xfrm>
          <a:prstGeom prst="line">
            <a:avLst/>
          </a:prstGeom>
          <a:ln w="38100">
            <a:solidFill>
              <a:srgbClr val="607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7227208" y="4829800"/>
            <a:ext cx="3958952" cy="1154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>
              <a:defRPr/>
            </a:pPr>
            <a:r>
              <a:rPr lang="en-US" sz="2000" b="0">
                <a:solidFill>
                  <a:schemeClr val="tx1"/>
                </a:solidFill>
                <a:ea typeface="微軟正黑體" panose="020B0604030504040204" pitchFamily="34" charset="-120"/>
              </a:rPr>
              <a:t>TA</a:t>
            </a:r>
            <a:r>
              <a:rPr lang="zh-TW" altLang="en-US" sz="2000" b="0">
                <a:solidFill>
                  <a:schemeClr val="tx1"/>
                </a:solidFill>
                <a:ea typeface="微軟正黑體" panose="020B0604030504040204" pitchFamily="34" charset="-120"/>
              </a:rPr>
              <a:t>：</a:t>
            </a:r>
            <a:r>
              <a:rPr lang="en-US" altLang="zh-TW" sz="2000" b="0" err="1">
                <a:solidFill>
                  <a:schemeClr val="tx1"/>
                </a:solidFill>
                <a:ea typeface="微軟正黑體" panose="020B0604030504040204" pitchFamily="34" charset="-120"/>
              </a:rPr>
              <a:t>Syahrul</a:t>
            </a:r>
            <a:r>
              <a:rPr lang="en-US" altLang="zh-TW" sz="2000" b="0">
                <a:solidFill>
                  <a:schemeClr val="tx1"/>
                </a:solidFill>
                <a:ea typeface="微軟正黑體" panose="020B0604030504040204" pitchFamily="34" charset="-120"/>
              </a:rPr>
              <a:t> Munir</a:t>
            </a:r>
            <a:r>
              <a:rPr lang="en-US" sz="2000">
                <a:solidFill>
                  <a:schemeClr val="tx1"/>
                </a:solidFill>
                <a:ea typeface="微軟正黑體" panose="020B0604030504040204" pitchFamily="34" charset="-120"/>
              </a:rPr>
              <a:t>	</a:t>
            </a:r>
          </a:p>
          <a:p>
            <a:pPr algn="l">
              <a:defRPr/>
            </a:pPr>
            <a:r>
              <a:rPr lang="en-US" sz="2000" b="0">
                <a:solidFill>
                  <a:schemeClr val="tx1"/>
                </a:solidFill>
                <a:ea typeface="微軟正黑體" panose="020B0604030504040204" pitchFamily="34" charset="-120"/>
              </a:rPr>
              <a:t>Email</a:t>
            </a:r>
            <a:r>
              <a:rPr lang="zh-TW" altLang="en-US" sz="2000" b="0">
                <a:solidFill>
                  <a:schemeClr val="tx1"/>
                </a:solidFill>
                <a:ea typeface="微軟正黑體" panose="020B0604030504040204" pitchFamily="34" charset="-120"/>
              </a:rPr>
              <a:t>： </a:t>
            </a:r>
            <a:r>
              <a:rPr lang="en-US" sz="2000" b="0">
                <a:solidFill>
                  <a:schemeClr val="tx1"/>
                </a:solidFill>
                <a:ea typeface="微軟正黑體" panose="020B0604030504040204" pitchFamily="34" charset="-120"/>
              </a:rPr>
              <a:t>t111999406@ntut.org.tw</a:t>
            </a:r>
          </a:p>
          <a:p>
            <a:pPr algn="l">
              <a:defRPr/>
            </a:pPr>
            <a:r>
              <a:rPr lang="en-US" sz="2000" b="0">
                <a:solidFill>
                  <a:schemeClr val="tx1"/>
                </a:solidFill>
                <a:ea typeface="微軟正黑體" panose="020B0604030504040204" pitchFamily="34" charset="-120"/>
              </a:rPr>
              <a:t>Robot Vision Lab (Room 1421)</a:t>
            </a:r>
          </a:p>
        </p:txBody>
      </p:sp>
      <p:pic>
        <p:nvPicPr>
          <p:cNvPr id="14" name="Picture 2" descr="C:\Users\Jeremy\Desktop\RVL logo\RVL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2824396" cy="15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12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882242"/>
            <a:ext cx="69502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Peak Signal-to-Noise Ratio (PSNR)</a:t>
            </a:r>
            <a:endParaRPr lang="en-US" altLang="zh-TW" dirty="0"/>
          </a:p>
        </p:txBody>
      </p:sp>
      <p:sp>
        <p:nvSpPr>
          <p:cNvPr id="11" name="文字方塊 3">
            <a:extLst>
              <a:ext uri="{FF2B5EF4-FFF2-40B4-BE49-F238E27FC236}">
                <a16:creationId xmlns:a16="http://schemas.microsoft.com/office/drawing/2014/main" id="{038322CE-5C83-66EC-6781-9981D87B37EF}"/>
              </a:ext>
            </a:extLst>
          </p:cNvPr>
          <p:cNvSpPr txBox="1"/>
          <p:nvPr/>
        </p:nvSpPr>
        <p:spPr>
          <a:xfrm>
            <a:off x="396240" y="1467017"/>
            <a:ext cx="11470640" cy="14296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PSNR is the ratio between the maximum possible power of an image and the power of corrupting noise that affects the quality of its representation.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Calibri" panose="020F0502020204030204"/>
              </a:rPr>
              <a:t>Calculated in </a:t>
            </a:r>
            <a:r>
              <a:rPr lang="en-US" sz="2000" err="1">
                <a:latin typeface="Times New Roman"/>
                <a:cs typeface="Calibri" panose="020F0502020204030204"/>
              </a:rPr>
              <a:t>dB.</a:t>
            </a:r>
            <a:endParaRPr lang="en-US" sz="2000">
              <a:latin typeface="Times New Roman"/>
              <a:cs typeface="Calibri" panose="020F0502020204030204"/>
            </a:endParaRPr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E86C475-CE1C-F341-47C8-F694FD7ED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31" y="3151959"/>
            <a:ext cx="4210050" cy="9429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FEC9A57-E0DE-2F52-A4B0-01A182DF2850}"/>
              </a:ext>
            </a:extLst>
          </p:cNvPr>
          <p:cNvSpPr txBox="1"/>
          <p:nvPr/>
        </p:nvSpPr>
        <p:spPr>
          <a:xfrm>
            <a:off x="494111" y="4466080"/>
            <a:ext cx="11470640" cy="18912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L</a:t>
            </a:r>
            <a:r>
              <a:rPr lang="en-US" sz="2000" dirty="0">
                <a:latin typeface="Times New Roman"/>
                <a:cs typeface="Calibri" panose="020F0502020204030204"/>
              </a:rPr>
              <a:t>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is the maximum possible pixel (255)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Calibri" panose="020F0502020204030204"/>
              </a:rPr>
              <a:t>N is the total number of pixel in an image (image height x image width)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Calibri" panose="020F0502020204030204"/>
              </a:rPr>
              <a:t>I(</a:t>
            </a:r>
            <a:r>
              <a:rPr lang="en-US" sz="2000" err="1">
                <a:latin typeface="Times New Roman"/>
                <a:cs typeface="Calibri" panose="020F0502020204030204"/>
              </a:rPr>
              <a:t>i</a:t>
            </a:r>
            <a:r>
              <a:rPr lang="en-US" sz="2000" dirty="0">
                <a:latin typeface="Times New Roman"/>
                <a:cs typeface="Calibri" panose="020F0502020204030204"/>
              </a:rPr>
              <a:t>) is the original image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Calibri" panose="020F0502020204030204"/>
              </a:rPr>
              <a:t>I^(</a:t>
            </a:r>
            <a:r>
              <a:rPr lang="en-US" sz="2000" err="1">
                <a:latin typeface="Times New Roman"/>
                <a:cs typeface="Calibri" panose="020F0502020204030204"/>
              </a:rPr>
              <a:t>i</a:t>
            </a:r>
            <a:r>
              <a:rPr lang="en-US" sz="2000" dirty="0">
                <a:latin typeface="Times New Roman"/>
                <a:cs typeface="Calibri" panose="020F0502020204030204"/>
              </a:rPr>
              <a:t>) is the noisy image that we want to calculate the PSNR</a:t>
            </a: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79C8FD2B-73F3-0B32-96C9-FF958E6F8A1A}"/>
              </a:ext>
            </a:extLst>
          </p:cNvPr>
          <p:cNvSpPr/>
          <p:nvPr/>
        </p:nvSpPr>
        <p:spPr>
          <a:xfrm>
            <a:off x="8498857" y="3860806"/>
            <a:ext cx="2840060" cy="8735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</a:t>
            </a:r>
            <a:r>
              <a:rPr lang="zh-TW" altLang="en-US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Please implement the PSNR equation by yourself.</a:t>
            </a:r>
          </a:p>
        </p:txBody>
      </p:sp>
    </p:spTree>
    <p:extLst>
      <p:ext uri="{BB962C8B-B14F-4D97-AF65-F5344CB8AC3E}">
        <p14:creationId xmlns:p14="http://schemas.microsoft.com/office/powerpoint/2010/main" val="120186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Histogram</a:t>
            </a:r>
            <a:endParaRPr lang="zh-TW" altLang="en-US" sz="32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750356" y="2240815"/>
            <a:ext cx="8691287" cy="2808312"/>
            <a:chOff x="1232196" y="2024844"/>
            <a:chExt cx="8691287" cy="2808312"/>
          </a:xfrm>
        </p:grpSpPr>
        <p:pic>
          <p:nvPicPr>
            <p:cNvPr id="3" name="內容版面配置區 5">
              <a:extLst>
                <a:ext uri="{FF2B5EF4-FFF2-40B4-BE49-F238E27FC236}">
                  <a16:creationId xmlns:a16="http://schemas.microsoft.com/office/drawing/2014/main" id="{C1CCE2B7-EAC2-448B-92A7-B43E0055B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67"/>
            <a:stretch/>
          </p:blipFill>
          <p:spPr>
            <a:xfrm>
              <a:off x="1232196" y="2024844"/>
              <a:ext cx="8691287" cy="2808312"/>
            </a:xfrm>
            <a:prstGeom prst="rect">
              <a:avLst/>
            </a:prstGeom>
          </p:spPr>
        </p:pic>
        <p:cxnSp>
          <p:nvCxnSpPr>
            <p:cNvPr id="4" name="直線單箭頭接點 3">
              <a:extLst>
                <a:ext uri="{FF2B5EF4-FFF2-40B4-BE49-F238E27FC236}">
                  <a16:creationId xmlns:a16="http://schemas.microsoft.com/office/drawing/2014/main" id="{CBA0E0FD-D169-4967-90FF-D588548748CC}"/>
                </a:ext>
              </a:extLst>
            </p:cNvPr>
            <p:cNvCxnSpPr/>
            <p:nvPr/>
          </p:nvCxnSpPr>
          <p:spPr>
            <a:xfrm>
              <a:off x="4362976" y="3432800"/>
              <a:ext cx="5760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/>
          <p:cNvSpPr txBox="1"/>
          <p:nvPr/>
        </p:nvSpPr>
        <p:spPr>
          <a:xfrm>
            <a:off x="396240" y="1364445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Count the number of each pixel’s intensity (0~255)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50356" y="5140666"/>
            <a:ext cx="336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Create a table to record the number of each pixel’s intensity. 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698276" y="5140666"/>
            <a:ext cx="336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You can draw the histogram by using the functions of </a:t>
            </a:r>
            <a:r>
              <a:rPr lang="en-US" altLang="zh-TW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0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Histogram</a:t>
            </a:r>
            <a:endParaRPr lang="zh-TW" altLang="en-US" sz="32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71897"/>
              </p:ext>
            </p:extLst>
          </p:nvPr>
        </p:nvGraphicFramePr>
        <p:xfrm>
          <a:off x="396240" y="1502680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19778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92758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94925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707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55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70125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518400" y="4742680"/>
            <a:ext cx="99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3779520" y="2102544"/>
            <a:ext cx="1178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74337" y="1733212"/>
            <a:ext cx="98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08829"/>
              </p:ext>
            </p:extLst>
          </p:nvPr>
        </p:nvGraphicFramePr>
        <p:xfrm>
          <a:off x="5101359" y="1547038"/>
          <a:ext cx="6592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760">
                  <a:extLst>
                    <a:ext uri="{9D8B030D-6E8A-4147-A177-3AD203B41FA5}">
                      <a16:colId xmlns:a16="http://schemas.microsoft.com/office/drawing/2014/main" val="3761606431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1578607163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2587499645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3338183346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977051956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2106695976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4242771552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1730964846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1894805099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1457926712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393808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020173"/>
                  </a:ext>
                </a:extLst>
              </a:tr>
              <a:tr h="36319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#num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09423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96240" y="6050959"/>
            <a:ext cx="82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※ </a:t>
            </a:r>
            <a:r>
              <a:rPr lang="en-US" altLang="zh-TW" i="1" u="sng">
                <a:solidFill>
                  <a:srgbClr val="0070C0"/>
                </a:solidFill>
              </a:rPr>
              <a:t>The sum of #</a:t>
            </a:r>
            <a:r>
              <a:rPr lang="en-US" altLang="zh-TW" i="1" u="sng" err="1">
                <a:solidFill>
                  <a:srgbClr val="0070C0"/>
                </a:solidFill>
              </a:rPr>
              <a:t>num</a:t>
            </a:r>
            <a:r>
              <a:rPr lang="en-US" altLang="zh-TW" i="1" u="sng">
                <a:solidFill>
                  <a:srgbClr val="0070C0"/>
                </a:solidFill>
              </a:rPr>
              <a:t> must be equal to width of image * height of image</a:t>
            </a:r>
            <a:endParaRPr lang="zh-TW" altLang="en-US" i="1" u="sng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94" y="3344675"/>
            <a:ext cx="3728012" cy="27960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線單箭頭接點 13"/>
          <p:cNvCxnSpPr/>
          <p:nvPr/>
        </p:nvCxnSpPr>
        <p:spPr>
          <a:xfrm>
            <a:off x="9221132" y="2495663"/>
            <a:ext cx="0" cy="627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584074" y="2624505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draw histogram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7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endParaRPr lang="zh-TW" altLang="en-US" sz="32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4815" y="1194375"/>
            <a:ext cx="10242369" cy="57616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Program (80%)</a:t>
            </a:r>
            <a:endParaRPr lang="en-US" dirty="0">
              <a:latin typeface="Times New Roman"/>
              <a:ea typeface="新細明體"/>
              <a:cs typeface="Times New Roman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Median Filter (20%)</a:t>
            </a:r>
            <a:endParaRPr lang="en-US" dirty="0">
              <a:latin typeface="Times New Roman"/>
              <a:ea typeface="新細明體"/>
              <a:cs typeface="Times New Roman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Gaussian Filter (20%)</a:t>
            </a:r>
            <a:endParaRPr lang="en-US" dirty="0">
              <a:latin typeface="Times New Roman"/>
              <a:ea typeface="新細明體"/>
              <a:cs typeface="Times New Roman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新細明體"/>
                <a:cs typeface="Times New Roman"/>
              </a:rPr>
              <a:t>Combined Filter (30%)</a:t>
            </a:r>
            <a:endParaRPr lang="en-US" dirty="0">
              <a:latin typeface="Times New Roman"/>
              <a:ea typeface="新細明體"/>
              <a:cs typeface="Times New Roman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Image Histogram (10%)</a:t>
            </a:r>
            <a:endParaRPr lang="en-US" dirty="0">
              <a:latin typeface="Times New Roman"/>
              <a:ea typeface="新細明體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Report (20%)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Arial" panose="05000000000000000000" pitchFamily="2" charset="2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Explain your code.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Arial" panose="05000000000000000000" pitchFamily="2" charset="2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Put the 3 result images that were generated by 3 different filters and their corresponding PSNR values, compare and describe what you observe.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Arial" panose="05000000000000000000" pitchFamily="2" charset="2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Put the 3 histograms results, </a:t>
            </a:r>
            <a:r>
              <a:rPr lang="en-US" sz="2000" dirty="0">
                <a:latin typeface="Times New Roman"/>
                <a:ea typeface="新細明體"/>
                <a:cs typeface="Times New Roman"/>
              </a:rPr>
              <a:t>analyze and describe the difference between them,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 and explain the reason.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Arial" panose="05000000000000000000" pitchFamily="2" charset="2"/>
              <a:buChar char="•"/>
            </a:pPr>
            <a:endParaRPr lang="en-US" altLang="zh-TW" sz="200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3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  <a:endParaRPr lang="zh-TW" altLang="en-US" sz="32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784281" y="1514583"/>
            <a:ext cx="3024336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111999406 _hw2/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├─ </a:t>
            </a:r>
            <a:r>
              <a:rPr lang="en-US" altLang="zh-TW" sz="1600" dirty="0" err="1">
                <a:latin typeface="Times New Roman"/>
                <a:ea typeface="新細明體"/>
                <a:cs typeface="Times New Roman"/>
              </a:rPr>
              <a:t>test_img</a:t>
            </a:r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/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noisy_image.png</a:t>
            </a: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├─ gray_image.png</a:t>
            </a:r>
            <a:endParaRPr lang="en-US" dirty="0"/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├─ </a:t>
            </a:r>
            <a:r>
              <a:rPr lang="en-US" altLang="zh-TW" sz="1600" dirty="0" err="1">
                <a:latin typeface="Times New Roman"/>
                <a:ea typeface="新細明體"/>
                <a:cs typeface="Times New Roman"/>
              </a:rPr>
              <a:t>result_img</a:t>
            </a:r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/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output_q1.png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output_q2.png</a:t>
            </a: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├─ output_q3.png</a:t>
            </a:r>
            <a:endParaRPr lang="en-US" dirty="0"/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img_noise_his.png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output_q1_his.png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output_q2_his.png</a:t>
            </a: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├─ output_q3_his.png</a:t>
            </a:r>
            <a:endParaRPr lang="en-US" dirty="0"/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├─ 111999406_hw2.py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├─ 111999406_hw2.pdf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├─ Readme.txt</a:t>
            </a:r>
            <a:endParaRPr lang="zh-TW" altLang="en-US" sz="1600" dirty="0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84281" y="11452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TW" altLang="en-US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57066" y="1514583"/>
            <a:ext cx="3024336" cy="47705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111999406 _hw2/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├─ project_hw2/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</a:t>
            </a:r>
            <a:r>
              <a:rPr lang="en-US" altLang="zh-TW" sz="1600" dirty="0" err="1">
                <a:latin typeface="Times New Roman"/>
                <a:ea typeface="新細明體"/>
                <a:cs typeface="Times New Roman"/>
              </a:rPr>
              <a:t>test_img</a:t>
            </a:r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/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</a:t>
            </a:r>
            <a:r>
              <a:rPr lang="en-US" sz="1600" dirty="0">
                <a:latin typeface="Times New Roman"/>
                <a:cs typeface="Times New Roman"/>
              </a:rPr>
              <a:t>noisy_image.png</a:t>
            </a: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 │ ├─ gray_image.png</a:t>
            </a:r>
            <a:endParaRPr lang="en-US" dirty="0"/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</a:t>
            </a:r>
            <a:r>
              <a:rPr lang="en-US" altLang="zh-TW" sz="1600" dirty="0" err="1">
                <a:latin typeface="Times New Roman"/>
                <a:ea typeface="新細明體"/>
                <a:cs typeface="Times New Roman"/>
              </a:rPr>
              <a:t>result_img</a:t>
            </a:r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/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output_q1.png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output_q2.png</a:t>
            </a: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│  ├─ output_q3.png</a:t>
            </a:r>
            <a:endParaRPr lang="en-US" dirty="0"/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img_noise_his.png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output_q1_his.png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output_q2_his.png</a:t>
            </a: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│  ├─ output_q3_his.png</a:t>
            </a:r>
            <a:endParaRPr lang="en-US" dirty="0"/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include/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</a:t>
            </a:r>
            <a:r>
              <a:rPr lang="en-US" altLang="zh-TW" sz="1600" dirty="0" err="1">
                <a:latin typeface="Times New Roman"/>
                <a:ea typeface="新細明體"/>
                <a:cs typeface="Times New Roman"/>
              </a:rPr>
              <a:t>func.h</a:t>
            </a:r>
            <a:endParaRPr lang="en-US" altLang="zh-TW" sz="1600" dirty="0">
              <a:latin typeface="Times New Roman"/>
              <a:ea typeface="新細明體"/>
              <a:cs typeface="Times New Roman"/>
            </a:endParaRP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func.cpp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main.cpp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├─ 111999406 _hw2.pdf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├─ Readme.txt</a:t>
            </a:r>
            <a:endParaRPr lang="zh-TW" altLang="en-US" sz="1600" dirty="0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57066" y="11452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endParaRPr lang="zh-TW" altLang="en-US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26">
            <a:extLst>
              <a:ext uri="{FF2B5EF4-FFF2-40B4-BE49-F238E27FC236}">
                <a16:creationId xmlns:a16="http://schemas.microsoft.com/office/drawing/2014/main" id="{19A7D1BD-7AE6-4ED3-A206-A3A8236F95B7}"/>
              </a:ext>
            </a:extLst>
          </p:cNvPr>
          <p:cNvSpPr txBox="1"/>
          <p:nvPr/>
        </p:nvSpPr>
        <p:spPr>
          <a:xfrm>
            <a:off x="897869" y="5211281"/>
            <a:ext cx="480628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>
                <a:latin typeface="Times New Roman" pitchFamily="18" charset="0"/>
                <a:cs typeface="Times New Roman" pitchFamily="18" charset="0"/>
              </a:rPr>
              <a:t>Write your report in </a:t>
            </a:r>
            <a:r>
              <a:rPr lang="en-US" altLang="zh-TW" b="1">
                <a:latin typeface="Times New Roman" pitchFamily="18" charset="0"/>
                <a:cs typeface="Times New Roman" pitchFamily="18" charset="0"/>
              </a:rPr>
              <a:t>English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>
                <a:latin typeface="Times New Roman" pitchFamily="18" charset="0"/>
                <a:cs typeface="Times New Roman" pitchFamily="18" charset="0"/>
              </a:rPr>
              <a:t>(PDF)</a:t>
            </a:r>
          </a:p>
          <a:p>
            <a:pPr algn="just">
              <a:lnSpc>
                <a:spcPct val="150000"/>
              </a:lnSpc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Explaining how your main function working and shown the results on your report.</a:t>
            </a:r>
          </a:p>
        </p:txBody>
      </p:sp>
    </p:spTree>
    <p:extLst>
      <p:ext uri="{BB962C8B-B14F-4D97-AF65-F5344CB8AC3E}">
        <p14:creationId xmlns:p14="http://schemas.microsoft.com/office/powerpoint/2010/main" val="209886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C697F5D-570F-430D-A251-6343C3B78613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Homework #2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3904-3E36-4BE7-A495-7718B84E83BD}"/>
              </a:ext>
            </a:extLst>
          </p:cNvPr>
          <p:cNvSpPr txBox="1">
            <a:spLocks/>
          </p:cNvSpPr>
          <p:nvPr/>
        </p:nvSpPr>
        <p:spPr>
          <a:xfrm>
            <a:off x="457200" y="1412776"/>
            <a:ext cx="11277600" cy="5064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200">
                <a:latin typeface="Times New Roman"/>
                <a:ea typeface="新細明體"/>
                <a:cs typeface="Times New Roman"/>
              </a:rPr>
              <a:t>Please compress your files (program and report)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TW" b="1">
                <a:latin typeface="Times New Roman" pitchFamily="18" charset="0"/>
                <a:cs typeface="Times New Roman" pitchFamily="18" charset="0"/>
              </a:rPr>
              <a:t>StudentID_hw2( for example: 111999406_hw2.zip)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200">
                <a:latin typeface="Times New Roman"/>
                <a:ea typeface="新細明體"/>
                <a:cs typeface="Times New Roman"/>
              </a:rPr>
              <a:t>Please submit to </a:t>
            </a:r>
            <a:r>
              <a:rPr lang="en-US" altLang="zh-TW" sz="3200" err="1">
                <a:latin typeface="Times New Roman"/>
                <a:ea typeface="新細明體"/>
                <a:cs typeface="Times New Roman"/>
              </a:rPr>
              <a:t>iStudy</a:t>
            </a:r>
            <a:r>
              <a:rPr lang="en-US" altLang="zh-TW" sz="3200">
                <a:latin typeface="Times New Roman"/>
                <a:ea typeface="新細明體"/>
                <a:cs typeface="Times New Roman"/>
              </a:rPr>
              <a:t>, in Homework 2 Assignment.</a:t>
            </a:r>
          </a:p>
          <a:p>
            <a:r>
              <a:rPr lang="en-US" altLang="zh-TW" sz="3200">
                <a:latin typeface="Times New Roman"/>
                <a:ea typeface="新細明體"/>
                <a:cs typeface="Times New Roman"/>
              </a:rPr>
              <a:t>Deadline: </a:t>
            </a:r>
            <a:r>
              <a:rPr lang="en-US" altLang="zh-TW" sz="3200" b="1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2023/11/04 23:59:59</a:t>
            </a:r>
          </a:p>
          <a:p>
            <a:r>
              <a:rPr lang="en-US" altLang="zh-TW" sz="320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For each hour late, 10% of the total score will be deducted.</a:t>
            </a:r>
          </a:p>
          <a:p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Don’t share your code with other students. Do it by yourself.</a:t>
            </a:r>
          </a:p>
          <a:p>
            <a:pPr marL="0" indent="0">
              <a:buFont typeface="Arial" pitchFamily="34" charset="0"/>
              <a:buNone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0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35775" y="2967335"/>
            <a:ext cx="102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>
                <a:latin typeface="Times New Roman" pitchFamily="18" charset="0"/>
                <a:ea typeface="華康POP1體W5" panose="040B0509000000000000" pitchFamily="81" charset="-120"/>
                <a:cs typeface="Times New Roman" pitchFamily="18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335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E08AB08-E78B-4792-BD15-F15CE2D3294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B9BD5"/>
              </a:buClr>
              <a:defRPr/>
            </a:pPr>
            <a:r>
              <a:rPr lang="en-US">
                <a:solidFill>
                  <a:schemeClr val="accent6"/>
                </a:solidFill>
                <a:latin typeface="Arial"/>
                <a:ea typeface="微軟正黑體"/>
              </a:rPr>
              <a:t>2024/09/30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– Homework 1 assigned, due </a:t>
            </a:r>
            <a:r>
              <a:rPr lang="en-US">
                <a:solidFill>
                  <a:schemeClr val="accent6"/>
                </a:solidFill>
                <a:latin typeface="Arial"/>
                <a:ea typeface="微軟正黑體"/>
              </a:rPr>
              <a:t>10/14</a:t>
            </a: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微軟正黑體"/>
              <a:cs typeface="Arial"/>
            </a:endParaRPr>
          </a:p>
          <a:p>
            <a:pPr>
              <a:buClr>
                <a:srgbClr val="5B9BD5"/>
              </a:buClr>
              <a:defRPr/>
            </a:pPr>
            <a:r>
              <a:rPr lang="en-US">
                <a:solidFill>
                  <a:srgbClr val="FF0000"/>
                </a:solidFill>
                <a:latin typeface="Arial"/>
                <a:ea typeface="微軟正黑體"/>
              </a:rPr>
              <a:t>2024/10/21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– Homework 2 assigned, due </a:t>
            </a:r>
            <a:r>
              <a:rPr lang="en-US">
                <a:solidFill>
                  <a:srgbClr val="FF0000"/>
                </a:solidFill>
                <a:latin typeface="Arial"/>
                <a:ea typeface="微軟正黑體"/>
              </a:rPr>
              <a:t>11/04</a:t>
            </a: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軟正黑體"/>
              <a:cs typeface="Arial"/>
            </a:endParaRPr>
          </a:p>
          <a:p>
            <a:pPr>
              <a:buClr>
                <a:srgbClr val="5B9BD5"/>
              </a:buClr>
              <a:defRPr/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/>
                <a:ea typeface="微軟正黑體" panose="020B0604030504040204" pitchFamily="34" charset="-120"/>
              </a:rPr>
              <a:t>2024/11/11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t>– Homework 3 assigned, due 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/>
                <a:ea typeface="微軟正黑體" panose="020B0604030504040204" pitchFamily="34" charset="-120"/>
              </a:rPr>
              <a:t>11/25</a:t>
            </a: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ea typeface="微軟正黑體" panose="020B0604030504040204" pitchFamily="34" charset="-120"/>
              <a:cs typeface="Arial"/>
            </a:endParaRPr>
          </a:p>
          <a:p>
            <a:pPr>
              <a:buClr>
                <a:srgbClr val="5B9BD5"/>
              </a:buClr>
              <a:defRPr/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/>
                <a:ea typeface="微軟正黑體" panose="020B0604030504040204" pitchFamily="34" charset="-120"/>
              </a:rPr>
              <a:t>2024/12/09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t>– Homework 4 assigned, due 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/>
                <a:ea typeface="微軟正黑體" panose="020B0604030504040204" pitchFamily="34" charset="-120"/>
              </a:rPr>
              <a:t>12/23</a:t>
            </a:r>
            <a:endParaRPr lang="en-US">
              <a:cs typeface="+mn-cs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079939-BA03-4329-94CB-2C429ABC0032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807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-100" normalizeH="0" baseline="0" noProof="0">
                <a:ln>
                  <a:noFill/>
                </a:ln>
                <a:solidFill>
                  <a:srgbClr val="2F5897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j-cs"/>
              </a:rPr>
              <a:t>Homework Assignment</a:t>
            </a:r>
            <a:endParaRPr kumimoji="0" lang="en-US" altLang="zh-TW" sz="4000" b="1" i="0" u="none" strike="noStrike" kern="1200" cap="none" spc="-100" normalizeH="0" baseline="0" noProof="0">
              <a:ln>
                <a:noFill/>
              </a:ln>
              <a:solidFill>
                <a:srgbClr val="2F5897"/>
              </a:solidFill>
              <a:effectLst/>
              <a:uLnTx/>
              <a:uFillTx/>
              <a:latin typeface="Times New Roman" pitchFamily="18" charset="0"/>
              <a:ea typeface="微軟正黑體" panose="020B0604030504040204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4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E08AB08-E78B-4792-BD15-F15CE2D3294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518900" cy="487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5B9BD5"/>
              </a:buClr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Upload your report only in PDF.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5B9BD5"/>
              </a:buClr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If you find your image after convolution is "weird", you need to check if the pixel's value of the output is between 0 and 255 or not. You can set the limit of your matrix, so the minimum value is 0 and the maximum value is 255.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5B9BD5"/>
              </a:buClr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Check the workflow of the Homework, don't use the wrong input.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5B9BD5"/>
              </a:buClr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The score of Homework #1 will be available by the end of this week. You can check the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-study for future updates.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5B9BD5"/>
              </a:buClr>
              <a:defRPr/>
            </a:pPr>
            <a:endParaRPr lang="en-US" dirty="0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5B9BD5"/>
              </a:buClr>
              <a:defRPr/>
            </a:pPr>
            <a:endParaRPr lang="en-US" dirty="0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5B9BD5"/>
              </a:buClr>
              <a:defRPr/>
            </a:pPr>
            <a:endParaRPr lang="en-US" dirty="0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  <a:p>
            <a:pPr>
              <a:buClr>
                <a:srgbClr val="5B9BD5"/>
              </a:buClr>
              <a:defRPr/>
            </a:pPr>
            <a:endParaRPr lang="en-US" dirty="0">
              <a:solidFill>
                <a:schemeClr val="accent6"/>
              </a:solidFill>
              <a:latin typeface="Arial"/>
              <a:ea typeface="微軟正黑體"/>
              <a:cs typeface="Arial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079939-BA03-4329-94CB-2C429ABC0032}"/>
              </a:ext>
            </a:extLst>
          </p:cNvPr>
          <p:cNvSpPr txBox="1">
            <a:spLocks/>
          </p:cNvSpPr>
          <p:nvPr/>
        </p:nvSpPr>
        <p:spPr>
          <a:xfrm>
            <a:off x="457200" y="692150"/>
            <a:ext cx="8229600" cy="807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TW" b="1" dirty="0">
                <a:solidFill>
                  <a:srgbClr val="2F5897"/>
                </a:solidFill>
                <a:latin typeface="Arial"/>
                <a:ea typeface="微軟正黑體"/>
              </a:rPr>
              <a:t>Notes from Homework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8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6240" y="609600"/>
            <a:ext cx="242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2</a:t>
            </a:r>
            <a:endParaRPr lang="zh-TW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240" y="1194375"/>
            <a:ext cx="11470640" cy="65003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Give an image with </a:t>
            </a:r>
            <a:r>
              <a:rPr lang="en-US" altLang="zh-TW" sz="2400" b="1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noise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 (img_noise.png)  for testing as follow:</a:t>
            </a:r>
            <a:endParaRPr lang="en-US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b="1" dirty="0">
                <a:latin typeface="Times New Roman"/>
                <a:ea typeface="新細明體"/>
                <a:cs typeface="Times New Roman"/>
              </a:rPr>
              <a:t>Median Filter</a:t>
            </a:r>
            <a:r>
              <a:rPr lang="zh-TW" altLang="en-US" sz="2000" b="1">
                <a:latin typeface="Times New Roman"/>
                <a:ea typeface="新細明體"/>
                <a:cs typeface="Times New Roman"/>
              </a:rPr>
              <a:t>：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decide the kernel size, stride size, padding size by yourself. </a:t>
            </a:r>
            <a:r>
              <a:rPr lang="en-US" sz="2000" dirty="0">
                <a:latin typeface="Times New Roman"/>
                <a:ea typeface="新細明體"/>
                <a:cs typeface="Times New Roman"/>
              </a:rPr>
              <a:t>Find the best setting with the highest PSNR value that you can get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sz="2000" dirty="0">
                <a:solidFill>
                  <a:schemeClr val="accent1"/>
                </a:solidFill>
                <a:latin typeface="Times New Roman"/>
                <a:ea typeface="新細明體"/>
                <a:cs typeface="Times New Roman"/>
              </a:rPr>
              <a:t>(save as</a:t>
            </a:r>
            <a:r>
              <a:rPr lang="zh-TW" altLang="en-US" sz="2000" dirty="0">
                <a:solidFill>
                  <a:schemeClr val="accent1"/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sz="2000" dirty="0">
                <a:solidFill>
                  <a:schemeClr val="accent1"/>
                </a:solidFill>
                <a:latin typeface="Times New Roman"/>
                <a:ea typeface="新細明體"/>
                <a:cs typeface="Times New Roman"/>
              </a:rPr>
              <a:t>output_q1.png)</a:t>
            </a:r>
            <a:endParaRPr lang="en-US" altLang="zh-TW" sz="2000" b="1" dirty="0">
              <a:solidFill>
                <a:schemeClr val="accent1"/>
              </a:solidFill>
              <a:latin typeface="Times New Roman"/>
              <a:ea typeface="新細明體"/>
              <a:cs typeface="Times New Roman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latin typeface="Times New Roman"/>
                <a:ea typeface="新細明體"/>
                <a:cs typeface="Times New Roman"/>
              </a:rPr>
              <a:t>Gaussian Filter</a:t>
            </a:r>
            <a:r>
              <a:rPr lang="zh-TW" altLang="en-US" sz="2000" b="1">
                <a:latin typeface="Times New Roman"/>
                <a:ea typeface="新細明體"/>
                <a:cs typeface="Times New Roman"/>
              </a:rPr>
              <a:t>：</a:t>
            </a:r>
            <a:r>
              <a:rPr lang="en-US" sz="2000" dirty="0">
                <a:latin typeface="Times New Roman"/>
                <a:ea typeface="新細明體"/>
                <a:cs typeface="Times New Roman"/>
              </a:rPr>
              <a:t>decide the kernel size, stride size, padding size by yourself. Find the best setting with the highest PSNR value that you can get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ea typeface="新細明體"/>
                <a:cs typeface="Times New Roman"/>
              </a:rPr>
              <a:t>(save as</a:t>
            </a:r>
            <a:r>
              <a:rPr lang="zh-TW" altLang="en-US" sz="2000" dirty="0">
                <a:solidFill>
                  <a:schemeClr val="accent1"/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ea typeface="新細明體"/>
                <a:cs typeface="Times New Roman"/>
              </a:rPr>
              <a:t>output_q2.png)</a:t>
            </a:r>
            <a:endParaRPr lang="en-US" altLang="zh-TW" sz="2000" dirty="0">
              <a:solidFill>
                <a:schemeClr val="accent1"/>
              </a:solidFill>
              <a:latin typeface="Times New Roman"/>
              <a:ea typeface="新細明體"/>
              <a:cs typeface="Times New Roman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Combine : </a:t>
            </a:r>
            <a:r>
              <a:rPr lang="en-US" sz="2000" dirty="0">
                <a:latin typeface="Times New Roman"/>
                <a:cs typeface="Times New Roman"/>
              </a:rPr>
              <a:t>by combining median and gaussian filter, find the best image results with the highest PSNR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value that you can get 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(save as</a:t>
            </a:r>
            <a:r>
              <a:rPr lang="zh-TW" altLang="en-US" sz="2000" dirty="0">
                <a:solidFill>
                  <a:schemeClr val="accent1"/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output_q3.png)</a:t>
            </a:r>
            <a:endParaRPr lang="en-US" sz="2000" dirty="0">
              <a:solidFill>
                <a:schemeClr val="accent1"/>
              </a:solidFill>
              <a:latin typeface="Times New Roman"/>
              <a:ea typeface="新細明體"/>
              <a:cs typeface="Times New Roman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b="1" dirty="0">
                <a:latin typeface="Times New Roman"/>
                <a:ea typeface="新細明體"/>
                <a:cs typeface="Times New Roman"/>
              </a:rPr>
              <a:t>Image Histogram</a:t>
            </a:r>
            <a:r>
              <a:rPr lang="zh-TW" altLang="en-US" sz="2000" b="1">
                <a:latin typeface="Times New Roman"/>
                <a:ea typeface="新細明體"/>
                <a:cs typeface="Times New Roman"/>
              </a:rPr>
              <a:t>：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accumulate the number of each pixel value, then draw a histogram for each output image from previous tasks. </a:t>
            </a:r>
            <a:r>
              <a:rPr lang="en-US" altLang="zh-TW" sz="2000" dirty="0">
                <a:solidFill>
                  <a:schemeClr val="accent1"/>
                </a:solidFill>
                <a:latin typeface="Times New Roman"/>
                <a:ea typeface="新細明體"/>
                <a:cs typeface="Times New Roman"/>
              </a:rPr>
              <a:t>(save as : img_noise_his.png, output_q1_his.png, output_q2_his.png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, output_q3_his.png</a:t>
            </a:r>
            <a:r>
              <a:rPr lang="en-US" altLang="zh-TW" sz="2000" dirty="0">
                <a:solidFill>
                  <a:schemeClr val="accent1"/>
                </a:solidFill>
                <a:latin typeface="Times New Roman"/>
                <a:ea typeface="新細明體"/>
                <a:cs typeface="Times New Roman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※There are totally 7 images in your report.</a:t>
            </a:r>
          </a:p>
          <a:p>
            <a:pPr>
              <a:lnSpc>
                <a:spcPct val="150000"/>
              </a:lnSpc>
            </a:pPr>
            <a:r>
              <a:rPr lang="en-US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※The kernel, stride, and padding size can be different for each question</a:t>
            </a:r>
          </a:p>
          <a:p>
            <a:pPr>
              <a:lnSpc>
                <a:spcPct val="150000"/>
              </a:lnSpc>
            </a:pPr>
            <a:endParaRPr lang="en-US" sz="2000" b="1" i="1" u="sng" dirty="0">
              <a:solidFill>
                <a:srgbClr val="0070C0"/>
              </a:solidFill>
              <a:latin typeface="Times New Roman"/>
              <a:ea typeface="新細明體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zh-TW" sz="2000" b="1" i="1" u="sng" dirty="0">
              <a:solidFill>
                <a:srgbClr val="0070C0"/>
              </a:solidFill>
              <a:latin typeface="Times New Roman"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541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77805" y="707923"/>
            <a:ext cx="468351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Homework 2 Workflow</a:t>
            </a:r>
            <a:endParaRPr lang="en-US" altLang="zh-TW" sz="3600" dirty="0">
              <a:solidFill>
                <a:srgbClr val="FF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矩形 6">
            <a:extLst>
              <a:ext uri="{FF2B5EF4-FFF2-40B4-BE49-F238E27FC236}">
                <a16:creationId xmlns:a16="http://schemas.microsoft.com/office/drawing/2014/main" id="{8BFE7EB2-316F-B4BF-A53C-024185E469AE}"/>
              </a:ext>
            </a:extLst>
          </p:cNvPr>
          <p:cNvSpPr/>
          <p:nvPr/>
        </p:nvSpPr>
        <p:spPr>
          <a:xfrm>
            <a:off x="6101561" y="2475262"/>
            <a:ext cx="852596" cy="58519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E3D6B314-2B0F-3629-196E-51C5CE971B55}"/>
              </a:ext>
            </a:extLst>
          </p:cNvPr>
          <p:cNvSpPr/>
          <p:nvPr/>
        </p:nvSpPr>
        <p:spPr>
          <a:xfrm>
            <a:off x="6104148" y="3599827"/>
            <a:ext cx="852595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4A2F5689-6EB0-3878-FD83-A22CE3496B97}"/>
              </a:ext>
            </a:extLst>
          </p:cNvPr>
          <p:cNvSpPr/>
          <p:nvPr/>
        </p:nvSpPr>
        <p:spPr>
          <a:xfrm>
            <a:off x="6105383" y="4641432"/>
            <a:ext cx="857361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/>
                <a:ea typeface="微軟正黑體"/>
                <a:cs typeface="Times New Roman"/>
              </a:rPr>
              <a:t>Q3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CDB72C51-7ADC-28DA-B197-8A94B5675249}"/>
              </a:ext>
            </a:extLst>
          </p:cNvPr>
          <p:cNvSpPr/>
          <p:nvPr/>
        </p:nvSpPr>
        <p:spPr>
          <a:xfrm>
            <a:off x="8642829" y="2426101"/>
            <a:ext cx="828015" cy="59748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12">
            <a:extLst>
              <a:ext uri="{FF2B5EF4-FFF2-40B4-BE49-F238E27FC236}">
                <a16:creationId xmlns:a16="http://schemas.microsoft.com/office/drawing/2014/main" id="{A201D798-105A-6DC8-3CB3-638950A25400}"/>
              </a:ext>
            </a:extLst>
          </p:cNvPr>
          <p:cNvCxnSpPr>
            <a:cxnSpLocks/>
          </p:cNvCxnSpPr>
          <p:nvPr/>
        </p:nvCxnSpPr>
        <p:spPr>
          <a:xfrm>
            <a:off x="5065947" y="2804030"/>
            <a:ext cx="1035614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14">
            <a:extLst>
              <a:ext uri="{FF2B5EF4-FFF2-40B4-BE49-F238E27FC236}">
                <a16:creationId xmlns:a16="http://schemas.microsoft.com/office/drawing/2014/main" id="{F9571D17-D2CF-7742-4330-F8A394A10D2E}"/>
              </a:ext>
            </a:extLst>
          </p:cNvPr>
          <p:cNvSpPr txBox="1"/>
          <p:nvPr/>
        </p:nvSpPr>
        <p:spPr>
          <a:xfrm>
            <a:off x="4033835" y="2539786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15">
            <a:extLst>
              <a:ext uri="{FF2B5EF4-FFF2-40B4-BE49-F238E27FC236}">
                <a16:creationId xmlns:a16="http://schemas.microsoft.com/office/drawing/2014/main" id="{17992A3B-637C-F7E1-1FE0-31D9B3607DE8}"/>
              </a:ext>
            </a:extLst>
          </p:cNvPr>
          <p:cNvCxnSpPr>
            <a:cxnSpLocks/>
          </p:cNvCxnSpPr>
          <p:nvPr/>
        </p:nvCxnSpPr>
        <p:spPr>
          <a:xfrm>
            <a:off x="6958580" y="2767158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6">
            <a:extLst>
              <a:ext uri="{FF2B5EF4-FFF2-40B4-BE49-F238E27FC236}">
                <a16:creationId xmlns:a16="http://schemas.microsoft.com/office/drawing/2014/main" id="{4C479C73-3ECE-0BBC-B345-1E024CDCD4BC}"/>
              </a:ext>
            </a:extLst>
          </p:cNvPr>
          <p:cNvSpPr txBox="1"/>
          <p:nvPr/>
        </p:nvSpPr>
        <p:spPr>
          <a:xfrm>
            <a:off x="7126332" y="2475263"/>
            <a:ext cx="130997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/>
                <a:ea typeface="新細明體"/>
                <a:cs typeface="Times New Roman"/>
              </a:rPr>
              <a:t>output_q1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7">
            <a:extLst>
              <a:ext uri="{FF2B5EF4-FFF2-40B4-BE49-F238E27FC236}">
                <a16:creationId xmlns:a16="http://schemas.microsoft.com/office/drawing/2014/main" id="{9CBF76A9-0B9C-849D-729D-AE0F1CCBF5A7}"/>
              </a:ext>
            </a:extLst>
          </p:cNvPr>
          <p:cNvCxnSpPr>
            <a:cxnSpLocks/>
          </p:cNvCxnSpPr>
          <p:nvPr/>
        </p:nvCxnSpPr>
        <p:spPr>
          <a:xfrm>
            <a:off x="8307032" y="2767158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8">
            <a:extLst>
              <a:ext uri="{FF2B5EF4-FFF2-40B4-BE49-F238E27FC236}">
                <a16:creationId xmlns:a16="http://schemas.microsoft.com/office/drawing/2014/main" id="{423C2851-FFC0-B36F-5E22-F5C948551481}"/>
              </a:ext>
            </a:extLst>
          </p:cNvPr>
          <p:cNvCxnSpPr>
            <a:cxnSpLocks/>
          </p:cNvCxnSpPr>
          <p:nvPr/>
        </p:nvCxnSpPr>
        <p:spPr>
          <a:xfrm>
            <a:off x="6969467" y="3873286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9">
            <a:extLst>
              <a:ext uri="{FF2B5EF4-FFF2-40B4-BE49-F238E27FC236}">
                <a16:creationId xmlns:a16="http://schemas.microsoft.com/office/drawing/2014/main" id="{4A226EE1-44C6-0D0E-4751-1F668D5E2AB2}"/>
              </a:ext>
            </a:extLst>
          </p:cNvPr>
          <p:cNvSpPr txBox="1"/>
          <p:nvPr/>
        </p:nvSpPr>
        <p:spPr>
          <a:xfrm>
            <a:off x="7230855" y="3666826"/>
            <a:ext cx="130997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/>
                <a:cs typeface="Times New Roman"/>
              </a:rPr>
              <a:t>output_q2</a:t>
            </a:r>
            <a:endParaRPr lang="zh-TW" altLang="en-US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20">
            <a:extLst>
              <a:ext uri="{FF2B5EF4-FFF2-40B4-BE49-F238E27FC236}">
                <a16:creationId xmlns:a16="http://schemas.microsoft.com/office/drawing/2014/main" id="{7C7CC2F9-FD60-2DED-5028-486BEE9307FD}"/>
              </a:ext>
            </a:extLst>
          </p:cNvPr>
          <p:cNvCxnSpPr>
            <a:cxnSpLocks/>
          </p:cNvCxnSpPr>
          <p:nvPr/>
        </p:nvCxnSpPr>
        <p:spPr>
          <a:xfrm>
            <a:off x="8330208" y="3897868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21">
            <a:extLst>
              <a:ext uri="{FF2B5EF4-FFF2-40B4-BE49-F238E27FC236}">
                <a16:creationId xmlns:a16="http://schemas.microsoft.com/office/drawing/2014/main" id="{1A97356A-9441-07F4-1E8E-020E9CC5AA8B}"/>
              </a:ext>
            </a:extLst>
          </p:cNvPr>
          <p:cNvCxnSpPr>
            <a:cxnSpLocks/>
          </p:cNvCxnSpPr>
          <p:nvPr/>
        </p:nvCxnSpPr>
        <p:spPr>
          <a:xfrm>
            <a:off x="6964492" y="4905674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22">
            <a:extLst>
              <a:ext uri="{FF2B5EF4-FFF2-40B4-BE49-F238E27FC236}">
                <a16:creationId xmlns:a16="http://schemas.microsoft.com/office/drawing/2014/main" id="{F088852C-2FE7-4EBC-642F-BDC93DE9898A}"/>
              </a:ext>
            </a:extLst>
          </p:cNvPr>
          <p:cNvSpPr txBox="1"/>
          <p:nvPr/>
        </p:nvSpPr>
        <p:spPr>
          <a:xfrm>
            <a:off x="7150877" y="4705956"/>
            <a:ext cx="130997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/>
                <a:ea typeface="微軟正黑體"/>
                <a:cs typeface="Times New Roman"/>
              </a:rPr>
              <a:t>output_q3</a:t>
            </a:r>
            <a:endParaRPr lang="zh-TW" altLang="en-US" sz="2000" dirty="0">
              <a:latin typeface="Times New Roman"/>
              <a:ea typeface="微軟正黑體"/>
              <a:cs typeface="Times New Roman"/>
            </a:endParaRPr>
          </a:p>
        </p:txBody>
      </p:sp>
      <p:cxnSp>
        <p:nvCxnSpPr>
          <p:cNvPr id="19" name="直線單箭頭接點 24">
            <a:extLst>
              <a:ext uri="{FF2B5EF4-FFF2-40B4-BE49-F238E27FC236}">
                <a16:creationId xmlns:a16="http://schemas.microsoft.com/office/drawing/2014/main" id="{85F30B01-E2BB-7EAA-A0C3-8C096A0D6FC0}"/>
              </a:ext>
            </a:extLst>
          </p:cNvPr>
          <p:cNvCxnSpPr>
            <a:cxnSpLocks/>
          </p:cNvCxnSpPr>
          <p:nvPr/>
        </p:nvCxnSpPr>
        <p:spPr>
          <a:xfrm>
            <a:off x="9475612" y="2721069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25">
            <a:extLst>
              <a:ext uri="{FF2B5EF4-FFF2-40B4-BE49-F238E27FC236}">
                <a16:creationId xmlns:a16="http://schemas.microsoft.com/office/drawing/2014/main" id="{E93F8455-EAD2-1738-67AE-17A0190B655F}"/>
              </a:ext>
            </a:extLst>
          </p:cNvPr>
          <p:cNvSpPr txBox="1"/>
          <p:nvPr/>
        </p:nvSpPr>
        <p:spPr>
          <a:xfrm>
            <a:off x="9779506" y="2536714"/>
            <a:ext cx="170940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/>
                <a:ea typeface="微軟正黑體"/>
                <a:cs typeface="Times New Roman"/>
              </a:rPr>
              <a:t>output_q1_his</a:t>
            </a:r>
            <a:endParaRPr lang="en-US" sz="2000" dirty="0">
              <a:latin typeface="Times New Roman"/>
              <a:ea typeface="微軟正黑體"/>
              <a:cs typeface="Times New Roman"/>
            </a:endParaRPr>
          </a:p>
          <a:p>
            <a:endParaRPr lang="en-US" altLang="zh-TW" sz="2000" b="1" dirty="0">
              <a:latin typeface="Times New Roman" panose="02020603050405020304" pitchFamily="18" charset="0"/>
              <a:ea typeface="微軟正黑體"/>
              <a:cs typeface="Times New Roman" panose="02020603050405020304" pitchFamily="18" charset="0"/>
            </a:endParaRPr>
          </a:p>
        </p:txBody>
      </p:sp>
      <p:sp>
        <p:nvSpPr>
          <p:cNvPr id="30" name="矩形 9">
            <a:extLst>
              <a:ext uri="{FF2B5EF4-FFF2-40B4-BE49-F238E27FC236}">
                <a16:creationId xmlns:a16="http://schemas.microsoft.com/office/drawing/2014/main" id="{6D1636F2-4D6D-6700-8E54-304A7585C213}"/>
              </a:ext>
            </a:extLst>
          </p:cNvPr>
          <p:cNvSpPr/>
          <p:nvPr/>
        </p:nvSpPr>
        <p:spPr>
          <a:xfrm>
            <a:off x="8655118" y="3581391"/>
            <a:ext cx="828015" cy="59748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24">
            <a:extLst>
              <a:ext uri="{FF2B5EF4-FFF2-40B4-BE49-F238E27FC236}">
                <a16:creationId xmlns:a16="http://schemas.microsoft.com/office/drawing/2014/main" id="{C951B3EA-F1FB-D86D-36C2-FC661DCEB639}"/>
              </a:ext>
            </a:extLst>
          </p:cNvPr>
          <p:cNvCxnSpPr>
            <a:cxnSpLocks/>
          </p:cNvCxnSpPr>
          <p:nvPr/>
        </p:nvCxnSpPr>
        <p:spPr>
          <a:xfrm>
            <a:off x="9487901" y="3876359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25">
            <a:extLst>
              <a:ext uri="{FF2B5EF4-FFF2-40B4-BE49-F238E27FC236}">
                <a16:creationId xmlns:a16="http://schemas.microsoft.com/office/drawing/2014/main" id="{76D34092-E64A-A7E4-514C-25C162D3733E}"/>
              </a:ext>
            </a:extLst>
          </p:cNvPr>
          <p:cNvSpPr txBox="1"/>
          <p:nvPr/>
        </p:nvSpPr>
        <p:spPr>
          <a:xfrm>
            <a:off x="9785650" y="3679713"/>
            <a:ext cx="175080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/>
                <a:ea typeface="微軟正黑體"/>
                <a:cs typeface="Times New Roman"/>
              </a:rPr>
              <a:t>output_q2_his</a:t>
            </a:r>
            <a:endParaRPr lang="en-US" sz="2000" dirty="0">
              <a:latin typeface="Times New Roman"/>
              <a:ea typeface="微軟正黑體"/>
              <a:cs typeface="Times New Roman"/>
            </a:endParaRPr>
          </a:p>
        </p:txBody>
      </p:sp>
      <p:cxnSp>
        <p:nvCxnSpPr>
          <p:cNvPr id="4" name="直線單箭頭接點 20">
            <a:extLst>
              <a:ext uri="{FF2B5EF4-FFF2-40B4-BE49-F238E27FC236}">
                <a16:creationId xmlns:a16="http://schemas.microsoft.com/office/drawing/2014/main" id="{AAA4956C-8B83-7A94-A393-B26B31B62527}"/>
              </a:ext>
            </a:extLst>
          </p:cNvPr>
          <p:cNvCxnSpPr>
            <a:cxnSpLocks/>
          </p:cNvCxnSpPr>
          <p:nvPr/>
        </p:nvCxnSpPr>
        <p:spPr>
          <a:xfrm>
            <a:off x="8336352" y="4936400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9">
            <a:extLst>
              <a:ext uri="{FF2B5EF4-FFF2-40B4-BE49-F238E27FC236}">
                <a16:creationId xmlns:a16="http://schemas.microsoft.com/office/drawing/2014/main" id="{FC4A2E85-3487-C345-47A0-96766A5D11EF}"/>
              </a:ext>
            </a:extLst>
          </p:cNvPr>
          <p:cNvSpPr/>
          <p:nvPr/>
        </p:nvSpPr>
        <p:spPr>
          <a:xfrm>
            <a:off x="8661263" y="4595342"/>
            <a:ext cx="828015" cy="59748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4">
            <a:extLst>
              <a:ext uri="{FF2B5EF4-FFF2-40B4-BE49-F238E27FC236}">
                <a16:creationId xmlns:a16="http://schemas.microsoft.com/office/drawing/2014/main" id="{645AA195-A26B-A908-9858-316C52220D44}"/>
              </a:ext>
            </a:extLst>
          </p:cNvPr>
          <p:cNvCxnSpPr>
            <a:cxnSpLocks/>
          </p:cNvCxnSpPr>
          <p:nvPr/>
        </p:nvCxnSpPr>
        <p:spPr>
          <a:xfrm>
            <a:off x="9494046" y="4890310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5">
            <a:extLst>
              <a:ext uri="{FF2B5EF4-FFF2-40B4-BE49-F238E27FC236}">
                <a16:creationId xmlns:a16="http://schemas.microsoft.com/office/drawing/2014/main" id="{7AB04520-448C-80E7-0B90-15A29FDD089E}"/>
              </a:ext>
            </a:extLst>
          </p:cNvPr>
          <p:cNvSpPr txBox="1"/>
          <p:nvPr/>
        </p:nvSpPr>
        <p:spPr>
          <a:xfrm>
            <a:off x="9791795" y="4693665"/>
            <a:ext cx="175080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/>
                <a:ea typeface="微軟正黑體"/>
                <a:cs typeface="Times New Roman"/>
              </a:rPr>
              <a:t>output_q3_his</a:t>
            </a:r>
            <a:endParaRPr lang="en-US" sz="2000" dirty="0">
              <a:latin typeface="Times New Roman"/>
              <a:ea typeface="微軟正黑體"/>
              <a:cs typeface="Times New Roman"/>
            </a:endParaRPr>
          </a:p>
        </p:txBody>
      </p:sp>
      <p:cxnSp>
        <p:nvCxnSpPr>
          <p:cNvPr id="25" name="直線單箭頭接點 12">
            <a:extLst>
              <a:ext uri="{FF2B5EF4-FFF2-40B4-BE49-F238E27FC236}">
                <a16:creationId xmlns:a16="http://schemas.microsoft.com/office/drawing/2014/main" id="{CB44731A-4218-0FEB-7D79-8B39D0B7B796}"/>
              </a:ext>
            </a:extLst>
          </p:cNvPr>
          <p:cNvCxnSpPr>
            <a:cxnSpLocks/>
          </p:cNvCxnSpPr>
          <p:nvPr/>
        </p:nvCxnSpPr>
        <p:spPr>
          <a:xfrm>
            <a:off x="4764834" y="3037546"/>
            <a:ext cx="1330581" cy="83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12">
            <a:extLst>
              <a:ext uri="{FF2B5EF4-FFF2-40B4-BE49-F238E27FC236}">
                <a16:creationId xmlns:a16="http://schemas.microsoft.com/office/drawing/2014/main" id="{BAE9E801-61D7-9312-D775-AFD3A74C6F58}"/>
              </a:ext>
            </a:extLst>
          </p:cNvPr>
          <p:cNvCxnSpPr>
            <a:cxnSpLocks/>
          </p:cNvCxnSpPr>
          <p:nvPr/>
        </p:nvCxnSpPr>
        <p:spPr>
          <a:xfrm>
            <a:off x="4574334" y="3092852"/>
            <a:ext cx="1533372" cy="18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black and white photo of a building&#10;&#10;Description automatically generated">
            <a:extLst>
              <a:ext uri="{FF2B5EF4-FFF2-40B4-BE49-F238E27FC236}">
                <a16:creationId xmlns:a16="http://schemas.microsoft.com/office/drawing/2014/main" id="{28435EF8-9C79-D711-8982-1684C9C66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13" y="1819154"/>
            <a:ext cx="2808340" cy="19028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C14670B-8BD7-5B26-BC5B-A69CDAF4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09" y="4507472"/>
            <a:ext cx="2808340" cy="19028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6191A2B-8903-C24E-6D83-3A775D8F2788}"/>
              </a:ext>
            </a:extLst>
          </p:cNvPr>
          <p:cNvSpPr txBox="1"/>
          <p:nvPr/>
        </p:nvSpPr>
        <p:spPr>
          <a:xfrm>
            <a:off x="1801020" y="1558750"/>
            <a:ext cx="115160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solidFill>
                  <a:schemeClr val="bg2">
                    <a:lumMod val="49000"/>
                  </a:schemeClr>
                </a:solidFill>
                <a:ea typeface="Calibri"/>
                <a:cs typeface="Calibri"/>
              </a:rPr>
              <a:t>noisy_image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B7F463-FC39-9F96-B731-BAEF9D31B6DA}"/>
              </a:ext>
            </a:extLst>
          </p:cNvPr>
          <p:cNvSpPr txBox="1"/>
          <p:nvPr/>
        </p:nvSpPr>
        <p:spPr>
          <a:xfrm>
            <a:off x="1930069" y="4250330"/>
            <a:ext cx="117003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chemeClr val="bg2">
                    <a:lumMod val="49000"/>
                  </a:schemeClr>
                </a:solidFill>
                <a:ea typeface="Calibri"/>
                <a:cs typeface="Calibri"/>
              </a:rPr>
              <a:t>Original image</a:t>
            </a:r>
          </a:p>
        </p:txBody>
      </p:sp>
      <p:cxnSp>
        <p:nvCxnSpPr>
          <p:cNvPr id="33" name="直線單箭頭接點 12">
            <a:extLst>
              <a:ext uri="{FF2B5EF4-FFF2-40B4-BE49-F238E27FC236}">
                <a16:creationId xmlns:a16="http://schemas.microsoft.com/office/drawing/2014/main" id="{FDE4009F-F1D2-2896-70D0-3519A41E7BCB}"/>
              </a:ext>
            </a:extLst>
          </p:cNvPr>
          <p:cNvCxnSpPr>
            <a:cxnSpLocks/>
          </p:cNvCxnSpPr>
          <p:nvPr/>
        </p:nvCxnSpPr>
        <p:spPr>
          <a:xfrm flipV="1">
            <a:off x="3781607" y="2866274"/>
            <a:ext cx="335066" cy="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7564C1-FACA-E964-EB89-1A152CE767F3}"/>
              </a:ext>
            </a:extLst>
          </p:cNvPr>
          <p:cNvSpPr txBox="1"/>
          <p:nvPr/>
        </p:nvSpPr>
        <p:spPr>
          <a:xfrm>
            <a:off x="3778046" y="5953433"/>
            <a:ext cx="6829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u="sng" dirty="0">
                <a:solidFill>
                  <a:srgbClr val="0070C0"/>
                </a:solidFill>
                <a:latin typeface="Times New Roman"/>
              </a:rPr>
              <a:t>※The original image will only be used to calculate the PSNR value</a:t>
            </a:r>
            <a:endParaRPr lang="en-US" dirty="0"/>
          </a:p>
        </p:txBody>
      </p:sp>
      <p:sp>
        <p:nvSpPr>
          <p:cNvPr id="18" name="矩形 9">
            <a:extLst>
              <a:ext uri="{FF2B5EF4-FFF2-40B4-BE49-F238E27FC236}">
                <a16:creationId xmlns:a16="http://schemas.microsoft.com/office/drawing/2014/main" id="{CDDB6AC0-9285-EE8B-3C70-30939C7EE83C}"/>
              </a:ext>
            </a:extLst>
          </p:cNvPr>
          <p:cNvSpPr/>
          <p:nvPr/>
        </p:nvSpPr>
        <p:spPr>
          <a:xfrm>
            <a:off x="8642828" y="1498181"/>
            <a:ext cx="828015" cy="59748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4">
            <a:extLst>
              <a:ext uri="{FF2B5EF4-FFF2-40B4-BE49-F238E27FC236}">
                <a16:creationId xmlns:a16="http://schemas.microsoft.com/office/drawing/2014/main" id="{FE508C48-C06D-BE8F-28FF-6F403E4244A4}"/>
              </a:ext>
            </a:extLst>
          </p:cNvPr>
          <p:cNvCxnSpPr>
            <a:cxnSpLocks/>
          </p:cNvCxnSpPr>
          <p:nvPr/>
        </p:nvCxnSpPr>
        <p:spPr>
          <a:xfrm>
            <a:off x="9475611" y="1793149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25">
            <a:extLst>
              <a:ext uri="{FF2B5EF4-FFF2-40B4-BE49-F238E27FC236}">
                <a16:creationId xmlns:a16="http://schemas.microsoft.com/office/drawing/2014/main" id="{18FA34CD-CFB7-0EB1-0457-0A8B3C6F6AE2}"/>
              </a:ext>
            </a:extLst>
          </p:cNvPr>
          <p:cNvSpPr txBox="1"/>
          <p:nvPr/>
        </p:nvSpPr>
        <p:spPr>
          <a:xfrm>
            <a:off x="9773360" y="1596504"/>
            <a:ext cx="172034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img_noise_his</a:t>
            </a:r>
            <a:endParaRPr lang="en-US" dirty="0" err="1"/>
          </a:p>
        </p:txBody>
      </p:sp>
      <p:cxnSp>
        <p:nvCxnSpPr>
          <p:cNvPr id="37" name="直線單箭頭接點 12">
            <a:extLst>
              <a:ext uri="{FF2B5EF4-FFF2-40B4-BE49-F238E27FC236}">
                <a16:creationId xmlns:a16="http://schemas.microsoft.com/office/drawing/2014/main" id="{22EF6C94-0CD1-EE58-FF5A-121B6291C685}"/>
              </a:ext>
            </a:extLst>
          </p:cNvPr>
          <p:cNvCxnSpPr>
            <a:cxnSpLocks/>
          </p:cNvCxnSpPr>
          <p:nvPr/>
        </p:nvCxnSpPr>
        <p:spPr>
          <a:xfrm flipV="1">
            <a:off x="4660366" y="1772438"/>
            <a:ext cx="3985291" cy="81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2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09600"/>
            <a:ext cx="782037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Salt &amp; Pepper Noise and Median Filter</a:t>
            </a:r>
            <a:endParaRPr lang="zh-TW" altLang="en-US" sz="3200" dirty="0">
              <a:solidFill>
                <a:srgbClr val="0070C0"/>
              </a:solidFill>
              <a:latin typeface="Times New Roman"/>
              <a:ea typeface="新細明體"/>
              <a:cs typeface="Times New Roman"/>
            </a:endParaRPr>
          </a:p>
        </p:txBody>
      </p:sp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A3B5C535-50C3-4908-9D3C-4504A13F9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0" r="66301" b="-209"/>
          <a:stretch/>
        </p:blipFill>
        <p:spPr>
          <a:xfrm>
            <a:off x="2893176" y="3200274"/>
            <a:ext cx="2816461" cy="3410063"/>
          </a:xfrm>
          <a:prstGeom prst="rect">
            <a:avLst/>
          </a:prstGeom>
        </p:spPr>
      </p:pic>
      <p:pic>
        <p:nvPicPr>
          <p:cNvPr id="2" name="內容版面配置區 5" descr="A person wearing a hat&#10;&#10;Description automatically generated">
            <a:extLst>
              <a:ext uri="{FF2B5EF4-FFF2-40B4-BE49-F238E27FC236}">
                <a16:creationId xmlns:a16="http://schemas.microsoft.com/office/drawing/2014/main" id="{FECB1D36-F10A-F02A-5C65-1C2DB19D9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03" r="84" b="-207"/>
          <a:stretch/>
        </p:blipFill>
        <p:spPr>
          <a:xfrm>
            <a:off x="6547825" y="3203461"/>
            <a:ext cx="2750806" cy="339137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AAE9BD3-34DD-A26E-3FFD-A7D3156A58E2}"/>
              </a:ext>
            </a:extLst>
          </p:cNvPr>
          <p:cNvSpPr txBox="1"/>
          <p:nvPr/>
        </p:nvSpPr>
        <p:spPr>
          <a:xfrm>
            <a:off x="396240" y="1194375"/>
            <a:ext cx="11470640" cy="22491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Median Filter is one of non-linear filters, which is also used for smoothing. </a:t>
            </a:r>
            <a:endParaRPr lang="en-US" dirty="0">
              <a:latin typeface="Calibri" panose="020F0502020204030204"/>
              <a:ea typeface="+mn-lt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Its basic idea is to replace each pixel by the median of its </a:t>
            </a:r>
            <a:r>
              <a:rPr lang="en-US" sz="2400" dirty="0" err="1">
                <a:latin typeface="Times New Roman"/>
                <a:ea typeface="+mn-lt"/>
                <a:cs typeface="Times New Roman"/>
              </a:rPr>
              <a:t>neigboring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 pixels.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By doing so, it removes some spikes introduced by noise: especially impulse and salt &amp; pepper noise.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799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41486"/>
              </p:ext>
            </p:extLst>
          </p:nvPr>
        </p:nvGraphicFramePr>
        <p:xfrm>
          <a:off x="396240" y="2060029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19778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92758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94925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B5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216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157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F5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149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707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55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231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70125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3*3 Median Filter</a:t>
            </a:r>
            <a:endParaRPr lang="zh-TW" altLang="en-US" sz="32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25300"/>
              </p:ext>
            </p:extLst>
          </p:nvPr>
        </p:nvGraphicFramePr>
        <p:xfrm>
          <a:off x="9728720" y="260825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38191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562668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103954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289756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389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574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7543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15026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017760" y="3479974"/>
            <a:ext cx="5329440" cy="40011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TW" sz="2000"/>
              <a:t>Sorting</a:t>
            </a:r>
            <a:r>
              <a:rPr lang="zh-TW" altLang="en-US" sz="2000"/>
              <a:t>：</a:t>
            </a:r>
            <a:r>
              <a:rPr lang="en-US" altLang="zh-TW" sz="2000"/>
              <a:t>24, 40, 68, 124, 128, 152, 157, 220, 252</a:t>
            </a:r>
            <a:endParaRPr lang="zh-TW" altLang="en-US" sz="2000"/>
          </a:p>
        </p:txBody>
      </p:sp>
      <p:sp>
        <p:nvSpPr>
          <p:cNvPr id="9" name="橢圓 8"/>
          <p:cNvSpPr/>
          <p:nvPr/>
        </p:nvSpPr>
        <p:spPr>
          <a:xfrm>
            <a:off x="6682480" y="3479974"/>
            <a:ext cx="538480" cy="416560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518400" y="5300029"/>
            <a:ext cx="99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6240" y="1379348"/>
            <a:ext cx="734132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It’s a nonlinear filter.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36240" y="5614950"/>
            <a:ext cx="5324880" cy="8735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</a:t>
            </a:r>
            <a:r>
              <a:rPr lang="zh-TW" altLang="en-US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Please implement the sorting algorithm by yourself. Not allowed to use any median function from library</a:t>
            </a:r>
            <a:endParaRPr lang="en-US" altLang="zh-TW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0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09600"/>
            <a:ext cx="782037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Gaussian Filter</a:t>
            </a:r>
            <a:endParaRPr lang="zh-TW" altLang="en-US" sz="3200" dirty="0">
              <a:solidFill>
                <a:srgbClr val="0070C0"/>
              </a:solidFill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AE9BD3-34DD-A26E-3FFD-A7D3156A58E2}"/>
              </a:ext>
            </a:extLst>
          </p:cNvPr>
          <p:cNvSpPr txBox="1"/>
          <p:nvPr/>
        </p:nvSpPr>
        <p:spPr>
          <a:xfrm>
            <a:off x="396240" y="1194375"/>
            <a:ext cx="11470640" cy="22419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Used to `blur' images and remove detail and noise. 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Similar to the mean filter, but it uses a different kernel that represents the shape of a Gaussian (`bell-shaped') hump.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 descr="A rainbow colored cone shaped graph&#10;&#10;Description automatically generated">
            <a:extLst>
              <a:ext uri="{FF2B5EF4-FFF2-40B4-BE49-F238E27FC236}">
                <a16:creationId xmlns:a16="http://schemas.microsoft.com/office/drawing/2014/main" id="{574DF43B-FC1B-A609-A57D-C8CFD4438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34" y="3327565"/>
            <a:ext cx="7248241" cy="2146505"/>
          </a:xfrm>
          <a:prstGeom prst="rect">
            <a:avLst/>
          </a:prstGeom>
        </p:spPr>
      </p:pic>
      <p:sp>
        <p:nvSpPr>
          <p:cNvPr id="5" name="矩形 2">
            <a:extLst>
              <a:ext uri="{FF2B5EF4-FFF2-40B4-BE49-F238E27FC236}">
                <a16:creationId xmlns:a16="http://schemas.microsoft.com/office/drawing/2014/main" id="{B6F0C924-9D6A-7B36-4912-A0365EE5C4EA}"/>
              </a:ext>
            </a:extLst>
          </p:cNvPr>
          <p:cNvSpPr/>
          <p:nvPr/>
        </p:nvSpPr>
        <p:spPr>
          <a:xfrm>
            <a:off x="2697825" y="5569161"/>
            <a:ext cx="6477995" cy="4580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</a:t>
            </a:r>
            <a:r>
              <a:rPr lang="zh-TW" altLang="en-US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Please implement the Gaussian kernel equation by yourself.</a:t>
            </a:r>
          </a:p>
        </p:txBody>
      </p:sp>
      <p:pic>
        <p:nvPicPr>
          <p:cNvPr id="2" name="Picture 1" descr="A collage of a person smiling&#10;&#10;Description automatically generated">
            <a:extLst>
              <a:ext uri="{FF2B5EF4-FFF2-40B4-BE49-F238E27FC236}">
                <a16:creationId xmlns:a16="http://schemas.microsoft.com/office/drawing/2014/main" id="{66B20EDD-4D34-59E0-D214-AC16C4148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463" y="3123278"/>
            <a:ext cx="2928477" cy="235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28112"/>
              </p:ext>
            </p:extLst>
          </p:nvPr>
        </p:nvGraphicFramePr>
        <p:xfrm>
          <a:off x="396240" y="2285000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19778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92758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94925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B5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216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157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F5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149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707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55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231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701256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02363"/>
              </p:ext>
            </p:extLst>
          </p:nvPr>
        </p:nvGraphicFramePr>
        <p:xfrm>
          <a:off x="4713338" y="2894371"/>
          <a:ext cx="1991226" cy="202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742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663742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663742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755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6335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0.12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B5C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0.12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6335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5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0.12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FC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F5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96240" y="609600"/>
            <a:ext cx="775890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Example</a:t>
            </a:r>
            <a:r>
              <a:rPr lang="zh-TW" altLang="en-US" sz="320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：</a:t>
            </a:r>
            <a:r>
              <a:rPr lang="en-US" altLang="zh-TW" sz="3200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3*3 Gaussian Filter with sigma=1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60000" y="3551057"/>
            <a:ext cx="33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/>
              <a:t>*</a:t>
            </a:r>
            <a:endParaRPr lang="zh-TW" altLang="en-US" sz="40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8153"/>
              </p:ext>
            </p:extLst>
          </p:nvPr>
        </p:nvGraphicFramePr>
        <p:xfrm>
          <a:off x="8021840" y="2825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38191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562668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103954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289756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389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574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7543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1502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62800" y="3551057"/>
            <a:ext cx="33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/>
              <a:t>=</a:t>
            </a:r>
            <a:endParaRPr lang="zh-TW" altLang="en-US" sz="4000"/>
          </a:p>
        </p:txBody>
      </p:sp>
      <p:sp>
        <p:nvSpPr>
          <p:cNvPr id="14" name="文字方塊 13"/>
          <p:cNvSpPr txBox="1"/>
          <p:nvPr/>
        </p:nvSpPr>
        <p:spPr>
          <a:xfrm>
            <a:off x="1518400" y="1925072"/>
            <a:ext cx="99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6240" y="1379348"/>
            <a:ext cx="7341326" cy="365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As the kernel size increases, the image will become blurrier.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11" name="文字方塊 8">
            <a:extLst>
              <a:ext uri="{FF2B5EF4-FFF2-40B4-BE49-F238E27FC236}">
                <a16:creationId xmlns:a16="http://schemas.microsoft.com/office/drawing/2014/main" id="{3FC2B5A5-852D-DA2D-2E45-187BBD0825AD}"/>
              </a:ext>
            </a:extLst>
          </p:cNvPr>
          <p:cNvSpPr txBox="1"/>
          <p:nvPr/>
        </p:nvSpPr>
        <p:spPr>
          <a:xfrm>
            <a:off x="5261854" y="4986613"/>
            <a:ext cx="95171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Approx.</a:t>
            </a:r>
            <a:endParaRPr lang="en-US" altLang="zh-TW" dirty="0"/>
          </a:p>
        </p:txBody>
      </p:sp>
      <p:sp>
        <p:nvSpPr>
          <p:cNvPr id="12" name="文字方塊 8">
            <a:extLst>
              <a:ext uri="{FF2B5EF4-FFF2-40B4-BE49-F238E27FC236}">
                <a16:creationId xmlns:a16="http://schemas.microsoft.com/office/drawing/2014/main" id="{41AF68E6-7475-3BB2-F116-D92CE595453E}"/>
              </a:ext>
            </a:extLst>
          </p:cNvPr>
          <p:cNvSpPr txBox="1"/>
          <p:nvPr/>
        </p:nvSpPr>
        <p:spPr>
          <a:xfrm>
            <a:off x="1983158" y="5902412"/>
            <a:ext cx="820119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(152*0.08) + (124*0.12) + (252*0.08)+ (128*0.12) + (40*0.2) + (220*0.12) + (68*0.08) + (157*0.12) + (24*0.08) = 123</a:t>
            </a:r>
            <a:endParaRPr lang="en-US" dirty="0"/>
          </a:p>
        </p:txBody>
      </p:sp>
      <p:pic>
        <p:nvPicPr>
          <p:cNvPr id="10" name="Picture 9" descr="A rainbow colored cone shaped graph&#10;&#10;Description automatically generated">
            <a:extLst>
              <a:ext uri="{FF2B5EF4-FFF2-40B4-BE49-F238E27FC236}">
                <a16:creationId xmlns:a16="http://schemas.microsoft.com/office/drawing/2014/main" id="{8AB5BECE-DA45-D6F8-92C3-316E9E9B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080" t="72533" r="38654" b="-226"/>
          <a:stretch/>
        </p:blipFill>
        <p:spPr>
          <a:xfrm>
            <a:off x="6703347" y="1467548"/>
            <a:ext cx="1935144" cy="7544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DE6F6D-E78B-612C-8105-47A6C2929F98}"/>
              </a:ext>
            </a:extLst>
          </p:cNvPr>
          <p:cNvSpPr txBox="1"/>
          <p:nvPr/>
        </p:nvSpPr>
        <p:spPr>
          <a:xfrm>
            <a:off x="5371360" y="3617379"/>
            <a:ext cx="7337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chemeClr val="bg2">
                    <a:lumMod val="49000"/>
                  </a:schemeClr>
                </a:solidFill>
                <a:ea typeface="Calibri"/>
                <a:cs typeface="Calibri"/>
              </a:rPr>
              <a:t>x=0, y=0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C7BF1-8731-DE47-1F6C-263282FC75D4}"/>
              </a:ext>
            </a:extLst>
          </p:cNvPr>
          <p:cNvSpPr txBox="1"/>
          <p:nvPr/>
        </p:nvSpPr>
        <p:spPr>
          <a:xfrm>
            <a:off x="4713827" y="2892249"/>
            <a:ext cx="7337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chemeClr val="bg2">
                    <a:lumMod val="49000"/>
                  </a:schemeClr>
                </a:solidFill>
                <a:ea typeface="Calibri"/>
                <a:cs typeface="Calibri"/>
              </a:rPr>
              <a:t>x=-1, y=1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4AAC24-8844-E1C1-B580-C0B92923906F}"/>
              </a:ext>
            </a:extLst>
          </p:cNvPr>
          <p:cNvSpPr txBox="1"/>
          <p:nvPr/>
        </p:nvSpPr>
        <p:spPr>
          <a:xfrm>
            <a:off x="6022746" y="4256474"/>
            <a:ext cx="7337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chemeClr val="bg2">
                    <a:lumMod val="49000"/>
                  </a:schemeClr>
                </a:solidFill>
                <a:ea typeface="Calibri"/>
                <a:cs typeface="Calibri"/>
              </a:rPr>
              <a:t>x=1, y=-1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944FB9-3ECD-367B-D1E1-F9288221EA6F}"/>
              </a:ext>
            </a:extLst>
          </p:cNvPr>
          <p:cNvCxnSpPr/>
          <p:nvPr/>
        </p:nvCxnSpPr>
        <p:spPr>
          <a:xfrm flipV="1">
            <a:off x="4663255" y="2677139"/>
            <a:ext cx="1989804" cy="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88A788-B998-F8F2-CB19-EA83DF9C638C}"/>
              </a:ext>
            </a:extLst>
          </p:cNvPr>
          <p:cNvSpPr txBox="1"/>
          <p:nvPr/>
        </p:nvSpPr>
        <p:spPr>
          <a:xfrm>
            <a:off x="5549568" y="2449798"/>
            <a:ext cx="7337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chemeClr val="bg2">
                    <a:lumMod val="49000"/>
                  </a:schemeClr>
                </a:solidFill>
                <a:ea typeface="Calibri"/>
                <a:cs typeface="Calibri"/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AD8A1F-6887-34DE-5F0C-ACE80918F9F5}"/>
              </a:ext>
            </a:extLst>
          </p:cNvPr>
          <p:cNvCxnSpPr>
            <a:cxnSpLocks/>
          </p:cNvCxnSpPr>
          <p:nvPr/>
        </p:nvCxnSpPr>
        <p:spPr>
          <a:xfrm flipH="1" flipV="1">
            <a:off x="6849708" y="3084370"/>
            <a:ext cx="1228" cy="175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E65DE0-4D6B-C8FA-FACD-F2BEDBF4F22E}"/>
              </a:ext>
            </a:extLst>
          </p:cNvPr>
          <p:cNvSpPr txBox="1"/>
          <p:nvPr/>
        </p:nvSpPr>
        <p:spPr>
          <a:xfrm>
            <a:off x="6790890" y="3549781"/>
            <a:ext cx="7337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chemeClr val="bg2">
                    <a:lumMod val="49000"/>
                  </a:schemeClr>
                </a:solidFill>
                <a:ea typeface="Calibri"/>
                <a:cs typeface="Calibri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2859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黃一釗</dc:creator>
  <cp:revision>346</cp:revision>
  <dcterms:created xsi:type="dcterms:W3CDTF">2023-04-07T07:55:57Z</dcterms:created>
  <dcterms:modified xsi:type="dcterms:W3CDTF">2024-10-24T09:24:22Z</dcterms:modified>
</cp:coreProperties>
</file>