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68" r:id="rId4"/>
    <p:sldId id="270" r:id="rId5"/>
    <p:sldId id="271" r:id="rId6"/>
    <p:sldId id="272" r:id="rId7"/>
    <p:sldId id="258" r:id="rId8"/>
    <p:sldId id="269" r:id="rId9"/>
    <p:sldId id="257" r:id="rId10"/>
    <p:sldId id="259" r:id="rId11"/>
    <p:sldId id="261" r:id="rId12"/>
    <p:sldId id="260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A4510-3D95-F13A-C39D-396ABF078D2D}" v="263" dt="2024-09-30T02:49:10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38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85B60-2852-4263-B7B5-2F1A5AD35613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E99AAA-62E0-45F3-9560-07FF37155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2024/9/29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v.org/releases/" TargetMode="External"/><Relationship Id="rId2" Type="http://schemas.openxmlformats.org/officeDocument/2006/relationships/hyperlink" Target="https://docs.opencv.org/master/df/d65/tutorial_table_of_content_introduction.html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358189" y="2387600"/>
            <a:ext cx="757187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b="1" dirty="0">
                <a:latin typeface="Times New Roman"/>
                <a:ea typeface="新細明體"/>
                <a:cs typeface="Times New Roman"/>
              </a:rPr>
              <a:t>Computer Vision Homework #1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latin typeface="Times New Roman"/>
                <a:ea typeface="微軟正黑體"/>
                <a:cs typeface="Times New Roman"/>
              </a:rPr>
              <a:t>TA</a:t>
            </a:r>
            <a:r>
              <a:rPr lang="zh-TW" altLang="en-US" sz="2000" b="0">
                <a:solidFill>
                  <a:schemeClr val="tx1"/>
                </a:solidFill>
                <a:latin typeface="Times New Roman"/>
                <a:ea typeface="微軟正黑體"/>
                <a:cs typeface="Times New Roman"/>
              </a:rPr>
              <a:t>：</a:t>
            </a:r>
            <a:r>
              <a:rPr lang="en-US" altLang="zh-TW" sz="2000" b="0" dirty="0" err="1">
                <a:solidFill>
                  <a:schemeClr val="tx1"/>
                </a:solidFill>
                <a:latin typeface="Times New Roman"/>
                <a:ea typeface="微軟正黑體"/>
                <a:cs typeface="Times New Roman"/>
              </a:rPr>
              <a:t>Syahrul</a:t>
            </a:r>
            <a:r>
              <a:rPr lang="en-US" altLang="zh-TW" sz="2000" b="0" dirty="0">
                <a:solidFill>
                  <a:schemeClr val="tx1"/>
                </a:solidFill>
                <a:latin typeface="Times New Roman"/>
                <a:ea typeface="微軟正黑體"/>
                <a:cs typeface="Times New Roman"/>
              </a:rPr>
              <a:t> Munir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微軟正黑體"/>
                <a:cs typeface="Times New Roman"/>
              </a:rPr>
              <a:t>	 (Moon)</a:t>
            </a:r>
            <a:endParaRPr lang="en-US" sz="2000" dirty="0">
              <a:solidFill>
                <a:schemeClr val="tx1"/>
              </a:solidFill>
              <a:ea typeface="微軟正黑體" panose="020B0604030504040204" pitchFamily="34" charset="-120"/>
            </a:endParaRP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DAF7C8C-C9CD-8B0F-F9A2-B23B4EDD29D6}"/>
              </a:ext>
            </a:extLst>
          </p:cNvPr>
          <p:cNvSpPr>
            <a:spLocks noGrp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 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4E9616-7029-4A09-A3DF-CAECBA49D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47" y="4060785"/>
            <a:ext cx="2552700" cy="1866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F3C326-9ADD-1803-E442-BF2F3B13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45" y="1705338"/>
            <a:ext cx="1590436" cy="14401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A3BE9AC-A042-4D76-3C20-2862A4F499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43" y="2652425"/>
            <a:ext cx="787220" cy="670202"/>
          </a:xfrm>
          <a:prstGeom prst="rect">
            <a:avLst/>
          </a:prstGeom>
        </p:spPr>
      </p:pic>
      <p:sp>
        <p:nvSpPr>
          <p:cNvPr id="19" name="TextBox 8">
            <a:extLst>
              <a:ext uri="{FF2B5EF4-FFF2-40B4-BE49-F238E27FC236}">
                <a16:creationId xmlns:a16="http://schemas.microsoft.com/office/drawing/2014/main" id="{6A6BA5F3-2A0B-5E81-3D58-45EA9EA41F23}"/>
              </a:ext>
            </a:extLst>
          </p:cNvPr>
          <p:cNvSpPr txBox="1"/>
          <p:nvPr/>
        </p:nvSpPr>
        <p:spPr>
          <a:xfrm>
            <a:off x="2679569" y="327721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 x 5 image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1C7D7C57-70F2-5A26-2E69-E0CB2500843F}"/>
              </a:ext>
            </a:extLst>
          </p:cNvPr>
          <p:cNvSpPr txBox="1"/>
          <p:nvPr/>
        </p:nvSpPr>
        <p:spPr>
          <a:xfrm>
            <a:off x="4849173" y="3362104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 x 3 kernel </a:t>
            </a:r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FE20230F-9FD3-0903-AA4C-026D27D8BB30}"/>
              </a:ext>
            </a:extLst>
          </p:cNvPr>
          <p:cNvSpPr/>
          <p:nvPr/>
        </p:nvSpPr>
        <p:spPr>
          <a:xfrm>
            <a:off x="2247521" y="4565945"/>
            <a:ext cx="864096" cy="653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642B75-CDCB-1020-B3B4-4F8CECDD99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345" y="836475"/>
            <a:ext cx="3300726" cy="542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9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774A242-15C5-786E-767A-1BF447CEE37F}"/>
              </a:ext>
            </a:extLst>
          </p:cNvPr>
          <p:cNvSpPr>
            <a:spLocks noGrp="1"/>
          </p:cNvSpPr>
          <p:nvPr/>
        </p:nvSpPr>
        <p:spPr>
          <a:xfrm>
            <a:off x="1319317" y="2324132"/>
            <a:ext cx="1065721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E9BD30-1F69-23EA-E0ED-13997A46EE53}"/>
              </a:ext>
            </a:extLst>
          </p:cNvPr>
          <p:cNvSpPr/>
          <p:nvPr/>
        </p:nvSpPr>
        <p:spPr>
          <a:xfrm>
            <a:off x="1797713" y="3257465"/>
            <a:ext cx="2304256" cy="2664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1" name="矩形 20">
            <a:extLst>
              <a:ext uri="{FF2B5EF4-FFF2-40B4-BE49-F238E27FC236}">
                <a16:creationId xmlns:a16="http://schemas.microsoft.com/office/drawing/2014/main" id="{C45663E2-6B76-BFF7-C7CE-387BE2ABE0C2}"/>
              </a:ext>
            </a:extLst>
          </p:cNvPr>
          <p:cNvSpPr/>
          <p:nvPr/>
        </p:nvSpPr>
        <p:spPr>
          <a:xfrm>
            <a:off x="2126357" y="3576868"/>
            <a:ext cx="1681200" cy="2016224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13" name="文字方塊 10">
            <a:extLst>
              <a:ext uri="{FF2B5EF4-FFF2-40B4-BE49-F238E27FC236}">
                <a16:creationId xmlns:a16="http://schemas.microsoft.com/office/drawing/2014/main" id="{310C30C7-F918-C225-0838-FA414B2D991C}"/>
              </a:ext>
            </a:extLst>
          </p:cNvPr>
          <p:cNvSpPr txBox="1"/>
          <p:nvPr/>
        </p:nvSpPr>
        <p:spPr>
          <a:xfrm>
            <a:off x="2658735" y="4404947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7">
            <a:extLst>
              <a:ext uri="{FF2B5EF4-FFF2-40B4-BE49-F238E27FC236}">
                <a16:creationId xmlns:a16="http://schemas.microsoft.com/office/drawing/2014/main" id="{A69F572D-6751-624D-025C-BFB64CB8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04" y="3519595"/>
            <a:ext cx="4848275" cy="10878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59D720E-4D70-49B6-8C35-64FAEC3A6C22}"/>
              </a:ext>
            </a:extLst>
          </p:cNvPr>
          <p:cNvSpPr/>
          <p:nvPr/>
        </p:nvSpPr>
        <p:spPr>
          <a:xfrm>
            <a:off x="4904046" y="5020048"/>
            <a:ext cx="527032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Zero Padding :</a:t>
            </a:r>
          </a:p>
          <a:p>
            <a:r>
              <a:rPr lang="en-US" sz="1600" dirty="0"/>
              <a:t>https://www.youtube.com/watch?v=akf-b2jF3CA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FFFBD00-BCAE-8DB5-0B2F-9A391C58C20C}"/>
              </a:ext>
            </a:extLst>
          </p:cNvPr>
          <p:cNvSpPr>
            <a:spLocks noGrp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/>
                <a:cs typeface="Times New Roman"/>
              </a:rPr>
              <a:t>Padding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8FAAC1-BF26-1BEB-37A4-A30DF21FE00A}"/>
              </a:ext>
            </a:extLst>
          </p:cNvPr>
          <p:cNvSpPr>
            <a:spLocks noGrp="1"/>
          </p:cNvSpPr>
          <p:nvPr/>
        </p:nvSpPr>
        <p:spPr>
          <a:xfrm>
            <a:off x="457200" y="1587910"/>
            <a:ext cx="11440638" cy="11897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Times New Roman"/>
              </a:rPr>
              <a:t>Adding extra pixels around the border of an image before performing convolution. </a:t>
            </a:r>
            <a:endParaRPr lang="en-US" dirty="0">
              <a:latin typeface="Calibri"/>
              <a:ea typeface="+mn-lt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Control the size of the output image and ensure that the convolution can be applied to the pixels near the edges.</a:t>
            </a:r>
            <a:endParaRPr lang="en-US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70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838BA5-9D53-7679-74C2-1C9234108702}"/>
              </a:ext>
            </a:extLst>
          </p:cNvPr>
          <p:cNvSpPr>
            <a:spLocks noGrp="1"/>
          </p:cNvSpPr>
          <p:nvPr/>
        </p:nvSpPr>
        <p:spPr>
          <a:xfrm>
            <a:off x="457200" y="533400"/>
            <a:ext cx="11284343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operations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DAAE89-1471-B6B4-01B4-3D3FA1419CB0}"/>
              </a:ext>
            </a:extLst>
          </p:cNvPr>
          <p:cNvSpPr>
            <a:spLocks noGrp="1"/>
          </p:cNvSpPr>
          <p:nvPr/>
        </p:nvSpPr>
        <p:spPr>
          <a:xfrm>
            <a:off x="457200" y="1600200"/>
            <a:ext cx="1146521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 Step: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Pooling (also called sub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or down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sampling) reduces the dimension of each feature map but retains the most important 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different types of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Pooling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Max, Average, Sum etc.</a:t>
            </a:r>
          </a:p>
          <a:p>
            <a:pPr marL="0" indent="0">
              <a:buNone/>
            </a:pPr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E2BC9D-84C9-56FA-EEFB-637EE511A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95" y="3094001"/>
            <a:ext cx="375542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205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78107" y="1423649"/>
            <a:ext cx="10970652" cy="46426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spcBef>
                <a:spcPct val="20000"/>
              </a:spcBef>
              <a:buFont typeface="Arial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Program (80%) </a:t>
            </a:r>
            <a:endParaRPr lang="en-US" sz="2200">
              <a:latin typeface="Times New Roman"/>
              <a:cs typeface="Times New Roman"/>
            </a:endParaRPr>
          </a:p>
          <a:p>
            <a:pPr marL="914400" lvl="1" indent="-457200">
              <a:spcBef>
                <a:spcPct val="20000"/>
              </a:spcBef>
              <a:buFont typeface="Arial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Q1: 10%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Q2: 25%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Q3: 30%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ct val="20000"/>
              </a:spcBef>
              <a:buFont typeface="Courier New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Q4: 15%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Report : 20%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Explain your program and method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Bef>
                <a:spcPct val="20000"/>
              </a:spcBef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Put the result images (1 input images, 6 outputs images)</a:t>
            </a:r>
          </a:p>
          <a:p>
            <a:pPr marL="742950" lvl="1" indent="-285750">
              <a:spcBef>
                <a:spcPct val="20000"/>
              </a:spcBef>
              <a:buFont typeface="Courier New" panose="020B0604020202020204" pitchFamily="34" charset="0"/>
              <a:buChar char="o"/>
            </a:pPr>
            <a:r>
              <a:rPr lang="en-US" sz="2200" dirty="0">
                <a:latin typeface="Times New Roman"/>
                <a:cs typeface="Times New Roman"/>
              </a:rPr>
              <a:t>Compare and discuss the difference between the output produced by mean pooling + binarization (Output4a) and max pooling + binarization (Output4b).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784281" y="1582180"/>
            <a:ext cx="3024336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111999406_hw1/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</a:t>
            </a:r>
            <a:r>
              <a:rPr lang="en-US" sz="1600" dirty="0" err="1">
                <a:latin typeface="Times New Roman"/>
                <a:cs typeface="Times New Roman"/>
              </a:rPr>
              <a:t>test_img</a:t>
            </a:r>
            <a:r>
              <a:rPr lang="en-US" sz="1600" dirty="0">
                <a:latin typeface="Times New Roman"/>
                <a:cs typeface="Times New Roman"/>
              </a:rPr>
              <a:t>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CKS.jpg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</a:t>
            </a:r>
            <a:r>
              <a:rPr lang="en-US" sz="1600" dirty="0" err="1">
                <a:latin typeface="Times New Roman"/>
                <a:cs typeface="Times New Roman"/>
              </a:rPr>
              <a:t>result_img</a:t>
            </a:r>
            <a:r>
              <a:rPr lang="en-US" sz="1600" dirty="0">
                <a:latin typeface="Times New Roman"/>
                <a:cs typeface="Times New Roman"/>
              </a:rPr>
              <a:t>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CKS _Q1.jpg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├─ CKS _Q2.jpg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├─ CKS _Q3a.jpg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CKS _Q3b.jpg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├─ CKS _Q4a.jpg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├─ CKS _Q4b.jpg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├─ 111999406 _hw1.py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111999406 _hw1.pdf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Readme.txt</a:t>
            </a:r>
            <a:endParaRPr lang="zh-TW" sz="1600" dirty="0">
              <a:latin typeface="Times New Roman"/>
              <a:cs typeface="Times New Roman"/>
            </a:endParaRPr>
          </a:p>
          <a:p>
            <a:endParaRPr lang="en-US" altLang="zh-TW" sz="16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784281" y="1194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7057066" y="1582180"/>
            <a:ext cx="3024336" cy="427809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111999406 _hw1/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project_hw1/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</a:t>
            </a:r>
            <a:r>
              <a:rPr lang="en-US" sz="1600" dirty="0" err="1">
                <a:latin typeface="Times New Roman"/>
                <a:cs typeface="Times New Roman"/>
              </a:rPr>
              <a:t>test_img</a:t>
            </a:r>
            <a:r>
              <a:rPr lang="en-US" sz="1600" dirty="0">
                <a:latin typeface="Times New Roman"/>
                <a:cs typeface="Times New Roman"/>
              </a:rPr>
              <a:t>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│ ├─ CKS.jpg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</a:t>
            </a:r>
            <a:r>
              <a:rPr lang="en-US" sz="1600" dirty="0" err="1">
                <a:latin typeface="Times New Roman"/>
                <a:cs typeface="Times New Roman"/>
              </a:rPr>
              <a:t>result_img</a:t>
            </a:r>
            <a:r>
              <a:rPr lang="en-US" sz="1600" dirty="0">
                <a:latin typeface="Times New Roman"/>
                <a:cs typeface="Times New Roman"/>
              </a:rPr>
              <a:t>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│ ├─ CKS _Q1.jpg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│ ├─ CKS _Q2.jpg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│ ├─ CKS _Q3a.jpg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│ ├─ CKS _Q3b.jpg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│ ├─ CKS _Q4a.jpg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│ ├─ CKS _Q4b.jpg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/>
                <a:cs typeface="Times New Roman"/>
              </a:rPr>
              <a:t>│ ├─ include/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│ ├─ </a:t>
            </a:r>
            <a:r>
              <a:rPr lang="en-US" sz="1600" dirty="0" err="1">
                <a:latin typeface="Times New Roman"/>
                <a:cs typeface="Times New Roman"/>
              </a:rPr>
              <a:t>func.h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func.cpp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│ ├─ main.cpp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111999406 _hw1.pdf</a:t>
            </a:r>
          </a:p>
          <a:p>
            <a:r>
              <a:rPr lang="en-US" sz="1600" dirty="0">
                <a:latin typeface="Times New Roman"/>
                <a:cs typeface="Times New Roman"/>
              </a:rPr>
              <a:t>├─ Readme.txt</a:t>
            </a:r>
            <a:endParaRPr lang="zh-TW" sz="1600" dirty="0">
              <a:latin typeface="Times New Roman"/>
              <a:cs typeface="Times New Roman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57066" y="119437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1002337" y="4959329"/>
            <a:ext cx="4806280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/>
                <a:ea typeface="新細明體"/>
                <a:cs typeface="Times New Roman"/>
              </a:rPr>
              <a:t>Homework #1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StudentID_hw1( for example: 111999406_hw1.zip)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submit to </a:t>
            </a:r>
            <a:r>
              <a:rPr lang="en-US" altLang="zh-TW" sz="3200" dirty="0" err="1">
                <a:latin typeface="Times New Roman"/>
                <a:ea typeface="新細明體"/>
                <a:cs typeface="Times New Roman"/>
              </a:rPr>
              <a:t>iStudy</a:t>
            </a: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, in Homework 1 Assignment.</a:t>
            </a:r>
          </a:p>
          <a:p>
            <a:r>
              <a:rPr lang="en-US" sz="2800" dirty="0">
                <a:latin typeface="Times New Roman"/>
                <a:cs typeface="Times New Roman"/>
              </a:rPr>
              <a:t>Deadline: 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2024/10/14 23:59:59</a:t>
            </a:r>
            <a:endParaRPr lang="en-US" sz="28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For each hour late, 10% of the total score will be deducted.</a:t>
            </a:r>
          </a:p>
          <a:p>
            <a:r>
              <a:rPr lang="en-US" sz="2800" dirty="0">
                <a:solidFill>
                  <a:srgbClr val="FF0000"/>
                </a:solidFill>
                <a:latin typeface="Times New Roman"/>
                <a:cs typeface="Times New Roman"/>
              </a:rPr>
              <a:t>Don’t share your code and your report with other students. Do it by yourself.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009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1035775" y="2967335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rgbClr val="FF0000"/>
                </a:solidFill>
                <a:latin typeface="Arial"/>
                <a:ea typeface="微軟正黑體"/>
              </a:rPr>
              <a:t>2024/09/30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1 assigned, due </a:t>
            </a:r>
            <a:r>
              <a:rPr lang="en-US" dirty="0">
                <a:solidFill>
                  <a:srgbClr val="FF0000"/>
                </a:solidFill>
                <a:latin typeface="Arial"/>
                <a:ea typeface="微軟正黑體"/>
              </a:rPr>
              <a:t>10/14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chemeClr val="bg2">
                    <a:lumMod val="76000"/>
                  </a:schemeClr>
                </a:solidFill>
                <a:latin typeface="Arial"/>
                <a:ea typeface="微軟正黑體"/>
              </a:rPr>
              <a:t>2024/10/21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6000"/>
                  </a:scheme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2 assigned, due </a:t>
            </a:r>
            <a:r>
              <a:rPr lang="en-US" dirty="0">
                <a:solidFill>
                  <a:schemeClr val="bg2">
                    <a:lumMod val="76000"/>
                  </a:schemeClr>
                </a:solidFill>
                <a:latin typeface="Arial"/>
                <a:ea typeface="微軟正黑體"/>
              </a:rPr>
              <a:t>11/04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6000"/>
                </a:schemeClr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/>
              </a:rPr>
              <a:t>2024/11/11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3 assigned, due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/>
              </a:rPr>
              <a:t>11/25</a:t>
            </a:r>
            <a:endParaRPr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/>
              </a:rPr>
              <a:t>2024/12/09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4 assigned, due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"/>
                <a:ea typeface="微軟正黑體"/>
              </a:rPr>
              <a:t>12/23</a:t>
            </a:r>
            <a:endParaRPr lang="en-US" dirty="0">
              <a:solidFill>
                <a:schemeClr val="bg1">
                  <a:lumMod val="65000"/>
                </a:schemeClr>
              </a:solidFill>
              <a:ea typeface="微軟正黑體"/>
              <a:cs typeface="+mn-cs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5809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Target: </a:t>
            </a:r>
            <a:endParaRPr lang="en-US" sz="2800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 lvl="1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Write the 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main functions by yourself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to understand the theories of computer vision deeply.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微軟正黑體"/>
              <a:cs typeface="Times New Roman"/>
            </a:endParaRPr>
          </a:p>
          <a:p>
            <a:pPr lvl="1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Improve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your</a:t>
            </a:r>
            <a:r>
              <a:rPr lang="zh-TW" alt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skills about using 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C/C++/Python</a:t>
            </a:r>
          </a:p>
          <a:p>
            <a:pPr algn="just">
              <a:buClr>
                <a:srgbClr val="5B9BD5"/>
              </a:buClr>
              <a:defRPr/>
            </a:pPr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Rules:</a:t>
            </a:r>
          </a:p>
          <a:p>
            <a:pPr lvl="1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Cannot directly use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the function of OpenCV Lib or others to do the </a:t>
            </a:r>
            <a:r>
              <a:rPr lang="en-US" sz="2400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main part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of homework.</a:t>
            </a:r>
          </a:p>
          <a:p>
            <a:pPr lvl="2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r>
              <a:rPr lang="en-US" sz="2000" dirty="0">
                <a:latin typeface="Times New Roman"/>
                <a:ea typeface="微軟正黑體"/>
                <a:cs typeface="Times New Roman"/>
              </a:rPr>
              <a:t>Example: </a:t>
            </a:r>
            <a:endParaRPr lang="en-US" sz="2000">
              <a:latin typeface="Times New Roman"/>
              <a:ea typeface="微軟正黑體"/>
              <a:cs typeface="Times New Roman"/>
            </a:endParaRPr>
          </a:p>
          <a:p>
            <a:pPr lvl="3" algn="just">
              <a:buClr>
                <a:srgbClr val="5B9BD5"/>
              </a:buClr>
              <a:defRPr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cvtColor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(image, gray, CV_RGB2GRAY)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微軟正黑體"/>
                <a:cs typeface="Times New Roman"/>
              </a:rPr>
              <a:t>//convert RGB to Gray</a:t>
            </a:r>
          </a:p>
          <a:p>
            <a:pPr lvl="3" algn="just"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cv2.copyMakeBorder(image, pad, pad, pad, pad, cv2.BORDER_REPLICATE)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+mn-lt"/>
                <a:cs typeface="Times New Roman"/>
              </a:rPr>
              <a:t>//give a padding to an image</a:t>
            </a:r>
            <a:endParaRPr lang="en-US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lvl="3" algn="just">
              <a:buClr>
                <a:srgbClr val="5B9BD5"/>
              </a:buClr>
              <a:defRPr/>
            </a:pPr>
            <a:r>
              <a:rPr lang="en-US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numpy.convolve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() </a:t>
            </a:r>
            <a:r>
              <a:rPr lang="en-US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or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cv2.filter2D() </a:t>
            </a:r>
            <a:r>
              <a:rPr lang="en-US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or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from </a:t>
            </a:r>
            <a:r>
              <a:rPr lang="en-US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scipy.signal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import convolve2d </a:t>
            </a:r>
            <a:r>
              <a:rPr lang="en-US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</a:rPr>
              <a:t>or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</a:t>
            </a:r>
            <a:r>
              <a:rPr lang="en-US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etc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微軟正黑體"/>
                <a:cs typeface="Times New Roman"/>
              </a:rPr>
              <a:t>//directly do a convolution</a:t>
            </a:r>
          </a:p>
          <a:p>
            <a:pPr lvl="1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Can only use the basic function, such as load and save images, find the shape of images</a:t>
            </a:r>
          </a:p>
          <a:p>
            <a:pPr lvl="1" algn="just">
              <a:buClr>
                <a:srgbClr val="5B9BD5"/>
              </a:buClr>
              <a:buFont typeface="Courier New" pitchFamily="34" charset="0"/>
              <a:buChar char="o"/>
              <a:defRPr/>
            </a:pPr>
            <a:endParaRPr lang="en-US" dirty="0">
              <a:solidFill>
                <a:srgbClr val="FF0000"/>
              </a:solidFill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5809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OpenCV (Open Source Computer Vision Library) is a popular and widely used open-source library that provides tools for real-time computer vision applications. </a:t>
            </a:r>
            <a:endParaRPr lang="en-US">
              <a:solidFill>
                <a:srgbClr val="C85B11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Supports a wide range of image and video processing tasks,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from basic operations like reading and manipulating images to advanced techniques like object detection and facial recognition.</a:t>
            </a:r>
            <a:endParaRPr lang="en-US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It has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++, 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Python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, Java and MATLAB interfaces and supports Windows, Linux, Android and Mac OS</a:t>
            </a:r>
            <a:endParaRPr lang="en-US" sz="2400" dirty="0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endParaRPr lang="en-US" sz="2400" dirty="0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How to install :</a:t>
            </a:r>
            <a:endParaRPr lang="en-US" dirty="0">
              <a:solidFill>
                <a:schemeClr val="accent2">
                  <a:lumMod val="76000"/>
                </a:schemeClr>
              </a:solidFill>
              <a:latin typeface="Times New Roman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  <a:hlinkClick r:id="rId2"/>
              </a:rPr>
              <a:t>https://docs.opencv.org/master/df/d65/tutorial_table_of_content_introduction.html</a:t>
            </a:r>
            <a:endParaRPr lang="en-US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With C++ : </a:t>
            </a:r>
            <a:r>
              <a:rPr lang="en-US" dirty="0">
                <a:solidFill>
                  <a:schemeClr val="accent2">
                    <a:lumMod val="76000"/>
                  </a:schemeClr>
                </a:solidFill>
                <a:latin typeface="Times New Roman"/>
                <a:ea typeface="微軟正黑體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https://opencv.org/releases/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(download)</a:t>
            </a:r>
            <a:endParaRPr lang="en-US" dirty="0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With Python :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pip install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opencv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-python</a:t>
            </a:r>
            <a:endParaRPr lang="zh-TW" altLang="en-US" dirty="0">
              <a:solidFill>
                <a:schemeClr val="accent2">
                  <a:lumMod val="76000"/>
                </a:schemeClr>
              </a:solidFill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solidFill>
                  <a:srgbClr val="2F5897"/>
                </a:solidFill>
                <a:latin typeface="Times New Roman"/>
                <a:ea typeface="微軟正黑體" panose="020B0604030504040204" pitchFamily="34" charset="-120"/>
                <a:cs typeface="Times New Roman"/>
              </a:rPr>
              <a:t>OpenCV</a:t>
            </a:r>
            <a:endParaRPr lang="zh-TW" altLang="en-US" sz="4400" dirty="0">
              <a:solidFill>
                <a:srgbClr val="2F5897"/>
              </a:solidFill>
              <a:latin typeface="Times New Roman"/>
              <a:ea typeface="微軟正黑體" panose="020B0604030504040204" pitchFamily="34" charset="-12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5570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5809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Library: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import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as np</a:t>
            </a: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import cv2</a:t>
            </a:r>
            <a:endParaRPr lang="en-US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Read an image: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img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cv2.imread('image.jpg’)</a:t>
            </a:r>
          </a:p>
          <a:p>
            <a:pPr>
              <a:buClr>
                <a:srgbClr val="5B9BD5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Check image size:</a:t>
            </a: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height, width, channels = </a:t>
            </a:r>
            <a:r>
              <a:rPr lang="en-US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img.shape</a:t>
            </a:r>
            <a:endParaRPr lang="en-US" sz="2400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Font typeface="Arial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Show image:</a:t>
            </a:r>
            <a:endParaRPr lang="en-US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cv2.imshow('My Image',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img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cv2.waitKey(0)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cv2.destroyAllWindows()</a:t>
            </a:r>
          </a:p>
          <a:p>
            <a:pPr>
              <a:buFont typeface="Arial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Write image:</a:t>
            </a:r>
            <a:endParaRPr lang="en-US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cv2.imwrite('output.jpg',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img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) </a:t>
            </a:r>
            <a:endParaRPr lang="en-US">
              <a:cs typeface="Calibri" panose="020F0502020204030204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solidFill>
                  <a:srgbClr val="2F5897"/>
                </a:solidFill>
                <a:latin typeface="Times New Roman"/>
                <a:ea typeface="微軟正黑體"/>
                <a:cs typeface="Times New Roman"/>
              </a:rPr>
              <a:t>OpenCV (in Python)</a:t>
            </a:r>
            <a:endParaRPr lang="zh-TW" altLang="en-US" sz="4400" dirty="0">
              <a:solidFill>
                <a:srgbClr val="2F5897"/>
              </a:solidFill>
              <a:latin typeface="Times New Roman"/>
              <a:ea typeface="微軟正黑體" panose="020B0604030504040204" pitchFamily="34" charset="-120"/>
              <a:cs typeface="Times New Roman"/>
            </a:endParaRPr>
          </a:p>
        </p:txBody>
      </p:sp>
      <p:pic>
        <p:nvPicPr>
          <p:cNvPr id="3" name="Picture 2" descr="A white archway with blue roofs&#10;&#10;Description automatically generated">
            <a:extLst>
              <a:ext uri="{FF2B5EF4-FFF2-40B4-BE49-F238E27FC236}">
                <a16:creationId xmlns:a16="http://schemas.microsoft.com/office/drawing/2014/main" id="{03C234D8-90DE-9ADC-9249-4A6C96242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431" y="2031437"/>
            <a:ext cx="4974509" cy="332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455809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Example for get each pixel value: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Create new mat: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rgb_mat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Times New Roman"/>
              </a:rPr>
              <a:t>((height, width, 3), np.uint8)</a:t>
            </a: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 marL="0" indent="0">
              <a:buClr>
                <a:srgbClr val="5B9BD5"/>
              </a:buClr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gray_mat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np.zeros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((height, width, 1), np.uint8)</a:t>
            </a:r>
            <a:endParaRPr lang="en-US" sz="2400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b="1" dirty="0">
                <a:solidFill>
                  <a:srgbClr val="2F5897"/>
                </a:solidFill>
                <a:latin typeface="Times New Roman"/>
                <a:ea typeface="微軟正黑體"/>
                <a:cs typeface="Times New Roman"/>
              </a:rPr>
              <a:t>OpenCV (in Python)</a:t>
            </a:r>
            <a:endParaRPr lang="zh-TW" altLang="en-US" sz="4400" dirty="0">
              <a:solidFill>
                <a:srgbClr val="2F5897"/>
              </a:solidFill>
              <a:latin typeface="Times New Roman"/>
              <a:ea typeface="微軟正黑體" panose="020B0604030504040204" pitchFamily="34" charset="-120"/>
              <a:cs typeface="Times New Roman"/>
            </a:endParaRPr>
          </a:p>
        </p:txBody>
      </p:sp>
      <p:pic>
        <p:nvPicPr>
          <p:cNvPr id="3" name="Picture 2" descr="A computer code with white text&#10;&#10;Description automatically generated">
            <a:extLst>
              <a:ext uri="{FF2B5EF4-FFF2-40B4-BE49-F238E27FC236}">
                <a16:creationId xmlns:a16="http://schemas.microsoft.com/office/drawing/2014/main" id="{B1D73FE7-2ABB-C874-CB79-4DD84ED3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9" y="2072917"/>
            <a:ext cx="6762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65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0095" y="412955"/>
            <a:ext cx="242824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Homework 1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0094" y="997730"/>
            <a:ext cx="11533343" cy="45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Give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an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image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 (CKS.jpg) 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for testing as follow:</a:t>
            </a:r>
            <a:endParaRPr lang="en-US" altLang="zh-TW" sz="2000">
              <a:latin typeface="Calibri"/>
              <a:ea typeface="新細明體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Read a RGB image and write a function to </a:t>
            </a: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convert the image to grayscale 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image.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(save as</a:t>
            </a:r>
            <a:r>
              <a:rPr lang="zh-TW" altLang="en-US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CKS _Q1.jpg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) </a:t>
            </a:r>
            <a:endParaRPr lang="en-US">
              <a:solidFill>
                <a:schemeClr val="accent1">
                  <a:lumMod val="76000"/>
                </a:schemeClr>
              </a:solidFill>
              <a:latin typeface="Calibri"/>
              <a:ea typeface="新細明體"/>
              <a:cs typeface="Calibri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Write a </a:t>
            </a: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convolution operation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 with </a:t>
            </a: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Laplacian edge detection kernel</a:t>
            </a:r>
            <a:r>
              <a:rPr lang="en-US" altLang="zh-TW" dirty="0">
                <a:latin typeface="Times New Roman"/>
                <a:ea typeface="新細明體"/>
                <a:cs typeface="Times New Roman"/>
              </a:rPr>
              <a:t> </a:t>
            </a:r>
            <a:br>
              <a:rPr lang="en-US" altLang="zh-TW" dirty="0">
                <a:latin typeface="Times New Roman"/>
                <a:ea typeface="新細明體"/>
                <a:cs typeface="Times New Roman"/>
              </a:rPr>
            </a:br>
            <a:r>
              <a:rPr lang="en-US" altLang="zh-TW" dirty="0">
                <a:latin typeface="Times New Roman"/>
                <a:ea typeface="新細明體"/>
                <a:cs typeface="Times New Roman"/>
              </a:rPr>
              <a:t>using </a:t>
            </a:r>
            <a:r>
              <a:rPr lang="en-US" altLang="zh-TW" b="1" dirty="0">
                <a:latin typeface="Times New Roman"/>
                <a:ea typeface="新細明體"/>
                <a:cs typeface="Times New Roman"/>
              </a:rPr>
              <a:t>zero padding and stride 1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.</a:t>
            </a:r>
            <a:r>
              <a:rPr lang="en-US" altLang="zh-TW" dirty="0">
                <a:solidFill>
                  <a:schemeClr val="accent4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(save as</a:t>
            </a:r>
            <a:r>
              <a:rPr lang="zh-TW" alt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CKS _Q2.jpg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)</a:t>
            </a:r>
            <a:endParaRPr lang="en-US" altLang="zh-TW" b="1">
              <a:solidFill>
                <a:schemeClr val="accent1">
                  <a:lumMod val="76000"/>
                </a:schemeClr>
              </a:solidFill>
              <a:latin typeface="Times New Roman"/>
              <a:ea typeface="新細明體"/>
              <a:cs typeface="Times New Roman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Write a </a:t>
            </a:r>
            <a:r>
              <a:rPr lang="en-US" altLang="zh-TW" b="1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pooling operation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with each of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Average pooling 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(save as</a:t>
            </a:r>
            <a:r>
              <a:rPr 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CKS</a:t>
            </a:r>
            <a:r>
              <a:rPr 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_Q3a.jpg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Max pooling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(save as</a:t>
            </a:r>
            <a:r>
              <a:rPr lang="zh-TW" alt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CKS</a:t>
            </a:r>
            <a:r>
              <a:rPr lang="zh-TW" alt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_Q3b.jpg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Using the SAME 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3x3 kernel and stride 2</a:t>
            </a:r>
            <a:endParaRPr lang="en-US" b="1"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Write a </a:t>
            </a:r>
            <a:r>
              <a:rPr lang="en-US" altLang="zh-TW" b="1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binarization operation</a:t>
            </a:r>
            <a:r>
              <a:rPr lang="en-US" altLang="zh-TW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for each of the result of pooling operation (set the threshold by yourself, e.g. 128). </a:t>
            </a:r>
            <a:br>
              <a:rPr lang="en-US" sz="1600" dirty="0"/>
            </a:b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(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save as</a:t>
            </a:r>
            <a:r>
              <a:rPr 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CKS</a:t>
            </a:r>
            <a:r>
              <a:rPr lang="zh-TW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_Q4a.jpg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(using the average pooling output) and save as</a:t>
            </a:r>
            <a:r>
              <a:rPr lang="zh-TW" alt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CKS</a:t>
            </a:r>
            <a:r>
              <a:rPr lang="zh-TW" alt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新細明體"/>
                <a:cs typeface="Times New Roman"/>
              </a:rPr>
              <a:t>_Q4a.jpg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新細明體"/>
                <a:cs typeface="Times New Roman"/>
              </a:rPr>
              <a:t> (using the max pooling output))</a:t>
            </a:r>
            <a:endParaRPr lang="en-US" altLang="zh-TW">
              <a:solidFill>
                <a:srgbClr val="000000"/>
              </a:solidFill>
              <a:latin typeface="Calibri"/>
              <a:ea typeface="新細明體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altLang="zh-TW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</a:t>
            </a:r>
            <a:r>
              <a:rPr lang="zh-TW" alt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There are totally 6 result images in your report.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1C84E3-D99F-5643-F0F0-1FBF551CA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386" y="1986553"/>
            <a:ext cx="1002485" cy="97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414676" y="873842"/>
            <a:ext cx="279080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Homework 1</a:t>
            </a:r>
            <a:endParaRPr lang="zh-TW" altLang="en-US" sz="360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1584867" y="2770231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4033228" y="2764085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6566270" y="2767158"/>
            <a:ext cx="1115457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Q3a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9">
            <a:extLst>
              <a:ext uri="{FF2B5EF4-FFF2-40B4-BE49-F238E27FC236}">
                <a16:creationId xmlns:a16="http://schemas.microsoft.com/office/drawing/2014/main" id="{CDB72C51-7ADC-28DA-B197-8A94B5675249}"/>
              </a:ext>
            </a:extLst>
          </p:cNvPr>
          <p:cNvSpPr/>
          <p:nvPr/>
        </p:nvSpPr>
        <p:spPr>
          <a:xfrm>
            <a:off x="9515441" y="2764085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</p:cNvCxnSpPr>
          <p:nvPr/>
        </p:nvCxnSpPr>
        <p:spPr>
          <a:xfrm>
            <a:off x="1268237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272996" y="2797884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2441886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2707961" y="286240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Output1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7">
            <a:extLst>
              <a:ext uri="{FF2B5EF4-FFF2-40B4-BE49-F238E27FC236}">
                <a16:creationId xmlns:a16="http://schemas.microsoft.com/office/drawing/2014/main" id="{9CBF76A9-0B9C-849D-729D-AE0F1CCBF5A7}"/>
              </a:ext>
            </a:extLst>
          </p:cNvPr>
          <p:cNvCxnSpPr>
            <a:cxnSpLocks/>
          </p:cNvCxnSpPr>
          <p:nvPr/>
        </p:nvCxnSpPr>
        <p:spPr>
          <a:xfrm>
            <a:off x="3722741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4886257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5147645" y="285566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Output2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20">
            <a:extLst>
              <a:ext uri="{FF2B5EF4-FFF2-40B4-BE49-F238E27FC236}">
                <a16:creationId xmlns:a16="http://schemas.microsoft.com/office/drawing/2014/main" id="{7C7CC2F9-FD60-2DED-5028-486BEE9307FD}"/>
              </a:ext>
            </a:extLst>
          </p:cNvPr>
          <p:cNvCxnSpPr>
            <a:cxnSpLocks/>
          </p:cNvCxnSpPr>
          <p:nvPr/>
        </p:nvCxnSpPr>
        <p:spPr>
          <a:xfrm>
            <a:off x="6259289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7689621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7974329" y="2862408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/>
                <a:ea typeface="微軟正黑體"/>
                <a:cs typeface="Times New Roman"/>
              </a:rPr>
              <a:t>Output3a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23">
            <a:extLst>
              <a:ext uri="{FF2B5EF4-FFF2-40B4-BE49-F238E27FC236}">
                <a16:creationId xmlns:a16="http://schemas.microsoft.com/office/drawing/2014/main" id="{8BEC4193-EE1B-4FA9-50D4-52F6423257CD}"/>
              </a:ext>
            </a:extLst>
          </p:cNvPr>
          <p:cNvCxnSpPr>
            <a:cxnSpLocks/>
          </p:cNvCxnSpPr>
          <p:nvPr/>
        </p:nvCxnSpPr>
        <p:spPr>
          <a:xfrm>
            <a:off x="9209776" y="306212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24">
            <a:extLst>
              <a:ext uri="{FF2B5EF4-FFF2-40B4-BE49-F238E27FC236}">
                <a16:creationId xmlns:a16="http://schemas.microsoft.com/office/drawing/2014/main" id="{85F30B01-E2BB-7EAA-A0C3-8C096A0D6FC0}"/>
              </a:ext>
            </a:extLst>
          </p:cNvPr>
          <p:cNvCxnSpPr>
            <a:cxnSpLocks/>
          </p:cNvCxnSpPr>
          <p:nvPr/>
        </p:nvCxnSpPr>
        <p:spPr>
          <a:xfrm>
            <a:off x="10348224" y="3059053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字方塊 25">
            <a:extLst>
              <a:ext uri="{FF2B5EF4-FFF2-40B4-BE49-F238E27FC236}">
                <a16:creationId xmlns:a16="http://schemas.microsoft.com/office/drawing/2014/main" id="{E93F8455-EAD2-1738-67AE-17A0190B655F}"/>
              </a:ext>
            </a:extLst>
          </p:cNvPr>
          <p:cNvSpPr txBox="1"/>
          <p:nvPr/>
        </p:nvSpPr>
        <p:spPr>
          <a:xfrm>
            <a:off x="10645973" y="2862408"/>
            <a:ext cx="123783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/>
                <a:ea typeface="微軟正黑體"/>
                <a:cs typeface="Times New Roman"/>
              </a:rPr>
              <a:t>Output4a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8">
            <a:extLst>
              <a:ext uri="{FF2B5EF4-FFF2-40B4-BE49-F238E27FC236}">
                <a16:creationId xmlns:a16="http://schemas.microsoft.com/office/drawing/2014/main" id="{9BE5AB8C-C9E7-04CA-2A50-7C05F59B6E31}"/>
              </a:ext>
            </a:extLst>
          </p:cNvPr>
          <p:cNvSpPr/>
          <p:nvPr/>
        </p:nvSpPr>
        <p:spPr>
          <a:xfrm>
            <a:off x="6572414" y="3695077"/>
            <a:ext cx="1115457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Q3b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9">
            <a:extLst>
              <a:ext uri="{FF2B5EF4-FFF2-40B4-BE49-F238E27FC236}">
                <a16:creationId xmlns:a16="http://schemas.microsoft.com/office/drawing/2014/main" id="{6D1636F2-4D6D-6700-8E54-304A7585C213}"/>
              </a:ext>
            </a:extLst>
          </p:cNvPr>
          <p:cNvSpPr/>
          <p:nvPr/>
        </p:nvSpPr>
        <p:spPr>
          <a:xfrm>
            <a:off x="9521585" y="3692004"/>
            <a:ext cx="828015" cy="59748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單箭頭接點 20">
            <a:extLst>
              <a:ext uri="{FF2B5EF4-FFF2-40B4-BE49-F238E27FC236}">
                <a16:creationId xmlns:a16="http://schemas.microsoft.com/office/drawing/2014/main" id="{BEC8BCC7-907F-EB98-55D0-E63B2B71A002}"/>
              </a:ext>
            </a:extLst>
          </p:cNvPr>
          <p:cNvCxnSpPr>
            <a:cxnSpLocks/>
          </p:cNvCxnSpPr>
          <p:nvPr/>
        </p:nvCxnSpPr>
        <p:spPr>
          <a:xfrm>
            <a:off x="6234708" y="3159687"/>
            <a:ext cx="303144" cy="82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21">
            <a:extLst>
              <a:ext uri="{FF2B5EF4-FFF2-40B4-BE49-F238E27FC236}">
                <a16:creationId xmlns:a16="http://schemas.microsoft.com/office/drawing/2014/main" id="{6D80595D-5E17-ECA0-2F6A-1400AE2113B3}"/>
              </a:ext>
            </a:extLst>
          </p:cNvPr>
          <p:cNvCxnSpPr>
            <a:cxnSpLocks/>
          </p:cNvCxnSpPr>
          <p:nvPr/>
        </p:nvCxnSpPr>
        <p:spPr>
          <a:xfrm>
            <a:off x="7695765" y="3990045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22">
            <a:extLst>
              <a:ext uri="{FF2B5EF4-FFF2-40B4-BE49-F238E27FC236}">
                <a16:creationId xmlns:a16="http://schemas.microsoft.com/office/drawing/2014/main" id="{7EF1CA66-DCDD-7ACD-70D5-13A1FACFBC98}"/>
              </a:ext>
            </a:extLst>
          </p:cNvPr>
          <p:cNvSpPr txBox="1"/>
          <p:nvPr/>
        </p:nvSpPr>
        <p:spPr>
          <a:xfrm>
            <a:off x="7980473" y="3790327"/>
            <a:ext cx="12522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/>
                <a:ea typeface="微軟正黑體"/>
                <a:cs typeface="Times New Roman"/>
              </a:rPr>
              <a:t>Output3b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23">
            <a:extLst>
              <a:ext uri="{FF2B5EF4-FFF2-40B4-BE49-F238E27FC236}">
                <a16:creationId xmlns:a16="http://schemas.microsoft.com/office/drawing/2014/main" id="{FC3143C9-11F3-ABD9-8173-C9992898A26E}"/>
              </a:ext>
            </a:extLst>
          </p:cNvPr>
          <p:cNvCxnSpPr>
            <a:cxnSpLocks/>
          </p:cNvCxnSpPr>
          <p:nvPr/>
        </p:nvCxnSpPr>
        <p:spPr>
          <a:xfrm>
            <a:off x="9215920" y="3990045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24">
            <a:extLst>
              <a:ext uri="{FF2B5EF4-FFF2-40B4-BE49-F238E27FC236}">
                <a16:creationId xmlns:a16="http://schemas.microsoft.com/office/drawing/2014/main" id="{C951B3EA-F1FB-D86D-36C2-FC661DCEB639}"/>
              </a:ext>
            </a:extLst>
          </p:cNvPr>
          <p:cNvCxnSpPr>
            <a:cxnSpLocks/>
          </p:cNvCxnSpPr>
          <p:nvPr/>
        </p:nvCxnSpPr>
        <p:spPr>
          <a:xfrm>
            <a:off x="10354368" y="3986972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25">
            <a:extLst>
              <a:ext uri="{FF2B5EF4-FFF2-40B4-BE49-F238E27FC236}">
                <a16:creationId xmlns:a16="http://schemas.microsoft.com/office/drawing/2014/main" id="{76D34092-E64A-A7E4-514C-25C162D3733E}"/>
              </a:ext>
            </a:extLst>
          </p:cNvPr>
          <p:cNvSpPr txBox="1"/>
          <p:nvPr/>
        </p:nvSpPr>
        <p:spPr>
          <a:xfrm>
            <a:off x="10652117" y="3790327"/>
            <a:ext cx="1252266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b="1" dirty="0">
                <a:latin typeface="Times New Roman"/>
                <a:ea typeface="微軟正黑體"/>
                <a:cs typeface="Times New Roman"/>
              </a:rPr>
              <a:t>Output4b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2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0842-1E79-D002-F7DA-93053ADE8223}"/>
              </a:ext>
            </a:extLst>
          </p:cNvPr>
          <p:cNvSpPr>
            <a:spLocks noGrp="1"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Operation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E13A-4DF8-8AF1-9922-F706CDE4E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470" y="835740"/>
            <a:ext cx="3300726" cy="54239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B76DC6-03C4-0AB3-3EFA-93C4FACA2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476" y="2849610"/>
            <a:ext cx="4419600" cy="34099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FB9FB2-0E15-7F4F-C4BC-DD0B4B32FDCF}"/>
              </a:ext>
            </a:extLst>
          </p:cNvPr>
          <p:cNvSpPr>
            <a:spLocks noGrp="1"/>
          </p:cNvSpPr>
          <p:nvPr/>
        </p:nvSpPr>
        <p:spPr>
          <a:xfrm>
            <a:off x="457200" y="1600200"/>
            <a:ext cx="7390977" cy="1158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Times New Roman"/>
              </a:rPr>
              <a:t>Operation that combines an image with a filter (also called a kernel) to produce a modified output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850</Words>
  <Application>Microsoft Office PowerPoint</Application>
  <PresentationFormat>Widescreen</PresentationFormat>
  <Paragraphs>231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RVL-02</cp:lastModifiedBy>
  <cp:revision>551</cp:revision>
  <dcterms:created xsi:type="dcterms:W3CDTF">2023-04-07T07:55:57Z</dcterms:created>
  <dcterms:modified xsi:type="dcterms:W3CDTF">2024-09-30T02:49:45Z</dcterms:modified>
</cp:coreProperties>
</file>