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85" d="100"/>
          <a:sy n="85" d="100"/>
        </p:scale>
        <p:origin x="126" y="2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10/5/2021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10/5/2021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10/5/2021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10/5/2021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500C-284E-40F1-8E06-26BC3B4AE4B0}"/>
              </a:ext>
            </a:extLst>
          </p:cNvPr>
          <p:cNvSpPr>
            <a:spLocks noGrp="1"/>
          </p:cNvSpPr>
          <p:nvPr>
            <p:ph type="ctrTitle"/>
          </p:nvPr>
        </p:nvSpPr>
        <p:spPr/>
        <p:txBody>
          <a:bodyPr/>
          <a:lstStyle/>
          <a:p>
            <a:r>
              <a:rPr lang="en-US" dirty="0"/>
              <a:t>Big Mountain Resort</a:t>
            </a:r>
          </a:p>
        </p:txBody>
      </p:sp>
      <p:sp>
        <p:nvSpPr>
          <p:cNvPr id="3" name="Subtitle 2">
            <a:extLst>
              <a:ext uri="{FF2B5EF4-FFF2-40B4-BE49-F238E27FC236}">
                <a16:creationId xmlns:a16="http://schemas.microsoft.com/office/drawing/2014/main" id="{468C6FFD-9C7E-4F4F-A25C-23908EBB3F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566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A7C1-0544-422F-9943-B539CD4700EF}"/>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440E6120-1499-440E-B339-437B06F8F17A}"/>
              </a:ext>
            </a:extLst>
          </p:cNvPr>
          <p:cNvSpPr>
            <a:spLocks noGrp="1"/>
          </p:cNvSpPr>
          <p:nvPr>
            <p:ph idx="1"/>
          </p:nvPr>
        </p:nvSpPr>
        <p:spPr/>
        <p:txBody>
          <a:bodyPr/>
          <a:lstStyle/>
          <a:p>
            <a:pPr marL="0" indent="0">
              <a:buNone/>
            </a:pPr>
            <a:r>
              <a:rPr lang="en-US" dirty="0"/>
              <a:t>Recently installed an additional chair lift to help increase the distribution of visitors and it increases the operating costs by $1,540,000 this season. The resort’s pricing has been above the average price of resorts in its market segment, however, there are limitations to this approach. How to set an adequate ticket price that will increase revenue to cover the increased operating cost for the new season that going to start this year</a:t>
            </a:r>
          </a:p>
        </p:txBody>
      </p:sp>
    </p:spTree>
    <p:extLst>
      <p:ext uri="{BB962C8B-B14F-4D97-AF65-F5344CB8AC3E}">
        <p14:creationId xmlns:p14="http://schemas.microsoft.com/office/powerpoint/2010/main" val="323694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7132-0A9C-4EAD-A63D-64C43F49D280}"/>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1EB29C2A-6957-4B03-9BD2-A001543EFC27}"/>
              </a:ext>
            </a:extLst>
          </p:cNvPr>
          <p:cNvSpPr>
            <a:spLocks noGrp="1"/>
          </p:cNvSpPr>
          <p:nvPr>
            <p:ph idx="1"/>
          </p:nvPr>
        </p:nvSpPr>
        <p:spPr/>
        <p:txBody>
          <a:bodyPr/>
          <a:lstStyle/>
          <a:p>
            <a:pPr>
              <a:buFontTx/>
              <a:buChar char="-"/>
            </a:pPr>
            <a:r>
              <a:rPr lang="en-US" dirty="0"/>
              <a:t>There still room to increase the ticket price in the current market</a:t>
            </a:r>
          </a:p>
          <a:p>
            <a:pPr>
              <a:buFontTx/>
              <a:buChar char="-"/>
            </a:pPr>
            <a:r>
              <a:rPr lang="en-US" dirty="0"/>
              <a:t>Features that came up as important in the modeling</a:t>
            </a:r>
          </a:p>
          <a:p>
            <a:pPr lvl="1">
              <a:buFontTx/>
              <a:buChar char="-"/>
            </a:pPr>
            <a:r>
              <a:rPr lang="en-US" dirty="0"/>
              <a:t>Vertical Drop</a:t>
            </a:r>
          </a:p>
          <a:p>
            <a:pPr lvl="1">
              <a:buFontTx/>
              <a:buChar char="-"/>
            </a:pPr>
            <a:r>
              <a:rPr lang="en-US" dirty="0"/>
              <a:t>Snow Making</a:t>
            </a:r>
          </a:p>
          <a:p>
            <a:pPr lvl="1">
              <a:buFontTx/>
              <a:buChar char="-"/>
            </a:pPr>
            <a:r>
              <a:rPr lang="en-US" dirty="0"/>
              <a:t>Total Charis</a:t>
            </a:r>
          </a:p>
          <a:p>
            <a:pPr lvl="1">
              <a:buFontTx/>
              <a:buChar char="-"/>
            </a:pPr>
            <a:r>
              <a:rPr lang="en-US" dirty="0"/>
              <a:t>Fast Quads</a:t>
            </a:r>
          </a:p>
          <a:p>
            <a:pPr lvl="1">
              <a:buFontTx/>
              <a:buChar char="-"/>
            </a:pPr>
            <a:r>
              <a:rPr lang="en-US" dirty="0"/>
              <a:t>Runs</a:t>
            </a:r>
          </a:p>
          <a:p>
            <a:pPr lvl="1">
              <a:buFontTx/>
              <a:buChar char="-"/>
            </a:pPr>
            <a:r>
              <a:rPr lang="en-US" dirty="0"/>
              <a:t>Longest Run</a:t>
            </a:r>
          </a:p>
          <a:p>
            <a:pPr lvl="1">
              <a:buFontTx/>
              <a:buChar char="-"/>
            </a:pPr>
            <a:r>
              <a:rPr lang="en-US" dirty="0"/>
              <a:t>Trams</a:t>
            </a:r>
          </a:p>
          <a:p>
            <a:pPr lvl="1">
              <a:buFontTx/>
              <a:buChar char="-"/>
            </a:pPr>
            <a:r>
              <a:rPr lang="en-US" dirty="0"/>
              <a:t>Skiable Terrain</a:t>
            </a:r>
          </a:p>
        </p:txBody>
      </p:sp>
    </p:spTree>
    <p:extLst>
      <p:ext uri="{BB962C8B-B14F-4D97-AF65-F5344CB8AC3E}">
        <p14:creationId xmlns:p14="http://schemas.microsoft.com/office/powerpoint/2010/main" val="76799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629-D06C-4D79-812E-89159C3A2D35}"/>
              </a:ext>
            </a:extLst>
          </p:cNvPr>
          <p:cNvSpPr>
            <a:spLocks noGrp="1"/>
          </p:cNvSpPr>
          <p:nvPr>
            <p:ph type="title"/>
          </p:nvPr>
        </p:nvSpPr>
        <p:spPr/>
        <p:txBody>
          <a:bodyPr/>
          <a:lstStyle/>
          <a:p>
            <a:r>
              <a:rPr lang="en-US" dirty="0"/>
              <a:t>Result – </a:t>
            </a:r>
            <a:r>
              <a:rPr lang="en-US" sz="3200" dirty="0"/>
              <a:t>Big Mountain is doing well compared in market share</a:t>
            </a:r>
            <a:endParaRPr lang="en-US" dirty="0"/>
          </a:p>
        </p:txBody>
      </p:sp>
      <p:pic>
        <p:nvPicPr>
          <p:cNvPr id="4" name="Picture 3" descr="Chart, histogram&#10;&#10;Description automatically generated">
            <a:extLst>
              <a:ext uri="{FF2B5EF4-FFF2-40B4-BE49-F238E27FC236}">
                <a16:creationId xmlns:a16="http://schemas.microsoft.com/office/drawing/2014/main" id="{E8ADAB23-F717-495F-B8D3-63CFDD683E46}"/>
              </a:ext>
            </a:extLst>
          </p:cNvPr>
          <p:cNvPicPr>
            <a:picLocks noChangeAspect="1"/>
          </p:cNvPicPr>
          <p:nvPr/>
        </p:nvPicPr>
        <p:blipFill>
          <a:blip r:embed="rId2"/>
          <a:stretch>
            <a:fillRect/>
          </a:stretch>
        </p:blipFill>
        <p:spPr>
          <a:xfrm>
            <a:off x="713562" y="2359167"/>
            <a:ext cx="5574348" cy="3437580"/>
          </a:xfrm>
          <a:prstGeom prst="rect">
            <a:avLst/>
          </a:prstGeom>
        </p:spPr>
      </p:pic>
      <p:pic>
        <p:nvPicPr>
          <p:cNvPr id="5" name="Picture 4" descr="Chart, histogram&#10;&#10;Description automatically generated">
            <a:extLst>
              <a:ext uri="{FF2B5EF4-FFF2-40B4-BE49-F238E27FC236}">
                <a16:creationId xmlns:a16="http://schemas.microsoft.com/office/drawing/2014/main" id="{BAB51544-4B6D-4998-B6CB-C63EBEFB7127}"/>
              </a:ext>
            </a:extLst>
          </p:cNvPr>
          <p:cNvPicPr>
            <a:picLocks noChangeAspect="1"/>
          </p:cNvPicPr>
          <p:nvPr/>
        </p:nvPicPr>
        <p:blipFill>
          <a:blip r:embed="rId3"/>
          <a:stretch>
            <a:fillRect/>
          </a:stretch>
        </p:blipFill>
        <p:spPr>
          <a:xfrm>
            <a:off x="6319905" y="2359166"/>
            <a:ext cx="5426886" cy="3437579"/>
          </a:xfrm>
          <a:prstGeom prst="rect">
            <a:avLst/>
          </a:prstGeom>
        </p:spPr>
      </p:pic>
    </p:spTree>
    <p:extLst>
      <p:ext uri="{BB962C8B-B14F-4D97-AF65-F5344CB8AC3E}">
        <p14:creationId xmlns:p14="http://schemas.microsoft.com/office/powerpoint/2010/main" val="303434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629-D06C-4D79-812E-89159C3A2D35}"/>
              </a:ext>
            </a:extLst>
          </p:cNvPr>
          <p:cNvSpPr>
            <a:spLocks noGrp="1"/>
          </p:cNvSpPr>
          <p:nvPr>
            <p:ph type="title"/>
          </p:nvPr>
        </p:nvSpPr>
        <p:spPr/>
        <p:txBody>
          <a:bodyPr/>
          <a:lstStyle/>
          <a:p>
            <a:r>
              <a:rPr lang="en-US" dirty="0"/>
              <a:t>Result – </a:t>
            </a:r>
            <a:r>
              <a:rPr lang="en-US" sz="3200" dirty="0"/>
              <a:t>Big Mountain is doing well compared in market share</a:t>
            </a:r>
            <a:endParaRPr lang="en-US" dirty="0"/>
          </a:p>
        </p:txBody>
      </p:sp>
      <p:pic>
        <p:nvPicPr>
          <p:cNvPr id="6" name="Picture 5" descr="Chart, histogram&#10;&#10;Description automatically generated">
            <a:extLst>
              <a:ext uri="{FF2B5EF4-FFF2-40B4-BE49-F238E27FC236}">
                <a16:creationId xmlns:a16="http://schemas.microsoft.com/office/drawing/2014/main" id="{927ED7B0-E520-40C4-8BA6-7FD5964082F9}"/>
              </a:ext>
            </a:extLst>
          </p:cNvPr>
          <p:cNvPicPr>
            <a:picLocks noChangeAspect="1"/>
          </p:cNvPicPr>
          <p:nvPr/>
        </p:nvPicPr>
        <p:blipFill>
          <a:blip r:embed="rId2"/>
          <a:stretch>
            <a:fillRect/>
          </a:stretch>
        </p:blipFill>
        <p:spPr>
          <a:xfrm>
            <a:off x="645654" y="2252021"/>
            <a:ext cx="5461636" cy="3403713"/>
          </a:xfrm>
          <a:prstGeom prst="rect">
            <a:avLst/>
          </a:prstGeom>
        </p:spPr>
      </p:pic>
      <p:pic>
        <p:nvPicPr>
          <p:cNvPr id="7" name="Picture 6" descr="Chart, histogram&#10;&#10;Description automatically generated">
            <a:extLst>
              <a:ext uri="{FF2B5EF4-FFF2-40B4-BE49-F238E27FC236}">
                <a16:creationId xmlns:a16="http://schemas.microsoft.com/office/drawing/2014/main" id="{17591629-028B-479E-9496-FFAF5BBA797B}"/>
              </a:ext>
            </a:extLst>
          </p:cNvPr>
          <p:cNvPicPr>
            <a:picLocks noChangeAspect="1"/>
          </p:cNvPicPr>
          <p:nvPr/>
        </p:nvPicPr>
        <p:blipFill>
          <a:blip r:embed="rId3"/>
          <a:stretch>
            <a:fillRect/>
          </a:stretch>
        </p:blipFill>
        <p:spPr>
          <a:xfrm>
            <a:off x="6043128" y="2252020"/>
            <a:ext cx="5189317" cy="3268248"/>
          </a:xfrm>
          <a:prstGeom prst="rect">
            <a:avLst/>
          </a:prstGeom>
        </p:spPr>
      </p:pic>
    </p:spTree>
    <p:extLst>
      <p:ext uri="{BB962C8B-B14F-4D97-AF65-F5344CB8AC3E}">
        <p14:creationId xmlns:p14="http://schemas.microsoft.com/office/powerpoint/2010/main" val="46936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629-D06C-4D79-812E-89159C3A2D35}"/>
              </a:ext>
            </a:extLst>
          </p:cNvPr>
          <p:cNvSpPr>
            <a:spLocks noGrp="1"/>
          </p:cNvSpPr>
          <p:nvPr>
            <p:ph type="title"/>
          </p:nvPr>
        </p:nvSpPr>
        <p:spPr/>
        <p:txBody>
          <a:bodyPr/>
          <a:lstStyle/>
          <a:p>
            <a:r>
              <a:rPr lang="en-US" dirty="0"/>
              <a:t>Result – </a:t>
            </a:r>
            <a:r>
              <a:rPr lang="en-US" sz="3200" dirty="0"/>
              <a:t>Big Mountain is doing well compared in market share</a:t>
            </a:r>
            <a:endParaRPr lang="en-US" dirty="0"/>
          </a:p>
        </p:txBody>
      </p:sp>
      <p:pic>
        <p:nvPicPr>
          <p:cNvPr id="5" name="Picture 4" descr="Chart, histogram&#10;&#10;Description automatically generated">
            <a:extLst>
              <a:ext uri="{FF2B5EF4-FFF2-40B4-BE49-F238E27FC236}">
                <a16:creationId xmlns:a16="http://schemas.microsoft.com/office/drawing/2014/main" id="{4DA2019C-E1D9-41DD-BDEE-833C61EB77A1}"/>
              </a:ext>
            </a:extLst>
          </p:cNvPr>
          <p:cNvPicPr>
            <a:picLocks noChangeAspect="1"/>
          </p:cNvPicPr>
          <p:nvPr/>
        </p:nvPicPr>
        <p:blipFill>
          <a:blip r:embed="rId2"/>
          <a:stretch>
            <a:fillRect/>
          </a:stretch>
        </p:blipFill>
        <p:spPr>
          <a:xfrm>
            <a:off x="353025" y="2229908"/>
            <a:ext cx="5742975" cy="3730625"/>
          </a:xfrm>
          <a:prstGeom prst="rect">
            <a:avLst/>
          </a:prstGeom>
        </p:spPr>
      </p:pic>
      <p:pic>
        <p:nvPicPr>
          <p:cNvPr id="8" name="Picture 7" descr="Chart, histogram&#10;&#10;Description automatically generated">
            <a:extLst>
              <a:ext uri="{FF2B5EF4-FFF2-40B4-BE49-F238E27FC236}">
                <a16:creationId xmlns:a16="http://schemas.microsoft.com/office/drawing/2014/main" id="{BBBA4421-8C51-4CEB-900A-118AD448419B}"/>
              </a:ext>
            </a:extLst>
          </p:cNvPr>
          <p:cNvPicPr>
            <a:picLocks noChangeAspect="1"/>
          </p:cNvPicPr>
          <p:nvPr/>
        </p:nvPicPr>
        <p:blipFill>
          <a:blip r:embed="rId3"/>
          <a:stretch>
            <a:fillRect/>
          </a:stretch>
        </p:blipFill>
        <p:spPr>
          <a:xfrm>
            <a:off x="6147602" y="2298108"/>
            <a:ext cx="5479953" cy="3730624"/>
          </a:xfrm>
          <a:prstGeom prst="rect">
            <a:avLst/>
          </a:prstGeom>
        </p:spPr>
      </p:pic>
    </p:spTree>
    <p:extLst>
      <p:ext uri="{BB962C8B-B14F-4D97-AF65-F5344CB8AC3E}">
        <p14:creationId xmlns:p14="http://schemas.microsoft.com/office/powerpoint/2010/main" val="349277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629-D06C-4D79-812E-89159C3A2D35}"/>
              </a:ext>
            </a:extLst>
          </p:cNvPr>
          <p:cNvSpPr>
            <a:spLocks noGrp="1"/>
          </p:cNvSpPr>
          <p:nvPr>
            <p:ph type="title"/>
          </p:nvPr>
        </p:nvSpPr>
        <p:spPr/>
        <p:txBody>
          <a:bodyPr/>
          <a:lstStyle/>
          <a:p>
            <a:r>
              <a:rPr lang="en-US" dirty="0"/>
              <a:t>Result – </a:t>
            </a:r>
            <a:r>
              <a:rPr lang="en-US" sz="3200" dirty="0"/>
              <a:t>Big Mountain is doing well compared in market share</a:t>
            </a:r>
            <a:endParaRPr lang="en-US" dirty="0"/>
          </a:p>
        </p:txBody>
      </p:sp>
      <p:pic>
        <p:nvPicPr>
          <p:cNvPr id="6" name="Picture 5" descr="A picture containing chart&#10;&#10;Description automatically generated">
            <a:extLst>
              <a:ext uri="{FF2B5EF4-FFF2-40B4-BE49-F238E27FC236}">
                <a16:creationId xmlns:a16="http://schemas.microsoft.com/office/drawing/2014/main" id="{8525E8A2-F0F6-4B81-80AE-1699B614D8C0}"/>
              </a:ext>
            </a:extLst>
          </p:cNvPr>
          <p:cNvPicPr>
            <a:picLocks noChangeAspect="1"/>
          </p:cNvPicPr>
          <p:nvPr/>
        </p:nvPicPr>
        <p:blipFill>
          <a:blip r:embed="rId2"/>
          <a:stretch>
            <a:fillRect/>
          </a:stretch>
        </p:blipFill>
        <p:spPr>
          <a:xfrm>
            <a:off x="2497440" y="2189057"/>
            <a:ext cx="5975690" cy="3173166"/>
          </a:xfrm>
          <a:prstGeom prst="rect">
            <a:avLst/>
          </a:prstGeom>
        </p:spPr>
      </p:pic>
    </p:spTree>
    <p:extLst>
      <p:ext uri="{BB962C8B-B14F-4D97-AF65-F5344CB8AC3E}">
        <p14:creationId xmlns:p14="http://schemas.microsoft.com/office/powerpoint/2010/main" val="297813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3014-C9A6-41D4-82ED-7551E9E62397}"/>
              </a:ext>
            </a:extLst>
          </p:cNvPr>
          <p:cNvSpPr>
            <a:spLocks noGrp="1"/>
          </p:cNvSpPr>
          <p:nvPr>
            <p:ph type="title"/>
          </p:nvPr>
        </p:nvSpPr>
        <p:spPr/>
        <p:txBody>
          <a:bodyPr/>
          <a:lstStyle/>
          <a:p>
            <a:r>
              <a:rPr lang="en-US" dirty="0"/>
              <a:t>What if</a:t>
            </a:r>
          </a:p>
        </p:txBody>
      </p:sp>
      <p:pic>
        <p:nvPicPr>
          <p:cNvPr id="4" name="Picture 3" descr="Chart, line chart&#10;&#10;Description automatically generated">
            <a:extLst>
              <a:ext uri="{FF2B5EF4-FFF2-40B4-BE49-F238E27FC236}">
                <a16:creationId xmlns:a16="http://schemas.microsoft.com/office/drawing/2014/main" id="{231C9DD3-3A70-4FBA-A4B4-6A5A9BCD4895}"/>
              </a:ext>
            </a:extLst>
          </p:cNvPr>
          <p:cNvPicPr>
            <a:picLocks noChangeAspect="1"/>
          </p:cNvPicPr>
          <p:nvPr/>
        </p:nvPicPr>
        <p:blipFill>
          <a:blip r:embed="rId2"/>
          <a:stretch>
            <a:fillRect/>
          </a:stretch>
        </p:blipFill>
        <p:spPr>
          <a:xfrm>
            <a:off x="2366874" y="2232395"/>
            <a:ext cx="7458252" cy="3994332"/>
          </a:xfrm>
          <a:prstGeom prst="rect">
            <a:avLst/>
          </a:prstGeom>
        </p:spPr>
      </p:pic>
    </p:spTree>
    <p:extLst>
      <p:ext uri="{BB962C8B-B14F-4D97-AF65-F5344CB8AC3E}">
        <p14:creationId xmlns:p14="http://schemas.microsoft.com/office/powerpoint/2010/main" val="6163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4E95-D975-465C-AB35-5D8AB2A0594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4E5A823-40B3-4CBB-90F8-FD9EFE28A3CE}"/>
              </a:ext>
            </a:extLst>
          </p:cNvPr>
          <p:cNvSpPr>
            <a:spLocks noGrp="1"/>
          </p:cNvSpPr>
          <p:nvPr>
            <p:ph idx="1"/>
          </p:nvPr>
        </p:nvSpPr>
        <p:spPr/>
        <p:txBody>
          <a:bodyPr/>
          <a:lstStyle/>
          <a:p>
            <a:r>
              <a:rPr lang="en-US" dirty="0"/>
              <a:t>Big Mountain have room to increase ticket price</a:t>
            </a:r>
          </a:p>
          <a:p>
            <a:r>
              <a:rPr lang="en-US" dirty="0"/>
              <a:t>Cutting Cost? </a:t>
            </a:r>
            <a:r>
              <a:rPr lang="en-US"/>
              <a:t>How?</a:t>
            </a:r>
          </a:p>
        </p:txBody>
      </p:sp>
    </p:spTree>
    <p:extLst>
      <p:ext uri="{BB962C8B-B14F-4D97-AF65-F5344CB8AC3E}">
        <p14:creationId xmlns:p14="http://schemas.microsoft.com/office/powerpoint/2010/main" val="1745145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31</TotalTime>
  <Words>178</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Georgia</vt:lpstr>
      <vt:lpstr>Trebuchet MS</vt:lpstr>
      <vt:lpstr>Wingdings</vt:lpstr>
      <vt:lpstr>Wood Type</vt:lpstr>
      <vt:lpstr>Big Mountain Resort</vt:lpstr>
      <vt:lpstr>What?</vt:lpstr>
      <vt:lpstr>Findings</vt:lpstr>
      <vt:lpstr>Result – Big Mountain is doing well compared in market share</vt:lpstr>
      <vt:lpstr>Result – Big Mountain is doing well compared in market share</vt:lpstr>
      <vt:lpstr>Result – Big Mountain is doing well compared in market share</vt:lpstr>
      <vt:lpstr>Result – Big Mountain is doing well compared in market share</vt:lpstr>
      <vt:lpstr>What if</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Dee</dc:creator>
  <cp:lastModifiedBy>Dee</cp:lastModifiedBy>
  <cp:revision>1</cp:revision>
  <dcterms:created xsi:type="dcterms:W3CDTF">2021-10-05T23:23:57Z</dcterms:created>
  <dcterms:modified xsi:type="dcterms:W3CDTF">2021-10-05T23:55:20Z</dcterms:modified>
</cp:coreProperties>
</file>