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8" d="100"/>
          <a:sy n="108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Predicting ed disposition using triage data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5A71-1D89-AA24-C8A8-3182BE7C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0BC93-D309-4F04-8DBD-006C1A5D6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796130"/>
          </a:xfrm>
        </p:spPr>
        <p:txBody>
          <a:bodyPr/>
          <a:lstStyle/>
          <a:p>
            <a:r>
              <a:rPr lang="en-US" dirty="0"/>
              <a:t>Full Dataset with Gradient Boosting is the best model</a:t>
            </a:r>
          </a:p>
          <a:p>
            <a:r>
              <a:rPr lang="en-US" dirty="0"/>
              <a:t>Feature is important to get the correct prediction</a:t>
            </a:r>
          </a:p>
        </p:txBody>
      </p:sp>
    </p:spTree>
    <p:extLst>
      <p:ext uri="{BB962C8B-B14F-4D97-AF65-F5344CB8AC3E}">
        <p14:creationId xmlns:p14="http://schemas.microsoft.com/office/powerpoint/2010/main" val="150497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A4A49-5A67-D617-4ECF-336DC258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95592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To help the hospital providing adequate resources and shorten the ED Length of Stay for a patient, it will be very helpful if there is a way to predict hospital admissions right after Triage.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9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18B3-8686-D354-2506-9D86DDC5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9D85C-152D-BD24-8BB3-2D316DF1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308821"/>
            <a:ext cx="6753253" cy="3801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6A8CDB-6F43-B646-9281-4EDFC76DB424}"/>
              </a:ext>
            </a:extLst>
          </p:cNvPr>
          <p:cNvSpPr txBox="1"/>
          <p:nvPr/>
        </p:nvSpPr>
        <p:spPr>
          <a:xfrm>
            <a:off x="7334445" y="2743200"/>
            <a:ext cx="44441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</a:t>
            </a:r>
          </a:p>
          <a:p>
            <a:r>
              <a:rPr lang="en-US" sz="1400" dirty="0" err="1"/>
              <a:t>Wook</a:t>
            </a:r>
            <a:r>
              <a:rPr lang="en-US" sz="1400" dirty="0"/>
              <a:t> Suk Hong, Adrian Daniel </a:t>
            </a:r>
            <a:r>
              <a:rPr lang="en-US" sz="1400" dirty="0" err="1"/>
              <a:t>Haimovich</a:t>
            </a:r>
            <a:r>
              <a:rPr lang="en-US" sz="1400" dirty="0"/>
              <a:t>, R. </a:t>
            </a:r>
            <a:r>
              <a:rPr lang="en-US" sz="1400" dirty="0" err="1"/>
              <a:t>Anndrew</a:t>
            </a:r>
            <a:r>
              <a:rPr lang="en-US" sz="1400" dirty="0"/>
              <a:t> Taylor</a:t>
            </a:r>
          </a:p>
          <a:p>
            <a:r>
              <a:rPr lang="en-US" sz="1400" dirty="0"/>
              <a:t>https://figshare.com/articles/dataset/Predicting_hospital_admission_at_emergency_department_triage_using_machine_learning/6846524</a:t>
            </a:r>
          </a:p>
        </p:txBody>
      </p:sp>
    </p:spTree>
    <p:extLst>
      <p:ext uri="{BB962C8B-B14F-4D97-AF65-F5344CB8AC3E}">
        <p14:creationId xmlns:p14="http://schemas.microsoft.com/office/powerpoint/2010/main" val="202034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A51E-33DB-3985-91F9-0DBA7E21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231DC-7D30-C820-7832-C4C15A17A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Size: 972 Variables, 560,486 rows</a:t>
            </a:r>
          </a:p>
          <a:p>
            <a:r>
              <a:rPr lang="en-US" dirty="0"/>
              <a:t>Fill Null values to 0 when is Binary Type. Full According to its category when in Categorical type</a:t>
            </a:r>
          </a:p>
          <a:p>
            <a:r>
              <a:rPr lang="en-US" dirty="0"/>
              <a:t>Didn’t delete any rows.</a:t>
            </a:r>
          </a:p>
          <a:p>
            <a:r>
              <a:rPr lang="en-US" dirty="0"/>
              <a:t>Target Variable: Disposition</a:t>
            </a:r>
          </a:p>
        </p:txBody>
      </p:sp>
    </p:spTree>
    <p:extLst>
      <p:ext uri="{BB962C8B-B14F-4D97-AF65-F5344CB8AC3E}">
        <p14:creationId xmlns:p14="http://schemas.microsoft.com/office/powerpoint/2010/main" val="56618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BCC7-8FF4-E1DB-A6D0-F38F766D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188FC67-A1BC-967E-9276-A1C636606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981996"/>
            <a:ext cx="2747934" cy="2052974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ECD2BFD-852E-8185-6CDC-31F9F8D0B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4248255"/>
            <a:ext cx="3068242" cy="2228747"/>
          </a:xfrm>
          <a:prstGeom prst="rect">
            <a:avLst/>
          </a:prstGeom>
        </p:spPr>
      </p:pic>
      <p:pic>
        <p:nvPicPr>
          <p:cNvPr id="6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E0A13449-98A8-D06C-C4DE-275D5D389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258" y="1880971"/>
            <a:ext cx="3782675" cy="3747523"/>
          </a:xfrm>
          <a:prstGeom prst="rect">
            <a:avLst/>
          </a:prstGeom>
        </p:spPr>
      </p:pic>
      <p:pic>
        <p:nvPicPr>
          <p:cNvPr id="7" name="Picture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006674E4-D1B3-2F13-AA5F-5804D2F20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1474" y="1880971"/>
            <a:ext cx="4140743" cy="39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9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800F-734F-F6DD-07F1-E0643F27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6DED-1DAF-280B-3D2F-0CADC3C4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2355423"/>
          </a:xfrm>
        </p:spPr>
        <p:txBody>
          <a:bodyPr/>
          <a:lstStyle/>
          <a:p>
            <a:r>
              <a:rPr lang="en-US" dirty="0"/>
              <a:t>3 different dataset: Triage Data Only, Historical Data Only, Full Dataset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 err="1"/>
              <a:t>GradientBoosting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2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D925-821B-C865-5297-C1076565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Grid Search CV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F6CE9-3676-8267-04D9-62B0375C0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435" y="2862561"/>
            <a:ext cx="3982006" cy="2705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F63314-311A-A10C-CEEA-FD33C88ED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0876"/>
            <a:ext cx="3982006" cy="2324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150FBD-E96B-550B-0F44-4D3E42AF6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42" y="4293109"/>
            <a:ext cx="4039164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BE3C-D0D3-B031-2BA5-800EECB1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Tuning for 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3417F-C240-95B7-9CC6-14ED055A5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2373179"/>
          </a:xfrm>
        </p:spPr>
        <p:txBody>
          <a:bodyPr/>
          <a:lstStyle/>
          <a:p>
            <a:r>
              <a:rPr lang="en-US" dirty="0"/>
              <a:t>For Triage Only Dataset, the best learning rate is 0.75</a:t>
            </a:r>
          </a:p>
          <a:p>
            <a:r>
              <a:rPr lang="en-US" dirty="0"/>
              <a:t>For Historical Only Dataset, the best learning rate is 0.75</a:t>
            </a:r>
          </a:p>
          <a:p>
            <a:r>
              <a:rPr lang="en-US" dirty="0"/>
              <a:t>For Full dataset, the best learning rate is 1</a:t>
            </a:r>
          </a:p>
        </p:txBody>
      </p:sp>
    </p:spTree>
    <p:extLst>
      <p:ext uri="{BB962C8B-B14F-4D97-AF65-F5344CB8AC3E}">
        <p14:creationId xmlns:p14="http://schemas.microsoft.com/office/powerpoint/2010/main" val="383321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1A74-2E8A-2864-8257-95DC64B8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Score for LR and GB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1A800A-5661-745B-CE31-302F6D941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634176"/>
              </p:ext>
            </p:extLst>
          </p:nvPr>
        </p:nvGraphicFramePr>
        <p:xfrm>
          <a:off x="2649522" y="2812079"/>
          <a:ext cx="62015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930">
                  <a:extLst>
                    <a:ext uri="{9D8B030D-6E8A-4147-A177-3AD203B41FA5}">
                      <a16:colId xmlns:a16="http://schemas.microsoft.com/office/drawing/2014/main" val="777577080"/>
                    </a:ext>
                  </a:extLst>
                </a:gridCol>
                <a:gridCol w="1793290">
                  <a:extLst>
                    <a:ext uri="{9D8B030D-6E8A-4147-A177-3AD203B41FA5}">
                      <a16:colId xmlns:a16="http://schemas.microsoft.com/office/drawing/2014/main" val="1780511640"/>
                    </a:ext>
                  </a:extLst>
                </a:gridCol>
                <a:gridCol w="2228295">
                  <a:extLst>
                    <a:ext uri="{9D8B030D-6E8A-4147-A177-3AD203B41FA5}">
                      <a16:colId xmlns:a16="http://schemas.microsoft.com/office/drawing/2014/main" val="2242469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LR AUC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GB AUC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982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Triage Only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53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Historical Only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56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315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9726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{B77A02B2-DD70-4F24-A7B0-1AE0B6FD43B6}tf67061901_win32</Template>
  <TotalTime>24</TotalTime>
  <Words>237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Franklin Gothic Book</vt:lpstr>
      <vt:lpstr>Franklin Gothic Demi</vt:lpstr>
      <vt:lpstr>Gill Sans MT</vt:lpstr>
      <vt:lpstr>Wingdings 2</vt:lpstr>
      <vt:lpstr>DividendVTI</vt:lpstr>
      <vt:lpstr>Predicting ed disposition using triage data</vt:lpstr>
      <vt:lpstr>The Problem</vt:lpstr>
      <vt:lpstr>Data source</vt:lpstr>
      <vt:lpstr>Data wrangling</vt:lpstr>
      <vt:lpstr>EDA</vt:lpstr>
      <vt:lpstr>Model Selection</vt:lpstr>
      <vt:lpstr>Logistic Regression Grid Search CV </vt:lpstr>
      <vt:lpstr>Learning Rate Tuning for Gradient boosting</vt:lpstr>
      <vt:lpstr>AUC Score for LR and GB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ed disposition using triage data</dc:title>
  <dc:creator>Dee Shih</dc:creator>
  <cp:lastModifiedBy>Dee Shih</cp:lastModifiedBy>
  <cp:revision>1</cp:revision>
  <dcterms:created xsi:type="dcterms:W3CDTF">2022-05-06T01:03:53Z</dcterms:created>
  <dcterms:modified xsi:type="dcterms:W3CDTF">2022-05-06T01:28:13Z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