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49" r:id="rId4"/>
    <p:sldId id="324" r:id="rId5"/>
    <p:sldId id="32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MY"/>
              <a:t>INFECTION</a:t>
            </a:r>
            <a:r>
              <a:rPr lang="en-MY" baseline="0"/>
              <a:t> RATE POST SURGICAL REMOVAL OF IMPACTED LOWER WISDOM TOOTH</a:t>
            </a:r>
            <a:endParaRPr lang="en-MY"/>
          </a:p>
        </c:rich>
      </c:tx>
      <c:layout>
        <c:manualLayout>
          <c:xMode val="edge"/>
          <c:yMode val="edge"/>
          <c:x val="0.11937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 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WITHOUT ANTIBIOTIC PROPLYLAXIS</c:v>
                </c:pt>
                <c:pt idx="1">
                  <c:v>SINGLE DOSE ANTIBIOTIC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33-48F0-9170-99F1C02286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COLLECTED DATA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WITHOUT ANTIBIOTIC PROPLYLAXIS</c:v>
                </c:pt>
                <c:pt idx="1">
                  <c:v>SINGLE DOSE ANTIBIOTIC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7.7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33-48F0-9170-99F1C0228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0408984"/>
        <c:axId val="293108040"/>
      </c:barChart>
      <c:catAx>
        <c:axId val="290408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108040"/>
        <c:crosses val="autoZero"/>
        <c:auto val="1"/>
        <c:lblAlgn val="ctr"/>
        <c:lblOffset val="100"/>
        <c:noMultiLvlLbl val="0"/>
      </c:catAx>
      <c:valAx>
        <c:axId val="293108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40898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FFE3-F4AB-A483-929A-CBEF81066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636B3-3895-5788-CD5B-41F1161DE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56F9D-243B-EEBF-C7E7-CF3CADB9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52C4-B921-41AF-B617-E94213D88FAA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51A21-1BC7-33A7-81EF-313673F1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C2C3F-E132-0759-47DD-B18353AE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A5DB-F986-40F6-A935-24F497E814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970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135C-F3D0-F1E9-67A5-2BE331B9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50D98-BBA3-0508-D10A-3358AF17F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2FF61-E728-8F19-2016-69D82602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52C4-B921-41AF-B617-E94213D88FAA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CEAD7-E3EE-6B5A-4762-A88AC933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E97B0-06AB-CE82-DFC5-3FB3B0CC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A5DB-F986-40F6-A935-24F497E814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223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45613-4446-D9C3-4EE6-915E85305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14D02-FFC6-87D6-411E-AEE2A39A2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4D5D6-4A2A-1B0E-5641-9ADEB8EC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52C4-B921-41AF-B617-E94213D88FAA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2ACA-9CF6-708F-F979-48F7CAEC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4D31-90D9-0E6E-031F-310B7914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A5DB-F986-40F6-A935-24F497E814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3126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96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85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40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1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59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29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47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8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8958-64BF-485F-FADA-EBF56434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D250-0F3B-3FF0-B056-690812BB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148AF-98FA-81BC-42F3-3356B1AB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52C4-B921-41AF-B617-E94213D88FAA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8230-ABCB-4E33-9402-B080EAFA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B587-2488-565F-8D4A-020416C1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A5DB-F986-40F6-A935-24F497E814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1697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29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28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38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655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81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13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993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128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B217-9E64-1573-ACFC-1DA28870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5997D-17F0-904A-E94E-280E6D022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20DD-A7D9-1BEB-CFD2-3B515FE8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52C4-B921-41AF-B617-E94213D88FAA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9C19-6D8F-E167-6A6F-6971CA3E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1BC02-7F4A-5975-2A87-FF12B05F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A5DB-F986-40F6-A935-24F497E814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263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1048-9052-51C4-2943-AAB32353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3C50-9826-71DD-DF4D-639B35F50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54D6A-87ED-0AF9-C901-69F67565F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FFC5F-2B4C-3796-826E-CD3D26A3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52C4-B921-41AF-B617-E94213D88FAA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0CF17-C4BB-A184-3F39-6439A41A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CC795-610E-F9E3-6C95-EEC6F7CE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A5DB-F986-40F6-A935-24F497E814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92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2DD6-7285-D30A-F755-1DC00A6B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285DF-3077-9922-5A20-50C744FFA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9B597-C2E7-5F3B-46A7-9D3515966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CF7D0-7FCB-1B1E-C7D4-F50110E14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A6EE7-A91D-D10E-C994-00C64053A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DA731-ED84-B096-2246-BE190BFF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52C4-B921-41AF-B617-E94213D88FAA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FB6C5-3EED-4969-C962-06762691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DAE72-5A2E-A918-0C21-E145850D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A5DB-F986-40F6-A935-24F497E814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66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942D-6E21-B11D-12C3-A1902793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048E3-FF4B-4EAE-6A76-4F71B966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52C4-B921-41AF-B617-E94213D88FAA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6E8F9-B5F9-064C-667D-918E2E15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CB51F-9C99-3E4D-CAEE-40E89738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A5DB-F986-40F6-A935-24F497E814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468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E278D-8383-6041-5068-7FE92ED2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52C4-B921-41AF-B617-E94213D88FAA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F5482-9689-C31F-470E-46D23679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C945C-80F3-761A-E517-A29AA5D7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A5DB-F986-40F6-A935-24F497E814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042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FF22-DF15-D510-F7B5-0236DB0C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6B808-1092-ADD3-9C4C-84E33C57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2741B-4700-5A69-355E-E20D19328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75B4E-BC0B-7B1A-8F60-88830AF7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52C4-B921-41AF-B617-E94213D88FAA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42949-3B01-39D1-14C9-8BDEA8EE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4C934-CAA6-0AA1-C93A-E28DEEBE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A5DB-F986-40F6-A935-24F497E814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0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F533-ADF5-4F5B-7E21-51E123EC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A6158-6C7C-C0B7-F4B8-CDA1536AF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8818A-0933-BAC7-2536-417CBC5B1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89261-05E7-458A-C378-C4ADAEDE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52C4-B921-41AF-B617-E94213D88FAA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103F3-A48B-609D-A065-8FF8A659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5C4C-4C5F-BF9E-DB89-9DF8A8C8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A5DB-F986-40F6-A935-24F497E814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822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D5090-0BA5-8C13-A016-628B958E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E8B55-0299-CF10-AAD4-91D979E3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6905E-3998-8C85-188E-2D91AE25F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52C4-B921-41AF-B617-E94213D88FAA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767E-1CAA-C1AF-A5F0-70E05A515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C24DB-FF11-97A8-F009-40EAEE8B1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DA5DB-F986-40F6-A935-24F497E814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04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6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C5FA-690C-3ECA-F31D-B55961553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6202F-5A1A-F1FE-09D3-82925CD40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200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79561"/>
            <a:ext cx="9959514" cy="4327301"/>
          </a:xfrm>
        </p:spPr>
        <p:txBody>
          <a:bodyPr>
            <a:normAutofit/>
          </a:bodyPr>
          <a:lstStyle/>
          <a:p>
            <a:r>
              <a:rPr lang="en-MY" sz="2800" dirty="0"/>
              <a:t>Since January 2019, new KPI was set up</a:t>
            </a:r>
          </a:p>
          <a:p>
            <a:pPr marL="0" lvl="0" indent="0">
              <a:buNone/>
            </a:pPr>
            <a:r>
              <a:rPr lang="en-MY" sz="2800" dirty="0"/>
              <a:t> - Not to prescribe antibiotic in healthy patient</a:t>
            </a:r>
          </a:p>
          <a:p>
            <a:pPr lvl="0"/>
            <a:r>
              <a:rPr lang="en-MY" sz="2800" dirty="0"/>
              <a:t>Infection rate post-surgery in Oral &amp; Maxillofacial Department, Hospital Sultan Abdul Halim, rose after no antibiotic policy</a:t>
            </a:r>
          </a:p>
          <a:p>
            <a:pPr marL="0" lvl="0" indent="0">
              <a:buNone/>
            </a:pPr>
            <a:r>
              <a:rPr lang="en-MY" sz="2800" dirty="0"/>
              <a:t>- This can lead to various complications of </a:t>
            </a:r>
            <a:r>
              <a:rPr lang="en-MY" sz="2800" dirty="0" err="1"/>
              <a:t>orofacial</a:t>
            </a:r>
            <a:r>
              <a:rPr lang="en-MY" sz="2800" dirty="0"/>
              <a:t> infection (such as facial cellulitis, difficulty in swallowing, airway obstruction and sepsis) that carries great morbidity</a:t>
            </a:r>
          </a:p>
          <a:p>
            <a:pPr marL="0" lvl="0" indent="0">
              <a:buNone/>
            </a:pPr>
            <a:endParaRPr lang="en-MY" dirty="0"/>
          </a:p>
          <a:p>
            <a:endParaRPr lang="en-MY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MY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69520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798492"/>
            <a:ext cx="2793158" cy="2290293"/>
          </a:xfrm>
        </p:spPr>
        <p:txBody>
          <a:bodyPr/>
          <a:lstStyle/>
          <a:p>
            <a:r>
              <a:rPr lang="en-MY" dirty="0"/>
              <a:t>High infection rate post-surgical removal of impacted lower wisdom tooth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480" y="1123612"/>
            <a:ext cx="6900960" cy="1681480"/>
          </a:xfrm>
        </p:spPr>
        <p:txBody>
          <a:bodyPr>
            <a:noAutofit/>
          </a:bodyPr>
          <a:lstStyle/>
          <a:p>
            <a:r>
              <a:rPr lang="en-US" sz="2000" dirty="0"/>
              <a:t>In Hospital Sultan Abdul Halim, February to August 2019</a:t>
            </a:r>
          </a:p>
          <a:p>
            <a:pPr marL="0" indent="0">
              <a:buNone/>
            </a:pPr>
            <a:r>
              <a:rPr lang="en-US" sz="2000" dirty="0"/>
              <a:t>	- </a:t>
            </a:r>
            <a:r>
              <a:rPr lang="en-US" sz="2000" b="1" dirty="0">
                <a:solidFill>
                  <a:srgbClr val="FF0000"/>
                </a:solidFill>
              </a:rPr>
              <a:t>7.7%</a:t>
            </a:r>
            <a:r>
              <a:rPr lang="en-US" sz="2000" dirty="0"/>
              <a:t> infection rate without antibiotic</a:t>
            </a:r>
          </a:p>
          <a:p>
            <a:pPr marL="0" indent="0">
              <a:buNone/>
            </a:pPr>
            <a:r>
              <a:rPr lang="en-US" sz="2000" dirty="0"/>
              <a:t>	- </a:t>
            </a:r>
            <a:r>
              <a:rPr lang="en-US" sz="2000" b="1" dirty="0">
                <a:solidFill>
                  <a:srgbClr val="FF0000"/>
                </a:solidFill>
              </a:rPr>
              <a:t>3%</a:t>
            </a:r>
            <a:r>
              <a:rPr lang="en-US" sz="2000" dirty="0"/>
              <a:t> infection rate in single dose 			  	    		antibiotic</a:t>
            </a:r>
            <a:endParaRPr lang="en-MY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Clinical Practice Guideline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Antibiotic prophylaxis in oral surgery for prevention of surgical site infection (second edition by oral health division)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2% infection not given antibiotic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0.6% infection in single dose antibiotic</a:t>
            </a:r>
            <a:endParaRPr lang="en-MY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461990331"/>
              </p:ext>
            </p:extLst>
          </p:nvPr>
        </p:nvGraphicFramePr>
        <p:xfrm>
          <a:off x="5128480" y="2879380"/>
          <a:ext cx="5800528" cy="3551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015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1313643" y="993819"/>
            <a:ext cx="3611451" cy="461665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+mn-cs"/>
              </a:rPr>
              <a:t>Cause-Effect Analysis</a:t>
            </a:r>
          </a:p>
        </p:txBody>
      </p:sp>
      <p:sp>
        <p:nvSpPr>
          <p:cNvPr id="14341" name="Oval 38"/>
          <p:cNvSpPr>
            <a:spLocks noChangeArrowheads="1"/>
          </p:cNvSpPr>
          <p:nvPr/>
        </p:nvSpPr>
        <p:spPr bwMode="auto">
          <a:xfrm>
            <a:off x="4953000" y="2514600"/>
            <a:ext cx="2667000" cy="1752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57150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Post-surgical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Infection</a:t>
            </a:r>
          </a:p>
        </p:txBody>
      </p:sp>
      <p:sp>
        <p:nvSpPr>
          <p:cNvPr id="14343" name="Oval 11"/>
          <p:cNvSpPr>
            <a:spLocks noChangeArrowheads="1"/>
          </p:cNvSpPr>
          <p:nvPr/>
        </p:nvSpPr>
        <p:spPr bwMode="auto">
          <a:xfrm>
            <a:off x="2422526" y="3124199"/>
            <a:ext cx="1844674" cy="814667"/>
          </a:xfrm>
          <a:prstGeom prst="ellipse">
            <a:avLst/>
          </a:prstGeom>
          <a:gradFill rotWithShape="1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Poor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oral hygiene</a:t>
            </a:r>
          </a:p>
        </p:txBody>
      </p:sp>
      <p:sp>
        <p:nvSpPr>
          <p:cNvPr id="14344" name="Oval 15"/>
          <p:cNvSpPr>
            <a:spLocks noChangeArrowheads="1"/>
          </p:cNvSpPr>
          <p:nvPr/>
        </p:nvSpPr>
        <p:spPr bwMode="auto">
          <a:xfrm>
            <a:off x="8166278" y="2893452"/>
            <a:ext cx="2667000" cy="1046170"/>
          </a:xfrm>
          <a:prstGeom prst="ellipse">
            <a:avLst/>
          </a:prstGeom>
          <a:gradFill rotWithShape="1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Poor post-operative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wound care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345" name="Oval 15"/>
          <p:cNvSpPr>
            <a:spLocks noChangeArrowheads="1"/>
          </p:cNvSpPr>
          <p:nvPr/>
        </p:nvSpPr>
        <p:spPr bwMode="auto">
          <a:xfrm>
            <a:off x="5410200" y="4800600"/>
            <a:ext cx="1828800" cy="762000"/>
          </a:xfrm>
          <a:prstGeom prst="ellipse">
            <a:avLst/>
          </a:prstGeom>
          <a:gradFill rotWithShape="1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Sterility of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surgical site</a:t>
            </a:r>
          </a:p>
        </p:txBody>
      </p:sp>
      <p:sp>
        <p:nvSpPr>
          <p:cNvPr id="14346" name="Line 31"/>
          <p:cNvSpPr>
            <a:spLocks noChangeShapeType="1"/>
          </p:cNvSpPr>
          <p:nvPr/>
        </p:nvSpPr>
        <p:spPr bwMode="auto">
          <a:xfrm>
            <a:off x="4267200" y="35052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347" name="Line 31"/>
          <p:cNvSpPr>
            <a:spLocks noChangeShapeType="1"/>
          </p:cNvSpPr>
          <p:nvPr/>
        </p:nvSpPr>
        <p:spPr bwMode="auto">
          <a:xfrm flipH="1" flipV="1">
            <a:off x="7620000" y="34290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349" name="Line 31"/>
          <p:cNvSpPr>
            <a:spLocks noChangeShapeType="1"/>
          </p:cNvSpPr>
          <p:nvPr/>
        </p:nvSpPr>
        <p:spPr bwMode="auto">
          <a:xfrm flipH="1" flipV="1">
            <a:off x="6324600" y="42672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350" name="Oval 9"/>
          <p:cNvSpPr>
            <a:spLocks noChangeArrowheads="1"/>
          </p:cNvSpPr>
          <p:nvPr/>
        </p:nvSpPr>
        <p:spPr bwMode="auto">
          <a:xfrm>
            <a:off x="2759352" y="2034806"/>
            <a:ext cx="1431648" cy="784594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>
                <a:ln>
                  <a:noFill/>
                </a:ln>
                <a:solidFill>
                  <a:srgbClr val="984204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Increased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>
                <a:ln>
                  <a:noFill/>
                </a:ln>
                <a:solidFill>
                  <a:srgbClr val="984204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plaque score</a:t>
            </a:r>
          </a:p>
        </p:txBody>
      </p:sp>
      <p:sp>
        <p:nvSpPr>
          <p:cNvPr id="14352" name="Oval 9"/>
          <p:cNvSpPr>
            <a:spLocks noChangeArrowheads="1"/>
          </p:cNvSpPr>
          <p:nvPr/>
        </p:nvSpPr>
        <p:spPr bwMode="auto">
          <a:xfrm>
            <a:off x="2989985" y="4281205"/>
            <a:ext cx="2008095" cy="1028141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984204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Use of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984204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Chlorhexidine</a:t>
            </a: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984204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984204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mouthwash</a:t>
            </a:r>
          </a:p>
        </p:txBody>
      </p:sp>
      <p:sp>
        <p:nvSpPr>
          <p:cNvPr id="14353" name="Oval 9"/>
          <p:cNvSpPr>
            <a:spLocks noChangeArrowheads="1"/>
          </p:cNvSpPr>
          <p:nvPr/>
        </p:nvSpPr>
        <p:spPr bwMode="auto">
          <a:xfrm>
            <a:off x="4724400" y="5791200"/>
            <a:ext cx="1447800" cy="609600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>
                <a:ln>
                  <a:noFill/>
                </a:ln>
                <a:solidFill>
                  <a:srgbClr val="984204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Sterile glove</a:t>
            </a:r>
          </a:p>
        </p:txBody>
      </p:sp>
      <p:sp>
        <p:nvSpPr>
          <p:cNvPr id="14354" name="Oval 9"/>
          <p:cNvSpPr>
            <a:spLocks noChangeArrowheads="1"/>
          </p:cNvSpPr>
          <p:nvPr/>
        </p:nvSpPr>
        <p:spPr bwMode="auto">
          <a:xfrm>
            <a:off x="7162799" y="5659432"/>
            <a:ext cx="1712263" cy="74136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984204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Cleaning and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984204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draping</a:t>
            </a:r>
          </a:p>
        </p:txBody>
      </p:sp>
      <p:sp>
        <p:nvSpPr>
          <p:cNvPr id="14356" name="Oval 9"/>
          <p:cNvSpPr>
            <a:spLocks noChangeArrowheads="1"/>
          </p:cNvSpPr>
          <p:nvPr/>
        </p:nvSpPr>
        <p:spPr bwMode="auto">
          <a:xfrm>
            <a:off x="8629912" y="4218906"/>
            <a:ext cx="1750457" cy="1112948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984204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Inadequate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984204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post-operative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984204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Times New Roman" panose="02020603050405020304" pitchFamily="18" charset="0"/>
              </a:rPr>
              <a:t>instruction</a:t>
            </a:r>
          </a:p>
        </p:txBody>
      </p:sp>
      <p:sp>
        <p:nvSpPr>
          <p:cNvPr id="14358" name="Line 27"/>
          <p:cNvSpPr>
            <a:spLocks noChangeShapeType="1"/>
          </p:cNvSpPr>
          <p:nvPr/>
        </p:nvSpPr>
        <p:spPr bwMode="auto">
          <a:xfrm>
            <a:off x="3429000" y="2819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360" name="Line 29"/>
          <p:cNvSpPr>
            <a:spLocks noChangeShapeType="1"/>
          </p:cNvSpPr>
          <p:nvPr/>
        </p:nvSpPr>
        <p:spPr bwMode="auto">
          <a:xfrm>
            <a:off x="5022989" y="4894729"/>
            <a:ext cx="403363" cy="1484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361" name="Line 30"/>
          <p:cNvSpPr>
            <a:spLocks noChangeShapeType="1"/>
          </p:cNvSpPr>
          <p:nvPr/>
        </p:nvSpPr>
        <p:spPr bwMode="auto">
          <a:xfrm flipV="1">
            <a:off x="5715000" y="5486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362" name="Line 31"/>
          <p:cNvSpPr>
            <a:spLocks noChangeShapeType="1"/>
          </p:cNvSpPr>
          <p:nvPr/>
        </p:nvSpPr>
        <p:spPr bwMode="auto">
          <a:xfrm flipH="1" flipV="1">
            <a:off x="6934200" y="5486400"/>
            <a:ext cx="32095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364" name="Line 33"/>
          <p:cNvSpPr>
            <a:spLocks noChangeShapeType="1"/>
          </p:cNvSpPr>
          <p:nvPr/>
        </p:nvSpPr>
        <p:spPr bwMode="auto">
          <a:xfrm flipH="1" flipV="1">
            <a:off x="9507834" y="39516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366" name="Text Box 36"/>
          <p:cNvSpPr txBox="1">
            <a:spLocks noChangeArrowheads="1"/>
          </p:cNvSpPr>
          <p:nvPr/>
        </p:nvSpPr>
        <p:spPr bwMode="auto">
          <a:xfrm>
            <a:off x="2339787" y="22098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14368" name="Text Box 38"/>
          <p:cNvSpPr txBox="1">
            <a:spLocks noChangeArrowheads="1"/>
          </p:cNvSpPr>
          <p:nvPr/>
        </p:nvSpPr>
        <p:spPr bwMode="auto">
          <a:xfrm>
            <a:off x="2965076" y="5107405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14369" name="Text Box 39"/>
          <p:cNvSpPr txBox="1">
            <a:spLocks noChangeArrowheads="1"/>
          </p:cNvSpPr>
          <p:nvPr/>
        </p:nvSpPr>
        <p:spPr bwMode="auto">
          <a:xfrm>
            <a:off x="4191000" y="59436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14370" name="Text Box 40"/>
          <p:cNvSpPr txBox="1">
            <a:spLocks noChangeArrowheads="1"/>
          </p:cNvSpPr>
          <p:nvPr/>
        </p:nvSpPr>
        <p:spPr bwMode="auto">
          <a:xfrm>
            <a:off x="8816976" y="6130918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14372" name="Text Box 42"/>
          <p:cNvSpPr txBox="1">
            <a:spLocks noChangeArrowheads="1"/>
          </p:cNvSpPr>
          <p:nvPr/>
        </p:nvSpPr>
        <p:spPr bwMode="auto">
          <a:xfrm>
            <a:off x="10386308" y="460312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新細明體" pitchFamily="18" charset="-120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202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 Boardro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197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Verdana</vt:lpstr>
      <vt:lpstr>Wingdings 3</vt:lpstr>
      <vt:lpstr>Office Theme</vt:lpstr>
      <vt:lpstr>Ion Boardroom</vt:lpstr>
      <vt:lpstr>Problem statement</vt:lpstr>
      <vt:lpstr>PROBLEM STATEMENT</vt:lpstr>
      <vt:lpstr>High infection rate post-surgical removal of impacted lower wisdom tooth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Ying Ying Tan</dc:creator>
  <cp:lastModifiedBy>Ying Ying Tan</cp:lastModifiedBy>
  <cp:revision>1</cp:revision>
  <dcterms:created xsi:type="dcterms:W3CDTF">2022-10-10T02:57:29Z</dcterms:created>
  <dcterms:modified xsi:type="dcterms:W3CDTF">2022-10-10T03:06:03Z</dcterms:modified>
</cp:coreProperties>
</file>