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4" r:id="rId4"/>
    <p:sldId id="285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E1A2-797B-CC3C-FA67-A6FD1D296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DEB7D-0DC5-D81B-2273-10B200512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61B4-BBC1-474A-46E2-C67E6044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67B0-68E7-42A7-958E-7B86579C4FDB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FF14-2C58-A12E-0F44-9D83ECD8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6513-CBCE-177D-4BCC-52D5D604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A2-A1F2-46F9-8491-171C678929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215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5382-6B72-2399-FC22-22103716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A6E8B-4DF7-68BB-93D1-535AA378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1C799-C346-5590-53C4-241F50BC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67B0-68E7-42A7-958E-7B86579C4FDB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ACC6-4FCA-E510-AAFF-C307A064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A5B5-36B8-124E-2E86-A2D59895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A2-A1F2-46F9-8491-171C678929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491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4D0E3-DD16-CF72-C111-AB07CE4ED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EC0A-FB11-E076-4BF3-48838E52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C1AB-363E-4427-137F-5DB27DA2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67B0-68E7-42A7-958E-7B86579C4FDB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C795-A010-56A7-3CED-5F585E28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EEE2-389B-BF99-1859-D6546DA2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A2-A1F2-46F9-8491-171C678929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625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7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84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92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7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00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28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91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7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03EA-884C-0787-50D0-82EB7199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9543E-3726-7689-7718-F245A04D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D09A-D6AA-EDF9-E3D6-72F60B12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67B0-68E7-42A7-958E-7B86579C4FDB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6BC4-B368-3FD4-8725-20A8E605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34DF-F033-F94B-D9B3-C98672C4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A2-A1F2-46F9-8491-171C678929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2249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9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48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45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04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50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06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26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34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7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0552" y="103189"/>
            <a:ext cx="10991849" cy="595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2A6F1-9041-454C-95A2-5FD9FDD7044E}" type="datetime1">
              <a:rPr lang="zh-TW" altLang="en-US"/>
              <a:pPr/>
              <a:t>2022/10/10</a:t>
            </a:fld>
            <a:endParaRPr lang="en-US" altLang="zh-TW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HSA Pharmacy 2011</a:t>
            </a:r>
            <a:endParaRPr lang="en-US" altLang="zh-TW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FF5ED-DBEE-4BB1-A2C5-93CC49410A6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1326284"/>
      </p:ext>
    </p:extLst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B57C-BDDC-FC08-FEDB-3A0988D4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71D0-EFCF-CE10-0D2E-A88A0EC2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9E376-DBCC-6BCB-1BF8-EE8DCAB7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67B0-68E7-42A7-958E-7B86579C4FDB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54C7-8AFA-5FAE-DAF4-E061E902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B3AD-D113-9457-8BB3-B32EB30A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A2-A1F2-46F9-8491-171C678929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799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99B5-6442-974A-53F2-D07ECDD2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C6E1-D675-1591-59F0-9B2883AC0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D3BF-6E54-E32E-FB72-FDA271FA8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34846-7AD7-81E2-ADA3-3FAC32E9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67B0-68E7-42A7-958E-7B86579C4FDB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B717D-DE1A-DC11-98C0-E6542185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4EFC-1B65-6B4C-0C39-56277D7D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A2-A1F2-46F9-8491-171C678929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382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8CD0-3DF0-19F2-FD22-9A7E597D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E4524-3FF3-247F-DA53-F9393E6B7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12A56-6200-EE35-C0A9-46D28484E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C9893-7526-11C5-5539-E218217A2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42986-7210-A629-0462-4C039F657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FB903-EB46-4FFE-1684-ED0C2F93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67B0-68E7-42A7-958E-7B86579C4FDB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16134-2486-8D4F-351F-8B623A2A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1F717-CFCE-BC8B-0042-F2EB9CE9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A2-A1F2-46F9-8491-171C678929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44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02EE-F30E-FAB8-8E23-C244829B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BF471-C701-3E2C-0F40-760D3FF9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67B0-68E7-42A7-958E-7B86579C4FDB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E739F-3BD7-2906-12ED-873890CF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DBDDB-1327-9119-C944-462B378E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A2-A1F2-46F9-8491-171C678929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849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37BF9-B2CE-87A8-F421-CA639ED7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67B0-68E7-42A7-958E-7B86579C4FDB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3DEA5-F8FA-E60F-8F4F-A7700FBF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BBDA2-8CF5-74DA-C8A7-C9DA8C81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A2-A1F2-46F9-8491-171C678929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029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E422-A6DE-83F1-EBB6-00BB52CA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B058-FBD6-CE02-6E49-9F37AC6E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3EA27-A11D-B86F-EB42-939AD6AA9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C451D-98A5-A698-092E-40545A08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67B0-68E7-42A7-958E-7B86579C4FDB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F7519-B276-3190-DE65-73B53C8F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18E2F-8142-98A1-A49C-8F579B95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A2-A1F2-46F9-8491-171C678929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490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62D6-C4B7-25C8-F50F-2648A2D5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731CB-A760-8963-3FCA-3F5DE34CA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F8A0-3EC3-A3CE-8C02-A4430B14A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C6C33-2469-674C-F1C8-750225D1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67B0-68E7-42A7-958E-7B86579C4FDB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75742-9BE8-8A68-1141-862103DF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71F2E-35A5-A4B1-B6E4-DBB86A4B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A2-A1F2-46F9-8491-171C678929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276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C18C7-BC86-A3C0-E028-78188AED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C416-AE8B-9E9F-D82E-D70C332B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66390-41F7-51AF-539E-E61EC8954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67B0-68E7-42A7-958E-7B86579C4FDB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3A2FA-4879-6E83-6036-5319C6BDB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D6EC-BA7E-9CF7-5334-D85A509BB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68A2-A1F2-46F9-8491-171C678929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66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5BA2-9CE3-DA30-5ED0-8D3BC1B37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Target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1CC42-BDDB-7B08-AA1E-6B7E57BAF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020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1249252" y="672921"/>
            <a:ext cx="5038859" cy="461665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+mn-cs"/>
              </a:rPr>
              <a:t>Proposed Indicator &amp; Standard</a:t>
            </a:r>
          </a:p>
        </p:txBody>
      </p:sp>
      <p:graphicFrame>
        <p:nvGraphicFramePr>
          <p:cNvPr id="349372" name="Group 188"/>
          <p:cNvGraphicFramePr>
            <a:graphicFrameLocks noGrp="1"/>
          </p:cNvGraphicFramePr>
          <p:nvPr>
            <p:ph/>
          </p:nvPr>
        </p:nvGraphicFramePr>
        <p:xfrm>
          <a:off x="1676400" y="1600200"/>
          <a:ext cx="8763000" cy="488183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313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6289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30861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5433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40005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Indicator </a:t>
                      </a:r>
                    </a:p>
                  </a:txBody>
                  <a:tcPr marL="90000" marR="90000" marT="46808" marB="46808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6289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30861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5433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40005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Percentage of infection rate post surgical removal of impacted of third molar</a:t>
                      </a:r>
                    </a:p>
                  </a:txBody>
                  <a:tcPr marL="90000" marR="90000" marT="46808" marB="46808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225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6289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30861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5433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40005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Formula 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Gulim" pitchFamily="34" charset="-127"/>
                      </a:endParaRPr>
                    </a:p>
                  </a:txBody>
                  <a:tcPr marL="90000" marR="90000" marT="46808" marB="46808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6289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30861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5433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40005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      </a:t>
                      </a:r>
                      <a:r>
                        <a:rPr kumimoji="0" lang="en-US" altLang="zh-TW" sz="17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number of patient with post-operative infection </a:t>
                      </a:r>
                      <a:r>
                        <a:rPr kumimoji="0" lang="en-US" altLang="zh-TW" sz="17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  x 100%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      number of patient received surgical removal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                        of impacted third molar</a:t>
                      </a:r>
                    </a:p>
                  </a:txBody>
                  <a:tcPr marL="90000" marR="90000" marT="46808" marB="46808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838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6289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30861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5433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40005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Standard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Gulim" pitchFamily="34" charset="-127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Gulim" pitchFamily="34" charset="-127"/>
                      </a:endParaRPr>
                    </a:p>
                  </a:txBody>
                  <a:tcPr marL="90000" marR="90000" marT="46808" marB="46808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6289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30861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5433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40005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2%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Deliverska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EG,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Petkova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M. Complications after extraction of impacted third molars-literature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review. Journal of IMAB–Annual Proceeding Scientific Papers. 2016 Jul 4;22(3):1202-11.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2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MY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Clinical Practice Guidelines, Antibiotic Prophylaxis in Oral Surgery for Prevention of Surgical Site Infection 2</a:t>
                      </a:r>
                      <a:r>
                        <a:rPr lang="en-MY" sz="1200" kern="1200" baseline="30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nd</a:t>
                      </a:r>
                      <a:r>
                        <a:rPr lang="en-MY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Edition. November 2015</a:t>
                      </a:r>
                      <a:endParaRPr kumimoji="0" lang="en-US" altLang="zh-TW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marL="90000" marR="90000" marT="46808" marB="46808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699323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773" name="Group 173"/>
          <p:cNvGraphicFramePr>
            <a:graphicFrameLocks noGrp="1"/>
          </p:cNvGraphicFramePr>
          <p:nvPr>
            <p:ph/>
          </p:nvPr>
        </p:nvGraphicFramePr>
        <p:xfrm>
          <a:off x="1676400" y="1438835"/>
          <a:ext cx="8839200" cy="4563932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Pre-Remedial Assessment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Post-Remedial Assessment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1. Study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Cross sectional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2. Study Period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 months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 months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3. Remedial period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 months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4. Inclusion Criteria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lvl="0"/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All patient that underwent surgical removal of impacted tooth</a:t>
                      </a:r>
                      <a:endParaRPr lang="en-MY" sz="1800" kern="120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2. All the procedure of surgical removal of impacted including under local anesthesia</a:t>
                      </a:r>
                      <a:endParaRPr lang="en-MY" sz="1800" kern="120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5. Exclusion Criteria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lvl="0" indent="-342900">
                        <a:buAutoNum type="arabicPeriod"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Patient who given perioperative antibiotic</a:t>
                      </a:r>
                      <a:r>
                        <a:rPr lang="en-US" sz="1800" kern="1200" baseline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due to presence of acute infection, significant bone removal, prolonged operation time, and patients at risk of infection (CPG, MOH/P/PAK/107.05)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11" name="Text Box 7"/>
          <p:cNvSpPr txBox="1">
            <a:spLocks noChangeArrowheads="1"/>
          </p:cNvSpPr>
          <p:nvPr/>
        </p:nvSpPr>
        <p:spPr bwMode="auto">
          <a:xfrm>
            <a:off x="1287887" y="685800"/>
            <a:ext cx="2826913" cy="461665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+mn-cs"/>
              </a:rPr>
              <a:t>Methodology</a:t>
            </a:r>
          </a:p>
        </p:txBody>
      </p:sp>
      <p:sp>
        <p:nvSpPr>
          <p:cNvPr id="20512" name="Text Box 169"/>
          <p:cNvSpPr txBox="1">
            <a:spLocks noChangeArrowheads="1"/>
          </p:cNvSpPr>
          <p:nvPr/>
        </p:nvSpPr>
        <p:spPr bwMode="auto">
          <a:xfrm>
            <a:off x="5562600" y="685801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684601"/>
      </p:ext>
    </p:extLst>
  </p:cSld>
  <p:clrMapOvr>
    <a:masterClrMapping/>
  </p:clrMapOvr>
  <p:transition spd="med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7"/>
          <p:cNvSpPr txBox="1">
            <a:spLocks noChangeArrowheads="1"/>
          </p:cNvSpPr>
          <p:nvPr/>
        </p:nvSpPr>
        <p:spPr bwMode="auto">
          <a:xfrm>
            <a:off x="1313645" y="685800"/>
            <a:ext cx="2877355" cy="461665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+mn-cs"/>
              </a:rPr>
              <a:t>Methodology</a:t>
            </a:r>
          </a:p>
        </p:txBody>
      </p:sp>
      <p:graphicFrame>
        <p:nvGraphicFramePr>
          <p:cNvPr id="212201" name="Group 233"/>
          <p:cNvGraphicFramePr>
            <a:graphicFrameLocks noGrp="1"/>
          </p:cNvGraphicFramePr>
          <p:nvPr>
            <p:ph/>
          </p:nvPr>
        </p:nvGraphicFramePr>
        <p:xfrm>
          <a:off x="1828800" y="2021982"/>
          <a:ext cx="8458200" cy="4024779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Pre-Remedial Assessment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Post-Remedial Assessment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0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6. Data Collection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6289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30861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5433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40005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February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August 2019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	- 7.7% infection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rate without antibiotic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新細明體" pitchFamily="18" charset="-120"/>
                        </a:rPr>
                        <a:t>(11/142)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09136" y="3541691"/>
            <a:ext cx="3168205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January 2020 to December 2020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- 1.3% infection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rate without antibiotic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+mn-cs"/>
              </a:rPr>
              <a:t>(2/149)</a:t>
            </a:r>
          </a:p>
        </p:txBody>
      </p:sp>
    </p:spTree>
    <p:extLst>
      <p:ext uri="{BB962C8B-B14F-4D97-AF65-F5344CB8AC3E}">
        <p14:creationId xmlns:p14="http://schemas.microsoft.com/office/powerpoint/2010/main" val="1209919837"/>
      </p:ext>
    </p:extLst>
  </p:cSld>
  <p:clrMapOvr>
    <a:masterClrMapping/>
  </p:clrMapOvr>
  <p:transition spd="med" advClick="0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Verdana</vt:lpstr>
      <vt:lpstr>Wingdings 3</vt:lpstr>
      <vt:lpstr>Office Theme</vt:lpstr>
      <vt:lpstr>Ion Boardroom</vt:lpstr>
      <vt:lpstr>Target state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state</dc:title>
  <dc:creator>Ying Ying Tan</dc:creator>
  <cp:lastModifiedBy>Ying Ying Tan</cp:lastModifiedBy>
  <cp:revision>1</cp:revision>
  <dcterms:created xsi:type="dcterms:W3CDTF">2022-10-10T03:16:21Z</dcterms:created>
  <dcterms:modified xsi:type="dcterms:W3CDTF">2022-10-10T03:16:21Z</dcterms:modified>
</cp:coreProperties>
</file>