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5"/>
  </p:notesMasterIdLst>
  <p:sldIdLst>
    <p:sldId id="256" r:id="rId2"/>
    <p:sldId id="263" r:id="rId3"/>
    <p:sldId id="268" r:id="rId4"/>
    <p:sldId id="272" r:id="rId5"/>
    <p:sldId id="260" r:id="rId6"/>
    <p:sldId id="297" r:id="rId7"/>
    <p:sldId id="298" r:id="rId8"/>
    <p:sldId id="261" r:id="rId9"/>
    <p:sldId id="300" r:id="rId10"/>
    <p:sldId id="301" r:id="rId11"/>
    <p:sldId id="302" r:id="rId12"/>
    <p:sldId id="259" r:id="rId13"/>
    <p:sldId id="299" r:id="rId14"/>
  </p:sldIdLst>
  <p:sldSz cx="9144000" cy="5143500" type="screen16x9"/>
  <p:notesSz cx="6858000" cy="9144000"/>
  <p:embeddedFontLst>
    <p:embeddedFont>
      <p:font typeface="Nunito Light" pitchFamily="2" charset="0"/>
      <p:regular r:id="rId16"/>
      <p:italic r:id="rId17"/>
    </p:embeddedFont>
    <p:embeddedFont>
      <p:font typeface="Poppins"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9F7F30-4575-4DFB-9C0F-ECDE2FDC6B49}">
  <a:tblStyle styleId="{E79F7F30-4575-4DFB-9C0F-ECDE2FDC6B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F3869BE-3FCE-4A98-BE85-D0AE2A7D9A3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84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75d53425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75d534253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a:extLst>
            <a:ext uri="{FF2B5EF4-FFF2-40B4-BE49-F238E27FC236}">
              <a16:creationId xmlns:a16="http://schemas.microsoft.com/office/drawing/2014/main" id="{F51447B2-BF7A-85D3-594F-671B7005A56D}"/>
            </a:ext>
          </a:extLst>
        </p:cNvPr>
        <p:cNvGrpSpPr/>
        <p:nvPr/>
      </p:nvGrpSpPr>
      <p:grpSpPr>
        <a:xfrm>
          <a:off x="0" y="0"/>
          <a:ext cx="0" cy="0"/>
          <a:chOff x="0" y="0"/>
          <a:chExt cx="0" cy="0"/>
        </a:xfrm>
      </p:grpSpPr>
      <p:sp>
        <p:nvSpPr>
          <p:cNvPr id="302" name="Google Shape;302;g1910c9cffe2_0_69:notes">
            <a:extLst>
              <a:ext uri="{FF2B5EF4-FFF2-40B4-BE49-F238E27FC236}">
                <a16:creationId xmlns:a16="http://schemas.microsoft.com/office/drawing/2014/main" id="{7899F55D-BE91-95E9-797E-023FE62652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910c9cffe2_0_69:notes">
            <a:extLst>
              <a:ext uri="{FF2B5EF4-FFF2-40B4-BE49-F238E27FC236}">
                <a16:creationId xmlns:a16="http://schemas.microsoft.com/office/drawing/2014/main" id="{FA5E84EB-6212-844B-3D3E-CA726E1840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8760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a:extLst>
            <a:ext uri="{FF2B5EF4-FFF2-40B4-BE49-F238E27FC236}">
              <a16:creationId xmlns:a16="http://schemas.microsoft.com/office/drawing/2014/main" id="{8E8F6710-530A-309F-E5C7-151350D28134}"/>
            </a:ext>
          </a:extLst>
        </p:cNvPr>
        <p:cNvGrpSpPr/>
        <p:nvPr/>
      </p:nvGrpSpPr>
      <p:grpSpPr>
        <a:xfrm>
          <a:off x="0" y="0"/>
          <a:ext cx="0" cy="0"/>
          <a:chOff x="0" y="0"/>
          <a:chExt cx="0" cy="0"/>
        </a:xfrm>
      </p:grpSpPr>
      <p:sp>
        <p:nvSpPr>
          <p:cNvPr id="302" name="Google Shape;302;g1910c9cffe2_0_69:notes">
            <a:extLst>
              <a:ext uri="{FF2B5EF4-FFF2-40B4-BE49-F238E27FC236}">
                <a16:creationId xmlns:a16="http://schemas.microsoft.com/office/drawing/2014/main" id="{3760A5F7-3BEF-0D38-A4A8-91707E2AE0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910c9cffe2_0_69:notes">
            <a:extLst>
              <a:ext uri="{FF2B5EF4-FFF2-40B4-BE49-F238E27FC236}">
                <a16:creationId xmlns:a16="http://schemas.microsoft.com/office/drawing/2014/main" id="{D565E762-1350-C790-59DB-E05CAEB37A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7133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a:extLst>
            <a:ext uri="{FF2B5EF4-FFF2-40B4-BE49-F238E27FC236}">
              <a16:creationId xmlns:a16="http://schemas.microsoft.com/office/drawing/2014/main" id="{9706BCE8-7AF1-84A3-B640-0935FE3D856D}"/>
            </a:ext>
          </a:extLst>
        </p:cNvPr>
        <p:cNvGrpSpPr/>
        <p:nvPr/>
      </p:nvGrpSpPr>
      <p:grpSpPr>
        <a:xfrm>
          <a:off x="0" y="0"/>
          <a:ext cx="0" cy="0"/>
          <a:chOff x="0" y="0"/>
          <a:chExt cx="0" cy="0"/>
        </a:xfrm>
      </p:grpSpPr>
      <p:sp>
        <p:nvSpPr>
          <p:cNvPr id="257" name="Google Shape;257;g54dda1946d_6_308:notes">
            <a:extLst>
              <a:ext uri="{FF2B5EF4-FFF2-40B4-BE49-F238E27FC236}">
                <a16:creationId xmlns:a16="http://schemas.microsoft.com/office/drawing/2014/main" id="{B8A116B3-0C71-A642-5402-C542194F2F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08:notes">
            <a:extLst>
              <a:ext uri="{FF2B5EF4-FFF2-40B4-BE49-F238E27FC236}">
                <a16:creationId xmlns:a16="http://schemas.microsoft.com/office/drawing/2014/main" id="{E70C3ECA-4CD2-6F89-05FC-CE1CC6311D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28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627F1F7B-A5D3-B744-8D1A-41B939462BFB}"/>
            </a:ext>
          </a:extLst>
        </p:cNvPr>
        <p:cNvGrpSpPr/>
        <p:nvPr/>
      </p:nvGrpSpPr>
      <p:grpSpPr>
        <a:xfrm>
          <a:off x="0" y="0"/>
          <a:ext cx="0" cy="0"/>
          <a:chOff x="0" y="0"/>
          <a:chExt cx="0" cy="0"/>
        </a:xfrm>
      </p:grpSpPr>
      <p:sp>
        <p:nvSpPr>
          <p:cNvPr id="237" name="Google Shape;237;g54dda1946d_6_322:notes">
            <a:extLst>
              <a:ext uri="{FF2B5EF4-FFF2-40B4-BE49-F238E27FC236}">
                <a16:creationId xmlns:a16="http://schemas.microsoft.com/office/drawing/2014/main" id="{9F33021B-2756-788E-468F-93030E0E3B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54dda1946d_6_322:notes">
            <a:extLst>
              <a:ext uri="{FF2B5EF4-FFF2-40B4-BE49-F238E27FC236}">
                <a16:creationId xmlns:a16="http://schemas.microsoft.com/office/drawing/2014/main" id="{5437308F-EFBB-0E5B-A983-5232AAA4CC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19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a:extLst>
            <a:ext uri="{FF2B5EF4-FFF2-40B4-BE49-F238E27FC236}">
              <a16:creationId xmlns:a16="http://schemas.microsoft.com/office/drawing/2014/main" id="{FDD6AFDD-CAB6-A10B-5C1C-B74E9FDEFA51}"/>
            </a:ext>
          </a:extLst>
        </p:cNvPr>
        <p:cNvGrpSpPr/>
        <p:nvPr/>
      </p:nvGrpSpPr>
      <p:grpSpPr>
        <a:xfrm>
          <a:off x="0" y="0"/>
          <a:ext cx="0" cy="0"/>
          <a:chOff x="0" y="0"/>
          <a:chExt cx="0" cy="0"/>
        </a:xfrm>
      </p:grpSpPr>
      <p:sp>
        <p:nvSpPr>
          <p:cNvPr id="293" name="Google Shape;293;g54dda1946d_6_332:notes">
            <a:extLst>
              <a:ext uri="{FF2B5EF4-FFF2-40B4-BE49-F238E27FC236}">
                <a16:creationId xmlns:a16="http://schemas.microsoft.com/office/drawing/2014/main" id="{D9308265-8318-2349-AADE-7622C0CB53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4dda1946d_6_332:notes">
            <a:extLst>
              <a:ext uri="{FF2B5EF4-FFF2-40B4-BE49-F238E27FC236}">
                <a16:creationId xmlns:a16="http://schemas.microsoft.com/office/drawing/2014/main" id="{188F45CE-9F24-C33E-5F9D-B266D95B4C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267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a:extLst>
            <a:ext uri="{FF2B5EF4-FFF2-40B4-BE49-F238E27FC236}">
              <a16:creationId xmlns:a16="http://schemas.microsoft.com/office/drawing/2014/main" id="{7E81F99B-D11D-3653-68DD-FD6FAAEEE18D}"/>
            </a:ext>
          </a:extLst>
        </p:cNvPr>
        <p:cNvGrpSpPr/>
        <p:nvPr/>
      </p:nvGrpSpPr>
      <p:grpSpPr>
        <a:xfrm>
          <a:off x="0" y="0"/>
          <a:ext cx="0" cy="0"/>
          <a:chOff x="0" y="0"/>
          <a:chExt cx="0" cy="0"/>
        </a:xfrm>
      </p:grpSpPr>
      <p:sp>
        <p:nvSpPr>
          <p:cNvPr id="302" name="Google Shape;302;g1910c9cffe2_0_69:notes">
            <a:extLst>
              <a:ext uri="{FF2B5EF4-FFF2-40B4-BE49-F238E27FC236}">
                <a16:creationId xmlns:a16="http://schemas.microsoft.com/office/drawing/2014/main" id="{A933E740-8D6E-2DE2-8EE6-F780EAD03B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910c9cffe2_0_69:notes">
            <a:extLst>
              <a:ext uri="{FF2B5EF4-FFF2-40B4-BE49-F238E27FC236}">
                <a16:creationId xmlns:a16="http://schemas.microsoft.com/office/drawing/2014/main" id="{4FEDBE07-FCE2-5079-E51B-AF4B59588C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523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80675" y="1687650"/>
            <a:ext cx="6350100" cy="14310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080675" y="3183000"/>
            <a:ext cx="63501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0"/>
            <a:ext cx="1721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8680750" y="-35700"/>
            <a:ext cx="0" cy="5214900"/>
          </a:xfrm>
          <a:prstGeom prst="straightConnector1">
            <a:avLst/>
          </a:prstGeom>
          <a:noFill/>
          <a:ln w="9525" cap="flat" cmpd="sng">
            <a:solidFill>
              <a:schemeClr val="l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3"/>
        <p:cNvGrpSpPr/>
        <p:nvPr/>
      </p:nvGrpSpPr>
      <p:grpSpPr>
        <a:xfrm>
          <a:off x="0" y="0"/>
          <a:ext cx="0" cy="0"/>
          <a:chOff x="0" y="0"/>
          <a:chExt cx="0" cy="0"/>
        </a:xfrm>
      </p:grpSpPr>
      <p:sp>
        <p:nvSpPr>
          <p:cNvPr id="134" name="Google Shape;134;p19"/>
          <p:cNvSpPr/>
          <p:nvPr/>
        </p:nvSpPr>
        <p:spPr>
          <a:xfrm>
            <a:off x="0" y="0"/>
            <a:ext cx="1686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19"/>
          <p:cNvCxnSpPr/>
          <p:nvPr/>
        </p:nvCxnSpPr>
        <p:spPr>
          <a:xfrm>
            <a:off x="8909350" y="-35700"/>
            <a:ext cx="0" cy="5214900"/>
          </a:xfrm>
          <a:prstGeom prst="straightConnector1">
            <a:avLst/>
          </a:prstGeom>
          <a:noFill/>
          <a:ln w="9525" cap="flat" cmpd="sng">
            <a:solidFill>
              <a:schemeClr val="lt2"/>
            </a:solidFill>
            <a:prstDash val="solid"/>
            <a:round/>
            <a:headEnd type="none" w="med" len="med"/>
            <a:tailEnd type="none" w="med" len="med"/>
          </a:ln>
        </p:spPr>
      </p:cxnSp>
      <p:sp>
        <p:nvSpPr>
          <p:cNvPr id="136" name="Google Shape;136;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7" name="Google Shape;137;p19"/>
          <p:cNvSpPr txBox="1">
            <a:spLocks noGrp="1"/>
          </p:cNvSpPr>
          <p:nvPr>
            <p:ph type="subTitle" idx="1"/>
          </p:nvPr>
        </p:nvSpPr>
        <p:spPr>
          <a:xfrm>
            <a:off x="720000" y="2275025"/>
            <a:ext cx="2531100" cy="123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8" name="Google Shape;138;p19"/>
          <p:cNvSpPr txBox="1">
            <a:spLocks noGrp="1"/>
          </p:cNvSpPr>
          <p:nvPr>
            <p:ph type="subTitle" idx="2"/>
          </p:nvPr>
        </p:nvSpPr>
        <p:spPr>
          <a:xfrm>
            <a:off x="3306477" y="2275025"/>
            <a:ext cx="2531100" cy="123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39" name="Google Shape;139;p19"/>
          <p:cNvSpPr txBox="1">
            <a:spLocks noGrp="1"/>
          </p:cNvSpPr>
          <p:nvPr>
            <p:ph type="subTitle" idx="3"/>
          </p:nvPr>
        </p:nvSpPr>
        <p:spPr>
          <a:xfrm>
            <a:off x="5892953" y="2275026"/>
            <a:ext cx="2531100" cy="123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0" name="Google Shape;140;p19"/>
          <p:cNvSpPr txBox="1">
            <a:spLocks noGrp="1"/>
          </p:cNvSpPr>
          <p:nvPr>
            <p:ph type="subTitle" idx="4"/>
          </p:nvPr>
        </p:nvSpPr>
        <p:spPr>
          <a:xfrm>
            <a:off x="720000" y="1450250"/>
            <a:ext cx="2531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1" name="Google Shape;141;p19"/>
          <p:cNvSpPr txBox="1">
            <a:spLocks noGrp="1"/>
          </p:cNvSpPr>
          <p:nvPr>
            <p:ph type="subTitle" idx="5"/>
          </p:nvPr>
        </p:nvSpPr>
        <p:spPr>
          <a:xfrm>
            <a:off x="3306484" y="1450250"/>
            <a:ext cx="2531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2" name="Google Shape;142;p19"/>
          <p:cNvSpPr txBox="1">
            <a:spLocks noGrp="1"/>
          </p:cNvSpPr>
          <p:nvPr>
            <p:ph type="subTitle" idx="6"/>
          </p:nvPr>
        </p:nvSpPr>
        <p:spPr>
          <a:xfrm>
            <a:off x="5892959" y="1450250"/>
            <a:ext cx="2531100" cy="807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20"/>
          <p:cNvSpPr txBox="1">
            <a:spLocks noGrp="1"/>
          </p:cNvSpPr>
          <p:nvPr>
            <p:ph type="subTitle" idx="1"/>
          </p:nvPr>
        </p:nvSpPr>
        <p:spPr>
          <a:xfrm>
            <a:off x="726701" y="1701834"/>
            <a:ext cx="3649500" cy="10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6" name="Google Shape;146;p20"/>
          <p:cNvSpPr txBox="1">
            <a:spLocks noGrp="1"/>
          </p:cNvSpPr>
          <p:nvPr>
            <p:ph type="subTitle" idx="2"/>
          </p:nvPr>
        </p:nvSpPr>
        <p:spPr>
          <a:xfrm>
            <a:off x="4781130" y="1701834"/>
            <a:ext cx="3649500" cy="10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7" name="Google Shape;147;p20"/>
          <p:cNvSpPr txBox="1">
            <a:spLocks noGrp="1"/>
          </p:cNvSpPr>
          <p:nvPr>
            <p:ph type="subTitle" idx="3"/>
          </p:nvPr>
        </p:nvSpPr>
        <p:spPr>
          <a:xfrm>
            <a:off x="726701" y="3390025"/>
            <a:ext cx="3649500" cy="10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8" name="Google Shape;148;p20"/>
          <p:cNvSpPr txBox="1">
            <a:spLocks noGrp="1"/>
          </p:cNvSpPr>
          <p:nvPr>
            <p:ph type="subTitle" idx="4"/>
          </p:nvPr>
        </p:nvSpPr>
        <p:spPr>
          <a:xfrm>
            <a:off x="4781129" y="3390023"/>
            <a:ext cx="3649500" cy="10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49" name="Google Shape;149;p20"/>
          <p:cNvSpPr txBox="1">
            <a:spLocks noGrp="1"/>
          </p:cNvSpPr>
          <p:nvPr>
            <p:ph type="subTitle" idx="5"/>
          </p:nvPr>
        </p:nvSpPr>
        <p:spPr>
          <a:xfrm>
            <a:off x="726700" y="1321075"/>
            <a:ext cx="3649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50" name="Google Shape;150;p20"/>
          <p:cNvSpPr txBox="1">
            <a:spLocks noGrp="1"/>
          </p:cNvSpPr>
          <p:nvPr>
            <p:ph type="subTitle" idx="6"/>
          </p:nvPr>
        </p:nvSpPr>
        <p:spPr>
          <a:xfrm>
            <a:off x="726700" y="3009341"/>
            <a:ext cx="3649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51" name="Google Shape;151;p20"/>
          <p:cNvSpPr txBox="1">
            <a:spLocks noGrp="1"/>
          </p:cNvSpPr>
          <p:nvPr>
            <p:ph type="subTitle" idx="7"/>
          </p:nvPr>
        </p:nvSpPr>
        <p:spPr>
          <a:xfrm>
            <a:off x="4781096" y="1321075"/>
            <a:ext cx="3649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52" name="Google Shape;152;p20"/>
          <p:cNvSpPr txBox="1">
            <a:spLocks noGrp="1"/>
          </p:cNvSpPr>
          <p:nvPr>
            <p:ph type="subTitle" idx="8"/>
          </p:nvPr>
        </p:nvSpPr>
        <p:spPr>
          <a:xfrm>
            <a:off x="4781097" y="3009334"/>
            <a:ext cx="3649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53" name="Google Shape;153;p20"/>
          <p:cNvSpPr/>
          <p:nvPr/>
        </p:nvSpPr>
        <p:spPr>
          <a:xfrm>
            <a:off x="0" y="0"/>
            <a:ext cx="449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 name="Google Shape;154;p20"/>
          <p:cNvCxnSpPr/>
          <p:nvPr/>
        </p:nvCxnSpPr>
        <p:spPr>
          <a:xfrm>
            <a:off x="8576925"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155" name="Google Shape;155;p20"/>
          <p:cNvGrpSpPr/>
          <p:nvPr/>
        </p:nvGrpSpPr>
        <p:grpSpPr>
          <a:xfrm>
            <a:off x="2819875" y="4823675"/>
            <a:ext cx="6333600" cy="0"/>
            <a:chOff x="2220050" y="1547100"/>
            <a:chExt cx="6333600" cy="0"/>
          </a:xfrm>
        </p:grpSpPr>
        <p:cxnSp>
          <p:nvCxnSpPr>
            <p:cNvPr id="156" name="Google Shape;156;p20"/>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157" name="Google Shape;157;p20"/>
            <p:cNvCxnSpPr/>
            <p:nvPr/>
          </p:nvCxnSpPr>
          <p:spPr>
            <a:xfrm>
              <a:off x="2684450" y="1547100"/>
              <a:ext cx="58692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sp>
        <p:nvSpPr>
          <p:cNvPr id="184" name="Google Shape;184;p23"/>
          <p:cNvSpPr/>
          <p:nvPr/>
        </p:nvSpPr>
        <p:spPr>
          <a:xfrm>
            <a:off x="6501975" y="0"/>
            <a:ext cx="2642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5" name="Google Shape;185;p23"/>
          <p:cNvCxnSpPr/>
          <p:nvPr/>
        </p:nvCxnSpPr>
        <p:spPr>
          <a:xfrm>
            <a:off x="479225"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186" name="Google Shape;186;p23"/>
          <p:cNvGrpSpPr/>
          <p:nvPr/>
        </p:nvGrpSpPr>
        <p:grpSpPr>
          <a:xfrm flipH="1">
            <a:off x="-131100" y="313050"/>
            <a:ext cx="6464400" cy="0"/>
            <a:chOff x="2220050" y="1547100"/>
            <a:chExt cx="6464400" cy="0"/>
          </a:xfrm>
        </p:grpSpPr>
        <p:cxnSp>
          <p:nvCxnSpPr>
            <p:cNvPr id="187" name="Google Shape;187;p23"/>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188" name="Google Shape;188;p23"/>
            <p:cNvCxnSpPr/>
            <p:nvPr/>
          </p:nvCxnSpPr>
          <p:spPr>
            <a:xfrm>
              <a:off x="2684450" y="1547100"/>
              <a:ext cx="60000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9"/>
        <p:cNvGrpSpPr/>
        <p:nvPr/>
      </p:nvGrpSpPr>
      <p:grpSpPr>
        <a:xfrm>
          <a:off x="0" y="0"/>
          <a:ext cx="0" cy="0"/>
          <a:chOff x="0" y="0"/>
          <a:chExt cx="0" cy="0"/>
        </a:xfrm>
      </p:grpSpPr>
      <p:sp>
        <p:nvSpPr>
          <p:cNvPr id="190" name="Google Shape;190;p24"/>
          <p:cNvSpPr/>
          <p:nvPr/>
        </p:nvSpPr>
        <p:spPr>
          <a:xfrm flipH="1">
            <a:off x="-18775" y="-35700"/>
            <a:ext cx="1368000" cy="5179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 name="Google Shape;191;p24"/>
          <p:cNvCxnSpPr/>
          <p:nvPr/>
        </p:nvCxnSpPr>
        <p:spPr>
          <a:xfrm>
            <a:off x="8430781"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192" name="Google Shape;192;p24"/>
          <p:cNvGrpSpPr/>
          <p:nvPr/>
        </p:nvGrpSpPr>
        <p:grpSpPr>
          <a:xfrm>
            <a:off x="1798975" y="266225"/>
            <a:ext cx="7429500" cy="0"/>
            <a:chOff x="2220050" y="1547100"/>
            <a:chExt cx="7429500" cy="0"/>
          </a:xfrm>
        </p:grpSpPr>
        <p:cxnSp>
          <p:nvCxnSpPr>
            <p:cNvPr id="193" name="Google Shape;193;p24"/>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194" name="Google Shape;194;p24"/>
            <p:cNvCxnSpPr/>
            <p:nvPr/>
          </p:nvCxnSpPr>
          <p:spPr>
            <a:xfrm>
              <a:off x="2684450" y="1547100"/>
              <a:ext cx="6965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5911750" y="0"/>
            <a:ext cx="32322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3"/>
          <p:cNvCxnSpPr/>
          <p:nvPr/>
        </p:nvCxnSpPr>
        <p:spPr>
          <a:xfrm>
            <a:off x="712819" y="-35700"/>
            <a:ext cx="0" cy="5214900"/>
          </a:xfrm>
          <a:prstGeom prst="straightConnector1">
            <a:avLst/>
          </a:prstGeom>
          <a:noFill/>
          <a:ln w="9525" cap="flat" cmpd="sng">
            <a:solidFill>
              <a:schemeClr val="lt2"/>
            </a:solidFill>
            <a:prstDash val="solid"/>
            <a:round/>
            <a:headEnd type="none" w="med" len="med"/>
            <a:tailEnd type="none" w="med" len="med"/>
          </a:ln>
        </p:spPr>
      </p:cxnSp>
      <p:sp>
        <p:nvSpPr>
          <p:cNvPr id="16" name="Google Shape;16;p3"/>
          <p:cNvSpPr txBox="1">
            <a:spLocks noGrp="1"/>
          </p:cNvSpPr>
          <p:nvPr>
            <p:ph type="title"/>
          </p:nvPr>
        </p:nvSpPr>
        <p:spPr>
          <a:xfrm>
            <a:off x="1500200" y="2699650"/>
            <a:ext cx="33621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1500200" y="1602050"/>
            <a:ext cx="12888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7776150" y="0"/>
            <a:ext cx="1368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 name="Google Shape;28;p5"/>
          <p:cNvCxnSpPr/>
          <p:nvPr/>
        </p:nvCxnSpPr>
        <p:spPr>
          <a:xfrm>
            <a:off x="255619" y="-35700"/>
            <a:ext cx="0" cy="5214900"/>
          </a:xfrm>
          <a:prstGeom prst="straightConnector1">
            <a:avLst/>
          </a:prstGeom>
          <a:noFill/>
          <a:ln w="9525" cap="flat" cmpd="sng">
            <a:solidFill>
              <a:schemeClr val="lt2"/>
            </a:solidFill>
            <a:prstDash val="solid"/>
            <a:round/>
            <a:headEnd type="none" w="med" len="med"/>
            <a:tailEnd type="none" w="med" len="med"/>
          </a:ln>
        </p:spPr>
      </p:cxnSp>
      <p:sp>
        <p:nvSpPr>
          <p:cNvPr id="29" name="Google Shape;29;p5"/>
          <p:cNvSpPr txBox="1">
            <a:spLocks noGrp="1"/>
          </p:cNvSpPr>
          <p:nvPr>
            <p:ph type="title"/>
          </p:nvPr>
        </p:nvSpPr>
        <p:spPr>
          <a:xfrm>
            <a:off x="720000" y="445025"/>
            <a:ext cx="6166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5"/>
          <p:cNvSpPr txBox="1">
            <a:spLocks noGrp="1"/>
          </p:cNvSpPr>
          <p:nvPr>
            <p:ph type="subTitle" idx="1"/>
          </p:nvPr>
        </p:nvSpPr>
        <p:spPr>
          <a:xfrm>
            <a:off x="3873881" y="2193146"/>
            <a:ext cx="30009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1" name="Google Shape;31;p5"/>
          <p:cNvSpPr txBox="1">
            <a:spLocks noGrp="1"/>
          </p:cNvSpPr>
          <p:nvPr>
            <p:ph type="subTitle" idx="2"/>
          </p:nvPr>
        </p:nvSpPr>
        <p:spPr>
          <a:xfrm>
            <a:off x="720000" y="2193152"/>
            <a:ext cx="3000900" cy="17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 name="Google Shape;32;p5"/>
          <p:cNvSpPr txBox="1">
            <a:spLocks noGrp="1"/>
          </p:cNvSpPr>
          <p:nvPr>
            <p:ph type="subTitle" idx="3"/>
          </p:nvPr>
        </p:nvSpPr>
        <p:spPr>
          <a:xfrm>
            <a:off x="720000" y="1340875"/>
            <a:ext cx="3000900" cy="83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33" name="Google Shape;33;p5"/>
          <p:cNvSpPr txBox="1">
            <a:spLocks noGrp="1"/>
          </p:cNvSpPr>
          <p:nvPr>
            <p:ph type="subTitle" idx="4"/>
          </p:nvPr>
        </p:nvSpPr>
        <p:spPr>
          <a:xfrm>
            <a:off x="3873881" y="1340875"/>
            <a:ext cx="3000900" cy="837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2000">
                <a:solidFill>
                  <a:schemeClr val="dk1"/>
                </a:solidFill>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34" name="Google Shape;34;p5"/>
          <p:cNvGrpSpPr/>
          <p:nvPr/>
        </p:nvGrpSpPr>
        <p:grpSpPr>
          <a:xfrm flipH="1">
            <a:off x="-18775" y="4604000"/>
            <a:ext cx="7429500" cy="0"/>
            <a:chOff x="2220050" y="1547100"/>
            <a:chExt cx="7429500" cy="0"/>
          </a:xfrm>
        </p:grpSpPr>
        <p:cxnSp>
          <p:nvCxnSpPr>
            <p:cNvPr id="35" name="Google Shape;35;p5"/>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36" name="Google Shape;36;p5"/>
            <p:cNvCxnSpPr/>
            <p:nvPr/>
          </p:nvCxnSpPr>
          <p:spPr>
            <a:xfrm>
              <a:off x="2684450" y="1547100"/>
              <a:ext cx="6965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
        <p:cNvGrpSpPr/>
        <p:nvPr/>
      </p:nvGrpSpPr>
      <p:grpSpPr>
        <a:xfrm>
          <a:off x="0" y="0"/>
          <a:ext cx="0" cy="0"/>
          <a:chOff x="0" y="0"/>
          <a:chExt cx="0" cy="0"/>
        </a:xfrm>
      </p:grpSpPr>
      <p:sp>
        <p:nvSpPr>
          <p:cNvPr id="45" name="Google Shape;45;p7"/>
          <p:cNvSpPr/>
          <p:nvPr/>
        </p:nvSpPr>
        <p:spPr>
          <a:xfrm>
            <a:off x="6501975" y="0"/>
            <a:ext cx="26421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7"/>
          <p:cNvCxnSpPr/>
          <p:nvPr/>
        </p:nvCxnSpPr>
        <p:spPr>
          <a:xfrm>
            <a:off x="123225" y="-35700"/>
            <a:ext cx="0" cy="5214900"/>
          </a:xfrm>
          <a:prstGeom prst="straightConnector1">
            <a:avLst/>
          </a:prstGeom>
          <a:noFill/>
          <a:ln w="9525" cap="flat" cmpd="sng">
            <a:solidFill>
              <a:schemeClr val="lt2"/>
            </a:solidFill>
            <a:prstDash val="solid"/>
            <a:round/>
            <a:headEnd type="none" w="med" len="med"/>
            <a:tailEnd type="none" w="med" len="med"/>
          </a:ln>
        </p:spPr>
      </p:cxnSp>
      <p:sp>
        <p:nvSpPr>
          <p:cNvPr id="47" name="Google Shape;47;p7"/>
          <p:cNvSpPr txBox="1">
            <a:spLocks noGrp="1"/>
          </p:cNvSpPr>
          <p:nvPr>
            <p:ph type="subTitle" idx="1"/>
          </p:nvPr>
        </p:nvSpPr>
        <p:spPr>
          <a:xfrm>
            <a:off x="720000" y="1413363"/>
            <a:ext cx="53214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1600"/>
              </a:spcBef>
              <a:spcAft>
                <a:spcPts val="0"/>
              </a:spcAft>
              <a:buClr>
                <a:srgbClr val="E76A28"/>
              </a:buClr>
              <a:buSzPts val="1200"/>
              <a:buChar char="■"/>
              <a:defRPr/>
            </a:lvl3pPr>
            <a:lvl4pPr lvl="3" algn="ctr" rtl="0">
              <a:lnSpc>
                <a:spcPct val="100000"/>
              </a:lnSpc>
              <a:spcBef>
                <a:spcPts val="1600"/>
              </a:spcBef>
              <a:spcAft>
                <a:spcPts val="0"/>
              </a:spcAft>
              <a:buClr>
                <a:srgbClr val="E76A28"/>
              </a:buClr>
              <a:buSzPts val="1200"/>
              <a:buChar char="●"/>
              <a:defRPr/>
            </a:lvl4pPr>
            <a:lvl5pPr lvl="4" algn="ctr" rtl="0">
              <a:lnSpc>
                <a:spcPct val="100000"/>
              </a:lnSpc>
              <a:spcBef>
                <a:spcPts val="1600"/>
              </a:spcBef>
              <a:spcAft>
                <a:spcPts val="0"/>
              </a:spcAft>
              <a:buClr>
                <a:srgbClr val="E76A28"/>
              </a:buClr>
              <a:buSzPts val="1200"/>
              <a:buChar char="○"/>
              <a:defRPr/>
            </a:lvl5pPr>
            <a:lvl6pPr lvl="5" algn="ctr" rtl="0">
              <a:lnSpc>
                <a:spcPct val="100000"/>
              </a:lnSpc>
              <a:spcBef>
                <a:spcPts val="1600"/>
              </a:spcBef>
              <a:spcAft>
                <a:spcPts val="0"/>
              </a:spcAft>
              <a:buClr>
                <a:srgbClr val="999999"/>
              </a:buClr>
              <a:buSzPts val="1200"/>
              <a:buChar char="■"/>
              <a:defRPr/>
            </a:lvl6pPr>
            <a:lvl7pPr lvl="6" algn="ctr" rtl="0">
              <a:lnSpc>
                <a:spcPct val="100000"/>
              </a:lnSpc>
              <a:spcBef>
                <a:spcPts val="1600"/>
              </a:spcBef>
              <a:spcAft>
                <a:spcPts val="0"/>
              </a:spcAft>
              <a:buClr>
                <a:srgbClr val="999999"/>
              </a:buClr>
              <a:buSzPts val="1200"/>
              <a:buChar char="●"/>
              <a:defRPr/>
            </a:lvl7pPr>
            <a:lvl8pPr lvl="7" algn="ctr" rtl="0">
              <a:lnSpc>
                <a:spcPct val="100000"/>
              </a:lnSpc>
              <a:spcBef>
                <a:spcPts val="1600"/>
              </a:spcBef>
              <a:spcAft>
                <a:spcPts val="0"/>
              </a:spcAft>
              <a:buClr>
                <a:srgbClr val="999999"/>
              </a:buClr>
              <a:buSzPts val="1200"/>
              <a:buChar char="○"/>
              <a:defRPr/>
            </a:lvl8pPr>
            <a:lvl9pPr lvl="8" algn="ctr" rtl="0">
              <a:lnSpc>
                <a:spcPct val="100000"/>
              </a:lnSpc>
              <a:spcBef>
                <a:spcPts val="1600"/>
              </a:spcBef>
              <a:spcAft>
                <a:spcPts val="1600"/>
              </a:spcAft>
              <a:buClr>
                <a:srgbClr val="999999"/>
              </a:buClr>
              <a:buSzPts val="1200"/>
              <a:buChar char="■"/>
              <a:defRPr/>
            </a:lvl9pPr>
          </a:lstStyle>
          <a:p>
            <a:endParaRPr/>
          </a:p>
        </p:txBody>
      </p:sp>
      <p:sp>
        <p:nvSpPr>
          <p:cNvPr id="48" name="Google Shape;48;p7"/>
          <p:cNvSpPr txBox="1">
            <a:spLocks noGrp="1"/>
          </p:cNvSpPr>
          <p:nvPr>
            <p:ph type="title"/>
          </p:nvPr>
        </p:nvSpPr>
        <p:spPr>
          <a:xfrm>
            <a:off x="720000" y="445025"/>
            <a:ext cx="532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9" name="Google Shape;49;p7"/>
          <p:cNvGrpSpPr/>
          <p:nvPr/>
        </p:nvGrpSpPr>
        <p:grpSpPr>
          <a:xfrm flipH="1">
            <a:off x="-93775" y="4604000"/>
            <a:ext cx="4197300" cy="0"/>
            <a:chOff x="2220050" y="1547100"/>
            <a:chExt cx="4197300" cy="0"/>
          </a:xfrm>
        </p:grpSpPr>
        <p:cxnSp>
          <p:nvCxnSpPr>
            <p:cNvPr id="50" name="Google Shape;50;p7"/>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51" name="Google Shape;51;p7"/>
            <p:cNvCxnSpPr/>
            <p:nvPr/>
          </p:nvCxnSpPr>
          <p:spPr>
            <a:xfrm>
              <a:off x="2684450" y="1547100"/>
              <a:ext cx="37329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3454075" y="13071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4" name="Google Shape;54;p8"/>
          <p:cNvSpPr/>
          <p:nvPr/>
        </p:nvSpPr>
        <p:spPr>
          <a:xfrm>
            <a:off x="0" y="0"/>
            <a:ext cx="2660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 name="Google Shape;55;p8"/>
          <p:cNvCxnSpPr/>
          <p:nvPr/>
        </p:nvCxnSpPr>
        <p:spPr>
          <a:xfrm>
            <a:off x="8430775"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56" name="Google Shape;56;p8"/>
          <p:cNvGrpSpPr/>
          <p:nvPr/>
        </p:nvGrpSpPr>
        <p:grpSpPr>
          <a:xfrm>
            <a:off x="3230850" y="4760600"/>
            <a:ext cx="6025500" cy="0"/>
            <a:chOff x="2220050" y="1547100"/>
            <a:chExt cx="6025500" cy="0"/>
          </a:xfrm>
        </p:grpSpPr>
        <p:cxnSp>
          <p:nvCxnSpPr>
            <p:cNvPr id="57" name="Google Shape;57;p8"/>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58" name="Google Shape;58;p8"/>
            <p:cNvCxnSpPr/>
            <p:nvPr/>
          </p:nvCxnSpPr>
          <p:spPr>
            <a:xfrm>
              <a:off x="2684450" y="1547100"/>
              <a:ext cx="5561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5555725" y="0"/>
            <a:ext cx="3588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txBox="1">
            <a:spLocks noGrp="1"/>
          </p:cNvSpPr>
          <p:nvPr>
            <p:ph type="title"/>
          </p:nvPr>
        </p:nvSpPr>
        <p:spPr>
          <a:xfrm>
            <a:off x="713225" y="1254000"/>
            <a:ext cx="41586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62" name="Google Shape;62;p9"/>
          <p:cNvSpPr txBox="1">
            <a:spLocks noGrp="1"/>
          </p:cNvSpPr>
          <p:nvPr>
            <p:ph type="subTitle" idx="1"/>
          </p:nvPr>
        </p:nvSpPr>
        <p:spPr>
          <a:xfrm>
            <a:off x="713225" y="3218400"/>
            <a:ext cx="41586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cxnSp>
        <p:nvCxnSpPr>
          <p:cNvPr id="63" name="Google Shape;63;p9"/>
          <p:cNvCxnSpPr/>
          <p:nvPr/>
        </p:nvCxnSpPr>
        <p:spPr>
          <a:xfrm>
            <a:off x="517944"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64" name="Google Shape;64;p9"/>
          <p:cNvGrpSpPr/>
          <p:nvPr/>
        </p:nvGrpSpPr>
        <p:grpSpPr>
          <a:xfrm flipH="1">
            <a:off x="-93775" y="4604000"/>
            <a:ext cx="4197300" cy="0"/>
            <a:chOff x="2220050" y="1547100"/>
            <a:chExt cx="4197300" cy="0"/>
          </a:xfrm>
        </p:grpSpPr>
        <p:cxnSp>
          <p:nvCxnSpPr>
            <p:cNvPr id="65" name="Google Shape;65;p9"/>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66" name="Google Shape;66;p9"/>
            <p:cNvCxnSpPr/>
            <p:nvPr/>
          </p:nvCxnSpPr>
          <p:spPr>
            <a:xfrm>
              <a:off x="2684450" y="1547100"/>
              <a:ext cx="37329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95"/>
        <p:cNvGrpSpPr/>
        <p:nvPr/>
      </p:nvGrpSpPr>
      <p:grpSpPr>
        <a:xfrm>
          <a:off x="0" y="0"/>
          <a:ext cx="0" cy="0"/>
          <a:chOff x="0" y="0"/>
          <a:chExt cx="0" cy="0"/>
        </a:xfrm>
      </p:grpSpPr>
      <p:sp>
        <p:nvSpPr>
          <p:cNvPr id="96" name="Google Shape;96;p14"/>
          <p:cNvSpPr/>
          <p:nvPr/>
        </p:nvSpPr>
        <p:spPr>
          <a:xfrm>
            <a:off x="0" y="0"/>
            <a:ext cx="40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98" name="Google Shape;98;p14"/>
          <p:cNvCxnSpPr/>
          <p:nvPr/>
        </p:nvCxnSpPr>
        <p:spPr>
          <a:xfrm>
            <a:off x="8783850"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99" name="Google Shape;99;p14"/>
          <p:cNvGrpSpPr/>
          <p:nvPr/>
        </p:nvGrpSpPr>
        <p:grpSpPr>
          <a:xfrm>
            <a:off x="1501085" y="4854300"/>
            <a:ext cx="7698000" cy="0"/>
            <a:chOff x="2220050" y="1547100"/>
            <a:chExt cx="7698000" cy="0"/>
          </a:xfrm>
        </p:grpSpPr>
        <p:cxnSp>
          <p:nvCxnSpPr>
            <p:cNvPr id="100" name="Google Shape;100;p14"/>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101" name="Google Shape;101;p14"/>
            <p:cNvCxnSpPr/>
            <p:nvPr/>
          </p:nvCxnSpPr>
          <p:spPr>
            <a:xfrm>
              <a:off x="2684450" y="1547100"/>
              <a:ext cx="72336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713250" y="445025"/>
            <a:ext cx="463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9" name="Google Shape;119;p17"/>
          <p:cNvSpPr txBox="1">
            <a:spLocks noGrp="1"/>
          </p:cNvSpPr>
          <p:nvPr>
            <p:ph type="body" idx="1"/>
          </p:nvPr>
        </p:nvSpPr>
        <p:spPr>
          <a:xfrm>
            <a:off x="713250" y="1257575"/>
            <a:ext cx="7717500" cy="2759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120" name="Google Shape;120;p17"/>
          <p:cNvSpPr/>
          <p:nvPr/>
        </p:nvSpPr>
        <p:spPr>
          <a:xfrm>
            <a:off x="0" y="0"/>
            <a:ext cx="590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 name="Google Shape;121;p17"/>
          <p:cNvCxnSpPr/>
          <p:nvPr/>
        </p:nvCxnSpPr>
        <p:spPr>
          <a:xfrm>
            <a:off x="8735575" y="-35700"/>
            <a:ext cx="0" cy="5214900"/>
          </a:xfrm>
          <a:prstGeom prst="straightConnector1">
            <a:avLst/>
          </a:prstGeom>
          <a:noFill/>
          <a:ln w="9525" cap="flat" cmpd="sng">
            <a:solidFill>
              <a:schemeClr val="lt2"/>
            </a:solidFill>
            <a:prstDash val="solid"/>
            <a:round/>
            <a:headEnd type="none" w="med" len="med"/>
            <a:tailEnd type="none" w="med" len="med"/>
          </a:ln>
        </p:spPr>
      </p:cxnSp>
      <p:grpSp>
        <p:nvGrpSpPr>
          <p:cNvPr id="122" name="Google Shape;122;p17"/>
          <p:cNvGrpSpPr/>
          <p:nvPr/>
        </p:nvGrpSpPr>
        <p:grpSpPr>
          <a:xfrm>
            <a:off x="3886675" y="4976075"/>
            <a:ext cx="5341800" cy="0"/>
            <a:chOff x="2220050" y="1547100"/>
            <a:chExt cx="5341800" cy="0"/>
          </a:xfrm>
        </p:grpSpPr>
        <p:cxnSp>
          <p:nvCxnSpPr>
            <p:cNvPr id="123" name="Google Shape;123;p17"/>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124" name="Google Shape;124;p17"/>
            <p:cNvCxnSpPr/>
            <p:nvPr/>
          </p:nvCxnSpPr>
          <p:spPr>
            <a:xfrm>
              <a:off x="2684450" y="1547100"/>
              <a:ext cx="48774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160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1600"/>
              </a:spcBef>
              <a:spcAft>
                <a:spcPts val="160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8" r:id="rId7"/>
    <p:sldLayoutId id="2147483660" r:id="rId8"/>
    <p:sldLayoutId id="2147483663" r:id="rId9"/>
    <p:sldLayoutId id="2147483665" r:id="rId10"/>
    <p:sldLayoutId id="2147483666"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8"/>
          <p:cNvSpPr txBox="1">
            <a:spLocks noGrp="1"/>
          </p:cNvSpPr>
          <p:nvPr>
            <p:ph type="ctrTitle"/>
          </p:nvPr>
        </p:nvSpPr>
        <p:spPr>
          <a:xfrm>
            <a:off x="2080675" y="1687650"/>
            <a:ext cx="6350100" cy="1431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b="1" dirty="0"/>
              <a:t>TITANIC DATASET EXPLORATORY DATA ANALYSIS (EDA)</a:t>
            </a:r>
            <a:endParaRPr sz="4400" dirty="0"/>
          </a:p>
        </p:txBody>
      </p:sp>
      <p:sp>
        <p:nvSpPr>
          <p:cNvPr id="206" name="Google Shape;206;p28"/>
          <p:cNvSpPr txBox="1">
            <a:spLocks noGrp="1"/>
          </p:cNvSpPr>
          <p:nvPr>
            <p:ph type="subTitle" idx="1"/>
          </p:nvPr>
        </p:nvSpPr>
        <p:spPr>
          <a:xfrm>
            <a:off x="2080675" y="3183000"/>
            <a:ext cx="63501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MEINA LISA</a:t>
            </a:r>
            <a:endParaRPr dirty="0"/>
          </a:p>
        </p:txBody>
      </p:sp>
      <p:grpSp>
        <p:nvGrpSpPr>
          <p:cNvPr id="207" name="Google Shape;207;p28"/>
          <p:cNvGrpSpPr/>
          <p:nvPr/>
        </p:nvGrpSpPr>
        <p:grpSpPr>
          <a:xfrm>
            <a:off x="2162900" y="907020"/>
            <a:ext cx="7055100" cy="0"/>
            <a:chOff x="2220050" y="1547100"/>
            <a:chExt cx="7055100" cy="0"/>
          </a:xfrm>
        </p:grpSpPr>
        <p:cxnSp>
          <p:nvCxnSpPr>
            <p:cNvPr id="208" name="Google Shape;208;p28"/>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209" name="Google Shape;209;p28"/>
            <p:cNvCxnSpPr/>
            <p:nvPr/>
          </p:nvCxnSpPr>
          <p:spPr>
            <a:xfrm>
              <a:off x="2684450" y="1547100"/>
              <a:ext cx="65907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a:extLst>
            <a:ext uri="{FF2B5EF4-FFF2-40B4-BE49-F238E27FC236}">
              <a16:creationId xmlns:a16="http://schemas.microsoft.com/office/drawing/2014/main" id="{B6814EA2-4CA5-33C2-5F18-74E142C4D9A2}"/>
            </a:ext>
          </a:extLst>
        </p:cNvPr>
        <p:cNvGrpSpPr/>
        <p:nvPr/>
      </p:nvGrpSpPr>
      <p:grpSpPr>
        <a:xfrm>
          <a:off x="0" y="0"/>
          <a:ext cx="0" cy="0"/>
          <a:chOff x="0" y="0"/>
          <a:chExt cx="0" cy="0"/>
        </a:xfrm>
      </p:grpSpPr>
      <p:sp>
        <p:nvSpPr>
          <p:cNvPr id="305" name="Google Shape;305;p36">
            <a:extLst>
              <a:ext uri="{FF2B5EF4-FFF2-40B4-BE49-F238E27FC236}">
                <a16:creationId xmlns:a16="http://schemas.microsoft.com/office/drawing/2014/main" id="{A5B3FBB4-5CBC-16A9-CDFB-C88EC6F32B7B}"/>
              </a:ext>
            </a:extLst>
          </p:cNvPr>
          <p:cNvSpPr txBox="1">
            <a:spLocks noGrp="1"/>
          </p:cNvSpPr>
          <p:nvPr>
            <p:ph type="title"/>
          </p:nvPr>
        </p:nvSpPr>
        <p:spPr>
          <a:xfrm>
            <a:off x="713250" y="445025"/>
            <a:ext cx="4635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 DISTRIBUTION</a:t>
            </a:r>
            <a:endParaRPr dirty="0"/>
          </a:p>
        </p:txBody>
      </p:sp>
      <p:sp>
        <p:nvSpPr>
          <p:cNvPr id="306" name="Google Shape;306;p36">
            <a:extLst>
              <a:ext uri="{FF2B5EF4-FFF2-40B4-BE49-F238E27FC236}">
                <a16:creationId xmlns:a16="http://schemas.microsoft.com/office/drawing/2014/main" id="{A45A3880-F22B-7991-19A9-9E67B0F06DA1}"/>
              </a:ext>
            </a:extLst>
          </p:cNvPr>
          <p:cNvSpPr txBox="1">
            <a:spLocks noGrp="1"/>
          </p:cNvSpPr>
          <p:nvPr>
            <p:ph type="body" idx="1"/>
          </p:nvPr>
        </p:nvSpPr>
        <p:spPr>
          <a:xfrm>
            <a:off x="5829300" y="1257575"/>
            <a:ext cx="2601450" cy="27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1400" b="1" dirty="0"/>
              <a:t>Analysis:</a:t>
            </a:r>
            <a:endParaRPr sz="1400" dirty="0"/>
          </a:p>
          <a:p>
            <a:pPr marL="171450" lvl="0" indent="-171450" algn="l" rtl="0">
              <a:spcBef>
                <a:spcPts val="1200"/>
              </a:spcBef>
              <a:spcAft>
                <a:spcPts val="0"/>
              </a:spcAft>
              <a:buClr>
                <a:schemeClr val="dk2"/>
              </a:buClr>
              <a:buSzPts val="1100"/>
              <a:buFontTx/>
              <a:buChar char="-"/>
            </a:pPr>
            <a:r>
              <a:rPr lang="en" sz="1400" dirty="0"/>
              <a:t>Dominated by adults  (20 – 59 years), with 413 people out of 499 total</a:t>
            </a:r>
            <a:endParaRPr sz="1400" dirty="0"/>
          </a:p>
        </p:txBody>
      </p:sp>
      <p:pic>
        <p:nvPicPr>
          <p:cNvPr id="3" name="Picture 2">
            <a:extLst>
              <a:ext uri="{FF2B5EF4-FFF2-40B4-BE49-F238E27FC236}">
                <a16:creationId xmlns:a16="http://schemas.microsoft.com/office/drawing/2014/main" id="{39572B10-4D93-AF8A-B2F0-46A1034239F1}"/>
              </a:ext>
            </a:extLst>
          </p:cNvPr>
          <p:cNvPicPr>
            <a:picLocks noChangeAspect="1"/>
          </p:cNvPicPr>
          <p:nvPr/>
        </p:nvPicPr>
        <p:blipFill>
          <a:blip r:embed="rId3"/>
          <a:stretch>
            <a:fillRect/>
          </a:stretch>
        </p:blipFill>
        <p:spPr>
          <a:xfrm>
            <a:off x="717407" y="1257576"/>
            <a:ext cx="4986441" cy="2759700"/>
          </a:xfrm>
          <a:prstGeom prst="rect">
            <a:avLst/>
          </a:prstGeom>
        </p:spPr>
      </p:pic>
    </p:spTree>
    <p:extLst>
      <p:ext uri="{BB962C8B-B14F-4D97-AF65-F5344CB8AC3E}">
        <p14:creationId xmlns:p14="http://schemas.microsoft.com/office/powerpoint/2010/main" val="1720139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a:extLst>
            <a:ext uri="{FF2B5EF4-FFF2-40B4-BE49-F238E27FC236}">
              <a16:creationId xmlns:a16="http://schemas.microsoft.com/office/drawing/2014/main" id="{991AA13C-A2FB-E9B0-C8B3-456BDF9C9A05}"/>
            </a:ext>
          </a:extLst>
        </p:cNvPr>
        <p:cNvGrpSpPr/>
        <p:nvPr/>
      </p:nvGrpSpPr>
      <p:grpSpPr>
        <a:xfrm>
          <a:off x="0" y="0"/>
          <a:ext cx="0" cy="0"/>
          <a:chOff x="0" y="0"/>
          <a:chExt cx="0" cy="0"/>
        </a:xfrm>
      </p:grpSpPr>
      <p:sp>
        <p:nvSpPr>
          <p:cNvPr id="305" name="Google Shape;305;p36">
            <a:extLst>
              <a:ext uri="{FF2B5EF4-FFF2-40B4-BE49-F238E27FC236}">
                <a16:creationId xmlns:a16="http://schemas.microsoft.com/office/drawing/2014/main" id="{1799DC15-8942-C674-516D-6F1A8187B076}"/>
              </a:ext>
            </a:extLst>
          </p:cNvPr>
          <p:cNvSpPr txBox="1">
            <a:spLocks noGrp="1"/>
          </p:cNvSpPr>
          <p:nvPr>
            <p:ph type="title"/>
          </p:nvPr>
        </p:nvSpPr>
        <p:spPr>
          <a:xfrm>
            <a:off x="713250" y="445025"/>
            <a:ext cx="4635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SURVIVAL RATE</a:t>
            </a:r>
            <a:endParaRPr dirty="0"/>
          </a:p>
        </p:txBody>
      </p:sp>
      <p:sp>
        <p:nvSpPr>
          <p:cNvPr id="306" name="Google Shape;306;p36">
            <a:extLst>
              <a:ext uri="{FF2B5EF4-FFF2-40B4-BE49-F238E27FC236}">
                <a16:creationId xmlns:a16="http://schemas.microsoft.com/office/drawing/2014/main" id="{B510E5E9-3C9D-D304-674A-CCD555181968}"/>
              </a:ext>
            </a:extLst>
          </p:cNvPr>
          <p:cNvSpPr txBox="1">
            <a:spLocks noGrp="1"/>
          </p:cNvSpPr>
          <p:nvPr>
            <p:ph type="body" idx="1"/>
          </p:nvPr>
        </p:nvSpPr>
        <p:spPr>
          <a:xfrm>
            <a:off x="5829300" y="1257575"/>
            <a:ext cx="2601450" cy="27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1400" b="1" dirty="0"/>
              <a:t>Analysis:</a:t>
            </a:r>
            <a:endParaRPr sz="1400" dirty="0"/>
          </a:p>
          <a:p>
            <a:pPr marL="171450" lvl="0" indent="-171450" algn="l" rtl="0">
              <a:spcBef>
                <a:spcPts val="1200"/>
              </a:spcBef>
              <a:spcAft>
                <a:spcPts val="0"/>
              </a:spcAft>
              <a:buClr>
                <a:schemeClr val="dk2"/>
              </a:buClr>
              <a:buSzPts val="1100"/>
              <a:buFontTx/>
              <a:buChar char="-"/>
            </a:pPr>
            <a:r>
              <a:rPr lang="en" sz="1400" dirty="0"/>
              <a:t>The distribution of survivors vs non-survivors is</a:t>
            </a:r>
            <a:r>
              <a:rPr lang="en" sz="1400" b="1" dirty="0"/>
              <a:t> </a:t>
            </a:r>
            <a:r>
              <a:rPr lang="en" sz="1400" dirty="0"/>
              <a:t>relatively balanced.</a:t>
            </a:r>
            <a:endParaRPr sz="1400" dirty="0"/>
          </a:p>
        </p:txBody>
      </p:sp>
      <p:pic>
        <p:nvPicPr>
          <p:cNvPr id="4" name="Picture 3">
            <a:extLst>
              <a:ext uri="{FF2B5EF4-FFF2-40B4-BE49-F238E27FC236}">
                <a16:creationId xmlns:a16="http://schemas.microsoft.com/office/drawing/2014/main" id="{54D62FB2-9F53-A52E-B99F-49DFB51B212D}"/>
              </a:ext>
            </a:extLst>
          </p:cNvPr>
          <p:cNvPicPr>
            <a:picLocks noChangeAspect="1"/>
          </p:cNvPicPr>
          <p:nvPr/>
        </p:nvPicPr>
        <p:blipFill>
          <a:blip r:embed="rId3"/>
          <a:stretch>
            <a:fillRect/>
          </a:stretch>
        </p:blipFill>
        <p:spPr>
          <a:xfrm>
            <a:off x="1024752" y="1140311"/>
            <a:ext cx="4012896" cy="3301580"/>
          </a:xfrm>
          <a:prstGeom prst="rect">
            <a:avLst/>
          </a:prstGeom>
        </p:spPr>
      </p:pic>
    </p:spTree>
    <p:extLst>
      <p:ext uri="{BB962C8B-B14F-4D97-AF65-F5344CB8AC3E}">
        <p14:creationId xmlns:p14="http://schemas.microsoft.com/office/powerpoint/2010/main" val="2509991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720000" y="445025"/>
            <a:ext cx="521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241" name="Google Shape;241;p31"/>
          <p:cNvSpPr txBox="1">
            <a:spLocks noGrp="1"/>
          </p:cNvSpPr>
          <p:nvPr>
            <p:ph type="subTitle" idx="1"/>
          </p:nvPr>
        </p:nvSpPr>
        <p:spPr>
          <a:xfrm>
            <a:off x="720000" y="1413375"/>
            <a:ext cx="5212800" cy="2674500"/>
          </a:xfrm>
          <a:prstGeom prst="rect">
            <a:avLst/>
          </a:prstGeom>
        </p:spPr>
        <p:txBody>
          <a:bodyPr spcFirstLastPara="1" wrap="square" lIns="91425" tIns="91425" rIns="91425" bIns="91425" anchor="t" anchorCtr="0">
            <a:noAutofit/>
          </a:bodyPr>
          <a:lstStyle/>
          <a:p>
            <a:pPr>
              <a:buNone/>
            </a:pPr>
            <a:r>
              <a:rPr lang="en-US" b="1" dirty="0"/>
              <a:t>Summary of Findings:</a:t>
            </a:r>
            <a:endParaRPr lang="en-US" dirty="0"/>
          </a:p>
          <a:p>
            <a:pPr>
              <a:buFont typeface="Arial" panose="020B0604020202020204" pitchFamily="34" charset="0"/>
              <a:buChar char="•"/>
            </a:pPr>
            <a:r>
              <a:rPr lang="en-US" dirty="0"/>
              <a:t>The dataset contains 500 rows and 4 columns: survived, name, sex, and age.</a:t>
            </a:r>
          </a:p>
          <a:p>
            <a:pPr>
              <a:buFont typeface="Arial" panose="020B0604020202020204" pitchFamily="34" charset="0"/>
              <a:buChar char="•"/>
            </a:pPr>
            <a:r>
              <a:rPr lang="en-US" dirty="0"/>
              <a:t>The age column had 49 missing values (9.8%), which were addressed using median imputation.</a:t>
            </a:r>
          </a:p>
          <a:p>
            <a:pPr>
              <a:buFont typeface="Arial" panose="020B0604020202020204" pitchFamily="34" charset="0"/>
              <a:buChar char="•"/>
            </a:pPr>
            <a:r>
              <a:rPr lang="en-US" dirty="0"/>
              <a:t>There was one duplicate data, so 1 row were removed.</a:t>
            </a:r>
          </a:p>
          <a:p>
            <a:pPr>
              <a:buFont typeface="Arial" panose="020B0604020202020204" pitchFamily="34" charset="0"/>
              <a:buChar char="•"/>
            </a:pPr>
            <a:r>
              <a:rPr lang="en-US" dirty="0"/>
              <a:t>Average passenger age: approximately 29 years, ranging from 0.75 to 80 years old.</a:t>
            </a:r>
          </a:p>
          <a:p>
            <a:pPr>
              <a:buFont typeface="Arial" panose="020B0604020202020204" pitchFamily="34" charset="0"/>
              <a:buChar char="•"/>
            </a:pPr>
            <a:r>
              <a:rPr lang="en-US" dirty="0"/>
              <a:t>Passenger composition: 288 males and 212 females.</a:t>
            </a:r>
          </a:p>
          <a:p>
            <a:pPr>
              <a:buFont typeface="Arial" panose="020B0604020202020204" pitchFamily="34" charset="0"/>
              <a:buChar char="•"/>
            </a:pPr>
            <a:r>
              <a:rPr lang="en-US" dirty="0"/>
              <a:t>Survival count: 270 passengers survived, and 230 did not survive.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a:extLst>
            <a:ext uri="{FF2B5EF4-FFF2-40B4-BE49-F238E27FC236}">
              <a16:creationId xmlns:a16="http://schemas.microsoft.com/office/drawing/2014/main" id="{2FDA468E-8A30-B986-A6B8-57E95F8B59D5}"/>
            </a:ext>
          </a:extLst>
        </p:cNvPr>
        <p:cNvGrpSpPr/>
        <p:nvPr/>
      </p:nvGrpSpPr>
      <p:grpSpPr>
        <a:xfrm>
          <a:off x="0" y="0"/>
          <a:ext cx="0" cy="0"/>
          <a:chOff x="0" y="0"/>
          <a:chExt cx="0" cy="0"/>
        </a:xfrm>
      </p:grpSpPr>
      <p:sp>
        <p:nvSpPr>
          <p:cNvPr id="6" name="Google Shape;464;p47">
            <a:extLst>
              <a:ext uri="{FF2B5EF4-FFF2-40B4-BE49-F238E27FC236}">
                <a16:creationId xmlns:a16="http://schemas.microsoft.com/office/drawing/2014/main" id="{DC96D331-A2E7-9C20-0BA9-998946AE02B3}"/>
              </a:ext>
            </a:extLst>
          </p:cNvPr>
          <p:cNvSpPr txBox="1">
            <a:spLocks noGrp="1"/>
          </p:cNvSpPr>
          <p:nvPr>
            <p:ph type="title"/>
          </p:nvPr>
        </p:nvSpPr>
        <p:spPr>
          <a:xfrm>
            <a:off x="724020" y="1290277"/>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THANKS!</a:t>
            </a:r>
            <a:endParaRPr sz="7200" dirty="0"/>
          </a:p>
        </p:txBody>
      </p:sp>
      <p:sp>
        <p:nvSpPr>
          <p:cNvPr id="7" name="Google Shape;465;p47">
            <a:extLst>
              <a:ext uri="{FF2B5EF4-FFF2-40B4-BE49-F238E27FC236}">
                <a16:creationId xmlns:a16="http://schemas.microsoft.com/office/drawing/2014/main" id="{5E3C5DE4-AB27-E151-2D97-7224FBB2552E}"/>
              </a:ext>
            </a:extLst>
          </p:cNvPr>
          <p:cNvSpPr txBox="1">
            <a:spLocks/>
          </p:cNvSpPr>
          <p:nvPr/>
        </p:nvSpPr>
        <p:spPr>
          <a:xfrm>
            <a:off x="767051" y="2348977"/>
            <a:ext cx="4448100" cy="1058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latin typeface="Poppins" panose="00000500000000000000" pitchFamily="2" charset="0"/>
              <a:cs typeface="Poppins" panose="00000500000000000000" pitchFamily="2" charset="0"/>
            </a:endParaRPr>
          </a:p>
          <a:p>
            <a:r>
              <a:rPr lang="en-US" dirty="0">
                <a:latin typeface="Poppins" panose="00000500000000000000" pitchFamily="2" charset="0"/>
                <a:cs typeface="Poppins" panose="00000500000000000000" pitchFamily="2" charset="0"/>
              </a:rPr>
              <a:t>  meinalisa02@gmail.com</a:t>
            </a:r>
          </a:p>
          <a:p>
            <a:r>
              <a:rPr lang="en-US" dirty="0">
                <a:latin typeface="Poppins" panose="00000500000000000000" pitchFamily="2" charset="0"/>
                <a:cs typeface="Poppins" panose="00000500000000000000" pitchFamily="2" charset="0"/>
              </a:rPr>
              <a:t>  +(62) 852 6049 8159</a:t>
            </a:r>
          </a:p>
        </p:txBody>
      </p:sp>
      <p:grpSp>
        <p:nvGrpSpPr>
          <p:cNvPr id="8" name="Google Shape;467;p47">
            <a:extLst>
              <a:ext uri="{FF2B5EF4-FFF2-40B4-BE49-F238E27FC236}">
                <a16:creationId xmlns:a16="http://schemas.microsoft.com/office/drawing/2014/main" id="{D946D549-3159-3CF2-4F8D-8DD32D5FCFEC}"/>
              </a:ext>
            </a:extLst>
          </p:cNvPr>
          <p:cNvGrpSpPr/>
          <p:nvPr/>
        </p:nvGrpSpPr>
        <p:grpSpPr>
          <a:xfrm flipH="1">
            <a:off x="0" y="3510654"/>
            <a:ext cx="4949100" cy="0"/>
            <a:chOff x="2220050" y="1547100"/>
            <a:chExt cx="4949100" cy="0"/>
          </a:xfrm>
        </p:grpSpPr>
        <p:cxnSp>
          <p:nvCxnSpPr>
            <p:cNvPr id="9" name="Google Shape;468;p47">
              <a:extLst>
                <a:ext uri="{FF2B5EF4-FFF2-40B4-BE49-F238E27FC236}">
                  <a16:creationId xmlns:a16="http://schemas.microsoft.com/office/drawing/2014/main" id="{A4DCE4A4-F362-9B3B-0D9A-49068A2C2A6B}"/>
                </a:ext>
              </a:extLst>
            </p:cNvPr>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10" name="Google Shape;469;p47">
              <a:extLst>
                <a:ext uri="{FF2B5EF4-FFF2-40B4-BE49-F238E27FC236}">
                  <a16:creationId xmlns:a16="http://schemas.microsoft.com/office/drawing/2014/main" id="{3722E8E0-567A-D3DF-D0E2-61D2C861A12A}"/>
                </a:ext>
              </a:extLst>
            </p:cNvPr>
            <p:cNvCxnSpPr/>
            <p:nvPr/>
          </p:nvCxnSpPr>
          <p:spPr>
            <a:xfrm>
              <a:off x="2684450" y="1547100"/>
              <a:ext cx="4484700" cy="0"/>
            </a:xfrm>
            <a:prstGeom prst="straightConnector1">
              <a:avLst/>
            </a:prstGeom>
            <a:noFill/>
            <a:ln w="9525" cap="flat" cmpd="sng">
              <a:solidFill>
                <a:schemeClr val="dk1"/>
              </a:solidFill>
              <a:prstDash val="solid"/>
              <a:round/>
              <a:headEnd type="none" w="med" len="med"/>
              <a:tailEnd type="none" w="med" len="med"/>
            </a:ln>
          </p:spPr>
        </p:cxnSp>
      </p:grpSp>
    </p:spTree>
    <p:extLst>
      <p:ext uri="{BB962C8B-B14F-4D97-AF65-F5344CB8AC3E}">
        <p14:creationId xmlns:p14="http://schemas.microsoft.com/office/powerpoint/2010/main" val="896132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5"/>
          <p:cNvSpPr txBox="1">
            <a:spLocks noGrp="1"/>
          </p:cNvSpPr>
          <p:nvPr>
            <p:ph type="subTitle" idx="4"/>
          </p:nvPr>
        </p:nvSpPr>
        <p:spPr>
          <a:xfrm>
            <a:off x="4033901" y="1340875"/>
            <a:ext cx="3000900" cy="83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Goals</a:t>
            </a:r>
            <a:endParaRPr dirty="0"/>
          </a:p>
        </p:txBody>
      </p:sp>
      <p:sp>
        <p:nvSpPr>
          <p:cNvPr id="297" name="Google Shape;297;p35"/>
          <p:cNvSpPr txBox="1">
            <a:spLocks noGrp="1"/>
          </p:cNvSpPr>
          <p:nvPr>
            <p:ph type="title"/>
          </p:nvPr>
        </p:nvSpPr>
        <p:spPr>
          <a:xfrm>
            <a:off x="720000" y="445025"/>
            <a:ext cx="616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DESCRIPTION</a:t>
            </a:r>
            <a:endParaRPr dirty="0"/>
          </a:p>
        </p:txBody>
      </p:sp>
      <p:sp>
        <p:nvSpPr>
          <p:cNvPr id="298" name="Google Shape;298;p35"/>
          <p:cNvSpPr txBox="1">
            <a:spLocks noGrp="1"/>
          </p:cNvSpPr>
          <p:nvPr>
            <p:ph type="subTitle" idx="1"/>
          </p:nvPr>
        </p:nvSpPr>
        <p:spPr>
          <a:xfrm>
            <a:off x="3873881" y="2193146"/>
            <a:ext cx="3000900" cy="1755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Understand the distribution of Titanic Data (age, gender, etc.)</a:t>
            </a:r>
          </a:p>
          <a:p>
            <a:pPr marL="171450" lvl="0" indent="-171450" algn="l" rtl="0">
              <a:spcBef>
                <a:spcPts val="0"/>
              </a:spcBef>
              <a:spcAft>
                <a:spcPts val="0"/>
              </a:spcAft>
              <a:buFont typeface="Arial" panose="020B0604020202020204" pitchFamily="34" charset="0"/>
              <a:buChar char="•"/>
            </a:pPr>
            <a:r>
              <a:rPr lang="en-US" dirty="0"/>
              <a:t>Analyze patterns and relationships between variables.</a:t>
            </a:r>
          </a:p>
          <a:p>
            <a:pPr marL="171450" lvl="0" indent="-171450" algn="l" rtl="0">
              <a:spcBef>
                <a:spcPts val="0"/>
              </a:spcBef>
              <a:spcAft>
                <a:spcPts val="0"/>
              </a:spcAft>
              <a:buFont typeface="Arial" panose="020B0604020202020204" pitchFamily="34" charset="0"/>
              <a:buChar char="•"/>
            </a:pPr>
            <a:r>
              <a:rPr lang="en-US" dirty="0"/>
              <a:t>Find then handle any duplicate entries and missing data.</a:t>
            </a:r>
          </a:p>
          <a:p>
            <a:pPr marL="171450" lvl="0" indent="-171450" algn="l" rtl="0">
              <a:spcBef>
                <a:spcPts val="0"/>
              </a:spcBef>
              <a:spcAft>
                <a:spcPts val="0"/>
              </a:spcAft>
              <a:buFont typeface="Arial" panose="020B0604020202020204" pitchFamily="34" charset="0"/>
              <a:buChar char="•"/>
            </a:pPr>
            <a:r>
              <a:rPr lang="en-US" dirty="0"/>
              <a:t>Discover initial insights useful for further analysis.</a:t>
            </a:r>
            <a:endParaRPr dirty="0"/>
          </a:p>
        </p:txBody>
      </p:sp>
      <p:sp>
        <p:nvSpPr>
          <p:cNvPr id="299" name="Google Shape;299;p35"/>
          <p:cNvSpPr txBox="1">
            <a:spLocks noGrp="1"/>
          </p:cNvSpPr>
          <p:nvPr>
            <p:ph type="subTitle" idx="2"/>
          </p:nvPr>
        </p:nvSpPr>
        <p:spPr>
          <a:xfrm>
            <a:off x="720000" y="2193152"/>
            <a:ext cx="3000900" cy="17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dataset provides passenger information from the Titanic. The initial exploration focuses on Survived, Name, Sex, and Age to understand how certain factors might have influenced survival chances, as the data contains many interesting details.</a:t>
            </a:r>
          </a:p>
        </p:txBody>
      </p:sp>
      <p:sp>
        <p:nvSpPr>
          <p:cNvPr id="300" name="Google Shape;300;p35"/>
          <p:cNvSpPr txBox="1">
            <a:spLocks noGrp="1"/>
          </p:cNvSpPr>
          <p:nvPr>
            <p:ph type="subTitle" idx="3"/>
          </p:nvPr>
        </p:nvSpPr>
        <p:spPr>
          <a:xfrm>
            <a:off x="720000" y="1340875"/>
            <a:ext cx="3000900" cy="83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Background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0"/>
          <p:cNvSpPr txBox="1">
            <a:spLocks noGrp="1"/>
          </p:cNvSpPr>
          <p:nvPr>
            <p:ph type="subTitle" idx="6"/>
          </p:nvPr>
        </p:nvSpPr>
        <p:spPr>
          <a:xfrm>
            <a:off x="726700" y="3009341"/>
            <a:ext cx="38453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 Exploratory Data Analysis</a:t>
            </a:r>
            <a:endParaRPr dirty="0"/>
          </a:p>
        </p:txBody>
      </p:sp>
      <p:sp>
        <p:nvSpPr>
          <p:cNvPr id="351" name="Google Shape;351;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WORKFLOW OVERVIEW</a:t>
            </a:r>
            <a:endParaRPr dirty="0"/>
          </a:p>
        </p:txBody>
      </p:sp>
      <p:sp>
        <p:nvSpPr>
          <p:cNvPr id="352" name="Google Shape;352;p40"/>
          <p:cNvSpPr txBox="1">
            <a:spLocks noGrp="1"/>
          </p:cNvSpPr>
          <p:nvPr>
            <p:ph type="subTitle" idx="1"/>
          </p:nvPr>
        </p:nvSpPr>
        <p:spPr>
          <a:xfrm>
            <a:off x="726701" y="1701834"/>
            <a:ext cx="3649500" cy="10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Examine data structure.</a:t>
            </a:r>
          </a:p>
          <a:p>
            <a:pPr marL="0" lvl="0" indent="0" algn="l" rtl="0">
              <a:spcBef>
                <a:spcPts val="0"/>
              </a:spcBef>
              <a:spcAft>
                <a:spcPts val="0"/>
              </a:spcAft>
              <a:buNone/>
            </a:pPr>
            <a:r>
              <a:rPr lang="en" sz="1400" dirty="0"/>
              <a:t>Observe data distribution and statistics.</a:t>
            </a:r>
            <a:endParaRPr sz="1400" dirty="0"/>
          </a:p>
        </p:txBody>
      </p:sp>
      <p:sp>
        <p:nvSpPr>
          <p:cNvPr id="353" name="Google Shape;353;p40"/>
          <p:cNvSpPr txBox="1">
            <a:spLocks noGrp="1"/>
          </p:cNvSpPr>
          <p:nvPr>
            <p:ph type="subTitle" idx="2"/>
          </p:nvPr>
        </p:nvSpPr>
        <p:spPr>
          <a:xfrm>
            <a:off x="4781130" y="1701834"/>
            <a:ext cx="3649500" cy="10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Remove duplicates.</a:t>
            </a:r>
          </a:p>
          <a:p>
            <a:pPr marL="0" lvl="0" indent="0" algn="l" rtl="0">
              <a:spcBef>
                <a:spcPts val="0"/>
              </a:spcBef>
              <a:spcAft>
                <a:spcPts val="0"/>
              </a:spcAft>
              <a:buNone/>
            </a:pPr>
            <a:r>
              <a:rPr lang="en" sz="1400" dirty="0"/>
              <a:t>Handle missing values.</a:t>
            </a:r>
            <a:endParaRPr sz="1400" dirty="0"/>
          </a:p>
        </p:txBody>
      </p:sp>
      <p:sp>
        <p:nvSpPr>
          <p:cNvPr id="354" name="Google Shape;354;p40"/>
          <p:cNvSpPr txBox="1">
            <a:spLocks noGrp="1"/>
          </p:cNvSpPr>
          <p:nvPr>
            <p:ph type="subTitle" idx="3"/>
          </p:nvPr>
        </p:nvSpPr>
        <p:spPr>
          <a:xfrm>
            <a:off x="726701" y="3390025"/>
            <a:ext cx="3649500" cy="10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Visualize distributions.</a:t>
            </a:r>
          </a:p>
          <a:p>
            <a:pPr marL="0" lvl="0" indent="0" algn="l" rtl="0">
              <a:spcBef>
                <a:spcPts val="0"/>
              </a:spcBef>
              <a:spcAft>
                <a:spcPts val="0"/>
              </a:spcAft>
              <a:buNone/>
            </a:pPr>
            <a:r>
              <a:rPr lang="en" sz="1400" dirty="0"/>
              <a:t>Analyze variable relationships.</a:t>
            </a:r>
            <a:endParaRPr sz="1400" dirty="0"/>
          </a:p>
        </p:txBody>
      </p:sp>
      <p:sp>
        <p:nvSpPr>
          <p:cNvPr id="355" name="Google Shape;355;p40"/>
          <p:cNvSpPr txBox="1">
            <a:spLocks noGrp="1"/>
          </p:cNvSpPr>
          <p:nvPr>
            <p:ph type="subTitle" idx="4"/>
          </p:nvPr>
        </p:nvSpPr>
        <p:spPr>
          <a:xfrm>
            <a:off x="4781129" y="3390023"/>
            <a:ext cx="3649500" cy="108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Summarize data.</a:t>
            </a:r>
          </a:p>
          <a:p>
            <a:pPr marL="0" lvl="0" indent="0" algn="l" rtl="0">
              <a:spcBef>
                <a:spcPts val="0"/>
              </a:spcBef>
              <a:spcAft>
                <a:spcPts val="0"/>
              </a:spcAft>
              <a:buNone/>
            </a:pPr>
            <a:r>
              <a:rPr lang="en" sz="1400" dirty="0"/>
              <a:t>Identify influential factors.</a:t>
            </a:r>
          </a:p>
        </p:txBody>
      </p:sp>
      <p:sp>
        <p:nvSpPr>
          <p:cNvPr id="356" name="Google Shape;356;p40"/>
          <p:cNvSpPr txBox="1">
            <a:spLocks noGrp="1"/>
          </p:cNvSpPr>
          <p:nvPr>
            <p:ph type="subTitle" idx="5"/>
          </p:nvPr>
        </p:nvSpPr>
        <p:spPr>
          <a:xfrm>
            <a:off x="726700" y="1321075"/>
            <a:ext cx="3649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 Data Understanding</a:t>
            </a:r>
            <a:endParaRPr dirty="0"/>
          </a:p>
        </p:txBody>
      </p:sp>
      <p:sp>
        <p:nvSpPr>
          <p:cNvPr id="357" name="Google Shape;357;p40"/>
          <p:cNvSpPr txBox="1">
            <a:spLocks noGrp="1"/>
          </p:cNvSpPr>
          <p:nvPr>
            <p:ph type="subTitle" idx="7"/>
          </p:nvPr>
        </p:nvSpPr>
        <p:spPr>
          <a:xfrm>
            <a:off x="4781096" y="1321075"/>
            <a:ext cx="3649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 Data Cleaning</a:t>
            </a:r>
            <a:endParaRPr dirty="0"/>
          </a:p>
        </p:txBody>
      </p:sp>
      <p:sp>
        <p:nvSpPr>
          <p:cNvPr id="358" name="Google Shape;358;p40"/>
          <p:cNvSpPr txBox="1">
            <a:spLocks noGrp="1"/>
          </p:cNvSpPr>
          <p:nvPr>
            <p:ph type="subTitle" idx="8"/>
          </p:nvPr>
        </p:nvSpPr>
        <p:spPr>
          <a:xfrm>
            <a:off x="4781097" y="3009334"/>
            <a:ext cx="36495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4. Insight &amp; Interpretation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OVERVIEW</a:t>
            </a:r>
            <a:endParaRPr dirty="0"/>
          </a:p>
        </p:txBody>
      </p:sp>
      <p:graphicFrame>
        <p:nvGraphicFramePr>
          <p:cNvPr id="409" name="Google Shape;409;p44"/>
          <p:cNvGraphicFramePr/>
          <p:nvPr>
            <p:extLst>
              <p:ext uri="{D42A27DB-BD31-4B8C-83A1-F6EECF244321}">
                <p14:modId xmlns:p14="http://schemas.microsoft.com/office/powerpoint/2010/main" val="878171948"/>
              </p:ext>
            </p:extLst>
          </p:nvPr>
        </p:nvGraphicFramePr>
        <p:xfrm>
          <a:off x="811440" y="1653740"/>
          <a:ext cx="5755225" cy="2819000"/>
        </p:xfrm>
        <a:graphic>
          <a:graphicData uri="http://schemas.openxmlformats.org/drawingml/2006/table">
            <a:tbl>
              <a:tblPr>
                <a:noFill/>
                <a:tableStyleId>{DF3869BE-3FCE-4A98-BE85-D0AE2A7D9A3A}</a:tableStyleId>
              </a:tblPr>
              <a:tblGrid>
                <a:gridCol w="1074510">
                  <a:extLst>
                    <a:ext uri="{9D8B030D-6E8A-4147-A177-3AD203B41FA5}">
                      <a16:colId xmlns:a16="http://schemas.microsoft.com/office/drawing/2014/main" val="20000"/>
                    </a:ext>
                  </a:extLst>
                </a:gridCol>
                <a:gridCol w="2537460">
                  <a:extLst>
                    <a:ext uri="{9D8B030D-6E8A-4147-A177-3AD203B41FA5}">
                      <a16:colId xmlns:a16="http://schemas.microsoft.com/office/drawing/2014/main" val="20001"/>
                    </a:ext>
                  </a:extLst>
                </a:gridCol>
                <a:gridCol w="1051560">
                  <a:extLst>
                    <a:ext uri="{9D8B030D-6E8A-4147-A177-3AD203B41FA5}">
                      <a16:colId xmlns:a16="http://schemas.microsoft.com/office/drawing/2014/main" val="20002"/>
                    </a:ext>
                  </a:extLst>
                </a:gridCol>
                <a:gridCol w="1091695">
                  <a:extLst>
                    <a:ext uri="{9D8B030D-6E8A-4147-A177-3AD203B41FA5}">
                      <a16:colId xmlns:a16="http://schemas.microsoft.com/office/drawing/2014/main" val="20003"/>
                    </a:ext>
                  </a:extLst>
                </a:gridCol>
              </a:tblGrid>
              <a:tr h="464125">
                <a:tc>
                  <a:txBody>
                    <a:bodyPr/>
                    <a:lstStyle/>
                    <a:p>
                      <a:pPr marL="0" lvl="0" indent="0" algn="l" rtl="0">
                        <a:lnSpc>
                          <a:spcPct val="100000"/>
                        </a:lnSpc>
                        <a:spcBef>
                          <a:spcPts val="0"/>
                        </a:spcBef>
                        <a:spcAft>
                          <a:spcPts val="0"/>
                        </a:spcAft>
                        <a:buNone/>
                      </a:pPr>
                      <a:r>
                        <a:rPr lang="en" dirty="0">
                          <a:solidFill>
                            <a:schemeClr val="dk1"/>
                          </a:solidFill>
                          <a:latin typeface="Poppins"/>
                          <a:ea typeface="Poppins"/>
                          <a:cs typeface="Poppins"/>
                          <a:sym typeface="Poppins"/>
                        </a:rPr>
                        <a:t>survived</a:t>
                      </a:r>
                      <a:endParaRPr dirty="0">
                        <a:solidFill>
                          <a:schemeClr val="dk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dirty="0">
                          <a:solidFill>
                            <a:schemeClr val="dk1"/>
                          </a:solidFill>
                          <a:latin typeface="Poppins"/>
                          <a:ea typeface="Poppins"/>
                          <a:cs typeface="Poppins"/>
                          <a:sym typeface="Poppins"/>
                        </a:rPr>
                        <a:t>name</a:t>
                      </a:r>
                      <a:endParaRPr dirty="0">
                        <a:solidFill>
                          <a:schemeClr val="dk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dirty="0">
                          <a:solidFill>
                            <a:schemeClr val="dk1"/>
                          </a:solidFill>
                          <a:latin typeface="Poppins"/>
                          <a:ea typeface="Poppins"/>
                          <a:cs typeface="Poppins"/>
                          <a:sym typeface="Poppins"/>
                        </a:rPr>
                        <a:t>sex</a:t>
                      </a:r>
                      <a:endParaRPr dirty="0">
                        <a:solidFill>
                          <a:schemeClr val="dk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dirty="0">
                          <a:solidFill>
                            <a:schemeClr val="dk1"/>
                          </a:solidFill>
                          <a:latin typeface="Poppins"/>
                          <a:ea typeface="Poppins"/>
                          <a:cs typeface="Poppins"/>
                          <a:sym typeface="Poppins"/>
                        </a:rPr>
                        <a:t>age</a:t>
                      </a:r>
                      <a:endParaRPr dirty="0">
                        <a:solidFill>
                          <a:schemeClr val="dk1"/>
                        </a:solidFill>
                        <a:latin typeface="Poppins"/>
                        <a:ea typeface="Poppins"/>
                        <a:cs typeface="Poppins"/>
                        <a:sym typeface="Poppin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70975">
                <a:tc>
                  <a:txBody>
                    <a:bodyPr/>
                    <a:lstStyle/>
                    <a:p>
                      <a:pPr marL="182880" algn="l" fontAlgn="b"/>
                      <a:r>
                        <a:rPr lang="en-US" sz="1100" b="0" i="0" u="none" strike="noStrike" dirty="0">
                          <a:solidFill>
                            <a:srgbClr val="000000"/>
                          </a:solidFill>
                          <a:effectLst/>
                          <a:latin typeface="Poppins" panose="00000500000000000000" pitchFamily="2" charset="0"/>
                          <a:cs typeface="Poppins" panose="00000500000000000000" pitchFamily="2" charset="0"/>
                        </a:rPr>
                        <a:t>1</a:t>
                      </a:r>
                    </a:p>
                  </a:txBody>
                  <a:tcPr marL="9525" marR="9525" marT="9525"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82880" algn="l" fontAlgn="b"/>
                      <a:r>
                        <a:rPr lang="en-US" sz="1100" b="0" i="0" u="none" strike="noStrike" dirty="0">
                          <a:solidFill>
                            <a:srgbClr val="000000"/>
                          </a:solidFill>
                          <a:effectLst/>
                          <a:latin typeface="Poppins" panose="00000500000000000000" pitchFamily="2" charset="0"/>
                          <a:cs typeface="Poppins" panose="00000500000000000000" pitchFamily="2" charset="0"/>
                        </a:rPr>
                        <a:t>Allen, Miss. Elisabeth Walton</a:t>
                      </a:r>
                    </a:p>
                  </a:txBody>
                  <a:tcPr marL="9525" marR="9525" marT="9525"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82880" algn="l" fontAlgn="b"/>
                      <a:r>
                        <a:rPr lang="en-US" sz="1100" b="0" i="0" u="none" strike="noStrike">
                          <a:solidFill>
                            <a:srgbClr val="000000"/>
                          </a:solidFill>
                          <a:effectLst/>
                          <a:latin typeface="Poppins" panose="00000500000000000000" pitchFamily="2" charset="0"/>
                          <a:cs typeface="Poppins" panose="00000500000000000000" pitchFamily="2" charset="0"/>
                        </a:rPr>
                        <a:t>female</a:t>
                      </a:r>
                    </a:p>
                  </a:txBody>
                  <a:tcPr marL="9525" marR="9525" marT="9525" marB="0"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82880" algn="l" fontAlgn="b"/>
                      <a:r>
                        <a:rPr lang="en-US" sz="1100" b="0" i="0" u="none" strike="noStrike" dirty="0">
                          <a:solidFill>
                            <a:srgbClr val="000000"/>
                          </a:solidFill>
                          <a:effectLst/>
                          <a:latin typeface="Poppins" panose="00000500000000000000" pitchFamily="2" charset="0"/>
                          <a:cs typeface="Poppins" panose="00000500000000000000" pitchFamily="2" charset="0"/>
                        </a:rPr>
                        <a:t>29.00</a:t>
                      </a:r>
                    </a:p>
                  </a:txBody>
                  <a:tcPr marL="9525" marR="9525" marT="9525"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70975">
                <a:tc>
                  <a:txBody>
                    <a:bodyPr/>
                    <a:lstStyle/>
                    <a:p>
                      <a:pPr marL="182880" algn="l" fontAlgn="b"/>
                      <a:r>
                        <a:rPr lang="en-US" sz="1100" b="0" i="0" u="none" strike="noStrike">
                          <a:solidFill>
                            <a:srgbClr val="000000"/>
                          </a:solidFill>
                          <a:effectLst/>
                          <a:latin typeface="Poppins" panose="00000500000000000000" pitchFamily="2" charset="0"/>
                          <a:cs typeface="Poppins" panose="00000500000000000000" pitchFamily="2" charset="0"/>
                        </a:rPr>
                        <a:t>1</a:t>
                      </a: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82880" algn="l" fontAlgn="b"/>
                      <a:r>
                        <a:rPr lang="en-US" sz="1100" b="0" i="0" u="none" strike="noStrike">
                          <a:solidFill>
                            <a:srgbClr val="000000"/>
                          </a:solidFill>
                          <a:effectLst/>
                          <a:latin typeface="Poppins" panose="00000500000000000000" pitchFamily="2" charset="0"/>
                          <a:cs typeface="Poppins" panose="00000500000000000000" pitchFamily="2" charset="0"/>
                        </a:rPr>
                        <a:t>Allison, Master. Hudson Trevor</a:t>
                      </a: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82880" algn="l" fontAlgn="b"/>
                      <a:r>
                        <a:rPr lang="en-US" sz="1100" b="0" i="0" u="none" strike="noStrike" dirty="0">
                          <a:solidFill>
                            <a:srgbClr val="000000"/>
                          </a:solidFill>
                          <a:effectLst/>
                          <a:latin typeface="Poppins" panose="00000500000000000000" pitchFamily="2" charset="0"/>
                          <a:cs typeface="Poppins" panose="00000500000000000000" pitchFamily="2" charset="0"/>
                        </a:rPr>
                        <a:t>male</a:t>
                      </a: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82880" algn="l" fontAlgn="b"/>
                      <a:r>
                        <a:rPr lang="en-US" sz="1100" b="0" i="0" u="none" strike="noStrike" dirty="0">
                          <a:solidFill>
                            <a:srgbClr val="000000"/>
                          </a:solidFill>
                          <a:effectLst/>
                          <a:latin typeface="Poppins" panose="00000500000000000000" pitchFamily="2" charset="0"/>
                          <a:cs typeface="Poppins" panose="00000500000000000000" pitchFamily="2" charset="0"/>
                        </a:rPr>
                        <a:t>0.92</a:t>
                      </a: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70975">
                <a:tc>
                  <a:txBody>
                    <a:bodyPr/>
                    <a:lstStyle/>
                    <a:p>
                      <a:pPr marL="182880" algn="l" fontAlgn="b"/>
                      <a:r>
                        <a:rPr lang="en-US" sz="1100" b="0" i="0" u="none" strike="noStrike">
                          <a:solidFill>
                            <a:srgbClr val="000000"/>
                          </a:solidFill>
                          <a:effectLst/>
                          <a:latin typeface="Poppins" panose="00000500000000000000" pitchFamily="2" charset="0"/>
                          <a:cs typeface="Poppins" panose="00000500000000000000" pitchFamily="2" charset="0"/>
                        </a:rPr>
                        <a:t>0</a:t>
                      </a: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82880" algn="l" fontAlgn="b"/>
                      <a:r>
                        <a:rPr lang="en-US" sz="1100" b="0" i="0" u="none" strike="noStrike">
                          <a:solidFill>
                            <a:srgbClr val="000000"/>
                          </a:solidFill>
                          <a:effectLst/>
                          <a:latin typeface="Poppins" panose="00000500000000000000" pitchFamily="2" charset="0"/>
                          <a:cs typeface="Poppins" panose="00000500000000000000" pitchFamily="2" charset="0"/>
                        </a:rPr>
                        <a:t>Allison, Miss. Helen Loraine</a:t>
                      </a: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82880" algn="l" fontAlgn="b"/>
                      <a:r>
                        <a:rPr lang="en-US" sz="1100" b="0" i="0" u="none" strike="noStrike">
                          <a:solidFill>
                            <a:srgbClr val="000000"/>
                          </a:solidFill>
                          <a:effectLst/>
                          <a:latin typeface="Poppins" panose="00000500000000000000" pitchFamily="2" charset="0"/>
                          <a:cs typeface="Poppins" panose="00000500000000000000" pitchFamily="2" charset="0"/>
                        </a:rPr>
                        <a:t>female</a:t>
                      </a: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82880" algn="l" fontAlgn="b"/>
                      <a:r>
                        <a:rPr lang="en-US" sz="1100" b="0" i="0" u="none" strike="noStrike">
                          <a:solidFill>
                            <a:srgbClr val="000000"/>
                          </a:solidFill>
                          <a:effectLst/>
                          <a:latin typeface="Poppins" panose="00000500000000000000" pitchFamily="2" charset="0"/>
                          <a:cs typeface="Poppins" panose="00000500000000000000" pitchFamily="2" charset="0"/>
                        </a:rPr>
                        <a:t>2.00</a:t>
                      </a: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70975">
                <a:tc>
                  <a:txBody>
                    <a:bodyPr/>
                    <a:lstStyle/>
                    <a:p>
                      <a:pPr marL="182880" algn="l" fontAlgn="b"/>
                      <a:r>
                        <a:rPr lang="en-US" sz="1100" b="0" i="0" u="none" strike="noStrike">
                          <a:solidFill>
                            <a:srgbClr val="000000"/>
                          </a:solidFill>
                          <a:effectLst/>
                          <a:latin typeface="Poppins" panose="00000500000000000000" pitchFamily="2" charset="0"/>
                          <a:cs typeface="Poppins" panose="00000500000000000000" pitchFamily="2" charset="0"/>
                        </a:rPr>
                        <a:t>0</a:t>
                      </a: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82880" algn="l" fontAlgn="b"/>
                      <a:r>
                        <a:rPr lang="en-US" sz="1100" b="0" i="0" u="none" strike="noStrike">
                          <a:solidFill>
                            <a:srgbClr val="000000"/>
                          </a:solidFill>
                          <a:effectLst/>
                          <a:latin typeface="Poppins" panose="00000500000000000000" pitchFamily="2" charset="0"/>
                          <a:cs typeface="Poppins" panose="00000500000000000000" pitchFamily="2" charset="0"/>
                        </a:rPr>
                        <a:t>Allison, Mr. Hudson Joshua Creighton</a:t>
                      </a: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82880" algn="l" fontAlgn="b"/>
                      <a:r>
                        <a:rPr lang="en-US" sz="1100" b="0" i="0" u="none" strike="noStrike">
                          <a:solidFill>
                            <a:srgbClr val="000000"/>
                          </a:solidFill>
                          <a:effectLst/>
                          <a:latin typeface="Poppins" panose="00000500000000000000" pitchFamily="2" charset="0"/>
                          <a:cs typeface="Poppins" panose="00000500000000000000" pitchFamily="2" charset="0"/>
                        </a:rPr>
                        <a:t>male</a:t>
                      </a: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82880" algn="l" fontAlgn="b"/>
                      <a:r>
                        <a:rPr lang="en-US" sz="1100" b="0" i="0" u="none" strike="noStrike" dirty="0">
                          <a:solidFill>
                            <a:srgbClr val="000000"/>
                          </a:solidFill>
                          <a:effectLst/>
                          <a:latin typeface="Poppins" panose="00000500000000000000" pitchFamily="2" charset="0"/>
                          <a:cs typeface="Poppins" panose="00000500000000000000" pitchFamily="2" charset="0"/>
                        </a:rPr>
                        <a:t>30.00</a:t>
                      </a: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70975">
                <a:tc>
                  <a:txBody>
                    <a:bodyPr/>
                    <a:lstStyle/>
                    <a:p>
                      <a:pPr marL="182880" algn="l" fontAlgn="b"/>
                      <a:r>
                        <a:rPr lang="en-US" sz="1100" b="0" i="0" u="none" strike="noStrike">
                          <a:solidFill>
                            <a:srgbClr val="000000"/>
                          </a:solidFill>
                          <a:effectLst/>
                          <a:latin typeface="Poppins" panose="00000500000000000000" pitchFamily="2" charset="0"/>
                          <a:cs typeface="Poppins" panose="00000500000000000000" pitchFamily="2" charset="0"/>
                        </a:rPr>
                        <a:t>0</a:t>
                      </a: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82880" algn="l" fontAlgn="b"/>
                      <a:r>
                        <a:rPr lang="en-US" sz="1100" b="0" i="0" u="none" strike="noStrike" dirty="0">
                          <a:solidFill>
                            <a:srgbClr val="000000"/>
                          </a:solidFill>
                          <a:effectLst/>
                          <a:latin typeface="Poppins" panose="00000500000000000000" pitchFamily="2" charset="0"/>
                          <a:cs typeface="Poppins" panose="00000500000000000000" pitchFamily="2" charset="0"/>
                        </a:rPr>
                        <a:t>Allison, Mrs. Hudson J C (Bessie Waldo Daniels)</a:t>
                      </a: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82880" algn="l" fontAlgn="b"/>
                      <a:r>
                        <a:rPr lang="en-US" sz="1100" b="0" i="0" u="none" strike="noStrike">
                          <a:solidFill>
                            <a:srgbClr val="000000"/>
                          </a:solidFill>
                          <a:effectLst/>
                          <a:latin typeface="Poppins" panose="00000500000000000000" pitchFamily="2" charset="0"/>
                          <a:cs typeface="Poppins" panose="00000500000000000000" pitchFamily="2" charset="0"/>
                        </a:rPr>
                        <a:t>female</a:t>
                      </a: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182880" algn="l" fontAlgn="b"/>
                      <a:r>
                        <a:rPr lang="en-US" sz="1100" b="0" i="0" u="none" strike="noStrike" dirty="0">
                          <a:solidFill>
                            <a:srgbClr val="000000"/>
                          </a:solidFill>
                          <a:effectLst/>
                          <a:latin typeface="Poppins" panose="00000500000000000000" pitchFamily="2" charset="0"/>
                          <a:cs typeface="Poppins" panose="00000500000000000000" pitchFamily="2" charset="0"/>
                        </a:rPr>
                        <a:t>25.00</a:t>
                      </a:r>
                    </a:p>
                  </a:txBody>
                  <a:tcPr marL="9525" marR="9525" marT="9525"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4" name="Google Shape;272;p34">
            <a:extLst>
              <a:ext uri="{FF2B5EF4-FFF2-40B4-BE49-F238E27FC236}">
                <a16:creationId xmlns:a16="http://schemas.microsoft.com/office/drawing/2014/main" id="{43B92A19-69C3-3D7F-DB00-C8E8A7D7FF24}"/>
              </a:ext>
            </a:extLst>
          </p:cNvPr>
          <p:cNvSpPr txBox="1"/>
          <p:nvPr/>
        </p:nvSpPr>
        <p:spPr>
          <a:xfrm>
            <a:off x="720000" y="1014440"/>
            <a:ext cx="7704000" cy="639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dk1"/>
                </a:solidFill>
                <a:latin typeface="Poppins"/>
                <a:ea typeface="Poppins"/>
                <a:cs typeface="Poppins"/>
                <a:sym typeface="Poppins"/>
              </a:rPr>
              <a:t>Titanic dataset contains 500 rows and 4 columns: survived, name, sex, and 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2"/>
          <p:cNvSpPr txBox="1">
            <a:spLocks noGrp="1"/>
          </p:cNvSpPr>
          <p:nvPr>
            <p:ph type="title"/>
          </p:nvPr>
        </p:nvSpPr>
        <p:spPr>
          <a:xfrm>
            <a:off x="720000" y="29060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SAMPLE</a:t>
            </a:r>
            <a:endParaRPr dirty="0"/>
          </a:p>
        </p:txBody>
      </p:sp>
      <p:sp>
        <p:nvSpPr>
          <p:cNvPr id="247" name="Google Shape;247;p32"/>
          <p:cNvSpPr txBox="1">
            <a:spLocks noGrp="1"/>
          </p:cNvSpPr>
          <p:nvPr>
            <p:ph type="subTitle" idx="4"/>
          </p:nvPr>
        </p:nvSpPr>
        <p:spPr>
          <a:xfrm>
            <a:off x="719940" y="557651"/>
            <a:ext cx="4137068" cy="8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Showing Top 5 rows</a:t>
            </a:r>
            <a:endParaRPr sz="1800" dirty="0"/>
          </a:p>
        </p:txBody>
      </p:sp>
      <p:sp>
        <p:nvSpPr>
          <p:cNvPr id="248" name="Google Shape;248;p32"/>
          <p:cNvSpPr txBox="1">
            <a:spLocks noGrp="1"/>
          </p:cNvSpPr>
          <p:nvPr>
            <p:ph type="subTitle" idx="5"/>
          </p:nvPr>
        </p:nvSpPr>
        <p:spPr>
          <a:xfrm>
            <a:off x="719939" y="1887101"/>
            <a:ext cx="4137067" cy="8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Showing Bottom 5 rows</a:t>
            </a:r>
            <a:endParaRPr sz="1800" dirty="0"/>
          </a:p>
        </p:txBody>
      </p:sp>
      <p:sp>
        <p:nvSpPr>
          <p:cNvPr id="252" name="Google Shape;252;p32"/>
          <p:cNvSpPr txBox="1">
            <a:spLocks noGrp="1"/>
          </p:cNvSpPr>
          <p:nvPr>
            <p:ph type="subTitle" idx="6"/>
          </p:nvPr>
        </p:nvSpPr>
        <p:spPr>
          <a:xfrm>
            <a:off x="719940" y="3197248"/>
            <a:ext cx="3852060" cy="80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Showing Random 5 rows</a:t>
            </a:r>
            <a:endParaRPr sz="1800" dirty="0"/>
          </a:p>
        </p:txBody>
      </p:sp>
      <p:pic>
        <p:nvPicPr>
          <p:cNvPr id="12" name="Picture 11">
            <a:extLst>
              <a:ext uri="{FF2B5EF4-FFF2-40B4-BE49-F238E27FC236}">
                <a16:creationId xmlns:a16="http://schemas.microsoft.com/office/drawing/2014/main" id="{4C202486-4322-909F-4DF6-0D7987D517E6}"/>
              </a:ext>
            </a:extLst>
          </p:cNvPr>
          <p:cNvPicPr>
            <a:picLocks noChangeAspect="1"/>
          </p:cNvPicPr>
          <p:nvPr/>
        </p:nvPicPr>
        <p:blipFill>
          <a:blip r:embed="rId3"/>
          <a:stretch>
            <a:fillRect/>
          </a:stretch>
        </p:blipFill>
        <p:spPr>
          <a:xfrm>
            <a:off x="783339" y="1338233"/>
            <a:ext cx="4935403" cy="893479"/>
          </a:xfrm>
          <a:prstGeom prst="rect">
            <a:avLst/>
          </a:prstGeom>
          <a:ln>
            <a:solidFill>
              <a:schemeClr val="tx1"/>
            </a:solidFill>
          </a:ln>
        </p:spPr>
      </p:pic>
      <p:pic>
        <p:nvPicPr>
          <p:cNvPr id="14" name="Picture 13">
            <a:extLst>
              <a:ext uri="{FF2B5EF4-FFF2-40B4-BE49-F238E27FC236}">
                <a16:creationId xmlns:a16="http://schemas.microsoft.com/office/drawing/2014/main" id="{EC0589AB-E8E8-7E41-5D46-DD57B9CF40AE}"/>
              </a:ext>
            </a:extLst>
          </p:cNvPr>
          <p:cNvPicPr>
            <a:picLocks noChangeAspect="1"/>
          </p:cNvPicPr>
          <p:nvPr/>
        </p:nvPicPr>
        <p:blipFill>
          <a:blip r:embed="rId4"/>
          <a:stretch>
            <a:fillRect/>
          </a:stretch>
        </p:blipFill>
        <p:spPr>
          <a:xfrm>
            <a:off x="783339" y="2659376"/>
            <a:ext cx="4315197" cy="899727"/>
          </a:xfrm>
          <a:prstGeom prst="rect">
            <a:avLst/>
          </a:prstGeom>
          <a:ln>
            <a:solidFill>
              <a:schemeClr val="tx1"/>
            </a:solidFill>
          </a:ln>
        </p:spPr>
      </p:pic>
      <p:pic>
        <p:nvPicPr>
          <p:cNvPr id="16" name="Picture 15">
            <a:extLst>
              <a:ext uri="{FF2B5EF4-FFF2-40B4-BE49-F238E27FC236}">
                <a16:creationId xmlns:a16="http://schemas.microsoft.com/office/drawing/2014/main" id="{E1FE21DF-B051-32A2-5BA0-AB8DF410A66B}"/>
              </a:ext>
            </a:extLst>
          </p:cNvPr>
          <p:cNvPicPr>
            <a:picLocks noChangeAspect="1"/>
          </p:cNvPicPr>
          <p:nvPr/>
        </p:nvPicPr>
        <p:blipFill>
          <a:blip r:embed="rId5"/>
          <a:stretch>
            <a:fillRect/>
          </a:stretch>
        </p:blipFill>
        <p:spPr>
          <a:xfrm>
            <a:off x="783339" y="3986767"/>
            <a:ext cx="3646157" cy="900610"/>
          </a:xfrm>
          <a:prstGeom prst="rect">
            <a:avLst/>
          </a:prstGeom>
          <a:ln>
            <a:solidFill>
              <a:schemeClr val="tx1"/>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6A5F7199-2A61-0AAA-84FE-32319C980C34}"/>
            </a:ext>
          </a:extLst>
        </p:cNvPr>
        <p:cNvGrpSpPr/>
        <p:nvPr/>
      </p:nvGrpSpPr>
      <p:grpSpPr>
        <a:xfrm>
          <a:off x="0" y="0"/>
          <a:ext cx="0" cy="0"/>
          <a:chOff x="0" y="0"/>
          <a:chExt cx="0" cy="0"/>
        </a:xfrm>
      </p:grpSpPr>
      <p:sp>
        <p:nvSpPr>
          <p:cNvPr id="240" name="Google Shape;240;p31">
            <a:extLst>
              <a:ext uri="{FF2B5EF4-FFF2-40B4-BE49-F238E27FC236}">
                <a16:creationId xmlns:a16="http://schemas.microsoft.com/office/drawing/2014/main" id="{CB7FBBD8-DE6E-23AE-4A10-1258E7DBAB8C}"/>
              </a:ext>
            </a:extLst>
          </p:cNvPr>
          <p:cNvSpPr txBox="1">
            <a:spLocks noGrp="1"/>
          </p:cNvSpPr>
          <p:nvPr>
            <p:ph type="title"/>
          </p:nvPr>
        </p:nvSpPr>
        <p:spPr>
          <a:xfrm>
            <a:off x="720000" y="445025"/>
            <a:ext cx="5212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INFORMATION</a:t>
            </a:r>
            <a:endParaRPr dirty="0"/>
          </a:p>
        </p:txBody>
      </p:sp>
      <p:pic>
        <p:nvPicPr>
          <p:cNvPr id="5" name="Picture 4">
            <a:extLst>
              <a:ext uri="{FF2B5EF4-FFF2-40B4-BE49-F238E27FC236}">
                <a16:creationId xmlns:a16="http://schemas.microsoft.com/office/drawing/2014/main" id="{EDD1CFC9-5BF5-A447-6C46-C52CDE1186BA}"/>
              </a:ext>
            </a:extLst>
          </p:cNvPr>
          <p:cNvPicPr>
            <a:picLocks noChangeAspect="1"/>
          </p:cNvPicPr>
          <p:nvPr/>
        </p:nvPicPr>
        <p:blipFill>
          <a:blip r:embed="rId3"/>
          <a:stretch>
            <a:fillRect/>
          </a:stretch>
        </p:blipFill>
        <p:spPr>
          <a:xfrm>
            <a:off x="1312410" y="1265790"/>
            <a:ext cx="3259590" cy="2611919"/>
          </a:xfrm>
          <a:prstGeom prst="rect">
            <a:avLst/>
          </a:prstGeom>
          <a:ln>
            <a:solidFill>
              <a:schemeClr val="tx1"/>
            </a:solidFill>
          </a:ln>
        </p:spPr>
      </p:pic>
    </p:spTree>
    <p:extLst>
      <p:ext uri="{BB962C8B-B14F-4D97-AF65-F5344CB8AC3E}">
        <p14:creationId xmlns:p14="http://schemas.microsoft.com/office/powerpoint/2010/main" val="3404914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5">
          <a:extLst>
            <a:ext uri="{FF2B5EF4-FFF2-40B4-BE49-F238E27FC236}">
              <a16:creationId xmlns:a16="http://schemas.microsoft.com/office/drawing/2014/main" id="{291FC224-94C0-3BFB-D1FE-409DA8F07A3D}"/>
            </a:ext>
          </a:extLst>
        </p:cNvPr>
        <p:cNvGrpSpPr/>
        <p:nvPr/>
      </p:nvGrpSpPr>
      <p:grpSpPr>
        <a:xfrm>
          <a:off x="0" y="0"/>
          <a:ext cx="0" cy="0"/>
          <a:chOff x="0" y="0"/>
          <a:chExt cx="0" cy="0"/>
        </a:xfrm>
      </p:grpSpPr>
      <p:sp>
        <p:nvSpPr>
          <p:cNvPr id="296" name="Google Shape;296;p35">
            <a:extLst>
              <a:ext uri="{FF2B5EF4-FFF2-40B4-BE49-F238E27FC236}">
                <a16:creationId xmlns:a16="http://schemas.microsoft.com/office/drawing/2014/main" id="{C279D209-B10B-5AE0-4C29-F490ABC1F2A0}"/>
              </a:ext>
            </a:extLst>
          </p:cNvPr>
          <p:cNvSpPr txBox="1">
            <a:spLocks noGrp="1"/>
          </p:cNvSpPr>
          <p:nvPr>
            <p:ph type="subTitle" idx="4"/>
          </p:nvPr>
        </p:nvSpPr>
        <p:spPr>
          <a:xfrm>
            <a:off x="4011041" y="1048667"/>
            <a:ext cx="3000900" cy="5727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Handle Missing Value</a:t>
            </a:r>
            <a:endParaRPr dirty="0"/>
          </a:p>
        </p:txBody>
      </p:sp>
      <p:sp>
        <p:nvSpPr>
          <p:cNvPr id="297" name="Google Shape;297;p35">
            <a:extLst>
              <a:ext uri="{FF2B5EF4-FFF2-40B4-BE49-F238E27FC236}">
                <a16:creationId xmlns:a16="http://schemas.microsoft.com/office/drawing/2014/main" id="{9BAF00EB-1BDF-AE19-8E11-BDAB171122E6}"/>
              </a:ext>
            </a:extLst>
          </p:cNvPr>
          <p:cNvSpPr txBox="1">
            <a:spLocks noGrp="1"/>
          </p:cNvSpPr>
          <p:nvPr>
            <p:ph type="title"/>
          </p:nvPr>
        </p:nvSpPr>
        <p:spPr>
          <a:xfrm>
            <a:off x="720000" y="445025"/>
            <a:ext cx="616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CLEANING</a:t>
            </a:r>
            <a:endParaRPr dirty="0"/>
          </a:p>
        </p:txBody>
      </p:sp>
      <p:sp>
        <p:nvSpPr>
          <p:cNvPr id="298" name="Google Shape;298;p35">
            <a:extLst>
              <a:ext uri="{FF2B5EF4-FFF2-40B4-BE49-F238E27FC236}">
                <a16:creationId xmlns:a16="http://schemas.microsoft.com/office/drawing/2014/main" id="{024745C6-C991-F902-9FE0-8912AD7C598E}"/>
              </a:ext>
            </a:extLst>
          </p:cNvPr>
          <p:cNvSpPr txBox="1">
            <a:spLocks noGrp="1"/>
          </p:cNvSpPr>
          <p:nvPr>
            <p:ph type="subTitle" idx="1"/>
          </p:nvPr>
        </p:nvSpPr>
        <p:spPr>
          <a:xfrm>
            <a:off x="4011041" y="1664022"/>
            <a:ext cx="3000900" cy="30344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Identifying missing value:</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Method:  </a:t>
            </a:r>
          </a:p>
          <a:p>
            <a:pPr marL="0" lvl="0" indent="0" algn="l" rtl="0">
              <a:spcBef>
                <a:spcPts val="0"/>
              </a:spcBef>
              <a:spcAft>
                <a:spcPts val="0"/>
              </a:spcAft>
              <a:buNone/>
            </a:pPr>
            <a:r>
              <a:rPr lang="en-US" dirty="0" err="1"/>
              <a:t>missing_count</a:t>
            </a:r>
            <a:r>
              <a:rPr lang="en-US" dirty="0"/>
              <a:t> = </a:t>
            </a:r>
            <a:r>
              <a:rPr lang="en-US" dirty="0" err="1"/>
              <a:t>df.isnull</a:t>
            </a:r>
            <a:r>
              <a:rPr lang="en-US" dirty="0"/>
              <a:t>().sum()</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Result:</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Handling:</a:t>
            </a:r>
          </a:p>
          <a:p>
            <a:pPr marL="0" lvl="0" indent="0" algn="l" rtl="0">
              <a:spcBef>
                <a:spcPts val="0"/>
              </a:spcBef>
              <a:spcAft>
                <a:spcPts val="0"/>
              </a:spcAft>
              <a:buNone/>
            </a:pPr>
            <a:r>
              <a:rPr lang="en-US" dirty="0"/>
              <a:t>Missing values in the 'Age' column were filled with the median: 35.0</a:t>
            </a:r>
          </a:p>
          <a:p>
            <a:pPr marL="0" lvl="0" indent="0" algn="l" rtl="0">
              <a:spcBef>
                <a:spcPts val="0"/>
              </a:spcBef>
              <a:spcAft>
                <a:spcPts val="0"/>
              </a:spcAft>
            </a:pPr>
            <a:endParaRPr dirty="0"/>
          </a:p>
        </p:txBody>
      </p:sp>
      <p:sp>
        <p:nvSpPr>
          <p:cNvPr id="299" name="Google Shape;299;p35">
            <a:extLst>
              <a:ext uri="{FF2B5EF4-FFF2-40B4-BE49-F238E27FC236}">
                <a16:creationId xmlns:a16="http://schemas.microsoft.com/office/drawing/2014/main" id="{C2E4ECEE-D274-7C0C-8DB9-C3660AEA1ED8}"/>
              </a:ext>
            </a:extLst>
          </p:cNvPr>
          <p:cNvSpPr txBox="1">
            <a:spLocks noGrp="1"/>
          </p:cNvSpPr>
          <p:nvPr>
            <p:ph type="subTitle" idx="2"/>
          </p:nvPr>
        </p:nvSpPr>
        <p:spPr>
          <a:xfrm>
            <a:off x="720000" y="1664023"/>
            <a:ext cx="3000900" cy="30344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Showing duplicate data:</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Method:  </a:t>
            </a:r>
          </a:p>
          <a:p>
            <a:pPr marL="0" lvl="0" indent="0" algn="l" rtl="0">
              <a:spcBef>
                <a:spcPts val="0"/>
              </a:spcBef>
              <a:spcAft>
                <a:spcPts val="0"/>
              </a:spcAft>
              <a:buNone/>
            </a:pPr>
            <a:r>
              <a:rPr lang="en-US" dirty="0"/>
              <a:t>duplicates = </a:t>
            </a:r>
            <a:r>
              <a:rPr lang="en-US" dirty="0" err="1"/>
              <a:t>df.duplicated</a:t>
            </a:r>
            <a:r>
              <a:rPr lang="en-US" dirty="0"/>
              <a:t>()</a:t>
            </a:r>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Result:</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endParaRPr lang="en-US" b="1" dirty="0"/>
          </a:p>
          <a:p>
            <a:pPr marL="0" lvl="0" indent="0" algn="l" rtl="0">
              <a:spcBef>
                <a:spcPts val="0"/>
              </a:spcBef>
              <a:spcAft>
                <a:spcPts val="0"/>
              </a:spcAft>
              <a:buNone/>
            </a:pPr>
            <a:r>
              <a:rPr lang="en-US" b="1" dirty="0"/>
              <a:t>Handling:</a:t>
            </a:r>
          </a:p>
          <a:p>
            <a:pPr marL="0" lvl="0" indent="0" algn="l" rtl="0">
              <a:spcBef>
                <a:spcPts val="0"/>
              </a:spcBef>
              <a:spcAft>
                <a:spcPts val="0"/>
              </a:spcAft>
              <a:buNone/>
            </a:pPr>
            <a:r>
              <a:rPr lang="en-US" dirty="0" err="1"/>
              <a:t>df</a:t>
            </a:r>
            <a:r>
              <a:rPr lang="en-US" dirty="0"/>
              <a:t> = </a:t>
            </a:r>
            <a:r>
              <a:rPr lang="en-US" dirty="0" err="1"/>
              <a:t>df.drop_duplicates</a:t>
            </a:r>
            <a:r>
              <a:rPr lang="en-US" dirty="0"/>
              <a:t> ().</a:t>
            </a:r>
            <a:r>
              <a:rPr lang="en-US" dirty="0" err="1"/>
              <a:t>reset_index</a:t>
            </a:r>
            <a:r>
              <a:rPr lang="en-US" dirty="0"/>
              <a:t>(drop=True)</a:t>
            </a:r>
          </a:p>
        </p:txBody>
      </p:sp>
      <p:sp>
        <p:nvSpPr>
          <p:cNvPr id="300" name="Google Shape;300;p35">
            <a:extLst>
              <a:ext uri="{FF2B5EF4-FFF2-40B4-BE49-F238E27FC236}">
                <a16:creationId xmlns:a16="http://schemas.microsoft.com/office/drawing/2014/main" id="{3506FB48-E362-D976-01BF-FA68B1F96A87}"/>
              </a:ext>
            </a:extLst>
          </p:cNvPr>
          <p:cNvSpPr txBox="1">
            <a:spLocks noGrp="1"/>
          </p:cNvSpPr>
          <p:nvPr>
            <p:ph type="subTitle" idx="3"/>
          </p:nvPr>
        </p:nvSpPr>
        <p:spPr>
          <a:xfrm>
            <a:off x="720000" y="1054524"/>
            <a:ext cx="3000900" cy="5727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Remove Duplicate</a:t>
            </a:r>
            <a:endParaRPr dirty="0"/>
          </a:p>
        </p:txBody>
      </p:sp>
      <p:pic>
        <p:nvPicPr>
          <p:cNvPr id="3" name="Picture 2">
            <a:extLst>
              <a:ext uri="{FF2B5EF4-FFF2-40B4-BE49-F238E27FC236}">
                <a16:creationId xmlns:a16="http://schemas.microsoft.com/office/drawing/2014/main" id="{7478B1B1-2385-3685-6CC6-244945FC4EA4}"/>
              </a:ext>
            </a:extLst>
          </p:cNvPr>
          <p:cNvPicPr>
            <a:picLocks noChangeAspect="1"/>
          </p:cNvPicPr>
          <p:nvPr/>
        </p:nvPicPr>
        <p:blipFill>
          <a:blip r:embed="rId3"/>
          <a:stretch>
            <a:fillRect/>
          </a:stretch>
        </p:blipFill>
        <p:spPr>
          <a:xfrm>
            <a:off x="720000" y="2914650"/>
            <a:ext cx="3181527" cy="830940"/>
          </a:xfrm>
          <a:prstGeom prst="rect">
            <a:avLst/>
          </a:prstGeom>
          <a:ln>
            <a:solidFill>
              <a:schemeClr val="tx1"/>
            </a:solidFill>
          </a:ln>
        </p:spPr>
      </p:pic>
      <p:pic>
        <p:nvPicPr>
          <p:cNvPr id="5" name="Picture 4">
            <a:extLst>
              <a:ext uri="{FF2B5EF4-FFF2-40B4-BE49-F238E27FC236}">
                <a16:creationId xmlns:a16="http://schemas.microsoft.com/office/drawing/2014/main" id="{0D001FFC-C81A-D27A-2DF0-C78A7365712E}"/>
              </a:ext>
            </a:extLst>
          </p:cNvPr>
          <p:cNvPicPr>
            <a:picLocks noChangeAspect="1"/>
          </p:cNvPicPr>
          <p:nvPr/>
        </p:nvPicPr>
        <p:blipFill>
          <a:blip r:embed="rId4"/>
          <a:stretch>
            <a:fillRect/>
          </a:stretch>
        </p:blipFill>
        <p:spPr>
          <a:xfrm>
            <a:off x="4113911" y="2914650"/>
            <a:ext cx="755201" cy="876033"/>
          </a:xfrm>
          <a:prstGeom prst="rect">
            <a:avLst/>
          </a:prstGeom>
          <a:ln>
            <a:solidFill>
              <a:schemeClr val="tx1"/>
            </a:solidFill>
          </a:ln>
        </p:spPr>
      </p:pic>
    </p:spTree>
    <p:extLst>
      <p:ext uri="{BB962C8B-B14F-4D97-AF65-F5344CB8AC3E}">
        <p14:creationId xmlns:p14="http://schemas.microsoft.com/office/powerpoint/2010/main" val="2475996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859804" y="1236610"/>
            <a:ext cx="4866625"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DATA ANALYSIS</a:t>
            </a:r>
            <a:endParaRPr dirty="0"/>
          </a:p>
        </p:txBody>
      </p:sp>
      <p:grpSp>
        <p:nvGrpSpPr>
          <p:cNvPr id="262" name="Google Shape;262;p33"/>
          <p:cNvGrpSpPr/>
          <p:nvPr/>
        </p:nvGrpSpPr>
        <p:grpSpPr>
          <a:xfrm flipH="1">
            <a:off x="0" y="4235975"/>
            <a:ext cx="4993500" cy="0"/>
            <a:chOff x="2220050" y="1547100"/>
            <a:chExt cx="4993500" cy="0"/>
          </a:xfrm>
        </p:grpSpPr>
        <p:cxnSp>
          <p:nvCxnSpPr>
            <p:cNvPr id="263" name="Google Shape;263;p33"/>
            <p:cNvCxnSpPr/>
            <p:nvPr/>
          </p:nvCxnSpPr>
          <p:spPr>
            <a:xfrm>
              <a:off x="2220050" y="1547100"/>
              <a:ext cx="464400" cy="0"/>
            </a:xfrm>
            <a:prstGeom prst="straightConnector1">
              <a:avLst/>
            </a:prstGeom>
            <a:noFill/>
            <a:ln w="114300" cap="flat" cmpd="sng">
              <a:solidFill>
                <a:schemeClr val="dk1"/>
              </a:solidFill>
              <a:prstDash val="solid"/>
              <a:round/>
              <a:headEnd type="none" w="med" len="med"/>
              <a:tailEnd type="none" w="med" len="med"/>
            </a:ln>
          </p:spPr>
        </p:cxnSp>
        <p:cxnSp>
          <p:nvCxnSpPr>
            <p:cNvPr id="264" name="Google Shape;264;p33"/>
            <p:cNvCxnSpPr/>
            <p:nvPr/>
          </p:nvCxnSpPr>
          <p:spPr>
            <a:xfrm>
              <a:off x="2684450" y="1547100"/>
              <a:ext cx="4529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4">
          <a:extLst>
            <a:ext uri="{FF2B5EF4-FFF2-40B4-BE49-F238E27FC236}">
              <a16:creationId xmlns:a16="http://schemas.microsoft.com/office/drawing/2014/main" id="{2F8D4641-AF79-7909-C67C-8F46DDE4DAAF}"/>
            </a:ext>
          </a:extLst>
        </p:cNvPr>
        <p:cNvGrpSpPr/>
        <p:nvPr/>
      </p:nvGrpSpPr>
      <p:grpSpPr>
        <a:xfrm>
          <a:off x="0" y="0"/>
          <a:ext cx="0" cy="0"/>
          <a:chOff x="0" y="0"/>
          <a:chExt cx="0" cy="0"/>
        </a:xfrm>
      </p:grpSpPr>
      <p:sp>
        <p:nvSpPr>
          <p:cNvPr id="305" name="Google Shape;305;p36">
            <a:extLst>
              <a:ext uri="{FF2B5EF4-FFF2-40B4-BE49-F238E27FC236}">
                <a16:creationId xmlns:a16="http://schemas.microsoft.com/office/drawing/2014/main" id="{13B4FDE1-5620-33C4-06E9-6C7329BD78FD}"/>
              </a:ext>
            </a:extLst>
          </p:cNvPr>
          <p:cNvSpPr txBox="1">
            <a:spLocks noGrp="1"/>
          </p:cNvSpPr>
          <p:nvPr>
            <p:ph type="title"/>
          </p:nvPr>
        </p:nvSpPr>
        <p:spPr>
          <a:xfrm>
            <a:off x="713250" y="445025"/>
            <a:ext cx="4635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SEX DISTRIBUTION</a:t>
            </a:r>
            <a:endParaRPr dirty="0"/>
          </a:p>
        </p:txBody>
      </p:sp>
      <p:sp>
        <p:nvSpPr>
          <p:cNvPr id="306" name="Google Shape;306;p36">
            <a:extLst>
              <a:ext uri="{FF2B5EF4-FFF2-40B4-BE49-F238E27FC236}">
                <a16:creationId xmlns:a16="http://schemas.microsoft.com/office/drawing/2014/main" id="{3D514DD5-6BC2-3BA6-9D6A-F44E6661CF83}"/>
              </a:ext>
            </a:extLst>
          </p:cNvPr>
          <p:cNvSpPr txBox="1">
            <a:spLocks noGrp="1"/>
          </p:cNvSpPr>
          <p:nvPr>
            <p:ph type="body" idx="1"/>
          </p:nvPr>
        </p:nvSpPr>
        <p:spPr>
          <a:xfrm>
            <a:off x="5829300" y="1257575"/>
            <a:ext cx="2601450" cy="27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1400" b="1" dirty="0"/>
              <a:t>Analysis:</a:t>
            </a:r>
            <a:endParaRPr sz="1400" dirty="0"/>
          </a:p>
          <a:p>
            <a:pPr marL="171450" lvl="0" indent="-171450" algn="l" rtl="0">
              <a:spcBef>
                <a:spcPts val="1200"/>
              </a:spcBef>
              <a:spcAft>
                <a:spcPts val="0"/>
              </a:spcAft>
              <a:buClr>
                <a:schemeClr val="dk2"/>
              </a:buClr>
              <a:buSzPts val="1100"/>
              <a:buFontTx/>
              <a:buChar char="-"/>
            </a:pPr>
            <a:r>
              <a:rPr lang="en" sz="1400" dirty="0"/>
              <a:t>288 male passengers</a:t>
            </a:r>
          </a:p>
          <a:p>
            <a:pPr marL="171450" lvl="0" indent="-171450" algn="l" rtl="0">
              <a:spcBef>
                <a:spcPts val="1200"/>
              </a:spcBef>
              <a:spcAft>
                <a:spcPts val="0"/>
              </a:spcAft>
              <a:buClr>
                <a:schemeClr val="dk2"/>
              </a:buClr>
              <a:buSzPts val="1100"/>
              <a:buFontTx/>
              <a:buChar char="-"/>
            </a:pPr>
            <a:r>
              <a:rPr lang="en" sz="1400" dirty="0"/>
              <a:t>211 female passengers</a:t>
            </a:r>
          </a:p>
          <a:p>
            <a:pPr marL="171450" lvl="0" indent="-171450" algn="l" rtl="0">
              <a:spcBef>
                <a:spcPts val="1200"/>
              </a:spcBef>
              <a:spcAft>
                <a:spcPts val="0"/>
              </a:spcAft>
              <a:buClr>
                <a:schemeClr val="dk2"/>
              </a:buClr>
              <a:buSzPts val="1100"/>
              <a:buFontTx/>
              <a:buChar char="-"/>
            </a:pPr>
            <a:r>
              <a:rPr lang="en" sz="1400" dirty="0"/>
              <a:t>Dominated by male (57.7%)</a:t>
            </a:r>
            <a:endParaRPr sz="1400" dirty="0"/>
          </a:p>
        </p:txBody>
      </p:sp>
      <p:pic>
        <p:nvPicPr>
          <p:cNvPr id="5" name="Picture 4">
            <a:extLst>
              <a:ext uri="{FF2B5EF4-FFF2-40B4-BE49-F238E27FC236}">
                <a16:creationId xmlns:a16="http://schemas.microsoft.com/office/drawing/2014/main" id="{C480E074-D63A-DA0F-8893-0E28E4D52E7B}"/>
              </a:ext>
            </a:extLst>
          </p:cNvPr>
          <p:cNvPicPr>
            <a:picLocks noChangeAspect="1"/>
          </p:cNvPicPr>
          <p:nvPr/>
        </p:nvPicPr>
        <p:blipFill>
          <a:blip r:embed="rId3"/>
          <a:stretch>
            <a:fillRect/>
          </a:stretch>
        </p:blipFill>
        <p:spPr>
          <a:xfrm>
            <a:off x="838980" y="1326155"/>
            <a:ext cx="4784580" cy="3108720"/>
          </a:xfrm>
          <a:prstGeom prst="rect">
            <a:avLst/>
          </a:prstGeom>
        </p:spPr>
      </p:pic>
    </p:spTree>
    <p:extLst>
      <p:ext uri="{BB962C8B-B14F-4D97-AF65-F5344CB8AC3E}">
        <p14:creationId xmlns:p14="http://schemas.microsoft.com/office/powerpoint/2010/main" val="2031400811"/>
      </p:ext>
    </p:extLst>
  </p:cSld>
  <p:clrMapOvr>
    <a:masterClrMapping/>
  </p:clrMapOvr>
</p:sld>
</file>

<file path=ppt/theme/theme1.xml><?xml version="1.0" encoding="utf-8"?>
<a:theme xmlns:a="http://schemas.openxmlformats.org/drawingml/2006/main" name="Clean and Neat Style Portfolio by Slidesgo">
  <a:themeElements>
    <a:clrScheme name="Simple Light">
      <a:dk1>
        <a:srgbClr val="191919"/>
      </a:dk1>
      <a:lt1>
        <a:srgbClr val="FFFFFF"/>
      </a:lt1>
      <a:dk2>
        <a:srgbClr val="45818E"/>
      </a:dk2>
      <a:lt2>
        <a:srgbClr val="D9D9D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466</Words>
  <Application>Microsoft Office PowerPoint</Application>
  <PresentationFormat>On-screen Show (16:9)</PresentationFormat>
  <Paragraphs>109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Nunito Light</vt:lpstr>
      <vt:lpstr>Poppins</vt:lpstr>
      <vt:lpstr>Arial</vt:lpstr>
      <vt:lpstr>Clean and Neat Style Portfolio by Slidesgo</vt:lpstr>
      <vt:lpstr>TITANIC DATASET EXPLORATORY DATA ANALYSIS (EDA)</vt:lpstr>
      <vt:lpstr>DESCRIPTION</vt:lpstr>
      <vt:lpstr>WORKFLOW OVERVIEW</vt:lpstr>
      <vt:lpstr>DATASET OVERVIEW</vt:lpstr>
      <vt:lpstr>DATA SAMPLE</vt:lpstr>
      <vt:lpstr>DATASET INFORMATION</vt:lpstr>
      <vt:lpstr>DATA CLEANING</vt:lpstr>
      <vt:lpstr>EXPLORATORY DATA ANALYSIS</vt:lpstr>
      <vt:lpstr>SEX DISTRIBUTION</vt:lpstr>
      <vt:lpstr>AGE DISTRIBUTION</vt:lpstr>
      <vt:lpstr>SURVIVAL RATE</vt:lpstr>
      <vt:lpstr>CONCLUSIONS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Meina Lisa</cp:lastModifiedBy>
  <cp:revision>1</cp:revision>
  <dcterms:modified xsi:type="dcterms:W3CDTF">2025-04-23T15:37:13Z</dcterms:modified>
</cp:coreProperties>
</file>