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69" r:id="rId15"/>
    <p:sldId id="270" r:id="rId16"/>
    <p:sldId id="271" r:id="rId17"/>
    <p:sldId id="272" r:id="rId18"/>
    <p:sldId id="273" r:id="rId19"/>
    <p:sldId id="275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5BAF-3F66-741B-B587-D827B0DF9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398463"/>
            <a:ext cx="9144000" cy="1049337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C3A13-9900-D5B1-8F39-FF1A0CF29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5" y="1781175"/>
            <a:ext cx="11125200" cy="457517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F44B-1159-2164-0053-D44C4A69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EC1-494F-4055-95B4-03C03B7B596D}" type="datetimeFigureOut">
              <a:rPr lang="en-ID" smtClean="0"/>
              <a:t>14/09/2024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ED70D-85FC-8616-E4B8-421BE4C7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2CF39-D559-11DE-50E6-F8646E62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11B6-1F43-4769-8904-34DFDF4EE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001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8662-C1A4-358A-C976-8ABBACE6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14648-F347-1E43-0219-D5B8007D3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59A8F-C93F-4AC8-43ED-8499438E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EC1-494F-4055-95B4-03C03B7B596D}" type="datetimeFigureOut">
              <a:rPr lang="en-ID" smtClean="0"/>
              <a:t>14/09/2024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53B83-387F-9438-1059-685E57BA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B09B5-5E76-ED7D-6AD4-A7582025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11B6-1F43-4769-8904-34DFDF4EE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659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619AD-6386-1740-B64F-C2596253B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B8497-17E2-92E8-555A-31F29FD80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8D1B-633A-E678-A639-7D55C475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EC1-494F-4055-95B4-03C03B7B596D}" type="datetimeFigureOut">
              <a:rPr lang="en-ID" smtClean="0"/>
              <a:t>14/09/2024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5762-0538-8B97-2E90-5C7BD8F4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5CDB-9D89-B505-AFCB-39591292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11B6-1F43-4769-8904-34DFDF4EE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131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7ACE-7DF7-60B9-1CC7-E5AA7E4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699A-5E14-85C0-0CEA-8B1107E6C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19636-B170-DD15-733A-4C61BEE5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EC1-494F-4055-95B4-03C03B7B596D}" type="datetimeFigureOut">
              <a:rPr lang="en-ID" smtClean="0"/>
              <a:t>14/09/2024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54CB-9E63-56E6-BC43-1BE67743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2E5B-9B3A-C01A-DB00-0D1D6899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11B6-1F43-4769-8904-34DFDF4EE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157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8D1A-A0B6-B497-4A3A-AB72B313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E8CB5-88EE-2065-451A-0C36E739C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BA56D-4167-CDEA-3BB0-93C4C0BA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EC1-494F-4055-95B4-03C03B7B596D}" type="datetimeFigureOut">
              <a:rPr lang="en-ID" smtClean="0"/>
              <a:t>14/09/2024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0A8F-8165-2B18-77CF-33D2892A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3CBF-E131-F767-A1FD-8F37C6F0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11B6-1F43-4769-8904-34DFDF4EE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203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C9A6-B03F-9A78-90C9-61339B06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7970-5CAC-81F1-02FA-04C308024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CB893-9AB5-20C6-E6BF-37C4F4036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953C7-46BF-C748-004A-489D5F76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EC1-494F-4055-95B4-03C03B7B596D}" type="datetimeFigureOut">
              <a:rPr lang="en-ID" smtClean="0"/>
              <a:t>14/09/2024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32EB7-5E1F-DC9A-EFB9-C90BEA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5A2AD-E750-E9EA-4605-BBDCCBEA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11B6-1F43-4769-8904-34DFDF4EE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785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1E8D-E940-0937-76AA-2A650D70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E3B64-B3C7-996F-2A51-DD4250EAC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DE34D-512E-6BFD-D68F-C251FE1E5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072B6-3395-ABAA-EF72-830816FE4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63619-A7C1-3459-D6BA-4AC911E56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8782C-883E-928D-0830-AC6D5FE3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EC1-494F-4055-95B4-03C03B7B596D}" type="datetimeFigureOut">
              <a:rPr lang="en-ID" smtClean="0"/>
              <a:t>14/09/2024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080F6-F3D8-3348-6D85-804FF29F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053D8-8C34-1DD9-6A7B-767CEC7E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11B6-1F43-4769-8904-34DFDF4EE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2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660B-E388-FE50-A005-03C3D6F4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3331F-D5D2-41CD-399B-16590DC1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EC1-494F-4055-95B4-03C03B7B596D}" type="datetimeFigureOut">
              <a:rPr lang="en-ID" smtClean="0"/>
              <a:t>14/09/2024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F1084-9C7C-5FE7-4ED4-54EC0A7B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CC437-8BAE-9ADF-289D-C08B2890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11B6-1F43-4769-8904-34DFDF4EE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616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AE2B4-D49A-BACA-B93F-40898B40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EC1-494F-4055-95B4-03C03B7B596D}" type="datetimeFigureOut">
              <a:rPr lang="en-ID" smtClean="0"/>
              <a:t>14/09/2024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D7382-E4F3-6288-D6D1-29924A37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9275F-CABD-69E5-2217-8F4432A8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11B6-1F43-4769-8904-34DFDF4EE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388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D56F-9923-CE07-B447-7D3CA45D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E819-3F48-2C15-F1EF-A20ACCD5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C6927-EDC2-47B3-659F-6308B7A87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124B-01FF-FE3D-4502-FC3620D3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EC1-494F-4055-95B4-03C03B7B596D}" type="datetimeFigureOut">
              <a:rPr lang="en-ID" smtClean="0"/>
              <a:t>14/09/2024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39416-9990-0A1C-BE55-20263736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84105-101A-098C-DDB5-7DD55FC9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11B6-1F43-4769-8904-34DFDF4EE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179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45CA-5BAA-7A23-F794-76F39FF7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F7484-F303-40EE-295E-174B921C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DE0C5-1238-558C-9B63-910CC9DD6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AE68B-FF81-EE70-0E2F-AE38C34C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EC1-494F-4055-95B4-03C03B7B596D}" type="datetimeFigureOut">
              <a:rPr lang="en-ID" smtClean="0"/>
              <a:t>14/09/2024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443A0-619C-F72E-6D6D-139532B7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D2716-3613-C826-5F0E-ABBD57BB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11B6-1F43-4769-8904-34DFDF4EE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158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E5B17-275F-BFCA-3665-16CF309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6734C-B347-1020-0CE0-F3509E803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D37B-3C61-16DF-C1FF-4447CB267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FEC1-494F-4055-95B4-03C03B7B596D}" type="datetimeFigureOut">
              <a:rPr lang="en-ID" smtClean="0"/>
              <a:t>14/09/2024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F086-F2ED-7EF9-BE54-5A6E7B404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AF910-9816-1958-C96C-B662C1947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11B6-1F43-4769-8904-34DFDF4EE6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73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cal_Sophan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dlcforms.com/UnderstandingSDLC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rocodic.com/sdlc-bagaimana-analisis-kebutuhan-pengumpulan-persyaratannya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ckcache.io/tech/software-development/uml-unified-modeling-language-in-sdlc/" TargetMode="External"/><Relationship Id="rId2" Type="http://schemas.openxmlformats.org/officeDocument/2006/relationships/hyperlink" Target="https://www.geeksforgeeks.org/use-case-diagra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gique.co.id/blog/2021/04/28/tahapan-sdlc/" TargetMode="External"/><Relationship Id="rId2" Type="http://schemas.openxmlformats.org/officeDocument/2006/relationships/hyperlink" Target="https://nurosoft.id/blog/mengenal-software-life-cycl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studio.id/blog/black-box-testing-adalah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58E2-74C2-2B7B-96EF-E70F2A567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Metode</a:t>
            </a:r>
            <a:r>
              <a:rPr lang="en-US" dirty="0"/>
              <a:t> Software Development Life Cycle (SDLC) </a:t>
            </a:r>
            <a:r>
              <a:rPr lang="en-US" dirty="0" err="1"/>
              <a:t>dalam</a:t>
            </a:r>
            <a:r>
              <a:rPr lang="en-US" dirty="0"/>
              <a:t> RPL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9F94D-E403-B88E-16F7-9D788992A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SDLC </a:t>
            </a:r>
            <a:r>
              <a:rPr lang="en-ID" dirty="0" err="1"/>
              <a:t>adalah</a:t>
            </a:r>
            <a:r>
              <a:rPr lang="en-ID" dirty="0"/>
              <a:t> proses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terstruktur</a:t>
            </a:r>
            <a:r>
              <a:rPr lang="en-ID" dirty="0"/>
              <a:t>,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tahapan</a:t>
            </a:r>
            <a:r>
              <a:rPr lang="en-ID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34D09-B3DB-58F4-194F-92B05E58FD73}"/>
              </a:ext>
            </a:extLst>
          </p:cNvPr>
          <p:cNvSpPr txBox="1"/>
          <p:nvPr/>
        </p:nvSpPr>
        <p:spPr>
          <a:xfrm>
            <a:off x="8691874" y="5257800"/>
            <a:ext cx="2658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By Kautsar Sophan</a:t>
            </a:r>
          </a:p>
          <a:p>
            <a:pPr algn="r"/>
            <a:r>
              <a:rPr lang="en-US" dirty="0">
                <a:hlinkClick r:id="rId2"/>
              </a:rPr>
              <a:t>Ocal_Sophan@yahoo.com</a:t>
            </a:r>
            <a:endParaRPr lang="en-US" dirty="0"/>
          </a:p>
          <a:p>
            <a:pPr algn="r"/>
            <a:r>
              <a:rPr lang="en-US" dirty="0"/>
              <a:t>Di SMKN 1 </a:t>
            </a:r>
            <a:r>
              <a:rPr lang="en-US" dirty="0" err="1"/>
              <a:t>Probolinggo</a:t>
            </a:r>
            <a:endParaRPr lang="en-US" dirty="0"/>
          </a:p>
          <a:p>
            <a:pPr algn="r"/>
            <a:r>
              <a:rPr lang="en-US" dirty="0"/>
              <a:t>19-20 September 2024</a:t>
            </a:r>
          </a:p>
          <a:p>
            <a:pPr algn="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338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E32A-8EE7-8C16-D735-98A664D71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Model Waterfall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0F4D9-B5F8-9CAF-D754-C52EFEEA9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Model Waterfall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model SDLC di mana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diselesaikan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.</a:t>
            </a:r>
          </a:p>
          <a:p>
            <a:r>
              <a:rPr lang="en-ID" dirty="0"/>
              <a:t>Model </a:t>
            </a:r>
            <a:r>
              <a:rPr lang="en-ID" i="1" dirty="0"/>
              <a:t>Waterfall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SDLC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linear dan </a:t>
            </a:r>
            <a:r>
              <a:rPr lang="en-ID" dirty="0" err="1"/>
              <a:t>berurutan</a:t>
            </a:r>
            <a:r>
              <a:rPr lang="en-ID" dirty="0"/>
              <a:t>, di mana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diselesaikan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melanjutkan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. </a:t>
            </a:r>
          </a:p>
          <a:p>
            <a:r>
              <a:rPr lang="en-ID" dirty="0"/>
              <a:t>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dan </a:t>
            </a:r>
            <a:r>
              <a:rPr lang="en-ID" dirty="0" err="1"/>
              <a:t>jarang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proses </a:t>
            </a:r>
            <a:r>
              <a:rPr lang="en-ID" dirty="0" err="1"/>
              <a:t>pengembangan</a:t>
            </a:r>
            <a:r>
              <a:rPr lang="en-ID" dirty="0"/>
              <a:t>. </a:t>
            </a:r>
          </a:p>
          <a:p>
            <a:r>
              <a:rPr lang="en-ID" dirty="0" err="1"/>
              <a:t>Kelebihan</a:t>
            </a:r>
            <a:r>
              <a:rPr lang="en-ID" dirty="0"/>
              <a:t> </a:t>
            </a:r>
            <a:r>
              <a:rPr lang="en-ID" i="1" dirty="0"/>
              <a:t>Waterfall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diatur</a:t>
            </a:r>
            <a:r>
              <a:rPr lang="en-ID" dirty="0"/>
              <a:t> dan </a:t>
            </a:r>
            <a:r>
              <a:rPr lang="en-ID" dirty="0" err="1"/>
              <a:t>dipahami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kekurangannya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r>
              <a:rPr lang="en-ID" dirty="0"/>
              <a:t> di </a:t>
            </a:r>
            <a:r>
              <a:rPr lang="en-ID" dirty="0" err="1"/>
              <a:t>tengah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. </a:t>
            </a:r>
          </a:p>
          <a:p>
            <a:r>
              <a:rPr lang="en-ID" dirty="0"/>
              <a:t>Jika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yang </a:t>
            </a:r>
            <a:r>
              <a:rPr lang="en-ID" dirty="0" err="1"/>
              <a:t>ditemukan</a:t>
            </a:r>
            <a:r>
              <a:rPr lang="en-ID" dirty="0"/>
              <a:t> 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, </a:t>
            </a:r>
            <a:r>
              <a:rPr lang="en-ID" dirty="0" err="1"/>
              <a:t>memperbaikinya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sangat mahal dan </a:t>
            </a:r>
            <a:r>
              <a:rPr lang="en-ID" dirty="0" err="1"/>
              <a:t>memakan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887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0208-5645-C473-F781-6A8E959A4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Model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FEA0D-A692-AF4C-3073-66CFE28BD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Model Agile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iteratif</a:t>
            </a:r>
            <a:r>
              <a:rPr lang="en-ID" dirty="0"/>
              <a:t>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.</a:t>
            </a:r>
          </a:p>
          <a:p>
            <a:r>
              <a:rPr lang="en-ID" dirty="0"/>
              <a:t>Model </a:t>
            </a:r>
            <a:r>
              <a:rPr lang="en-ID" i="1" dirty="0"/>
              <a:t>Agile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SDLC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iteratif</a:t>
            </a:r>
            <a:r>
              <a:rPr lang="en-ID" dirty="0"/>
              <a:t> dan </a:t>
            </a:r>
            <a:r>
              <a:rPr lang="en-ID" dirty="0" err="1"/>
              <a:t>inkremental</a:t>
            </a:r>
            <a:r>
              <a:rPr lang="en-ID" dirty="0"/>
              <a:t> yang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kolaborasi</a:t>
            </a:r>
            <a:r>
              <a:rPr lang="en-ID" dirty="0"/>
              <a:t>, </a:t>
            </a:r>
            <a:r>
              <a:rPr lang="en-ID" dirty="0" err="1"/>
              <a:t>fleksibilitas</a:t>
            </a:r>
            <a:r>
              <a:rPr lang="en-ID" dirty="0"/>
              <a:t>, dan </a:t>
            </a:r>
            <a:r>
              <a:rPr lang="en-ID" dirty="0" err="1"/>
              <a:t>respons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. </a:t>
            </a:r>
          </a:p>
          <a:p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sprint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pendek</a:t>
            </a:r>
            <a:r>
              <a:rPr lang="en-ID" dirty="0"/>
              <a:t>, </a:t>
            </a:r>
            <a:r>
              <a:rPr lang="en-ID" dirty="0" err="1"/>
              <a:t>biasanya</a:t>
            </a:r>
            <a:r>
              <a:rPr lang="en-ID" dirty="0"/>
              <a:t> 2-4 </a:t>
            </a:r>
            <a:r>
              <a:rPr lang="en-ID" dirty="0" err="1"/>
              <a:t>minggu</a:t>
            </a:r>
            <a:r>
              <a:rPr lang="en-ID" dirty="0"/>
              <a:t>, di mana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dan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fitur-fitur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berulang</a:t>
            </a:r>
            <a:r>
              <a:rPr lang="en-ID" dirty="0"/>
              <a:t>. </a:t>
            </a:r>
          </a:p>
          <a:p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fungsional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diperiksa</a:t>
            </a:r>
            <a:r>
              <a:rPr lang="en-ID" dirty="0"/>
              <a:t> dan </a:t>
            </a:r>
            <a:r>
              <a:rPr lang="en-ID" dirty="0" err="1"/>
              <a:t>disesuaikan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umpan</a:t>
            </a:r>
            <a:r>
              <a:rPr lang="en-ID" dirty="0"/>
              <a:t>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 </a:t>
            </a:r>
          </a:p>
          <a:p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mendorong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yang </a:t>
            </a:r>
            <a:r>
              <a:rPr lang="en-ID" dirty="0" err="1"/>
              <a:t>intensif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 dan </a:t>
            </a:r>
            <a:r>
              <a:rPr lang="en-ID" dirty="0" err="1"/>
              <a:t>pemangku</a:t>
            </a:r>
            <a:r>
              <a:rPr lang="en-ID" dirty="0"/>
              <a:t> </a:t>
            </a:r>
            <a:r>
              <a:rPr lang="en-ID" dirty="0" err="1"/>
              <a:t>kepentingan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di </a:t>
            </a:r>
            <a:r>
              <a:rPr lang="en-ID" dirty="0" err="1"/>
              <a:t>tengah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. </a:t>
            </a:r>
          </a:p>
          <a:p>
            <a:r>
              <a:rPr lang="en-ID" dirty="0" err="1"/>
              <a:t>Kelebihan</a:t>
            </a:r>
            <a:r>
              <a:rPr lang="en-ID" dirty="0"/>
              <a:t> </a:t>
            </a:r>
            <a:r>
              <a:rPr lang="en-ID" i="1" dirty="0"/>
              <a:t>Agile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adaptabilitas</a:t>
            </a:r>
            <a:r>
              <a:rPr lang="en-ID" dirty="0"/>
              <a:t> dan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berkelanjutan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dan </a:t>
            </a:r>
            <a:r>
              <a:rPr lang="en-ID" dirty="0" err="1"/>
              <a:t>komunikasi</a:t>
            </a:r>
            <a:r>
              <a:rPr lang="en-ID" dirty="0"/>
              <a:t> yang </a:t>
            </a:r>
            <a:r>
              <a:rPr lang="en-ID" dirty="0" err="1"/>
              <a:t>efektif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71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0135-9D99-A0A2-8937-EB8BA8853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Model V-Shape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A51A9-7E29-2DB0-9A7F-3BC63A742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Model V-Shape adalah variasi dari Waterfall, dengan fokus lebih besar pada pengujian di setiap tahap.</a:t>
            </a:r>
          </a:p>
          <a:p>
            <a:r>
              <a:rPr lang="en-ID" dirty="0"/>
              <a:t>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proses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V,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di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dan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di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. </a:t>
            </a:r>
          </a:p>
          <a:p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, dan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rinci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. </a:t>
            </a:r>
          </a:p>
          <a:p>
            <a:r>
              <a:rPr lang="en-ID" dirty="0"/>
              <a:t>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deteksi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dan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. </a:t>
            </a:r>
            <a:r>
              <a:rPr lang="en-ID" dirty="0" err="1"/>
              <a:t>Kelebihannya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proses </a:t>
            </a:r>
            <a:r>
              <a:rPr lang="en-ID" dirty="0" err="1"/>
              <a:t>pengembangan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156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B247-6034-835F-74E0-F55606BD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51B9-9458-D967-47AD-19EECBA49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1028" name="Picture 4" descr="SDLC V Model">
            <a:extLst>
              <a:ext uri="{FF2B5EF4-FFF2-40B4-BE49-F238E27FC236}">
                <a16:creationId xmlns:a16="http://schemas.microsoft.com/office/drawing/2014/main" id="{66C1EA8A-C772-6A27-237B-2F694F16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0"/>
            <a:ext cx="7939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3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A9E-A2CD-54E9-74A2-BD4DE34A6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Model Spiral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8DFB2-11AF-FF51-CE66-0431E79E4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Model Spiral </a:t>
            </a:r>
            <a:r>
              <a:rPr lang="en-ID" dirty="0" err="1"/>
              <a:t>menggabungkan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Agile dan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Waterfall.</a:t>
            </a:r>
          </a:p>
          <a:p>
            <a:r>
              <a:rPr lang="en-ID" dirty="0" err="1"/>
              <a:t>menggabungkan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model </a:t>
            </a:r>
            <a:r>
              <a:rPr lang="en-ID" i="1" dirty="0"/>
              <a:t>Waterfall</a:t>
            </a:r>
            <a:r>
              <a:rPr lang="en-ID" dirty="0"/>
              <a:t> dan </a:t>
            </a:r>
            <a:r>
              <a:rPr lang="en-ID" i="1" dirty="0"/>
              <a:t>Agile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dan </a:t>
            </a:r>
            <a:r>
              <a:rPr lang="en-ID" dirty="0" err="1"/>
              <a:t>iterasi</a:t>
            </a:r>
            <a:r>
              <a:rPr lang="en-ID" dirty="0"/>
              <a:t>. </a:t>
            </a:r>
          </a:p>
          <a:p>
            <a:r>
              <a:rPr lang="en-ID" dirty="0"/>
              <a:t>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putaran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"spiral," masing-masing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empat</a:t>
            </a:r>
            <a:r>
              <a:rPr lang="en-ID" dirty="0"/>
              <a:t> </a:t>
            </a:r>
            <a:r>
              <a:rPr lang="en-ID" dirty="0" err="1"/>
              <a:t>fase</a:t>
            </a:r>
            <a:r>
              <a:rPr lang="en-ID" dirty="0"/>
              <a:t>: </a:t>
            </a:r>
            <a:r>
              <a:rPr lang="en-ID" dirty="0" err="1"/>
              <a:t>perencanaan</a:t>
            </a:r>
            <a:r>
              <a:rPr lang="en-ID" dirty="0"/>
              <a:t>,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, </a:t>
            </a:r>
            <a:r>
              <a:rPr lang="en-ID" dirty="0" err="1"/>
              <a:t>pengembangan</a:t>
            </a:r>
            <a:r>
              <a:rPr lang="en-ID" dirty="0"/>
              <a:t>, dan </a:t>
            </a:r>
            <a:r>
              <a:rPr lang="en-ID" dirty="0" err="1"/>
              <a:t>evaluasi</a:t>
            </a:r>
            <a:r>
              <a:rPr lang="en-ID" dirty="0"/>
              <a:t>. </a:t>
            </a:r>
          </a:p>
          <a:p>
            <a:r>
              <a:rPr lang="en-ID" dirty="0" err="1"/>
              <a:t>Setiap</a:t>
            </a:r>
            <a:r>
              <a:rPr lang="en-ID" dirty="0"/>
              <a:t> spiral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prototipe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fungsional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diuji</a:t>
            </a:r>
            <a:r>
              <a:rPr lang="en-ID" dirty="0"/>
              <a:t> dan </a:t>
            </a:r>
            <a:r>
              <a:rPr lang="en-ID" dirty="0" err="1"/>
              <a:t>dievaluasi</a:t>
            </a:r>
            <a:r>
              <a:rPr lang="en-ID" dirty="0"/>
              <a:t>. </a:t>
            </a:r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diidentifikasi</a:t>
            </a:r>
            <a:r>
              <a:rPr lang="en-ID" dirty="0"/>
              <a:t> dan </a:t>
            </a:r>
            <a:r>
              <a:rPr lang="en-ID" dirty="0" err="1"/>
              <a:t>dikelola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dan </a:t>
            </a:r>
            <a:r>
              <a:rPr lang="en-ID" dirty="0" err="1"/>
              <a:t>penyesuaian</a:t>
            </a:r>
            <a:r>
              <a:rPr lang="en-ID" dirty="0"/>
              <a:t> </a:t>
            </a:r>
            <a:r>
              <a:rPr lang="en-ID" dirty="0" err="1"/>
              <a:t>sepanjang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. </a:t>
            </a:r>
          </a:p>
          <a:p>
            <a:r>
              <a:rPr lang="en-ID" dirty="0" err="1"/>
              <a:t>Kelebihannya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fleksibilitas</a:t>
            </a:r>
            <a:r>
              <a:rPr lang="en-ID" dirty="0"/>
              <a:t> dan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 dan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yang </a:t>
            </a:r>
            <a:r>
              <a:rPr lang="en-ID" dirty="0" err="1"/>
              <a:t>signifikan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034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2654-4972-6661-4465-6033534CF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Peran </a:t>
            </a:r>
            <a:r>
              <a:rPr lang="en-ID" dirty="0" err="1"/>
              <a:t>dalam</a:t>
            </a:r>
            <a:r>
              <a:rPr lang="en-ID" dirty="0"/>
              <a:t> 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5456-F031-133C-187B-38C2DA9AE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SDLC: Project Manager, </a:t>
            </a:r>
            <a:r>
              <a:rPr lang="en-ID" dirty="0" err="1"/>
              <a:t>Analis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, </a:t>
            </a:r>
            <a:r>
              <a:rPr lang="en-ID" dirty="0" err="1"/>
              <a:t>Desainer</a:t>
            </a:r>
            <a:r>
              <a:rPr lang="en-ID" dirty="0"/>
              <a:t>, Programmer, Tester.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Analis</a:t>
            </a: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Mengumpulkan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menganalisis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kebutuhan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pengguna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Desainer</a:t>
            </a: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Membuat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desain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arsitektur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antarmuka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Pengembang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Menulis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menguji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kode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Penguji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Melakukan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pengujian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memastikan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kualitas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Manajer</a:t>
            </a: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Proyek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Mengelola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jadwal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anggaran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komunikasi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tim.</a:t>
            </a:r>
            <a:endParaRPr lang="en-ID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Pengguna</a:t>
            </a: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 Akhir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Memberikan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umpan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balik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validasi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8984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81B7-1798-3150-C885-9EEEB1F48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Dokumentasi 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F4CE7-D205-3E01-C907-F8C82DD34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Dokumentasi di setiap fase SDLC sangat penting untuk referensi di masa depan.</a:t>
            </a:r>
          </a:p>
          <a:p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Dokumentasi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SDLC (Software Development Life Cycle)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mencakup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berbagai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fase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pengembangan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perangkat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lunak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mulai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perencanaan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hingga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pemeliharaan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Setiap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fase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memiliki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dokumen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spesifik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seperti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dokumen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kebutuhan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desain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kode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sumber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laporan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pengujian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 </a:t>
            </a:r>
            <a:r>
              <a:rPr lang="en-ID" b="0" i="0" dirty="0" err="1">
                <a:effectLst/>
                <a:latin typeface="-apple-system"/>
                <a:hlinkClick r:id="rId2"/>
              </a:rPr>
              <a:t>Dokumentasi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ini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memastikan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semua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pihak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memahami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tujuan</a:t>
            </a:r>
            <a:r>
              <a:rPr lang="en-ID" b="0" i="0" dirty="0">
                <a:effectLst/>
                <a:latin typeface="-apple-system"/>
                <a:hlinkClick r:id="rId2"/>
              </a:rPr>
              <a:t> dan proses </a:t>
            </a:r>
            <a:r>
              <a:rPr lang="en-ID" b="0" i="0" dirty="0" err="1">
                <a:effectLst/>
                <a:latin typeface="-apple-system"/>
                <a:hlinkClick r:id="rId2"/>
              </a:rPr>
              <a:t>pengembangan</a:t>
            </a:r>
            <a:r>
              <a:rPr lang="en-ID" b="0" i="0" dirty="0">
                <a:effectLst/>
                <a:latin typeface="-apple-system"/>
                <a:hlinkClick r:id="rId2"/>
              </a:rPr>
              <a:t>, </a:t>
            </a:r>
            <a:r>
              <a:rPr lang="en-ID" b="0" i="0" dirty="0" err="1">
                <a:effectLst/>
                <a:latin typeface="-apple-system"/>
                <a:hlinkClick r:id="rId2"/>
              </a:rPr>
              <a:t>serta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memudahkan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pemeliharaan</a:t>
            </a:r>
            <a:r>
              <a:rPr lang="en-ID" b="0" i="0" dirty="0">
                <a:effectLst/>
                <a:latin typeface="-apple-system"/>
                <a:hlinkClick r:id="rId2"/>
              </a:rPr>
              <a:t> dan </a:t>
            </a:r>
            <a:r>
              <a:rPr lang="en-ID" b="0" i="0" dirty="0" err="1">
                <a:effectLst/>
                <a:latin typeface="-apple-system"/>
                <a:hlinkClick r:id="rId2"/>
              </a:rPr>
              <a:t>pengembangan</a:t>
            </a:r>
            <a:r>
              <a:rPr lang="en-ID" b="0" i="0" dirty="0">
                <a:effectLst/>
                <a:latin typeface="-apple-system"/>
                <a:hlinkClick r:id="rId2"/>
              </a:rPr>
              <a:t> di masa </a:t>
            </a:r>
            <a:r>
              <a:rPr lang="en-ID" b="0" i="0" dirty="0" err="1">
                <a:effectLst/>
                <a:latin typeface="-apple-system"/>
                <a:hlinkClick r:id="rId2"/>
              </a:rPr>
              <a:t>depan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269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3BE-8597-7921-0714-0152B55DA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/>
              <a:t>Teknik Pengumpulan Kebutuhan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64103-58F9-4F1E-48E8-4BEF57CF9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: </a:t>
            </a:r>
            <a:r>
              <a:rPr lang="en-ID" dirty="0" err="1"/>
              <a:t>wawancara</a:t>
            </a:r>
            <a:r>
              <a:rPr lang="en-ID" dirty="0"/>
              <a:t>, </a:t>
            </a:r>
            <a:r>
              <a:rPr lang="en-ID" dirty="0" err="1"/>
              <a:t>survei</a:t>
            </a:r>
            <a:r>
              <a:rPr lang="en-ID" dirty="0"/>
              <a:t>, </a:t>
            </a:r>
            <a:r>
              <a:rPr lang="en-ID" dirty="0" err="1"/>
              <a:t>observasi</a:t>
            </a:r>
            <a:r>
              <a:rPr lang="en-ID" dirty="0"/>
              <a:t>, dan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Wawancara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Bertemu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langsung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pemangku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kepentingan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mendapatkan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informasi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mendalam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Survei</a:t>
            </a: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/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Kuesioner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Mengumpulkan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banyak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pengguna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secara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efisien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Observasi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Mengamati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pengguna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lingkungan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kerja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mereka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Workshop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Diskusi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kelompok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mengidentifikasi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kebutuhan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bersama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  <a:hlinkClick r:id="rId2"/>
              </a:rPr>
              <a:t>Dokumentasi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  <a:hlinkClick r:id="rId2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  <a:hlinkClick r:id="rId2"/>
              </a:rPr>
              <a:t>Menganalisis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  <a:hlinkClick r:id="rId2"/>
              </a:rPr>
              <a:t>dokumen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  <a:hlinkClick r:id="rId2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  <a:hlinkClick r:id="rId2"/>
              </a:rPr>
              <a:t>ada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  <a:hlinkClick r:id="rId2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  <a:hlinkClick r:id="rId2"/>
              </a:rPr>
              <a:t>memahami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  <a:hlinkClick r:id="rId2"/>
              </a:rPr>
              <a:t>kebutuhan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  <a:hlinkClick r:id="rId2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  <a:hlinkClick r:id="rId2"/>
              </a:rPr>
              <a:t>sudah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  <a:hlinkClick r:id="rId2"/>
              </a:rPr>
              <a:t>terdokumentasi</a:t>
            </a:r>
            <a:endParaRPr lang="en-ID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7053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663F-9677-517D-1F6C-C4B48A258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UML dalam 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883B3-DE56-00BE-CCED-02BCA88A2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UML (Unified </a:t>
            </a:r>
            <a:r>
              <a:rPr lang="en-ID" dirty="0" err="1"/>
              <a:t>Modeling</a:t>
            </a:r>
            <a:r>
              <a:rPr lang="en-ID" dirty="0"/>
              <a:t> Language)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diagram </a:t>
            </a:r>
            <a:r>
              <a:rPr lang="en-ID" dirty="0" err="1"/>
              <a:t>sistem</a:t>
            </a:r>
            <a:r>
              <a:rPr lang="en-ID" dirty="0"/>
              <a:t>.</a:t>
            </a:r>
          </a:p>
          <a:p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adalah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bahasa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pemodelan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visual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digunakan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SDLC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mendesain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mendokumentasikan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perangkat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lunak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 </a:t>
            </a:r>
          </a:p>
          <a:p>
            <a:r>
              <a:rPr lang="en-ID" b="0" i="0" dirty="0">
                <a:effectLst/>
                <a:latin typeface="-apple-system"/>
                <a:hlinkClick r:id="rId2"/>
              </a:rPr>
              <a:t>UML </a:t>
            </a:r>
            <a:r>
              <a:rPr lang="en-ID" b="0" i="0" dirty="0" err="1">
                <a:effectLst/>
                <a:latin typeface="-apple-system"/>
                <a:hlinkClick r:id="rId2"/>
              </a:rPr>
              <a:t>menyediakan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berbagai</a:t>
            </a:r>
            <a:r>
              <a:rPr lang="en-ID" b="0" i="0" dirty="0">
                <a:effectLst/>
                <a:latin typeface="-apple-system"/>
                <a:hlinkClick r:id="rId2"/>
              </a:rPr>
              <a:t> diagram </a:t>
            </a:r>
            <a:r>
              <a:rPr lang="en-ID" b="0" i="0" dirty="0" err="1">
                <a:effectLst/>
                <a:latin typeface="-apple-system"/>
                <a:hlinkClick r:id="rId2"/>
              </a:rPr>
              <a:t>seperti</a:t>
            </a:r>
            <a:r>
              <a:rPr lang="en-ID" b="0" i="0" dirty="0">
                <a:effectLst/>
                <a:latin typeface="-apple-system"/>
                <a:hlinkClick r:id="rId2"/>
              </a:rPr>
              <a:t> diagram </a:t>
            </a:r>
            <a:r>
              <a:rPr lang="en-ID" b="0" i="0" dirty="0" err="1">
                <a:effectLst/>
                <a:latin typeface="-apple-system"/>
                <a:hlinkClick r:id="rId2"/>
              </a:rPr>
              <a:t>kelas</a:t>
            </a:r>
            <a:r>
              <a:rPr lang="en-ID" b="0" i="0" dirty="0">
                <a:effectLst/>
                <a:latin typeface="-apple-system"/>
                <a:hlinkClick r:id="rId2"/>
              </a:rPr>
              <a:t>, diagram </a:t>
            </a:r>
            <a:r>
              <a:rPr lang="en-ID" b="0" i="0" dirty="0" err="1">
                <a:effectLst/>
                <a:latin typeface="-apple-system"/>
                <a:hlinkClick r:id="rId2"/>
              </a:rPr>
              <a:t>aktivitas</a:t>
            </a:r>
            <a:r>
              <a:rPr lang="en-ID" b="0" i="0" dirty="0">
                <a:effectLst/>
                <a:latin typeface="-apple-system"/>
                <a:hlinkClick r:id="rId2"/>
              </a:rPr>
              <a:t>, dan diagram </a:t>
            </a:r>
            <a:r>
              <a:rPr lang="en-ID" b="0" i="0" dirty="0" err="1">
                <a:effectLst/>
                <a:latin typeface="-apple-system"/>
                <a:hlinkClick r:id="rId2"/>
              </a:rPr>
              <a:t>urutan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untuk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memvisualisasikan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struktur</a:t>
            </a:r>
            <a:r>
              <a:rPr lang="en-ID" b="0" i="0" dirty="0">
                <a:effectLst/>
                <a:latin typeface="-apple-system"/>
                <a:hlinkClick r:id="rId2"/>
              </a:rPr>
              <a:t>, </a:t>
            </a:r>
            <a:r>
              <a:rPr lang="en-ID" b="0" i="0" dirty="0" err="1">
                <a:effectLst/>
                <a:latin typeface="-apple-system"/>
                <a:hlinkClick r:id="rId2"/>
              </a:rPr>
              <a:t>perilaku</a:t>
            </a:r>
            <a:r>
              <a:rPr lang="en-ID" b="0" i="0" dirty="0">
                <a:effectLst/>
                <a:latin typeface="-apple-system"/>
                <a:hlinkClick r:id="rId2"/>
              </a:rPr>
              <a:t>, dan </a:t>
            </a:r>
            <a:r>
              <a:rPr lang="en-ID" b="0" i="0" dirty="0" err="1">
                <a:effectLst/>
                <a:latin typeface="-apple-system"/>
                <a:hlinkClick r:id="rId2"/>
              </a:rPr>
              <a:t>interaksi</a:t>
            </a:r>
            <a:r>
              <a:rPr lang="en-ID" b="0" i="0" dirty="0">
                <a:effectLst/>
                <a:latin typeface="-apple-system"/>
                <a:hlinkClick r:id="rId2"/>
              </a:rPr>
              <a:t> sistem</a:t>
            </a:r>
            <a:r>
              <a:rPr lang="en-ID" b="0" i="0" baseline="30000" dirty="0">
                <a:effectLst/>
                <a:latin typeface="-apple-system"/>
                <a:hlinkClick r:id="rId2"/>
              </a:rPr>
              <a:t>1</a:t>
            </a:r>
            <a:r>
              <a:rPr lang="en-ID" b="0" i="0" baseline="30000" dirty="0">
                <a:effectLst/>
                <a:latin typeface="-apple-system"/>
                <a:hlinkClick r:id="rId3"/>
              </a:rPr>
              <a:t>2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 </a:t>
            </a:r>
          </a:p>
          <a:p>
            <a:r>
              <a:rPr lang="en-ID" b="0" i="0" dirty="0" err="1">
                <a:effectLst/>
                <a:latin typeface="-apple-system"/>
                <a:hlinkClick r:id="rId3"/>
              </a:rPr>
              <a:t>Dengan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menggunakan</a:t>
            </a:r>
            <a:r>
              <a:rPr lang="en-ID" b="0" i="0" dirty="0">
                <a:effectLst/>
                <a:latin typeface="-apple-system"/>
                <a:hlinkClick r:id="rId3"/>
              </a:rPr>
              <a:t> UML, </a:t>
            </a:r>
            <a:r>
              <a:rPr lang="en-ID" b="0" i="0" dirty="0" err="1">
                <a:effectLst/>
                <a:latin typeface="-apple-system"/>
                <a:hlinkClick r:id="rId3"/>
              </a:rPr>
              <a:t>tim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pengembang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dapat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berkomunikasi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lebih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efektif</a:t>
            </a:r>
            <a:r>
              <a:rPr lang="en-ID" b="0" i="0" dirty="0">
                <a:effectLst/>
                <a:latin typeface="-apple-system"/>
                <a:hlinkClick r:id="rId3"/>
              </a:rPr>
              <a:t>, </a:t>
            </a:r>
            <a:r>
              <a:rPr lang="en-ID" b="0" i="0" dirty="0" err="1">
                <a:effectLst/>
                <a:latin typeface="-apple-system"/>
                <a:hlinkClick r:id="rId3"/>
              </a:rPr>
              <a:t>mengidentifikasi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masalah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lebih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awal</a:t>
            </a:r>
            <a:r>
              <a:rPr lang="en-ID" b="0" i="0" dirty="0">
                <a:effectLst/>
                <a:latin typeface="-apple-system"/>
                <a:hlinkClick r:id="rId3"/>
              </a:rPr>
              <a:t>, dan </a:t>
            </a:r>
            <a:r>
              <a:rPr lang="en-ID" b="0" i="0" dirty="0" err="1">
                <a:effectLst/>
                <a:latin typeface="-apple-system"/>
                <a:hlinkClick r:id="rId3"/>
              </a:rPr>
              <a:t>membuat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keputusan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desain</a:t>
            </a:r>
            <a:r>
              <a:rPr lang="en-ID" b="0" i="0" dirty="0">
                <a:effectLst/>
                <a:latin typeface="-apple-system"/>
                <a:hlinkClick r:id="rId3"/>
              </a:rPr>
              <a:t> yang </a:t>
            </a:r>
            <a:r>
              <a:rPr lang="en-ID" b="0" i="0" dirty="0" err="1">
                <a:effectLst/>
                <a:latin typeface="-apple-system"/>
                <a:hlinkClick r:id="rId3"/>
              </a:rPr>
              <a:t>lebih</a:t>
            </a:r>
            <a:r>
              <a:rPr lang="en-ID" b="0" i="0" dirty="0">
                <a:effectLst/>
                <a:latin typeface="-apple-system"/>
                <a:hlinkClick r:id="rId3"/>
              </a:rPr>
              <a:t> baik</a:t>
            </a:r>
            <a:r>
              <a:rPr lang="en-ID" b="0" i="0" baseline="30000" dirty="0">
                <a:effectLst/>
                <a:latin typeface="-apple-system"/>
                <a:hlinkClick r:id="rId3"/>
              </a:rPr>
              <a:t>2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 </a:t>
            </a:r>
          </a:p>
          <a:p>
            <a:r>
              <a:rPr lang="en-ID" b="0" i="0" dirty="0">
                <a:effectLst/>
                <a:latin typeface="-apple-system"/>
                <a:hlinkClick r:id="rId3"/>
              </a:rPr>
              <a:t>UML juga </a:t>
            </a:r>
            <a:r>
              <a:rPr lang="en-ID" b="0" i="0" dirty="0" err="1">
                <a:effectLst/>
                <a:latin typeface="-apple-system"/>
                <a:hlinkClick r:id="rId3"/>
              </a:rPr>
              <a:t>membantu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dalam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pemeliharaan</a:t>
            </a:r>
            <a:r>
              <a:rPr lang="en-ID" b="0" i="0" dirty="0">
                <a:effectLst/>
                <a:latin typeface="-apple-system"/>
                <a:hlinkClick r:id="rId3"/>
              </a:rPr>
              <a:t> dan </a:t>
            </a:r>
            <a:r>
              <a:rPr lang="en-ID" b="0" i="0" dirty="0" err="1">
                <a:effectLst/>
                <a:latin typeface="-apple-system"/>
                <a:hlinkClick r:id="rId3"/>
              </a:rPr>
              <a:t>pengembangan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berkelanjutan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dengan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menyediakan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dokumentasi</a:t>
            </a:r>
            <a:r>
              <a:rPr lang="en-ID" b="0" i="0" dirty="0">
                <a:effectLst/>
                <a:latin typeface="-apple-system"/>
                <a:hlinkClick r:id="rId3"/>
              </a:rPr>
              <a:t> yang </a:t>
            </a:r>
            <a:r>
              <a:rPr lang="en-ID" b="0" i="0" dirty="0" err="1">
                <a:effectLst/>
                <a:latin typeface="-apple-system"/>
                <a:hlinkClick r:id="rId3"/>
              </a:rPr>
              <a:t>jelas</a:t>
            </a:r>
            <a:r>
              <a:rPr lang="en-ID" b="0" i="0" dirty="0">
                <a:effectLst/>
                <a:latin typeface="-apple-system"/>
                <a:hlinkClick r:id="rId3"/>
              </a:rPr>
              <a:t> dan </a:t>
            </a:r>
            <a:r>
              <a:rPr lang="en-ID" b="0" i="0" dirty="0" err="1">
                <a:effectLst/>
                <a:latin typeface="-apple-system"/>
                <a:hlinkClick r:id="rId3"/>
              </a:rPr>
              <a:t>terstruktur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9391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2BE4-0AF9-948A-CDD7-D44FFE1DC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EC901-9555-D36B-AA28-D8004E6C7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, </a:t>
            </a:r>
            <a:r>
              <a:rPr lang="en-ID" dirty="0" err="1"/>
              <a:t>pelaksanaan</a:t>
            </a:r>
            <a:r>
              <a:rPr lang="en-ID" dirty="0"/>
              <a:t>, dan </a:t>
            </a:r>
            <a:r>
              <a:rPr lang="en-ID" dirty="0" err="1"/>
              <a:t>pengendalian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.</a:t>
            </a:r>
          </a:p>
          <a:p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melibatkan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perencanaan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pengorganisasian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pengendalian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sumber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daya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mencapai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tujuan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proyek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perangkat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lunak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 </a:t>
            </a:r>
          </a:p>
          <a:p>
            <a:r>
              <a:rPr lang="en-ID" b="0" i="0" dirty="0" err="1">
                <a:effectLst/>
                <a:latin typeface="-apple-system"/>
                <a:hlinkClick r:id="rId2"/>
              </a:rPr>
              <a:t>Manajer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proyek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bertanggung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jawab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untuk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mengelola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jadwal</a:t>
            </a:r>
            <a:r>
              <a:rPr lang="en-ID" b="0" i="0" dirty="0">
                <a:effectLst/>
                <a:latin typeface="-apple-system"/>
                <a:hlinkClick r:id="rId2"/>
              </a:rPr>
              <a:t>, </a:t>
            </a:r>
            <a:r>
              <a:rPr lang="en-ID" b="0" i="0" dirty="0" err="1">
                <a:effectLst/>
                <a:latin typeface="-apple-system"/>
                <a:hlinkClick r:id="rId2"/>
              </a:rPr>
              <a:t>anggaran</a:t>
            </a:r>
            <a:r>
              <a:rPr lang="en-ID" b="0" i="0" dirty="0">
                <a:effectLst/>
                <a:latin typeface="-apple-system"/>
                <a:hlinkClick r:id="rId2"/>
              </a:rPr>
              <a:t>, dan </a:t>
            </a:r>
            <a:r>
              <a:rPr lang="en-ID" b="0" i="0" dirty="0" err="1">
                <a:effectLst/>
                <a:latin typeface="-apple-system"/>
                <a:hlinkClick r:id="rId2"/>
              </a:rPr>
              <a:t>komunikasi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tim</a:t>
            </a:r>
            <a:r>
              <a:rPr lang="en-ID" b="0" i="0" dirty="0">
                <a:effectLst/>
                <a:latin typeface="-apple-system"/>
                <a:hlinkClick r:id="rId2"/>
              </a:rPr>
              <a:t>, </a:t>
            </a:r>
            <a:r>
              <a:rPr lang="en-ID" b="0" i="0" dirty="0" err="1">
                <a:effectLst/>
                <a:latin typeface="-apple-system"/>
                <a:hlinkClick r:id="rId2"/>
              </a:rPr>
              <a:t>serta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memastikan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setiap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fase</a:t>
            </a:r>
            <a:r>
              <a:rPr lang="en-ID" b="0" i="0" dirty="0">
                <a:effectLst/>
                <a:latin typeface="-apple-system"/>
                <a:hlinkClick r:id="rId2"/>
              </a:rPr>
              <a:t> SDLC </a:t>
            </a:r>
            <a:r>
              <a:rPr lang="en-ID" b="0" i="0" dirty="0" err="1">
                <a:effectLst/>
                <a:latin typeface="-apple-system"/>
                <a:hlinkClick r:id="rId2"/>
              </a:rPr>
              <a:t>berjalan</a:t>
            </a:r>
            <a:r>
              <a:rPr lang="en-ID" b="0" i="0" dirty="0">
                <a:effectLst/>
                <a:latin typeface="-apple-system"/>
                <a:hlinkClick r:id="rId2"/>
              </a:rPr>
              <a:t> lancar</a:t>
            </a:r>
            <a:r>
              <a:rPr lang="en-ID" b="0" i="0" baseline="30000" dirty="0">
                <a:effectLst/>
                <a:latin typeface="-apple-system"/>
                <a:hlinkClick r:id="rId2"/>
              </a:rPr>
              <a:t>1</a:t>
            </a:r>
            <a:r>
              <a:rPr lang="en-ID" b="0" i="0" baseline="30000" dirty="0">
                <a:effectLst/>
                <a:latin typeface="-apple-system"/>
                <a:hlinkClick r:id="rId3"/>
              </a:rPr>
              <a:t>2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 </a:t>
            </a:r>
          </a:p>
          <a:p>
            <a:r>
              <a:rPr lang="en-ID" b="0" i="0" dirty="0" err="1">
                <a:effectLst/>
                <a:latin typeface="-apple-system"/>
                <a:hlinkClick r:id="rId3"/>
              </a:rPr>
              <a:t>Mereka</a:t>
            </a:r>
            <a:r>
              <a:rPr lang="en-ID" b="0" i="0" dirty="0">
                <a:effectLst/>
                <a:latin typeface="-apple-system"/>
                <a:hlinkClick r:id="rId3"/>
              </a:rPr>
              <a:t> juga </a:t>
            </a:r>
            <a:r>
              <a:rPr lang="en-ID" b="0" i="0" dirty="0" err="1">
                <a:effectLst/>
                <a:latin typeface="-apple-system"/>
                <a:hlinkClick r:id="rId3"/>
              </a:rPr>
              <a:t>mengidentifikasi</a:t>
            </a:r>
            <a:r>
              <a:rPr lang="en-ID" b="0" i="0" dirty="0">
                <a:effectLst/>
                <a:latin typeface="-apple-system"/>
                <a:hlinkClick r:id="rId3"/>
              </a:rPr>
              <a:t> dan </a:t>
            </a:r>
            <a:r>
              <a:rPr lang="en-ID" b="0" i="0" dirty="0" err="1">
                <a:effectLst/>
                <a:latin typeface="-apple-system"/>
                <a:hlinkClick r:id="rId3"/>
              </a:rPr>
              <a:t>mengatasi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risiko</a:t>
            </a:r>
            <a:r>
              <a:rPr lang="en-ID" b="0" i="0" dirty="0">
                <a:effectLst/>
                <a:latin typeface="-apple-system"/>
                <a:hlinkClick r:id="rId3"/>
              </a:rPr>
              <a:t>, </a:t>
            </a:r>
            <a:r>
              <a:rPr lang="en-ID" b="0" i="0" dirty="0" err="1">
                <a:effectLst/>
                <a:latin typeface="-apple-system"/>
                <a:hlinkClick r:id="rId3"/>
              </a:rPr>
              <a:t>serta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memastikan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bahwa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perangkat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lunak</a:t>
            </a:r>
            <a:r>
              <a:rPr lang="en-ID" b="0" i="0" dirty="0">
                <a:effectLst/>
                <a:latin typeface="-apple-system"/>
                <a:hlinkClick r:id="rId3"/>
              </a:rPr>
              <a:t> yang </a:t>
            </a:r>
            <a:r>
              <a:rPr lang="en-ID" b="0" i="0" dirty="0" err="1">
                <a:effectLst/>
                <a:latin typeface="-apple-system"/>
                <a:hlinkClick r:id="rId3"/>
              </a:rPr>
              <a:t>dikembangkan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memenuhi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kebutuhan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pengguna</a:t>
            </a:r>
            <a:r>
              <a:rPr lang="en-ID" b="0" i="0" dirty="0">
                <a:effectLst/>
                <a:latin typeface="-apple-system"/>
                <a:hlinkClick r:id="rId3"/>
              </a:rPr>
              <a:t> dan </a:t>
            </a:r>
            <a:r>
              <a:rPr lang="en-ID" b="0" i="0" dirty="0" err="1">
                <a:effectLst/>
                <a:latin typeface="-apple-system"/>
                <a:hlinkClick r:id="rId3"/>
              </a:rPr>
              <a:t>standar</a:t>
            </a:r>
            <a:r>
              <a:rPr lang="en-ID" b="0" i="0" dirty="0">
                <a:effectLst/>
                <a:latin typeface="-apple-system"/>
                <a:hlinkClick r:id="rId3"/>
              </a:rPr>
              <a:t> </a:t>
            </a:r>
            <a:r>
              <a:rPr lang="en-ID" b="0" i="0" dirty="0" err="1">
                <a:effectLst/>
                <a:latin typeface="-apple-system"/>
                <a:hlinkClick r:id="rId3"/>
              </a:rPr>
              <a:t>kualitas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47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1BA6-99A8-7543-00A9-3EE522CD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4388"/>
          </a:xfrm>
        </p:spPr>
        <p:txBody>
          <a:bodyPr/>
          <a:lstStyle/>
          <a:p>
            <a:r>
              <a:rPr lang="en-ID" dirty="0" err="1"/>
              <a:t>Tahapan</a:t>
            </a:r>
            <a:r>
              <a:rPr lang="en-ID" dirty="0"/>
              <a:t> 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35E2F-0051-3A92-264C-0897F183C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48083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pt-BR" dirty="0"/>
              <a:t>Perencanaan</a:t>
            </a:r>
          </a:p>
          <a:p>
            <a:pPr marL="457200" indent="-457200" algn="l">
              <a:buAutoNum type="arabicPeriod"/>
            </a:pPr>
            <a:r>
              <a:rPr lang="pt-BR" dirty="0"/>
              <a:t>Analisis</a:t>
            </a:r>
          </a:p>
          <a:p>
            <a:pPr marL="457200" indent="-457200" algn="l">
              <a:buAutoNum type="arabicPeriod"/>
            </a:pPr>
            <a:r>
              <a:rPr lang="pt-BR" dirty="0"/>
              <a:t>Desain</a:t>
            </a:r>
          </a:p>
          <a:p>
            <a:pPr marL="457200" indent="-457200" algn="l">
              <a:buAutoNum type="arabicPeriod"/>
            </a:pPr>
            <a:r>
              <a:rPr lang="pt-BR" dirty="0"/>
              <a:t>Pengembangan</a:t>
            </a:r>
          </a:p>
          <a:p>
            <a:pPr marL="457200" indent="-457200" algn="l">
              <a:buAutoNum type="arabicPeriod"/>
            </a:pPr>
            <a:r>
              <a:rPr lang="pt-BR" dirty="0"/>
              <a:t>Pengujian</a:t>
            </a:r>
          </a:p>
          <a:p>
            <a:pPr marL="457200" indent="-457200" algn="l">
              <a:buAutoNum type="arabicPeriod"/>
            </a:pPr>
            <a:r>
              <a:rPr lang="pt-BR" dirty="0"/>
              <a:t>Implementasi</a:t>
            </a:r>
          </a:p>
          <a:p>
            <a:pPr marL="457200" indent="-457200" algn="l">
              <a:buAutoNum type="arabicPeriod"/>
            </a:pPr>
            <a:r>
              <a:rPr lang="pt-BR" dirty="0"/>
              <a:t>Pemeliharaan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3134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3A1-4524-0868-06D7-7C388CA29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Metode Pengujian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91A31-AF63-7FE4-8388-1C1B3D303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Black-box, white-box, dan grey-box testing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.</a:t>
            </a:r>
          </a:p>
          <a:p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Black box testing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menguji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fungsi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tanpa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melihat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struktur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internal. </a:t>
            </a:r>
          </a:p>
          <a:p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White box testing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memeriksa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kode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sumber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memastikan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jalur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logika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bekerja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benar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 </a:t>
            </a:r>
          </a:p>
          <a:p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Unit testing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menguji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komponen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individu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sementara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integration testing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memastikan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modul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bekerja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bersama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 </a:t>
            </a:r>
          </a:p>
          <a:p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System testing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mengevaluasi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seluruh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, dan </a:t>
            </a: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acceptance testing</a:t>
            </a:r>
            <a:r>
              <a:rPr lang="en-ID" b="0" i="0" dirty="0">
                <a:effectLst/>
                <a:latin typeface="-apple-system"/>
                <a:hlinkClick r:id="rId2"/>
              </a:rPr>
              <a:t> </a:t>
            </a:r>
            <a:r>
              <a:rPr lang="en-ID" b="0" i="0" dirty="0" err="1">
                <a:effectLst/>
                <a:latin typeface="-apple-system"/>
                <a:hlinkClick r:id="rId2"/>
              </a:rPr>
              <a:t>melibatkan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pengguna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akhir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untuk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validasi</a:t>
            </a:r>
            <a:r>
              <a:rPr lang="en-ID" b="1" i="0" dirty="0" err="1">
                <a:effectLst/>
                <a:latin typeface="-apple-system"/>
                <a:hlinkClick r:id="rId2"/>
              </a:rPr>
              <a:t>Usability</a:t>
            </a:r>
            <a:r>
              <a:rPr lang="en-ID" b="1" i="0" dirty="0">
                <a:effectLst/>
                <a:latin typeface="-apple-system"/>
                <a:hlinkClick r:id="rId2"/>
              </a:rPr>
              <a:t> testing</a:t>
            </a:r>
            <a:r>
              <a:rPr lang="en-ID" b="0" i="0" dirty="0">
                <a:effectLst/>
                <a:latin typeface="-apple-system"/>
                <a:hlinkClick r:id="rId2"/>
              </a:rPr>
              <a:t> </a:t>
            </a:r>
            <a:r>
              <a:rPr lang="en-ID" b="0" i="0" dirty="0" err="1">
                <a:effectLst/>
                <a:latin typeface="-apple-system"/>
                <a:hlinkClick r:id="rId2"/>
              </a:rPr>
              <a:t>menilai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kemudahan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penggunaan</a:t>
            </a:r>
            <a:r>
              <a:rPr lang="en-ID" b="0" i="0" dirty="0">
                <a:effectLst/>
                <a:latin typeface="-apple-system"/>
                <a:hlinkClick r:id="rId2"/>
              </a:rPr>
              <a:t>, dan </a:t>
            </a:r>
            <a:r>
              <a:rPr lang="en-ID" b="1" i="0" dirty="0">
                <a:effectLst/>
                <a:latin typeface="-apple-system"/>
                <a:hlinkClick r:id="rId2"/>
              </a:rPr>
              <a:t>stress testing</a:t>
            </a:r>
            <a:r>
              <a:rPr lang="en-ID" b="0" i="0" dirty="0">
                <a:effectLst/>
                <a:latin typeface="-apple-system"/>
                <a:hlinkClick r:id="rId2"/>
              </a:rPr>
              <a:t> </a:t>
            </a:r>
            <a:r>
              <a:rPr lang="en-ID" b="0" i="0" dirty="0" err="1">
                <a:effectLst/>
                <a:latin typeface="-apple-system"/>
                <a:hlinkClick r:id="rId2"/>
              </a:rPr>
              <a:t>menguji</a:t>
            </a:r>
            <a:r>
              <a:rPr lang="en-ID" b="0" i="0" dirty="0">
                <a:effectLst/>
                <a:latin typeface="-apple-system"/>
                <a:hlinkClick r:id="rId2"/>
              </a:rPr>
              <a:t> batas </a:t>
            </a:r>
            <a:r>
              <a:rPr lang="en-ID" b="0" i="0" dirty="0" err="1">
                <a:effectLst/>
                <a:latin typeface="-apple-system"/>
                <a:hlinkClick r:id="rId2"/>
              </a:rPr>
              <a:t>kemampuan</a:t>
            </a:r>
            <a:r>
              <a:rPr lang="en-ID" b="0" i="0" dirty="0">
                <a:effectLst/>
                <a:latin typeface="-apple-system"/>
                <a:hlinkClick r:id="rId2"/>
              </a:rPr>
              <a:t> </a:t>
            </a:r>
            <a:r>
              <a:rPr lang="en-ID" b="0" i="0" dirty="0" err="1">
                <a:effectLst/>
                <a:latin typeface="-apple-system"/>
                <a:hlinkClick r:id="rId2"/>
              </a:rPr>
              <a:t>sistem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1076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73C1-35B4-F4B3-2BDC-B598D15B8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B473D-FE79-7F6A-76A9-5491F3794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: scope creep, </a:t>
            </a:r>
            <a:r>
              <a:rPr lang="en-ID" dirty="0" err="1"/>
              <a:t>keterlambatan</a:t>
            </a:r>
            <a:r>
              <a:rPr lang="en-ID" dirty="0"/>
              <a:t>, </a:t>
            </a:r>
            <a:r>
              <a:rPr lang="en-ID" dirty="0" err="1"/>
              <a:t>keterbatasan</a:t>
            </a:r>
            <a:r>
              <a:rPr lang="en-ID" dirty="0"/>
              <a:t> </a:t>
            </a:r>
            <a:r>
              <a:rPr lang="en-ID" dirty="0" err="1"/>
              <a:t>anggaran</a:t>
            </a:r>
            <a:r>
              <a:rPr lang="en-ID" dirty="0"/>
              <a:t>, dan </a:t>
            </a:r>
            <a:r>
              <a:rPr lang="en-ID" dirty="0" err="1"/>
              <a:t>ketidakpastian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029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66FE-576C-DF22-8E06-CE476BB35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Kesimpulan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A3B0D-5EFA-F659-811D-28495F732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/>
              <a:t>SDLC adalah pendekatan terstruktur untuk pengembangan perangkat lunak, yang membantu memastikan kualitas dan keberhasilan proyek.</a:t>
            </a:r>
          </a:p>
        </p:txBody>
      </p:sp>
    </p:spTree>
    <p:extLst>
      <p:ext uri="{BB962C8B-B14F-4D97-AF65-F5344CB8AC3E}">
        <p14:creationId xmlns:p14="http://schemas.microsoft.com/office/powerpoint/2010/main" val="165071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56EE-7B9E-A8EF-8829-481735447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Tahap 1: Perencanaan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BC2F0-26D6-17D8-5562-06E9E9660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Perencanaan</a:t>
            </a:r>
            <a:r>
              <a:rPr lang="es-ES" dirty="0"/>
              <a:t> </a:t>
            </a:r>
            <a:r>
              <a:rPr lang="es-ES" dirty="0" err="1"/>
              <a:t>adalah</a:t>
            </a:r>
            <a:r>
              <a:rPr lang="es-ES" dirty="0"/>
              <a:t> fase </a:t>
            </a:r>
            <a:r>
              <a:rPr lang="es-ES" dirty="0" err="1"/>
              <a:t>pertama</a:t>
            </a:r>
            <a:r>
              <a:rPr lang="es-ES" dirty="0"/>
              <a:t> </a:t>
            </a:r>
            <a:r>
              <a:rPr lang="es-ES" dirty="0" err="1"/>
              <a:t>dalam</a:t>
            </a:r>
            <a:r>
              <a:rPr lang="es-ES" dirty="0"/>
              <a:t> SDLC yang </a:t>
            </a:r>
            <a:r>
              <a:rPr lang="es-ES" dirty="0" err="1"/>
              <a:t>menentukan</a:t>
            </a:r>
            <a:r>
              <a:rPr lang="es-ES" dirty="0"/>
              <a:t> </a:t>
            </a:r>
            <a:r>
              <a:rPr lang="es-ES" dirty="0" err="1"/>
              <a:t>tujuan</a:t>
            </a:r>
            <a:r>
              <a:rPr lang="es-ES" dirty="0"/>
              <a:t> </a:t>
            </a:r>
            <a:r>
              <a:rPr lang="es-ES" dirty="0" err="1"/>
              <a:t>proyek</a:t>
            </a:r>
            <a:r>
              <a:rPr lang="es-ES" dirty="0"/>
              <a:t> dan </a:t>
            </a:r>
            <a:r>
              <a:rPr lang="es-ES" dirty="0" err="1"/>
              <a:t>estimasi</a:t>
            </a:r>
            <a:r>
              <a:rPr lang="es-ES" dirty="0"/>
              <a:t> </a:t>
            </a:r>
            <a:r>
              <a:rPr lang="es-ES" dirty="0" err="1"/>
              <a:t>biaya</a:t>
            </a:r>
            <a:r>
              <a:rPr lang="es-ES" dirty="0"/>
              <a:t>.</a:t>
            </a:r>
          </a:p>
          <a:p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yang </a:t>
            </a:r>
            <a:r>
              <a:rPr lang="en-ID" dirty="0" err="1"/>
              <a:t>krusial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</a:t>
            </a:r>
          </a:p>
          <a:p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,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jadwal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mengestimasi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dan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. </a:t>
            </a:r>
          </a:p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, </a:t>
            </a:r>
            <a:r>
              <a:rPr lang="en-ID" dirty="0" err="1"/>
              <a:t>penetapan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, dan </a:t>
            </a:r>
            <a:r>
              <a:rPr lang="en-ID" dirty="0" err="1"/>
              <a:t>pembentukan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. </a:t>
            </a:r>
          </a:p>
          <a:p>
            <a:r>
              <a:rPr lang="en-ID" dirty="0" err="1"/>
              <a:t>Tujuannya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yang </a:t>
            </a:r>
            <a:r>
              <a:rPr lang="en-ID" dirty="0" err="1"/>
              <a:t>terlibat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alur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, </a:t>
            </a:r>
            <a:r>
              <a:rPr lang="en-ID" dirty="0" err="1"/>
              <a:t>prioritas</a:t>
            </a:r>
            <a:r>
              <a:rPr lang="en-ID" dirty="0"/>
              <a:t>, dan </a:t>
            </a:r>
            <a:r>
              <a:rPr lang="en-ID" dirty="0" err="1"/>
              <a:t>batasan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. Hasil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acuan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tahap-tahap</a:t>
            </a:r>
            <a:r>
              <a:rPr lang="en-ID" dirty="0"/>
              <a:t> SDLC </a:t>
            </a:r>
            <a:r>
              <a:rPr lang="en-ID" dirty="0" err="1"/>
              <a:t>berikutnya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dan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54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AD91-5801-CC83-5B93-3BD6BA2D7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Tahap 2: Analisis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6FCC5-6961-6C54-C62B-5C1DF3BBA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proses </a:t>
            </a:r>
            <a:r>
              <a:rPr lang="en-ID" dirty="0" err="1"/>
              <a:t>mengumpulkan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dan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.</a:t>
            </a:r>
          </a:p>
          <a:p>
            <a:r>
              <a:rPr lang="en-ID" dirty="0" err="1"/>
              <a:t>berfokus</a:t>
            </a:r>
            <a:r>
              <a:rPr lang="en-ID" dirty="0"/>
              <a:t> pada </a:t>
            </a:r>
            <a:r>
              <a:rPr lang="en-ID" dirty="0" err="1"/>
              <a:t>pengumpulan</a:t>
            </a:r>
            <a:r>
              <a:rPr lang="en-ID" dirty="0"/>
              <a:t> dan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</a:t>
            </a:r>
          </a:p>
          <a:p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pemangku</a:t>
            </a:r>
            <a:r>
              <a:rPr lang="en-ID" dirty="0"/>
              <a:t> </a:t>
            </a:r>
            <a:r>
              <a:rPr lang="en-ID" dirty="0" err="1"/>
              <a:t>kepentingan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dan </a:t>
            </a:r>
            <a:r>
              <a:rPr lang="en-ID" dirty="0" err="1"/>
              <a:t>fungsionalitas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. </a:t>
            </a:r>
          </a:p>
          <a:p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, </a:t>
            </a:r>
            <a:r>
              <a:rPr lang="en-ID" dirty="0" err="1"/>
              <a:t>teknis</a:t>
            </a:r>
            <a:r>
              <a:rPr lang="en-ID" dirty="0"/>
              <a:t>, dan </a:t>
            </a:r>
            <a:r>
              <a:rPr lang="en-ID" dirty="0" err="1"/>
              <a:t>operasional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potensial</a:t>
            </a:r>
            <a:r>
              <a:rPr lang="en-ID" dirty="0"/>
              <a:t>. </a:t>
            </a:r>
          </a:p>
          <a:p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(SRS) </a:t>
            </a:r>
            <a:r>
              <a:rPr lang="en-ID" dirty="0" err="1"/>
              <a:t>disusun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panduan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 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dan </a:t>
            </a:r>
            <a:r>
              <a:rPr lang="en-ID" dirty="0" err="1"/>
              <a:t>solusi</a:t>
            </a:r>
            <a:r>
              <a:rPr lang="en-ID" dirty="0"/>
              <a:t> yang </a:t>
            </a:r>
            <a:r>
              <a:rPr lang="en-ID" dirty="0" err="1"/>
              <a:t>diusulkan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99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9D60-22E0-3661-8E7C-6FE18C01C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Tahap 3: Desain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5A823-DD12-F286-2ED8-BF751C391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arsitektur</a:t>
            </a:r>
            <a:r>
              <a:rPr lang="en-ID" dirty="0"/>
              <a:t> dan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yang </a:t>
            </a:r>
            <a:r>
              <a:rPr lang="en-ID" dirty="0" err="1"/>
              <a:t>dikumpulkan</a:t>
            </a:r>
            <a:r>
              <a:rPr lang="en-ID" dirty="0"/>
              <a:t>.</a:t>
            </a:r>
          </a:p>
          <a:p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teknis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yang </a:t>
            </a:r>
            <a:r>
              <a:rPr lang="en-ID" dirty="0" err="1"/>
              <a:t>diidentifikasi</a:t>
            </a:r>
            <a:r>
              <a:rPr lang="en-ID" dirty="0"/>
              <a:t> 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. </a:t>
            </a:r>
          </a:p>
          <a:p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,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, </a:t>
            </a:r>
            <a:r>
              <a:rPr lang="en-ID" dirty="0" err="1"/>
              <a:t>struktur</a:t>
            </a:r>
            <a:r>
              <a:rPr lang="en-ID" dirty="0"/>
              <a:t> basis data, dan </a:t>
            </a:r>
            <a:r>
              <a:rPr lang="en-ID" dirty="0" err="1"/>
              <a:t>alur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 </a:t>
            </a:r>
          </a:p>
          <a:p>
            <a:r>
              <a:rPr lang="en-ID" dirty="0" err="1"/>
              <a:t>membuat</a:t>
            </a:r>
            <a:r>
              <a:rPr lang="en-ID" dirty="0"/>
              <a:t> diagram dan model </a:t>
            </a:r>
            <a:r>
              <a:rPr lang="en-ID" dirty="0" err="1"/>
              <a:t>seperti</a:t>
            </a:r>
            <a:r>
              <a:rPr lang="en-ID" dirty="0"/>
              <a:t> diagram UML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dan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 </a:t>
            </a:r>
          </a:p>
          <a:p>
            <a:r>
              <a:rPr lang="en-ID" dirty="0" err="1"/>
              <a:t>pemilihan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dan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 </a:t>
            </a:r>
          </a:p>
          <a:p>
            <a:r>
              <a:rPr lang="en-ID" dirty="0"/>
              <a:t>Hasil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panduan</a:t>
            </a:r>
            <a:r>
              <a:rPr lang="en-ID" dirty="0"/>
              <a:t> </a:t>
            </a:r>
            <a:r>
              <a:rPr lang="en-ID" dirty="0" err="1"/>
              <a:t>rinci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. </a:t>
            </a:r>
            <a:r>
              <a:rPr lang="en-ID" dirty="0" err="1"/>
              <a:t>Fokus</a:t>
            </a:r>
            <a:r>
              <a:rPr lang="en-ID" dirty="0"/>
              <a:t> </a:t>
            </a:r>
            <a:r>
              <a:rPr lang="en-ID" dirty="0" err="1"/>
              <a:t>utamanya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yang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, scalable, dan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0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025B-3C76-0BD2-6B50-A4E456A0E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Tahap 4: Pengembangan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96AB7-FA56-8F58-2ABF-8ADE5E0E2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/>
              <a:t>Tahap pengembangan adalah di mana koding dan pengembangan perangkat lunak dilakukan.</a:t>
            </a:r>
          </a:p>
          <a:p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diterjemahkan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yang </a:t>
            </a:r>
            <a:r>
              <a:rPr lang="en-ID" dirty="0" err="1"/>
              <a:t>berfungsi</a:t>
            </a:r>
            <a:r>
              <a:rPr lang="en-ID" dirty="0"/>
              <a:t>. </a:t>
            </a:r>
          </a:p>
          <a:p>
            <a:r>
              <a:rPr lang="en-ID" dirty="0"/>
              <a:t>Tim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,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dan </a:t>
            </a:r>
            <a:r>
              <a:rPr lang="en-ID" dirty="0" err="1"/>
              <a:t>alat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dipilih</a:t>
            </a:r>
            <a:r>
              <a:rPr lang="en-ID" dirty="0"/>
              <a:t>. </a:t>
            </a:r>
          </a:p>
          <a:p>
            <a:r>
              <a:rPr lang="en-ID" dirty="0" err="1"/>
              <a:t>integrasi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bersama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 </a:t>
            </a:r>
          </a:p>
          <a:p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teknis</a:t>
            </a:r>
            <a:r>
              <a:rPr lang="en-ID" dirty="0"/>
              <a:t> dan </a:t>
            </a:r>
            <a:r>
              <a:rPr lang="en-ID" dirty="0" err="1"/>
              <a:t>panduan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juga </a:t>
            </a:r>
            <a:r>
              <a:rPr lang="en-ID" dirty="0" err="1"/>
              <a:t>disusun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. </a:t>
            </a:r>
          </a:p>
          <a:p>
            <a:r>
              <a:rPr lang="en-ID" dirty="0"/>
              <a:t>Hasil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. </a:t>
            </a:r>
            <a:r>
              <a:rPr lang="en-ID" dirty="0" err="1"/>
              <a:t>Fokus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efisien</a:t>
            </a:r>
            <a:r>
              <a:rPr lang="en-ID" dirty="0"/>
              <a:t>,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, dan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174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56FE-764C-D8A8-2ECF-3BECAAE78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Tahap 5: Pengujian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9D578-03BB-8E75-5BA2-4CE3C781B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,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bug.</a:t>
            </a:r>
          </a:p>
          <a:p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ditetapkan</a:t>
            </a:r>
            <a:r>
              <a:rPr lang="en-ID" dirty="0"/>
              <a:t> dan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. </a:t>
            </a:r>
          </a:p>
          <a:p>
            <a:r>
              <a:rPr lang="en-ID" dirty="0"/>
              <a:t>Proses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unit, </a:t>
            </a:r>
            <a:r>
              <a:rPr lang="en-ID" dirty="0" err="1"/>
              <a:t>integrasi</a:t>
            </a:r>
            <a:r>
              <a:rPr lang="en-ID" dirty="0"/>
              <a:t>, </a:t>
            </a:r>
            <a:r>
              <a:rPr lang="en-ID" dirty="0" err="1"/>
              <a:t>sistem</a:t>
            </a:r>
            <a:r>
              <a:rPr lang="en-ID" dirty="0"/>
              <a:t>, dan </a:t>
            </a:r>
            <a:r>
              <a:rPr lang="en-ID" dirty="0" err="1"/>
              <a:t>penerimaan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r>
              <a:rPr lang="en-ID" dirty="0"/>
              <a:t> Tim </a:t>
            </a:r>
            <a:r>
              <a:rPr lang="en-ID" dirty="0" err="1"/>
              <a:t>penguji</a:t>
            </a:r>
            <a:r>
              <a:rPr lang="en-ID" dirty="0"/>
              <a:t> </a:t>
            </a:r>
            <a:r>
              <a:rPr lang="en-ID" dirty="0" err="1"/>
              <a:t>memverifikasi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, </a:t>
            </a:r>
            <a:r>
              <a:rPr lang="en-ID" dirty="0" err="1"/>
              <a:t>kinerja</a:t>
            </a:r>
            <a:r>
              <a:rPr lang="en-ID" dirty="0"/>
              <a:t>, </a:t>
            </a:r>
            <a:r>
              <a:rPr lang="en-ID" dirty="0" err="1"/>
              <a:t>keamanan</a:t>
            </a:r>
            <a:r>
              <a:rPr lang="en-ID" dirty="0"/>
              <a:t>, dan </a:t>
            </a:r>
            <a:r>
              <a:rPr lang="en-ID" dirty="0" err="1"/>
              <a:t>kompatibilitas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</a:t>
            </a:r>
          </a:p>
          <a:p>
            <a:r>
              <a:rPr lang="en-ID" dirty="0"/>
              <a:t>Jika </a:t>
            </a:r>
            <a:r>
              <a:rPr lang="en-ID" dirty="0" err="1"/>
              <a:t>ditemukan</a:t>
            </a:r>
            <a:r>
              <a:rPr lang="en-ID" dirty="0"/>
              <a:t> bug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cacat</a:t>
            </a:r>
            <a:r>
              <a:rPr lang="en-ID" dirty="0"/>
              <a:t>,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dikembalikan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diperbaiki</a:t>
            </a:r>
            <a:r>
              <a:rPr lang="en-ID" dirty="0"/>
              <a:t>. 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, </a:t>
            </a:r>
            <a:r>
              <a:rPr lang="en-ID" dirty="0" err="1"/>
              <a:t>stabilitas</a:t>
            </a:r>
            <a:r>
              <a:rPr lang="en-ID" dirty="0"/>
              <a:t>, dan </a:t>
            </a:r>
            <a:r>
              <a:rPr lang="en-ID" dirty="0" err="1"/>
              <a:t>keandalan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diluncurkan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5762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0A8F-065F-C0D1-0ABB-F3AAEE935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Tahap 6: Implementasi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432FE-19BD-3258-08CA-02755546D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r>
              <a:rPr lang="en-ID" dirty="0" err="1"/>
              <a:t>diinstal</a:t>
            </a:r>
            <a:r>
              <a:rPr lang="en-ID" dirty="0"/>
              <a:t> dan </a:t>
            </a:r>
            <a:r>
              <a:rPr lang="en-ID" dirty="0" err="1"/>
              <a:t>disebarkan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oleh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. Tim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, </a:t>
            </a:r>
            <a:r>
              <a:rPr lang="en-ID" dirty="0" err="1"/>
              <a:t>migrasi</a:t>
            </a:r>
            <a:r>
              <a:rPr lang="en-ID" dirty="0"/>
              <a:t> data, dan </a:t>
            </a:r>
            <a:r>
              <a:rPr lang="en-ID" dirty="0" err="1"/>
              <a:t>pelatihan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agar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mengoperasikan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 </a:t>
            </a:r>
          </a:p>
          <a:p>
            <a:r>
              <a:rPr lang="en-ID" dirty="0"/>
              <a:t>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resmi</a:t>
            </a:r>
            <a:r>
              <a:rPr lang="en-ID" dirty="0"/>
              <a:t> </a:t>
            </a:r>
            <a:r>
              <a:rPr lang="en-ID" dirty="0" err="1"/>
              <a:t>dirilis</a:t>
            </a:r>
            <a:r>
              <a:rPr lang="en-ID" dirty="0"/>
              <a:t> dan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fungsionalitasnya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sehari-hari</a:t>
            </a:r>
            <a:r>
              <a:rPr lang="en-ID" dirty="0"/>
              <a:t>. </a:t>
            </a:r>
          </a:p>
          <a:p>
            <a:r>
              <a:rPr lang="en-ID" dirty="0"/>
              <a:t>Monitoring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yang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. 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lancar</a:t>
            </a:r>
            <a:r>
              <a:rPr lang="en-ID" dirty="0"/>
              <a:t> dan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harapan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dan </a:t>
            </a:r>
            <a:r>
              <a:rPr lang="en-ID" dirty="0" err="1"/>
              <a:t>bisnis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382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308A-A67D-72BE-87A5-80D881308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Tahap 7: Pemeliharaan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A35CB-DC2E-6F5D-530F-86085B5A8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proses </a:t>
            </a:r>
            <a:r>
              <a:rPr lang="en-ID" dirty="0" err="1"/>
              <a:t>memperbaiki</a:t>
            </a:r>
            <a:r>
              <a:rPr lang="en-ID" dirty="0"/>
              <a:t> bug dan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dirilis</a:t>
            </a:r>
            <a:r>
              <a:rPr lang="en-ID" dirty="0"/>
              <a:t>.</a:t>
            </a:r>
          </a:p>
          <a:p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dipantau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kinerjanya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optimal,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bug, error,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pembaruan</a:t>
            </a:r>
            <a:r>
              <a:rPr lang="en-ID" dirty="0"/>
              <a:t>. </a:t>
            </a:r>
          </a:p>
          <a:p>
            <a:r>
              <a:rPr lang="en-ID" dirty="0" err="1"/>
              <a:t>Pemeliharaan</a:t>
            </a:r>
            <a:r>
              <a:rPr lang="en-ID" dirty="0"/>
              <a:t> juga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penambahan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, </a:t>
            </a:r>
            <a:r>
              <a:rPr lang="en-ID" dirty="0" err="1"/>
              <a:t>perbaikan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, dan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. </a:t>
            </a:r>
          </a:p>
          <a:p>
            <a:r>
              <a:rPr lang="en-ID" dirty="0"/>
              <a:t>Ada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: </a:t>
            </a:r>
            <a:r>
              <a:rPr lang="en-ID" dirty="0" err="1"/>
              <a:t>korektif</a:t>
            </a:r>
            <a:r>
              <a:rPr lang="en-ID" dirty="0"/>
              <a:t> (</a:t>
            </a:r>
            <a:r>
              <a:rPr lang="en-ID" dirty="0" err="1"/>
              <a:t>memperbaiki</a:t>
            </a:r>
            <a:r>
              <a:rPr lang="en-ID" dirty="0"/>
              <a:t> bug), </a:t>
            </a:r>
            <a:r>
              <a:rPr lang="en-ID" dirty="0" err="1"/>
              <a:t>adaptif</a:t>
            </a:r>
            <a:r>
              <a:rPr lang="en-ID" dirty="0"/>
              <a:t> (</a:t>
            </a:r>
            <a:r>
              <a:rPr lang="en-ID" dirty="0" err="1"/>
              <a:t>penyesuaian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), dan </a:t>
            </a:r>
            <a:r>
              <a:rPr lang="en-ID" dirty="0" err="1"/>
              <a:t>peningkatan</a:t>
            </a:r>
            <a:r>
              <a:rPr lang="en-ID" dirty="0"/>
              <a:t> (</a:t>
            </a:r>
            <a:r>
              <a:rPr lang="en-ID" dirty="0" err="1"/>
              <a:t>penambahan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).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, </a:t>
            </a:r>
            <a:r>
              <a:rPr lang="en-ID" dirty="0" err="1"/>
              <a:t>aman</a:t>
            </a:r>
            <a:r>
              <a:rPr lang="en-ID" dirty="0"/>
              <a:t>, dan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seiring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519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1705</Words>
  <Application>Microsoft Office PowerPoint</Application>
  <PresentationFormat>Widescreen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Metode Software Development Life Cycle (SDLC) dalam RPL</vt:lpstr>
      <vt:lpstr>Tahapan SDLC</vt:lpstr>
      <vt:lpstr>Tahap 1: Perencanaan</vt:lpstr>
      <vt:lpstr>Tahap 2: Analisis</vt:lpstr>
      <vt:lpstr>Tahap 3: Desain</vt:lpstr>
      <vt:lpstr>Tahap 4: Pengembangan</vt:lpstr>
      <vt:lpstr>Tahap 5: Pengujian</vt:lpstr>
      <vt:lpstr>Tahap 6: Implementasi</vt:lpstr>
      <vt:lpstr>Tahap 7: Pemeliharaan</vt:lpstr>
      <vt:lpstr>Model Waterfall</vt:lpstr>
      <vt:lpstr>Model Agile</vt:lpstr>
      <vt:lpstr>Model V-Shape</vt:lpstr>
      <vt:lpstr>PowerPoint Presentation</vt:lpstr>
      <vt:lpstr>Model Spiral</vt:lpstr>
      <vt:lpstr>Peran dalam SDLC</vt:lpstr>
      <vt:lpstr>Dokumentasi SDLC</vt:lpstr>
      <vt:lpstr>Teknik Pengumpulan Kebutuhan</vt:lpstr>
      <vt:lpstr>UML dalam SDLC</vt:lpstr>
      <vt:lpstr>Manajemen Proyek dalam SDLC</vt:lpstr>
      <vt:lpstr>Metode Pengujian</vt:lpstr>
      <vt:lpstr>Tantangan dalam SDLC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Ocal Sophan</dc:creator>
  <cp:lastModifiedBy>Ocal Sophan</cp:lastModifiedBy>
  <cp:revision>16</cp:revision>
  <dcterms:created xsi:type="dcterms:W3CDTF">2024-09-14T05:01:24Z</dcterms:created>
  <dcterms:modified xsi:type="dcterms:W3CDTF">2024-09-14T05:28:40Z</dcterms:modified>
</cp:coreProperties>
</file>