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284" r:id="rId4"/>
    <p:sldId id="280" r:id="rId5"/>
    <p:sldId id="276" r:id="rId6"/>
    <p:sldId id="257" r:id="rId7"/>
    <p:sldId id="267" r:id="rId8"/>
    <p:sldId id="268" r:id="rId9"/>
    <p:sldId id="269" r:id="rId10"/>
    <p:sldId id="275" r:id="rId11"/>
    <p:sldId id="270" r:id="rId12"/>
    <p:sldId id="277" r:id="rId13"/>
    <p:sldId id="262" r:id="rId14"/>
    <p:sldId id="274" r:id="rId15"/>
    <p:sldId id="273" r:id="rId16"/>
    <p:sldId id="281" r:id="rId17"/>
    <p:sldId id="278" r:id="rId18"/>
    <p:sldId id="282" r:id="rId19"/>
    <p:sldId id="285" r:id="rId20"/>
    <p:sldId id="287" r:id="rId21"/>
    <p:sldId id="288" r:id="rId22"/>
    <p:sldId id="289" r:id="rId23"/>
    <p:sldId id="279" r:id="rId24"/>
    <p:sldId id="264" r:id="rId25"/>
    <p:sldId id="271" r:id="rId26"/>
    <p:sldId id="263" r:id="rId27"/>
    <p:sldId id="265" r:id="rId28"/>
    <p:sldId id="266" r:id="rId29"/>
    <p:sldId id="283" r:id="rId30"/>
    <p:sldId id="272" r:id="rId3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86944" autoAdjust="0"/>
  </p:normalViewPr>
  <p:slideViewPr>
    <p:cSldViewPr snapToGrid="0">
      <p:cViewPr varScale="1">
        <p:scale>
          <a:sx n="145" d="100"/>
          <a:sy n="145" d="100"/>
        </p:scale>
        <p:origin x="12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1C4A2-B8EC-4E0A-8DE6-A3B69B64B700}" type="datetimeFigureOut">
              <a:rPr lang="en-CH" smtClean="0"/>
              <a:t>11/07/2023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06DC-36D1-4C50-9FC6-37C6B4E6DF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151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ingest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Measurement</a:t>
            </a:r>
          </a:p>
          <a:p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h'https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://newmewsynapse.blob.core.windows.net/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slicedimport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FatoryEdge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/Core/Measurement/2021/11/25/FatoryEdge_Core_Measurement_20211125.parquet;managed_identity=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parquet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</a:t>
            </a:r>
          </a:p>
          <a:p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['Measurement']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ingestion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parquet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Measurement_mapping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'[{"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 "Properties":{"Path":"$[\'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\']"}},{"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SignalName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 "Properties":{"Path":"$[\'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SignalName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\']"}},{"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MeasurementValue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 "Properties":{"Path":"$[\'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MeasurementValue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\']"}}]'</a:t>
            </a:r>
          </a:p>
          <a:p>
            <a:b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06DC-36D1-4C50-9FC6-37C6B4E6DF24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127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F4EA-36C7-CF21-45CE-EAD1830B4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8BE6A-731F-36E6-D0C2-555BBB31F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A73D-E4CC-72C4-B6C1-EF397700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11/07/2023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5253-AB23-BC87-0F66-4908589B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65F5-6D03-6B22-031F-E4ABBA0B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38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2CC3-E581-A3D6-C16E-231B3366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122FC-3082-821C-E9F5-2427BB068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3043-6FB3-6036-1324-C699AE06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11/07/2023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36F3C-6C30-059C-7F49-831AB2CD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E5C8-4FE1-96AE-B320-E80A7679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319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211FB-7BFC-D153-36CF-147D53867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C540F-8350-A4E5-0EFB-F06AC8B23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94A77-605C-9AD7-321F-5305CB2A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11/07/2023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8F8BB-A7B0-F6D4-F5FD-B94615F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CB0D-05E0-A571-ABBD-4A610C2E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628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BC14-582C-D4C0-504A-8366B4BC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B5FD-2020-6BBF-9FF5-7213375F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5EF1-A1E6-09FD-C4E8-7F7A425B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11/07/2023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B064-0F4F-36F1-905D-C6C9A00D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3C032-3E06-42F6-A8BF-F38D81B7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312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7B4F-5492-205D-8002-FE31C3DC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BC779-5166-D6A4-BC28-856EBDE99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B00D-1E92-4FF4-D357-6A75E59D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11/07/2023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9175-E5D5-29A0-7ACA-9F0AB090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F30A-29CD-E296-43F6-379628F0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711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6D28-D0E6-69BC-AA7F-C8E62BF5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AC3-A88F-0A1E-5034-749F8E363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D046-AB5F-FB46-39F9-F618DDDCE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7A073-6CD2-4C07-C740-34B70054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11/07/2023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3D8A9-659D-4CB0-CD99-A9E69B20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F4B4C-B315-B31E-911C-D34A48DF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26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F67C-6A2A-5160-8C5C-B28CA784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9F16-BF13-4247-04D7-647923646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37117-F532-D938-A053-1E825F7E5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0B4F8-D473-6CF8-F22D-0813E5642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06F03-B5DB-C13F-AB26-2238B43A4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5322C-2721-2472-C876-DF0767F7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11/07/2023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0CC88-143C-A058-0A28-BDC4893E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D41BB-C877-421F-0767-9354A56E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874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17E6-7AFE-3842-4B88-6B4DFE08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C1B3D-ECCC-603F-292E-2E28F57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11/07/2023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A049F-A5D6-22CA-0949-4E3B10D7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14D51-664A-98CE-62EC-66B04367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880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B831E-BF69-FF4F-3459-39B0A049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11/07/2023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B6D4E-739D-860D-A7D0-72DCD579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A2247-8DA9-C4B7-E6A0-797765A7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46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2D1D-F134-7200-D306-3025BD00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385E-3CDC-6437-CB3E-E97587F2A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35B2F-DFB0-E5D7-2DB6-15A2D071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A29FF-36F6-1C48-9DFC-0E1CC155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11/07/2023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5EA5A-3357-A47B-AE3C-B08974B2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72711-7342-99C5-2374-AF5C69E1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49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16A8-9D05-93E6-296D-37D921A1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968A5-9519-C7E6-2B04-AEEF5A518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DEEFD-9753-CA28-5391-F63A4383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5BFE4-E7EB-0E2C-679C-4AED2DBC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11/07/2023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361DD-9381-84DB-483B-072666BB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E1CC-A784-B73E-AAAA-7CF85396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102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FE8C3-526D-C940-DAD2-BF72F369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977D-1846-51C3-D8DC-3E297834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1461-84C9-5ABF-54AE-053AC405E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9203-F5A3-4FEA-A348-783489DC56C4}" type="datetimeFigureOut">
              <a:rPr lang="en-CH" smtClean="0"/>
              <a:t>11/07/2023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9DC9E-2B20-8F81-BCB6-167EC9EB8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7BAC-769F-12D1-2502-7E76D612E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902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5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3.png"/><Relationship Id="rId5" Type="http://schemas.openxmlformats.org/officeDocument/2006/relationships/image" Target="../media/image12.jpeg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6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5" Type="http://schemas.openxmlformats.org/officeDocument/2006/relationships/image" Target="../media/image12.jpeg"/><Relationship Id="rId10" Type="http://schemas.openxmlformats.org/officeDocument/2006/relationships/image" Target="../media/image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12.jpeg"/><Relationship Id="rId9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12.jpeg"/><Relationship Id="rId9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25.png"/><Relationship Id="rId4" Type="http://schemas.openxmlformats.org/officeDocument/2006/relationships/image" Target="../media/image53.png"/><Relationship Id="rId9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github.com/meinradweiss/SwissArmyKnife/blob/main/docs/ADF_SynapsePipelines/SDMT_01_Overview.md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2.jpe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12.jpeg"/><Relationship Id="rId10" Type="http://schemas.microsoft.com/office/2007/relationships/hdphoto" Target="../media/hdphoto1.wdp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2.jpe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2.jpe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isberg Wasser Bilder - Kostenloser Download auf Freepik">
            <a:extLst>
              <a:ext uri="{FF2B5EF4-FFF2-40B4-BE49-F238E27FC236}">
                <a16:creationId xmlns:a16="http://schemas.microsoft.com/office/drawing/2014/main" id="{AA6EC09E-05CE-BBA6-7EB6-3CEA4ADF6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8" r="8555"/>
          <a:stretch/>
        </p:blipFill>
        <p:spPr bwMode="auto">
          <a:xfrm>
            <a:off x="-340" y="10"/>
            <a:ext cx="81953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0F98BC-230C-37EB-79A8-432D4FA14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961860"/>
            <a:ext cx="4620584" cy="109131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Meinrad Weiss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Senior Cloud Solution Architect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Microsoft</a:t>
            </a:r>
            <a:endParaRPr lang="en-CH" dirty="0">
              <a:solidFill>
                <a:srgbClr val="FFFFFF"/>
              </a:solidFill>
            </a:endParaRPr>
          </a:p>
        </p:txBody>
      </p:sp>
      <p:pic>
        <p:nvPicPr>
          <p:cNvPr id="1026" name="Picture 2" descr="Eisberg Wasser Bilder - Kostenloser Download auf Freepik">
            <a:extLst>
              <a:ext uri="{FF2B5EF4-FFF2-40B4-BE49-F238E27FC236}">
                <a16:creationId xmlns:a16="http://schemas.microsoft.com/office/drawing/2014/main" id="{AB8958C2-6768-D819-43FF-ADA6AF991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0" r="23907"/>
          <a:stretch/>
        </p:blipFill>
        <p:spPr bwMode="auto">
          <a:xfrm>
            <a:off x="6622484" y="4906"/>
            <a:ext cx="5657990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5B4AA53-F5C9-143A-3CFD-195CC121DCA7}"/>
              </a:ext>
            </a:extLst>
          </p:cNvPr>
          <p:cNvSpPr/>
          <p:nvPr/>
        </p:nvSpPr>
        <p:spPr>
          <a:xfrm>
            <a:off x="4912242" y="1347746"/>
            <a:ext cx="4957562" cy="4503867"/>
          </a:xfrm>
          <a:prstGeom prst="rightArrow">
            <a:avLst>
              <a:gd name="adj1" fmla="val 84180"/>
              <a:gd name="adj2" fmla="val 18513"/>
            </a:avLst>
          </a:prstGeom>
          <a:solidFill>
            <a:schemeClr val="accent6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2" descr="Eisberg Wasser Bilder - Kostenloser Download auf Freepik">
            <a:extLst>
              <a:ext uri="{FF2B5EF4-FFF2-40B4-BE49-F238E27FC236}">
                <a16:creationId xmlns:a16="http://schemas.microsoft.com/office/drawing/2014/main" id="{0B8FFAB4-03D6-1DF1-214D-A2C870528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t="36534" r="31544" b="56329"/>
          <a:stretch/>
        </p:blipFill>
        <p:spPr bwMode="auto">
          <a:xfrm>
            <a:off x="5224540" y="2463377"/>
            <a:ext cx="3467986" cy="43318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isberg Wasser Bilder - Kostenloser Download auf Freepik">
            <a:extLst>
              <a:ext uri="{FF2B5EF4-FFF2-40B4-BE49-F238E27FC236}">
                <a16:creationId xmlns:a16="http://schemas.microsoft.com/office/drawing/2014/main" id="{9D7BCD5E-F2C4-7FC0-A42B-35E4882E4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4" t="45316" r="31751" b="43799"/>
          <a:stretch/>
        </p:blipFill>
        <p:spPr bwMode="auto">
          <a:xfrm>
            <a:off x="5224540" y="2990030"/>
            <a:ext cx="3467989" cy="660543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isberg Wasser Bilder - Kostenloser Download auf Freepik">
            <a:extLst>
              <a:ext uri="{FF2B5EF4-FFF2-40B4-BE49-F238E27FC236}">
                <a16:creationId xmlns:a16="http://schemas.microsoft.com/office/drawing/2014/main" id="{7E82AE19-7E30-432A-6C36-AC2300EC8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9" t="70033" r="32287" b="10694"/>
          <a:stretch/>
        </p:blipFill>
        <p:spPr bwMode="auto">
          <a:xfrm>
            <a:off x="5224540" y="4682028"/>
            <a:ext cx="3467988" cy="116958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isberg Wasser Bilder - Kostenloser Download auf Freepik">
            <a:extLst>
              <a:ext uri="{FF2B5EF4-FFF2-40B4-BE49-F238E27FC236}">
                <a16:creationId xmlns:a16="http://schemas.microsoft.com/office/drawing/2014/main" id="{9C3F2447-8505-D349-9113-BF194ECBC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6" t="55666" r="31990" b="30234"/>
          <a:stretch/>
        </p:blipFill>
        <p:spPr bwMode="auto">
          <a:xfrm>
            <a:off x="5224541" y="3737129"/>
            <a:ext cx="3467985" cy="85558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56457A-357A-8719-226B-0FD11809F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03217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Sliced Data Migration Toolbox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(SDMT)</a:t>
            </a:r>
            <a:endParaRPr lang="en-CH" sz="4400" dirty="0">
              <a:solidFill>
                <a:srgbClr val="FFFFFF"/>
              </a:solidFill>
            </a:endParaRPr>
          </a:p>
        </p:txBody>
      </p:sp>
      <p:pic>
        <p:nvPicPr>
          <p:cNvPr id="5" name="Picture 2" descr="Eisberg Wasser Bilder - Kostenloser Download auf Freepik">
            <a:extLst>
              <a:ext uri="{FF2B5EF4-FFF2-40B4-BE49-F238E27FC236}">
                <a16:creationId xmlns:a16="http://schemas.microsoft.com/office/drawing/2014/main" id="{442E9367-58C2-0EFC-101E-C779A27DF3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23330" r="18760" b="65917"/>
          <a:stretch/>
        </p:blipFill>
        <p:spPr bwMode="auto">
          <a:xfrm>
            <a:off x="5215539" y="1958614"/>
            <a:ext cx="3476987" cy="418207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isberg Wasser Bilder - Kostenloser Download auf Freepik">
            <a:extLst>
              <a:ext uri="{FF2B5EF4-FFF2-40B4-BE49-F238E27FC236}">
                <a16:creationId xmlns:a16="http://schemas.microsoft.com/office/drawing/2014/main" id="{240A7A93-7FBF-65B2-E7EE-0AF9BD2DB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1996" r="18760" b="77251"/>
          <a:stretch/>
        </p:blipFill>
        <p:spPr bwMode="auto">
          <a:xfrm>
            <a:off x="5215539" y="1453701"/>
            <a:ext cx="3476987" cy="418208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D351502-C2DE-321A-C559-5CE36D5C5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0958" y="3141891"/>
            <a:ext cx="508682" cy="50868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6706917-3701-09FD-F359-90320A814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1374" y="2596112"/>
            <a:ext cx="442208" cy="442208"/>
          </a:xfrm>
          <a:prstGeom prst="rect">
            <a:avLst/>
          </a:prstGeom>
        </p:spPr>
      </p:pic>
      <p:pic>
        <p:nvPicPr>
          <p:cNvPr id="9" name="Picture 6" descr="Azure Data Lake Storage Connector - Mule 4">
            <a:extLst>
              <a:ext uri="{FF2B5EF4-FFF2-40B4-BE49-F238E27FC236}">
                <a16:creationId xmlns:a16="http://schemas.microsoft.com/office/drawing/2014/main" id="{B7CEBB08-E99F-99F4-1171-4EC37CC1D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10103610" y="3733774"/>
            <a:ext cx="399972" cy="49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84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Transfer to data lake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pic>
        <p:nvPicPr>
          <p:cNvPr id="8" name="Picture 6" descr="Azure Data Lake Storage Connector - Mule 4">
            <a:extLst>
              <a:ext uri="{FF2B5EF4-FFF2-40B4-BE49-F238E27FC236}">
                <a16:creationId xmlns:a16="http://schemas.microsoft.com/office/drawing/2014/main" id="{3A51B66D-DF33-3F24-BC9C-68BBD0DDD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9605963" y="2116084"/>
            <a:ext cx="772404" cy="104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D9D49A-69E0-E56D-B45D-35BA7D7332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25433" y="2995436"/>
            <a:ext cx="2219341" cy="27813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47C6D-B57F-3759-7A6E-81CBB7F2EE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66364" y="5535804"/>
            <a:ext cx="2003387" cy="580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62AEFC-68F4-2B91-C0CA-414C4CCDFE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85415" y="4720222"/>
            <a:ext cx="1986446" cy="5929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AB2578-79D0-79CD-55CA-2C847721729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580059" y="5600700"/>
            <a:ext cx="386305" cy="22523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FDAE616-1D06-0261-B62B-8FB5E54CED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71126" y="3806187"/>
            <a:ext cx="2011860" cy="6268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63DC1C-61CB-1450-7CD5-AF7176C3BEA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9605963" y="5016707"/>
            <a:ext cx="379452" cy="25111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952CBB-C117-9791-A5D2-90D2C18CD9AB}"/>
              </a:ext>
            </a:extLst>
          </p:cNvPr>
          <p:cNvCxnSpPr>
            <a:cxnSpLocks/>
          </p:cNvCxnSpPr>
          <p:nvPr/>
        </p:nvCxnSpPr>
        <p:spPr>
          <a:xfrm flipV="1">
            <a:off x="9580059" y="4213920"/>
            <a:ext cx="386305" cy="75360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8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EC13B9-DD54-B18F-C720-8899E244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174" y="2457064"/>
            <a:ext cx="4764412" cy="130227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3D3FBA-54C0-25B4-3097-38090DE3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Transfer (SQL -&gt; ADX)</a:t>
            </a:r>
            <a:endParaRPr lang="en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B794DD-E61C-9F4E-A958-E8FBE175A1F8}"/>
              </a:ext>
            </a:extLst>
          </p:cNvPr>
          <p:cNvSpPr txBox="1"/>
          <p:nvPr/>
        </p:nvSpPr>
        <p:spPr>
          <a:xfrm>
            <a:off x="838200" y="1378720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[Core].[</a:t>
            </a:r>
            <a:r>
              <a:rPr lang="de-CH" sz="1400" b="0" u="sng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167F39-22BA-309B-CD38-CA7AB73B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69" y="4379892"/>
            <a:ext cx="3890211" cy="210737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5FB1F1-C9B2-DD0F-09A2-0D8E2A642BF4}"/>
              </a:ext>
            </a:extLst>
          </p:cNvPr>
          <p:cNvSpPr txBox="1"/>
          <p:nvPr/>
        </p:nvSpPr>
        <p:spPr>
          <a:xfrm>
            <a:off x="3330293" y="5304536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SelectCommand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EEBCFD-E401-D12D-179F-19E2C8B7F962}"/>
              </a:ext>
            </a:extLst>
          </p:cNvPr>
          <p:cNvCxnSpPr>
            <a:cxnSpLocks/>
          </p:cNvCxnSpPr>
          <p:nvPr/>
        </p:nvCxnSpPr>
        <p:spPr>
          <a:xfrm flipH="1">
            <a:off x="4189946" y="3004257"/>
            <a:ext cx="1792634" cy="62721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021216-24DF-7D3D-6C5C-B9555447215B}"/>
              </a:ext>
            </a:extLst>
          </p:cNvPr>
          <p:cNvCxnSpPr>
            <a:cxnSpLocks/>
          </p:cNvCxnSpPr>
          <p:nvPr/>
        </p:nvCxnSpPr>
        <p:spPr>
          <a:xfrm>
            <a:off x="9066022" y="3004257"/>
            <a:ext cx="623779" cy="62721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45FB932-405C-0F5E-3024-607E2DEF9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69" y="1711068"/>
            <a:ext cx="10569249" cy="67133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E39C7E-3079-A8DA-7695-6E4953ACA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553" y="182509"/>
            <a:ext cx="1743088" cy="1028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CB094-FEF1-80A6-964A-C7B72E72E8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503" r="1625" b="4733"/>
          <a:stretch/>
        </p:blipFill>
        <p:spPr>
          <a:xfrm>
            <a:off x="4189946" y="3642146"/>
            <a:ext cx="5499855" cy="125693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16F891A-C8B5-A87A-1655-F91884AC98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351" y="4767358"/>
            <a:ext cx="4676809" cy="197645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45E98D9-AE36-050D-5DBC-DB3FE422AAE0}"/>
              </a:ext>
            </a:extLst>
          </p:cNvPr>
          <p:cNvSpPr txBox="1"/>
          <p:nvPr/>
        </p:nvSpPr>
        <p:spPr>
          <a:xfrm>
            <a:off x="8279216" y="5152845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91F5B3-23FB-E2EC-D890-7730D3E97AD2}"/>
              </a:ext>
            </a:extLst>
          </p:cNvPr>
          <p:cNvSpPr txBox="1"/>
          <p:nvPr/>
        </p:nvSpPr>
        <p:spPr>
          <a:xfrm>
            <a:off x="5111744" y="5980959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'SetSlicedImportObjectStart'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AdditionalContext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8D8824A-C97A-6C18-5AB3-5C4AB2158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273" y="2725380"/>
            <a:ext cx="3581426" cy="938219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C3B7B-A97B-38E9-4E1A-0BE6C49ABD25}"/>
              </a:ext>
            </a:extLst>
          </p:cNvPr>
          <p:cNvCxnSpPr>
            <a:cxnSpLocks/>
          </p:cNvCxnSpPr>
          <p:nvPr/>
        </p:nvCxnSpPr>
        <p:spPr>
          <a:xfrm flipH="1">
            <a:off x="4828046" y="4392064"/>
            <a:ext cx="2259175" cy="77921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D38D1-29A9-9D41-BA14-0AFFAC40C439}"/>
              </a:ext>
            </a:extLst>
          </p:cNvPr>
          <p:cNvCxnSpPr>
            <a:cxnSpLocks/>
          </p:cNvCxnSpPr>
          <p:nvPr/>
        </p:nvCxnSpPr>
        <p:spPr>
          <a:xfrm>
            <a:off x="8165805" y="4415931"/>
            <a:ext cx="184297" cy="36574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0E7B27-25F0-908B-D7D3-4120C4406BF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3922699" y="3194490"/>
            <a:ext cx="2302394" cy="6574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282E63E-5ED5-424D-579E-86970B32ED09}"/>
              </a:ext>
            </a:extLst>
          </p:cNvPr>
          <p:cNvSpPr txBox="1"/>
          <p:nvPr/>
        </p:nvSpPr>
        <p:spPr>
          <a:xfrm>
            <a:off x="562891" y="3588580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'SetSlicedImportObjectStart'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ADX_DropExtentCommand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4C8C4F5-241A-A225-2F38-D6DC646BA112}"/>
              </a:ext>
            </a:extLst>
          </p:cNvPr>
          <p:cNvCxnSpPr>
            <a:cxnSpLocks/>
          </p:cNvCxnSpPr>
          <p:nvPr/>
        </p:nvCxnSpPr>
        <p:spPr>
          <a:xfrm flipV="1">
            <a:off x="11157097" y="5614510"/>
            <a:ext cx="0" cy="30338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28DE81-466A-14B2-E850-48D71D9C54A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8922403" y="6211792"/>
            <a:ext cx="923346" cy="27547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A8B362-CDCF-ACB3-ECB1-022ECF0D198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118884" y="5477922"/>
            <a:ext cx="211409" cy="5744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9A01E0-C2B6-5F0C-7E36-0DE4EBC935C4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468221" y="3317864"/>
            <a:ext cx="296244" cy="2707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7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4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EC13B9-DD54-B18F-C720-8899E244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174" y="2457064"/>
            <a:ext cx="4764412" cy="130227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3D3FBA-54C0-25B4-3097-38090DE3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Transfer (SQL -&gt; ADX)</a:t>
            </a:r>
            <a:endParaRPr lang="en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B794DD-E61C-9F4E-A958-E8FBE175A1F8}"/>
              </a:ext>
            </a:extLst>
          </p:cNvPr>
          <p:cNvSpPr txBox="1"/>
          <p:nvPr/>
        </p:nvSpPr>
        <p:spPr>
          <a:xfrm>
            <a:off x="838200" y="1378720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[Core].[</a:t>
            </a:r>
            <a:r>
              <a:rPr lang="de-CH" sz="1400" b="0" u="sng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167F39-22BA-309B-CD38-CA7AB73B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69" y="4379892"/>
            <a:ext cx="3890211" cy="210737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EEBCFD-E401-D12D-179F-19E2C8B7F962}"/>
              </a:ext>
            </a:extLst>
          </p:cNvPr>
          <p:cNvCxnSpPr>
            <a:cxnSpLocks/>
          </p:cNvCxnSpPr>
          <p:nvPr/>
        </p:nvCxnSpPr>
        <p:spPr>
          <a:xfrm flipH="1">
            <a:off x="4189946" y="3004257"/>
            <a:ext cx="1792634" cy="62721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021216-24DF-7D3D-6C5C-B9555447215B}"/>
              </a:ext>
            </a:extLst>
          </p:cNvPr>
          <p:cNvCxnSpPr>
            <a:cxnSpLocks/>
          </p:cNvCxnSpPr>
          <p:nvPr/>
        </p:nvCxnSpPr>
        <p:spPr>
          <a:xfrm>
            <a:off x="9066022" y="3004257"/>
            <a:ext cx="623779" cy="62721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45FB932-405C-0F5E-3024-607E2DEF9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69" y="1711068"/>
            <a:ext cx="10569249" cy="67133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E39C7E-3079-A8DA-7695-6E4953ACA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553" y="182509"/>
            <a:ext cx="1743088" cy="1028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CB094-FEF1-80A6-964A-C7B72E72E8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503" r="1625" b="4733"/>
          <a:stretch/>
        </p:blipFill>
        <p:spPr>
          <a:xfrm>
            <a:off x="4189946" y="3642146"/>
            <a:ext cx="5499855" cy="125693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16F891A-C8B5-A87A-1655-F91884AC98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351" y="4767358"/>
            <a:ext cx="4676809" cy="197645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8D8824A-C97A-6C18-5AB3-5C4AB2158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273" y="2725380"/>
            <a:ext cx="3581426" cy="938219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C3B7B-A97B-38E9-4E1A-0BE6C49ABD25}"/>
              </a:ext>
            </a:extLst>
          </p:cNvPr>
          <p:cNvCxnSpPr>
            <a:cxnSpLocks/>
          </p:cNvCxnSpPr>
          <p:nvPr/>
        </p:nvCxnSpPr>
        <p:spPr>
          <a:xfrm flipH="1">
            <a:off x="4828046" y="4392064"/>
            <a:ext cx="2259175" cy="77921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D38D1-29A9-9D41-BA14-0AFFAC40C439}"/>
              </a:ext>
            </a:extLst>
          </p:cNvPr>
          <p:cNvCxnSpPr>
            <a:cxnSpLocks/>
          </p:cNvCxnSpPr>
          <p:nvPr/>
        </p:nvCxnSpPr>
        <p:spPr>
          <a:xfrm>
            <a:off x="8165805" y="4415931"/>
            <a:ext cx="184297" cy="36574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0E7B27-25F0-908B-D7D3-4120C4406BF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3922699" y="3194490"/>
            <a:ext cx="2302394" cy="6574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0D84FE-50D8-F78C-D10C-EB373D9B713D}"/>
              </a:ext>
            </a:extLst>
          </p:cNvPr>
          <p:cNvSpPr txBox="1"/>
          <p:nvPr/>
        </p:nvSpPr>
        <p:spPr>
          <a:xfrm>
            <a:off x="734246" y="5531806"/>
            <a:ext cx="433965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CH"/>
            </a:defPPr>
            <a:lvl1pPr>
              <a:defRPr sz="10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SELECT [Ts], [</a:t>
            </a:r>
            <a:r>
              <a:rPr lang="en-US" dirty="0" err="1"/>
              <a:t>SignalName</a:t>
            </a:r>
            <a:r>
              <a:rPr lang="en-US" dirty="0"/>
              <a:t>], [</a:t>
            </a:r>
            <a:r>
              <a:rPr lang="en-US" dirty="0" err="1"/>
              <a:t>MeasurementValue</a:t>
            </a:r>
            <a:r>
              <a:rPr lang="en-US" dirty="0"/>
              <a:t>] </a:t>
            </a:r>
          </a:p>
          <a:p>
            <a:r>
              <a:rPr lang="en-US" dirty="0"/>
              <a:t>FROM [Core].[Measurement] </a:t>
            </a:r>
          </a:p>
          <a:p>
            <a:r>
              <a:rPr lang="en-US" dirty="0"/>
              <a:t>WHERE [Ts] &gt;= </a:t>
            </a:r>
            <a:r>
              <a:rPr lang="en-US" b="1" dirty="0"/>
              <a:t>CONVERT(DATETIME2(3), '2021-11-26',120) </a:t>
            </a:r>
          </a:p>
          <a:p>
            <a:r>
              <a:rPr lang="en-US" dirty="0"/>
              <a:t>   AND [Ts] &lt; CONVERT(DATETIME2(3), '2021-11-27',120)</a:t>
            </a:r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C10E7-3B87-1897-00E3-5ACDF586B7A2}"/>
              </a:ext>
            </a:extLst>
          </p:cNvPr>
          <p:cNvSpPr txBox="1"/>
          <p:nvPr/>
        </p:nvSpPr>
        <p:spPr>
          <a:xfrm>
            <a:off x="792017" y="3295273"/>
            <a:ext cx="395492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CH"/>
            </a:defPPr>
            <a:lvl1pPr>
              <a:defRPr sz="10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.drop extents &lt;| .show table Measurement extents </a:t>
            </a:r>
            <a:br>
              <a:rPr lang="en-US" dirty="0"/>
            </a:br>
            <a:r>
              <a:rPr lang="en-US" dirty="0"/>
              <a:t>     where tags has '</a:t>
            </a:r>
            <a:r>
              <a:rPr lang="en-US" b="1" dirty="0"/>
              <a:t>ExtentFingerprint:20211126</a:t>
            </a:r>
            <a:r>
              <a:rPr lang="en-US" dirty="0"/>
              <a:t>'</a:t>
            </a:r>
            <a:endParaRPr lang="en-CH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4F869-1018-2275-11E1-EEEDE0EC4437}"/>
              </a:ext>
            </a:extLst>
          </p:cNvPr>
          <p:cNvSpPr txBox="1"/>
          <p:nvPr/>
        </p:nvSpPr>
        <p:spPr>
          <a:xfrm>
            <a:off x="6475774" y="5653273"/>
            <a:ext cx="4185761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CH"/>
            </a:defPPr>
            <a:lvl1pPr>
              <a:defRPr sz="10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/>
              <a:t>{"</a:t>
            </a:r>
            <a:r>
              <a:rPr lang="en-US" b="1" dirty="0" err="1"/>
              <a:t>creationTime</a:t>
            </a:r>
            <a:r>
              <a:rPr lang="en-US" b="1" dirty="0"/>
              <a:t>": "2021-11-26"</a:t>
            </a:r>
          </a:p>
          <a:p>
            <a:r>
              <a:rPr lang="en-US" dirty="0"/>
              <a:t>  ,"tags":["LoadedAt:2023-05-12T07:51:32.343"</a:t>
            </a:r>
          </a:p>
          <a:p>
            <a:r>
              <a:rPr lang="en-US" dirty="0"/>
              <a:t>          ,"SlicedImportObject_Id:4FC9A0FF-…A23E7F7"</a:t>
            </a:r>
          </a:p>
          <a:p>
            <a:r>
              <a:rPr lang="en-US" dirty="0"/>
              <a:t>          ,"PipelineRun_Id:04d26153-99b6-4…710ca6d2"</a:t>
            </a:r>
          </a:p>
          <a:p>
            <a:r>
              <a:rPr lang="en-US" b="1" dirty="0"/>
              <a:t>          ,"ExtentFingerprint:20211126"]}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52728-6FED-1D06-CC1C-B8917F6617D8}"/>
              </a:ext>
            </a:extLst>
          </p:cNvPr>
          <p:cNvSpPr txBox="1"/>
          <p:nvPr/>
        </p:nvSpPr>
        <p:spPr>
          <a:xfrm>
            <a:off x="11031326" y="5692324"/>
            <a:ext cx="103105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CH"/>
            </a:defPPr>
            <a:lvl1pPr>
              <a:defRPr sz="10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/>
              <a:t>Measurement</a:t>
            </a:r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39650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3FBA-54C0-25B4-3097-38090DE3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Transfer (SQL -&gt; SQL)</a:t>
            </a:r>
            <a:endParaRPr lang="en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05FE30-8BC3-E605-EFED-BB34941F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290" y="365125"/>
            <a:ext cx="1327019" cy="805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29784E-97DB-771B-70CF-906945B6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238" y="2508874"/>
            <a:ext cx="4468995" cy="1557731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B794DD-E61C-9F4E-A958-E8FBE175A1F8}"/>
              </a:ext>
            </a:extLst>
          </p:cNvPr>
          <p:cNvSpPr txBox="1"/>
          <p:nvPr/>
        </p:nvSpPr>
        <p:spPr>
          <a:xfrm>
            <a:off x="838200" y="1435424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[Core].[</a:t>
            </a:r>
            <a:r>
              <a:rPr lang="de-CH" sz="1400" b="0" u="sng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1859A0-E891-700B-57E8-2627F64B1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974" y="3716558"/>
            <a:ext cx="3638577" cy="700093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167F39-22BA-309B-CD38-CA7AB73B2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69" y="4379892"/>
            <a:ext cx="3890211" cy="210737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5FB1F1-C9B2-DD0F-09A2-0D8E2A642BF4}"/>
              </a:ext>
            </a:extLst>
          </p:cNvPr>
          <p:cNvSpPr txBox="1"/>
          <p:nvPr/>
        </p:nvSpPr>
        <p:spPr>
          <a:xfrm>
            <a:off x="3206415" y="5247090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SelectCommand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210FDC-CFC8-00AC-632C-C83C57777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4380" y="4392064"/>
            <a:ext cx="3767165" cy="217171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E1C288-9F21-7FB0-736F-A8FF61CAA307}"/>
              </a:ext>
            </a:extLst>
          </p:cNvPr>
          <p:cNvSpPr txBox="1"/>
          <p:nvPr/>
        </p:nvSpPr>
        <p:spPr>
          <a:xfrm>
            <a:off x="7917264" y="4640903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91F5B3-23FB-E2EC-D890-7730D3E97AD2}"/>
              </a:ext>
            </a:extLst>
          </p:cNvPr>
          <p:cNvSpPr txBox="1"/>
          <p:nvPr/>
        </p:nvSpPr>
        <p:spPr>
          <a:xfrm>
            <a:off x="7673742" y="6359549"/>
            <a:ext cx="446147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EmptyDestinationSliceCommand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E98D9-AE36-050D-5DBC-DB3FE422AAE0}"/>
              </a:ext>
            </a:extLst>
          </p:cNvPr>
          <p:cNvSpPr txBox="1"/>
          <p:nvPr/>
        </p:nvSpPr>
        <p:spPr>
          <a:xfrm>
            <a:off x="7944851" y="5438963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C3B7B-A97B-38E9-4E1A-0BE6C49ABD25}"/>
              </a:ext>
            </a:extLst>
          </p:cNvPr>
          <p:cNvCxnSpPr/>
          <p:nvPr/>
        </p:nvCxnSpPr>
        <p:spPr>
          <a:xfrm flipH="1">
            <a:off x="4878805" y="4134630"/>
            <a:ext cx="1041900" cy="530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D38D1-29A9-9D41-BA14-0AFFAC40C439}"/>
              </a:ext>
            </a:extLst>
          </p:cNvPr>
          <p:cNvCxnSpPr>
            <a:cxnSpLocks/>
          </p:cNvCxnSpPr>
          <p:nvPr/>
        </p:nvCxnSpPr>
        <p:spPr>
          <a:xfrm>
            <a:off x="6864016" y="4134630"/>
            <a:ext cx="497306" cy="25743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EEBCFD-E401-D12D-179F-19E2C8B7F962}"/>
              </a:ext>
            </a:extLst>
          </p:cNvPr>
          <p:cNvCxnSpPr>
            <a:cxnSpLocks/>
          </p:cNvCxnSpPr>
          <p:nvPr/>
        </p:nvCxnSpPr>
        <p:spPr>
          <a:xfrm flipH="1">
            <a:off x="4606090" y="3141442"/>
            <a:ext cx="423110" cy="54435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021216-24DF-7D3D-6C5C-B9555447215B}"/>
              </a:ext>
            </a:extLst>
          </p:cNvPr>
          <p:cNvCxnSpPr>
            <a:cxnSpLocks/>
          </p:cNvCxnSpPr>
          <p:nvPr/>
        </p:nvCxnSpPr>
        <p:spPr>
          <a:xfrm>
            <a:off x="7555832" y="3110677"/>
            <a:ext cx="655719" cy="56770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45FB932-405C-0F5E-3024-607E2DEF9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469" y="1767772"/>
            <a:ext cx="10569249" cy="67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3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630692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4697" cy="1325563"/>
          </a:xfrm>
        </p:spPr>
        <p:txBody>
          <a:bodyPr/>
          <a:lstStyle/>
          <a:p>
            <a:r>
              <a:rPr lang="en-US" dirty="0"/>
              <a:t>SDMT – via data lake -&gt; ADX</a:t>
            </a:r>
            <a:endParaRPr lang="en-CH" dirty="0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ADX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685239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1096881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1087819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895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3004507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95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2745295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2745295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2988215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654903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630692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539263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2654749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pic>
        <p:nvPicPr>
          <p:cNvPr id="4" name="Picture 6" descr="Azure Data Lake Storage Connector - Mule 4">
            <a:extLst>
              <a:ext uri="{FF2B5EF4-FFF2-40B4-BE49-F238E27FC236}">
                <a16:creationId xmlns:a16="http://schemas.microsoft.com/office/drawing/2014/main" id="{C2FD712E-F9E7-5ED9-C701-483117D29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5329229" y="2187529"/>
            <a:ext cx="772404" cy="104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B2C62E-D9C0-5193-A51F-71D4CDA59B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8699" y="3066881"/>
            <a:ext cx="2219341" cy="27813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BA13E2-700C-39F2-1E77-403811AE3AE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303325" y="5672145"/>
            <a:ext cx="386305" cy="22523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6D0765-0D72-5446-8F3F-CD198A33CA6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329229" y="5088152"/>
            <a:ext cx="379452" cy="25111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D55D3A-1377-27FE-7398-A2B431E258E2}"/>
              </a:ext>
            </a:extLst>
          </p:cNvPr>
          <p:cNvCxnSpPr>
            <a:cxnSpLocks/>
          </p:cNvCxnSpPr>
          <p:nvPr/>
        </p:nvCxnSpPr>
        <p:spPr>
          <a:xfrm flipV="1">
            <a:off x="5303325" y="4285365"/>
            <a:ext cx="386305" cy="75360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E3CAB93F-C1AA-9518-7412-2C41377C0949}"/>
              </a:ext>
            </a:extLst>
          </p:cNvPr>
          <p:cNvSpPr/>
          <p:nvPr/>
        </p:nvSpPr>
        <p:spPr>
          <a:xfrm>
            <a:off x="8137944" y="3133609"/>
            <a:ext cx="3573125" cy="1085462"/>
          </a:xfrm>
          <a:prstGeom prst="borderCallout2">
            <a:avLst>
              <a:gd name="adj1" fmla="val 18750"/>
              <a:gd name="adj2" fmla="val -1599"/>
              <a:gd name="adj3" fmla="val 18750"/>
              <a:gd name="adj4" fmla="val -16667"/>
              <a:gd name="adj5" fmla="val 51537"/>
              <a:gd name="adj6" fmla="val -2612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de-CH" sz="1000" b="1" dirty="0" err="1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"2021-11-25"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,"tags":</a:t>
            </a:r>
            <a:b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["LoadedAt:2023-05-12T07:51:32.343"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,"SlicedImportObject_Id:4FC9A0…A23E7F7"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,"PipelineRun_Id:04d26153-99…710ca6d2"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,"ExtentFingerprint:20211125"</a:t>
            </a: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C274CCE9-792B-99D9-A559-736926F135B7}"/>
              </a:ext>
            </a:extLst>
          </p:cNvPr>
          <p:cNvSpPr/>
          <p:nvPr/>
        </p:nvSpPr>
        <p:spPr>
          <a:xfrm>
            <a:off x="8137943" y="4267201"/>
            <a:ext cx="3573125" cy="1085462"/>
          </a:xfrm>
          <a:prstGeom prst="borderCallout2">
            <a:avLst>
              <a:gd name="adj1" fmla="val 14316"/>
              <a:gd name="adj2" fmla="val -420"/>
              <a:gd name="adj3" fmla="val 15979"/>
              <a:gd name="adj4" fmla="val -15994"/>
              <a:gd name="adj5" fmla="val 47658"/>
              <a:gd name="adj6" fmla="val -2478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de-CH" sz="1000" b="1" dirty="0" err="1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"2021-11-26"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,"tags":</a:t>
            </a:r>
            <a:b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["LoadedAt:2023-05-12T07:51:32.343"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,"SlicedImportObject_Id:5FC9A0…A23E7F7"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,"PipelineRun_Id:14d26153-99…710ca6d2"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,"ExtentFingerprint:20211126"</a:t>
            </a: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  <p:sp>
        <p:nvSpPr>
          <p:cNvPr id="20" name="Callout: Bent Line 19">
            <a:extLst>
              <a:ext uri="{FF2B5EF4-FFF2-40B4-BE49-F238E27FC236}">
                <a16:creationId xmlns:a16="http://schemas.microsoft.com/office/drawing/2014/main" id="{159DB9F2-82FB-6E16-168E-2605797A601E}"/>
              </a:ext>
            </a:extLst>
          </p:cNvPr>
          <p:cNvSpPr/>
          <p:nvPr/>
        </p:nvSpPr>
        <p:spPr>
          <a:xfrm>
            <a:off x="8137943" y="5406586"/>
            <a:ext cx="3573125" cy="1085462"/>
          </a:xfrm>
          <a:prstGeom prst="borderCallout2">
            <a:avLst>
              <a:gd name="adj1" fmla="val 9328"/>
              <a:gd name="adj2" fmla="val -1262"/>
              <a:gd name="adj3" fmla="val 9883"/>
              <a:gd name="adj4" fmla="val -13468"/>
              <a:gd name="adj5" fmla="val 27152"/>
              <a:gd name="adj6" fmla="val -2191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de-CH" sz="1000" b="1" dirty="0" err="1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"2021-11-27"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,"tags":</a:t>
            </a:r>
            <a:b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["LoadedAt:2023-05-12T07:51:32.343"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,"SlicedImportObject_Id:6FC9A0…A23E7F7"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,"PipelineRun_Id:34d26153-99…710ca6d2"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,"ExtentFingerprint:20211127"</a:t>
            </a: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04FBEF-A4EF-F973-1D7B-94AD997B18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9630" y="5607249"/>
            <a:ext cx="2003387" cy="580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240963-ED43-4008-7A54-4912A889F3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08681" y="4791667"/>
            <a:ext cx="1986446" cy="5929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272C80-ED97-DD38-5195-63F283E5EE8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94392" y="3877632"/>
            <a:ext cx="2011860" cy="6268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127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CB7D-5BA3-FD9B-D578-ADAC7C8F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using ADF/Synapse Pipelines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E5EB9-B197-6D05-7FE1-AF22F45A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725"/>
            <a:ext cx="10515600" cy="4351338"/>
          </a:xfrm>
        </p:spPr>
        <p:txBody>
          <a:bodyPr/>
          <a:lstStyle/>
          <a:p>
            <a:r>
              <a:rPr lang="en-US" dirty="0"/>
              <a:t>Slices can be loaded in parallel</a:t>
            </a:r>
          </a:p>
          <a:p>
            <a:pPr lvl="1"/>
            <a:r>
              <a:rPr lang="en-US" dirty="0"/>
              <a:t>ADF can control if desired and how many parallel sessions make sense</a:t>
            </a:r>
          </a:p>
          <a:p>
            <a:r>
              <a:rPr lang="en-US" dirty="0"/>
              <a:t>ADF can bridge the gap between on-premises environments and Azure in a secure way, using the self hosted integration runtime</a:t>
            </a:r>
          </a:p>
          <a:p>
            <a:r>
              <a:rPr lang="en-US" dirty="0"/>
              <a:t>Process can be integrated</a:t>
            </a:r>
            <a:br>
              <a:rPr lang="en-US" dirty="0"/>
            </a:br>
            <a:r>
              <a:rPr lang="en-US" dirty="0"/>
              <a:t>in a broader ETL process</a:t>
            </a:r>
          </a:p>
          <a:p>
            <a:r>
              <a:rPr lang="en-US" dirty="0"/>
              <a:t>Detailed runtime statistics</a:t>
            </a:r>
            <a:endParaRPr lang="en-CH" dirty="0"/>
          </a:p>
        </p:txBody>
      </p:sp>
      <p:pic>
        <p:nvPicPr>
          <p:cNvPr id="4" name="Picture 2" descr="Security considerations - Azure Data Factory | Microsoft Learn">
            <a:extLst>
              <a:ext uri="{FF2B5EF4-FFF2-40B4-BE49-F238E27FC236}">
                <a16:creationId xmlns:a16="http://schemas.microsoft.com/office/drawing/2014/main" id="{24DDA9DC-4585-7682-4581-5D8600EA0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195" y="3692996"/>
            <a:ext cx="5920075" cy="274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752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A097-67FB-4E34-A714-792847D2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Data Process Flow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C51EAE-B501-853A-1F89-3EC894D99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86" y="1704356"/>
            <a:ext cx="10515600" cy="622352"/>
          </a:xfrm>
          <a:prstGeom prst="rect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901806-19C7-6144-A85A-4D89425D2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05" y="5783151"/>
            <a:ext cx="9572695" cy="657230"/>
          </a:xfrm>
          <a:prstGeom prst="rect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4185AE-B43B-0A7A-FF7C-7E24CF3EF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232" y="4836476"/>
            <a:ext cx="7529568" cy="690568"/>
          </a:xfrm>
          <a:prstGeom prst="rect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E147F9-0D92-6E9F-2439-8D9D2AEFF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86" y="2426974"/>
            <a:ext cx="3867178" cy="1562111"/>
          </a:xfrm>
          <a:prstGeom prst="rect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FA34D-1F1D-C1D8-9F16-76FEACB24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9940" y="3018257"/>
            <a:ext cx="5232052" cy="1562112"/>
          </a:xfrm>
          <a:prstGeom prst="rect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C58FA0-61C9-998D-F1BF-E41997CAB624}"/>
              </a:ext>
            </a:extLst>
          </p:cNvPr>
          <p:cNvCxnSpPr>
            <a:cxnSpLocks/>
          </p:cNvCxnSpPr>
          <p:nvPr/>
        </p:nvCxnSpPr>
        <p:spPr>
          <a:xfrm flipH="1">
            <a:off x="4719484" y="3989085"/>
            <a:ext cx="1197569" cy="84739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1AA6DB-79EF-36C4-6235-59E216EED1F7}"/>
              </a:ext>
            </a:extLst>
          </p:cNvPr>
          <p:cNvCxnSpPr>
            <a:cxnSpLocks/>
          </p:cNvCxnSpPr>
          <p:nvPr/>
        </p:nvCxnSpPr>
        <p:spPr>
          <a:xfrm flipH="1">
            <a:off x="6096000" y="3498317"/>
            <a:ext cx="3254477" cy="133815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6763B3-F253-DB78-108B-10CE355D213E}"/>
              </a:ext>
            </a:extLst>
          </p:cNvPr>
          <p:cNvCxnSpPr>
            <a:cxnSpLocks/>
          </p:cNvCxnSpPr>
          <p:nvPr/>
        </p:nvCxnSpPr>
        <p:spPr>
          <a:xfrm flipH="1">
            <a:off x="5173734" y="4306529"/>
            <a:ext cx="4094152" cy="147662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8922D917-C0E2-B758-C18F-ED62C6AB2B00}"/>
              </a:ext>
            </a:extLst>
          </p:cNvPr>
          <p:cNvSpPr/>
          <p:nvPr/>
        </p:nvSpPr>
        <p:spPr>
          <a:xfrm>
            <a:off x="5111575" y="2382237"/>
            <a:ext cx="5117906" cy="752683"/>
          </a:xfrm>
          <a:prstGeom prst="borderCallout2">
            <a:avLst>
              <a:gd name="adj1" fmla="val 18750"/>
              <a:gd name="adj2" fmla="val -1599"/>
              <a:gd name="adj3" fmla="val 20318"/>
              <a:gd name="adj4" fmla="val -12402"/>
              <a:gd name="adj5" fmla="val 152129"/>
              <a:gd name="adj6" fmla="val -3095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REGULAR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-&gt; [</a:t>
            </a:r>
            <a:r>
              <a:rPr lang="de-CH" sz="11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LastStart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IS NULL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RESTART -&gt; [</a:t>
            </a:r>
            <a:r>
              <a:rPr lang="de-CH" sz="1100" dirty="0" err="1">
                <a:solidFill>
                  <a:srgbClr val="212121"/>
                </a:solidFill>
                <a:latin typeface="Consolas" panose="020B0609020204030204" pitchFamily="49" charset="0"/>
              </a:rPr>
              <a:t>LastStart</a:t>
            </a:r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] IS NOT NULL AND [</a:t>
            </a:r>
            <a:r>
              <a:rPr lang="de-CH" sz="1100" dirty="0" err="1">
                <a:solidFill>
                  <a:srgbClr val="212121"/>
                </a:solidFill>
                <a:latin typeface="Consolas" panose="020B0609020204030204" pitchFamily="49" charset="0"/>
              </a:rPr>
              <a:t>LastSuccessEnd</a:t>
            </a:r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] IS NULL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ALL     -&gt; Take all </a:t>
            </a:r>
            <a:r>
              <a:rPr lang="de-CH" sz="1100" dirty="0" err="1">
                <a:solidFill>
                  <a:srgbClr val="212121"/>
                </a:solidFill>
                <a:latin typeface="Consolas" panose="020B0609020204030204" pitchFamily="49" charset="0"/>
              </a:rPr>
              <a:t>slices</a:t>
            </a:r>
            <a:endParaRPr lang="de-CH" sz="1100" dirty="0">
              <a:solidFill>
                <a:srgbClr val="21212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0902-D077-6811-B5E4-126A70D7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discuss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2CD8-809D-B501-7284-8465F4CE0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General feedback</a:t>
            </a:r>
          </a:p>
          <a:p>
            <a:r>
              <a:rPr lang="en-US" dirty="0"/>
              <a:t>Useful tags</a:t>
            </a:r>
          </a:p>
          <a:p>
            <a:r>
              <a:rPr lang="en-US" dirty="0"/>
              <a:t>Use “.ingest command” -&gt; controlled from ADX if data is landed in the data lake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Less expensive</a:t>
            </a:r>
          </a:p>
          <a:p>
            <a:pPr lvl="1"/>
            <a:r>
              <a:rPr lang="en-US" dirty="0"/>
              <a:t>Better performance</a:t>
            </a:r>
          </a:p>
          <a:p>
            <a:pPr lvl="1"/>
            <a:r>
              <a:rPr lang="en-US" dirty="0"/>
              <a:t>“No” control on the meta data side, if used with [async]</a:t>
            </a:r>
          </a:p>
          <a:p>
            <a:pPr lvl="1"/>
            <a:r>
              <a:rPr lang="en-US" dirty="0"/>
              <a:t>No wildcards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 assume, for </a:t>
            </a:r>
            <a:r>
              <a:rPr lang="en-US" dirty="0" err="1"/>
              <a:t>AdX</a:t>
            </a:r>
            <a:r>
              <a:rPr lang="en-US" dirty="0"/>
              <a:t> only single day slices make sense?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60799-C556-89FE-4992-4CDF797A756B}"/>
              </a:ext>
            </a:extLst>
          </p:cNvPr>
          <p:cNvSpPr txBox="1"/>
          <p:nvPr/>
        </p:nvSpPr>
        <p:spPr>
          <a:xfrm>
            <a:off x="1162171" y="3030498"/>
            <a:ext cx="1013290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ingest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Measurement</a:t>
            </a:r>
          </a:p>
          <a:p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h'https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://xxx.blob.core…./slicedimport/raw…/FatoryEdge_Core_ent…_20211125.parquet;managed_identity=system'</a:t>
            </a:r>
          </a:p>
          <a:p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parquet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C2223EF6-5B95-2630-FE66-A72E8E647A1E}"/>
              </a:ext>
            </a:extLst>
          </p:cNvPr>
          <p:cNvSpPr/>
          <p:nvPr/>
        </p:nvSpPr>
        <p:spPr>
          <a:xfrm>
            <a:off x="5955182" y="1352004"/>
            <a:ext cx="3573125" cy="1085462"/>
          </a:xfrm>
          <a:prstGeom prst="borderCallout2">
            <a:avLst>
              <a:gd name="adj1" fmla="val 18750"/>
              <a:gd name="adj2" fmla="val -1599"/>
              <a:gd name="adj3" fmla="val 18750"/>
              <a:gd name="adj4" fmla="val -16667"/>
              <a:gd name="adj5" fmla="val 93386"/>
              <a:gd name="adj6" fmla="val -7054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"2021-11-25"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F5ADE905-58AC-731E-1B82-507E1458FB4F}"/>
              </a:ext>
            </a:extLst>
          </p:cNvPr>
          <p:cNvSpPr/>
          <p:nvPr/>
        </p:nvSpPr>
        <p:spPr>
          <a:xfrm>
            <a:off x="8421408" y="443647"/>
            <a:ext cx="3573125" cy="1085462"/>
          </a:xfrm>
          <a:prstGeom prst="borderCallout2">
            <a:avLst>
              <a:gd name="adj1" fmla="val 18750"/>
              <a:gd name="adj2" fmla="val -1599"/>
              <a:gd name="adj3" fmla="val 18750"/>
              <a:gd name="adj4" fmla="val -16667"/>
              <a:gd name="adj5" fmla="val 51537"/>
              <a:gd name="adj6" fmla="val -2612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de-CH" sz="1000" b="1" dirty="0" err="1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"2021-11-25"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,"tags":</a:t>
            </a:r>
            <a:b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["LoadedAt:2023-05-12T07:51:32.343"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,"SlicedImportObject_Id:4FC9A0…A23E7F7"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,"PipelineRun_Id:04d26153-99…710ca6d2"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,"ExtentFingerprint:20211125"</a:t>
            </a: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29823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0902-D077-6811-B5E4-126A70D7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points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2CD8-809D-B501-7284-8465F4CE0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feedback</a:t>
            </a:r>
          </a:p>
          <a:p>
            <a:r>
              <a:rPr lang="en-US" dirty="0"/>
              <a:t>Useful tags</a:t>
            </a:r>
          </a:p>
          <a:p>
            <a:r>
              <a:rPr lang="en-US" dirty="0"/>
              <a:t>“load command” controlled from ADX if data is landed in the data lake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Only single day</a:t>
            </a:r>
            <a:br>
              <a:rPr lang="en-US" dirty="0"/>
            </a:br>
            <a:r>
              <a:rPr lang="en-US" dirty="0"/>
              <a:t>make sense?</a:t>
            </a:r>
            <a:endParaRPr lang="en-CH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0A193FF-9035-8FA5-C010-385B205DA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6" y="3346194"/>
            <a:ext cx="75628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04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FF37-9E5D-92AC-9FA5-BA2D12E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and required objects/meta data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0682-548E-2843-B1FC-FD85308F9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SQL/Data lake -&gt; ADX</a:t>
            </a:r>
          </a:p>
          <a:p>
            <a:pPr lvl="1"/>
            <a:r>
              <a:rPr lang="en-US" dirty="0"/>
              <a:t>SQL to ADX 			using ADF copy activity</a:t>
            </a:r>
          </a:p>
          <a:p>
            <a:pPr lvl="1"/>
            <a:r>
              <a:rPr lang="en-US" dirty="0"/>
              <a:t>SQL to ADX, via data lake	using ADF copy activity</a:t>
            </a:r>
          </a:p>
          <a:p>
            <a:pPr lvl="1"/>
            <a:r>
              <a:rPr lang="en-US" dirty="0"/>
              <a:t>SQL to ADX			using ADX </a:t>
            </a:r>
            <a:r>
              <a:rPr lang="en-US" dirty="0" err="1"/>
              <a:t>sql_request</a:t>
            </a:r>
            <a:r>
              <a:rPr lang="en-US" dirty="0"/>
              <a:t> plugin</a:t>
            </a:r>
          </a:p>
          <a:p>
            <a:pPr lvl="1"/>
            <a:r>
              <a:rPr lang="en-US" dirty="0"/>
              <a:t>Data lake to ADX			using ADX external table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369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C0EF-E04E-B921-C3E1-03B4595C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170"/>
            <a:ext cx="10515600" cy="1325563"/>
          </a:xfrm>
        </p:spPr>
        <p:txBody>
          <a:bodyPr/>
          <a:lstStyle/>
          <a:p>
            <a:r>
              <a:rPr lang="en-US" dirty="0"/>
              <a:t>Transfer Scenarios</a:t>
            </a:r>
            <a:endParaRPr lang="en-CH" dirty="0"/>
          </a:p>
        </p:txBody>
      </p:sp>
      <p:pic>
        <p:nvPicPr>
          <p:cNvPr id="1026" name="Picture 2" descr="SQL Database (generic) | Microsoft Azure Color">
            <a:extLst>
              <a:ext uri="{FF2B5EF4-FFF2-40B4-BE49-F238E27FC236}">
                <a16:creationId xmlns:a16="http://schemas.microsoft.com/office/drawing/2014/main" id="{4D672444-D303-B6A7-F899-CC0F61E8D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65" y="2443501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FC0A94-7C02-88B9-2A7B-5C6F18A3B0D9}"/>
              </a:ext>
            </a:extLst>
          </p:cNvPr>
          <p:cNvCxnSpPr/>
          <p:nvPr/>
        </p:nvCxnSpPr>
        <p:spPr>
          <a:xfrm>
            <a:off x="1796040" y="275055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FAD2B-9EC9-1A87-D7E9-A33977C945D2}"/>
              </a:ext>
            </a:extLst>
          </p:cNvPr>
          <p:cNvCxnSpPr/>
          <p:nvPr/>
        </p:nvCxnSpPr>
        <p:spPr>
          <a:xfrm>
            <a:off x="1796040" y="292100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4148A2-EEBD-3EF6-E9C9-21EBAF7CEA54}"/>
              </a:ext>
            </a:extLst>
          </p:cNvPr>
          <p:cNvCxnSpPr/>
          <p:nvPr/>
        </p:nvCxnSpPr>
        <p:spPr>
          <a:xfrm>
            <a:off x="1796040" y="3113510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SQL Database (generic) | Microsoft Azure Color">
            <a:extLst>
              <a:ext uri="{FF2B5EF4-FFF2-40B4-BE49-F238E27FC236}">
                <a16:creationId xmlns:a16="http://schemas.microsoft.com/office/drawing/2014/main" id="{A7B8FA1A-E716-380A-5735-1A5CFA33C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61" y="2443501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QL Database (generic) | Microsoft Azure Color">
            <a:extLst>
              <a:ext uri="{FF2B5EF4-FFF2-40B4-BE49-F238E27FC236}">
                <a16:creationId xmlns:a16="http://schemas.microsoft.com/office/drawing/2014/main" id="{5C2D63E7-353E-BFDC-A808-92A8A4CB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65" y="4044236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FB97BC-CC04-9BA6-93F6-CEEBE7F17288}"/>
              </a:ext>
            </a:extLst>
          </p:cNvPr>
          <p:cNvCxnSpPr/>
          <p:nvPr/>
        </p:nvCxnSpPr>
        <p:spPr>
          <a:xfrm>
            <a:off x="1796040" y="435129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DFAFF4-FFC4-C291-768D-FA5A7E947BE1}"/>
              </a:ext>
            </a:extLst>
          </p:cNvPr>
          <p:cNvCxnSpPr/>
          <p:nvPr/>
        </p:nvCxnSpPr>
        <p:spPr>
          <a:xfrm>
            <a:off x="1796040" y="4521740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B6ED5E-72A3-4557-AC59-EADD236F2020}"/>
              </a:ext>
            </a:extLst>
          </p:cNvPr>
          <p:cNvCxnSpPr/>
          <p:nvPr/>
        </p:nvCxnSpPr>
        <p:spPr>
          <a:xfrm>
            <a:off x="1796040" y="471424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icrosoft Azure Data Explorer - Badges - Credly">
            <a:extLst>
              <a:ext uri="{FF2B5EF4-FFF2-40B4-BE49-F238E27FC236}">
                <a16:creationId xmlns:a16="http://schemas.microsoft.com/office/drawing/2014/main" id="{CFBBFCE6-F13B-B8D7-4FF4-2B4736844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2471561" y="4096807"/>
            <a:ext cx="836196" cy="8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SQL Database (generic) | Microsoft Azure Color">
            <a:extLst>
              <a:ext uri="{FF2B5EF4-FFF2-40B4-BE49-F238E27FC236}">
                <a16:creationId xmlns:a16="http://schemas.microsoft.com/office/drawing/2014/main" id="{96ACEBC5-AF2A-CC30-8E2D-0045CAF82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01" y="2469393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4B4824-353A-A13E-153C-3BCFED946509}"/>
              </a:ext>
            </a:extLst>
          </p:cNvPr>
          <p:cNvCxnSpPr/>
          <p:nvPr/>
        </p:nvCxnSpPr>
        <p:spPr>
          <a:xfrm>
            <a:off x="7294976" y="2776449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EBFFAC-9D98-2433-E39A-415F1CD9DDA9}"/>
              </a:ext>
            </a:extLst>
          </p:cNvPr>
          <p:cNvCxnSpPr/>
          <p:nvPr/>
        </p:nvCxnSpPr>
        <p:spPr>
          <a:xfrm>
            <a:off x="7294976" y="294689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07EE67-3661-C6B6-C1AB-3EFD3F7B9C67}"/>
              </a:ext>
            </a:extLst>
          </p:cNvPr>
          <p:cNvCxnSpPr/>
          <p:nvPr/>
        </p:nvCxnSpPr>
        <p:spPr>
          <a:xfrm>
            <a:off x="7294976" y="313940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SQL Database (generic) | Microsoft Azure Color">
            <a:extLst>
              <a:ext uri="{FF2B5EF4-FFF2-40B4-BE49-F238E27FC236}">
                <a16:creationId xmlns:a16="http://schemas.microsoft.com/office/drawing/2014/main" id="{504C1F83-B445-C727-3D24-800C4421C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01" y="4070128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915FDE-8331-3553-F203-A04F5F0B628C}"/>
              </a:ext>
            </a:extLst>
          </p:cNvPr>
          <p:cNvCxnSpPr/>
          <p:nvPr/>
        </p:nvCxnSpPr>
        <p:spPr>
          <a:xfrm>
            <a:off x="7294976" y="437718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A61556-6E0A-CCB9-DA2E-C692F0BAB056}"/>
              </a:ext>
            </a:extLst>
          </p:cNvPr>
          <p:cNvCxnSpPr/>
          <p:nvPr/>
        </p:nvCxnSpPr>
        <p:spPr>
          <a:xfrm>
            <a:off x="7294976" y="454763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4102DB-0393-2E4A-7847-C5E8EF9A094E}"/>
              </a:ext>
            </a:extLst>
          </p:cNvPr>
          <p:cNvCxnSpPr/>
          <p:nvPr/>
        </p:nvCxnSpPr>
        <p:spPr>
          <a:xfrm>
            <a:off x="7294976" y="474013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E8E083-F1FF-4AF2-F00F-7BA093CB4070}"/>
              </a:ext>
            </a:extLst>
          </p:cNvPr>
          <p:cNvCxnSpPr/>
          <p:nvPr/>
        </p:nvCxnSpPr>
        <p:spPr>
          <a:xfrm>
            <a:off x="8962854" y="277644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1A0967-36AF-DF20-5938-45E1C9449BDF}"/>
              </a:ext>
            </a:extLst>
          </p:cNvPr>
          <p:cNvCxnSpPr/>
          <p:nvPr/>
        </p:nvCxnSpPr>
        <p:spPr>
          <a:xfrm>
            <a:off x="8962854" y="294689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8C1D21-1F38-AD3D-A8D8-DE84A7851616}"/>
              </a:ext>
            </a:extLst>
          </p:cNvPr>
          <p:cNvCxnSpPr/>
          <p:nvPr/>
        </p:nvCxnSpPr>
        <p:spPr>
          <a:xfrm>
            <a:off x="8962854" y="3139400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SQL Database (generic) | Microsoft Azure Color">
            <a:extLst>
              <a:ext uri="{FF2B5EF4-FFF2-40B4-BE49-F238E27FC236}">
                <a16:creationId xmlns:a16="http://schemas.microsoft.com/office/drawing/2014/main" id="{D2446D86-0581-4FDD-E039-67D5A7A1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375" y="2469391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A9AFBA-F394-FBC8-E8CA-CCEF7603321B}"/>
              </a:ext>
            </a:extLst>
          </p:cNvPr>
          <p:cNvCxnSpPr/>
          <p:nvPr/>
        </p:nvCxnSpPr>
        <p:spPr>
          <a:xfrm>
            <a:off x="8962854" y="437718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38E9E-F199-325E-350B-30282A53B6DC}"/>
              </a:ext>
            </a:extLst>
          </p:cNvPr>
          <p:cNvCxnSpPr/>
          <p:nvPr/>
        </p:nvCxnSpPr>
        <p:spPr>
          <a:xfrm>
            <a:off x="8962854" y="4547630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B051E2-C22E-D3EA-81D6-F51207321AC8}"/>
              </a:ext>
            </a:extLst>
          </p:cNvPr>
          <p:cNvCxnSpPr/>
          <p:nvPr/>
        </p:nvCxnSpPr>
        <p:spPr>
          <a:xfrm>
            <a:off x="8962854" y="474013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Microsoft Azure Data Explorer - Badges - Credly">
            <a:extLst>
              <a:ext uri="{FF2B5EF4-FFF2-40B4-BE49-F238E27FC236}">
                <a16:creationId xmlns:a16="http://schemas.microsoft.com/office/drawing/2014/main" id="{E7419AFB-23E3-DD79-8D83-A12FC91EE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9638375" y="4122697"/>
            <a:ext cx="836196" cy="8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Data Lake Storage Connector - Mule 4">
            <a:extLst>
              <a:ext uri="{FF2B5EF4-FFF2-40B4-BE49-F238E27FC236}">
                <a16:creationId xmlns:a16="http://schemas.microsoft.com/office/drawing/2014/main" id="{30FB7225-685D-368A-0C89-24EA27420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7996252" y="2472466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Azure Data Lake Storage Connector - Mule 4">
            <a:extLst>
              <a:ext uri="{FF2B5EF4-FFF2-40B4-BE49-F238E27FC236}">
                <a16:creationId xmlns:a16="http://schemas.microsoft.com/office/drawing/2014/main" id="{2D092D7E-B2EC-6968-FC42-B0A634AA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7996252" y="4096807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FA8EA2D-BD05-C5D5-D564-E5DAE47B42B6}"/>
              </a:ext>
            </a:extLst>
          </p:cNvPr>
          <p:cNvSpPr txBox="1"/>
          <p:nvPr/>
        </p:nvSpPr>
        <p:spPr>
          <a:xfrm>
            <a:off x="838200" y="1514915"/>
            <a:ext cx="231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Direct transfer</a:t>
            </a:r>
            <a:endParaRPr lang="en-CH" sz="2400" u="sn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DFD5CF-BEC1-6D40-1317-21B5FBED79AD}"/>
              </a:ext>
            </a:extLst>
          </p:cNvPr>
          <p:cNvSpPr txBox="1"/>
          <p:nvPr/>
        </p:nvSpPr>
        <p:spPr>
          <a:xfrm>
            <a:off x="6394363" y="1518197"/>
            <a:ext cx="387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Transfer via data lake</a:t>
            </a:r>
            <a:endParaRPr lang="en-CH" sz="2400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9F79DF-DBD1-5B11-C3CA-2B677C3A2706}"/>
              </a:ext>
            </a:extLst>
          </p:cNvPr>
          <p:cNvSpPr txBox="1"/>
          <p:nvPr/>
        </p:nvSpPr>
        <p:spPr>
          <a:xfrm>
            <a:off x="1469424" y="20458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-&gt; SQL</a:t>
            </a:r>
            <a:endParaRPr lang="en-CH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9FA058-F289-C7E3-66CA-4218CBF50A51}"/>
              </a:ext>
            </a:extLst>
          </p:cNvPr>
          <p:cNvSpPr txBox="1"/>
          <p:nvPr/>
        </p:nvSpPr>
        <p:spPr>
          <a:xfrm>
            <a:off x="1469424" y="3658464"/>
            <a:ext cx="12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-&gt; ADX</a:t>
            </a:r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B272E3-F626-C542-37B3-DAABAEB72CE0}"/>
              </a:ext>
            </a:extLst>
          </p:cNvPr>
          <p:cNvSpPr txBox="1"/>
          <p:nvPr/>
        </p:nvSpPr>
        <p:spPr>
          <a:xfrm>
            <a:off x="6446500" y="1985505"/>
            <a:ext cx="38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data lake -&gt;  SQL</a:t>
            </a:r>
            <a:endParaRPr lang="en-CH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680456-597C-411F-39E2-F385190D8A3A}"/>
              </a:ext>
            </a:extLst>
          </p:cNvPr>
          <p:cNvSpPr txBox="1"/>
          <p:nvPr/>
        </p:nvSpPr>
        <p:spPr>
          <a:xfrm>
            <a:off x="6446500" y="3598132"/>
            <a:ext cx="38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data lake -&gt; ADX</a:t>
            </a:r>
            <a:endParaRPr lang="en-CH" dirty="0"/>
          </a:p>
        </p:txBody>
      </p:sp>
      <p:pic>
        <p:nvPicPr>
          <p:cNvPr id="3" name="Picture 2" descr="SQL Database (generic) | Microsoft Azure Color">
            <a:extLst>
              <a:ext uri="{FF2B5EF4-FFF2-40B4-BE49-F238E27FC236}">
                <a16:creationId xmlns:a16="http://schemas.microsoft.com/office/drawing/2014/main" id="{6B406862-8427-8F51-2AC5-5AFDD3CB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66" y="5675189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A00D2B-2003-FC17-B36E-DA07EFFC0B33}"/>
              </a:ext>
            </a:extLst>
          </p:cNvPr>
          <p:cNvCxnSpPr/>
          <p:nvPr/>
        </p:nvCxnSpPr>
        <p:spPr>
          <a:xfrm>
            <a:off x="1796041" y="598224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A09FC9-7C7A-9666-5E04-237DEF523642}"/>
              </a:ext>
            </a:extLst>
          </p:cNvPr>
          <p:cNvCxnSpPr/>
          <p:nvPr/>
        </p:nvCxnSpPr>
        <p:spPr>
          <a:xfrm>
            <a:off x="1796041" y="6152693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539968-3EF1-58F7-D799-E092E581880C}"/>
              </a:ext>
            </a:extLst>
          </p:cNvPr>
          <p:cNvCxnSpPr/>
          <p:nvPr/>
        </p:nvCxnSpPr>
        <p:spPr>
          <a:xfrm>
            <a:off x="1796041" y="6345198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Azure Data Lake Storage Connector - Mule 4">
            <a:extLst>
              <a:ext uri="{FF2B5EF4-FFF2-40B4-BE49-F238E27FC236}">
                <a16:creationId xmlns:a16="http://schemas.microsoft.com/office/drawing/2014/main" id="{6CCF0852-86DA-1DCA-A0E0-11B30954A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2497317" y="5701868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0543BED-A6AB-2400-C5E5-392193C2298F}"/>
              </a:ext>
            </a:extLst>
          </p:cNvPr>
          <p:cNvSpPr txBox="1"/>
          <p:nvPr/>
        </p:nvSpPr>
        <p:spPr>
          <a:xfrm>
            <a:off x="947566" y="5203193"/>
            <a:ext cx="226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data lake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5303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EA24-DC48-EAC5-A573-F389BB8D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to ADX </a:t>
            </a:r>
            <a:r>
              <a:rPr lang="en-US" sz="2800" dirty="0"/>
              <a:t>– Select * from source</a:t>
            </a:r>
            <a:endParaRPr lang="en-CH" dirty="0"/>
          </a:p>
        </p:txBody>
      </p:sp>
      <p:pic>
        <p:nvPicPr>
          <p:cNvPr id="21" name="Picture 2" descr="SQL Database (generic) | Microsoft Azure Color">
            <a:extLst>
              <a:ext uri="{FF2B5EF4-FFF2-40B4-BE49-F238E27FC236}">
                <a16:creationId xmlns:a16="http://schemas.microsoft.com/office/drawing/2014/main" id="{FDE39799-494A-B406-31CA-5D38EDC3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28" y="2165076"/>
            <a:ext cx="332880" cy="44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Microsoft Azure Data Explorer - Badges - Credly">
            <a:extLst>
              <a:ext uri="{FF2B5EF4-FFF2-40B4-BE49-F238E27FC236}">
                <a16:creationId xmlns:a16="http://schemas.microsoft.com/office/drawing/2014/main" id="{82BD4F16-7A6D-96E8-1CC6-2EBD1D2B2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10530045" y="2165076"/>
            <a:ext cx="409324" cy="40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A62843-3BC7-5ED7-3EDF-5E130AF89D1A}"/>
              </a:ext>
            </a:extLst>
          </p:cNvPr>
          <p:cNvSpPr txBox="1"/>
          <p:nvPr/>
        </p:nvSpPr>
        <p:spPr>
          <a:xfrm>
            <a:off x="2621631" y="2845473"/>
            <a:ext cx="6659217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'2021-11-25'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'2021-11-28'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'Day'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BuildingTelemetry_SQLtoADX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'Core’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'Measurement’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DateFilterAttributeType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'DATETIME2(3)'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DC3A75E-7F36-DABE-EFAE-7CDE3BD88395}"/>
              </a:ext>
            </a:extLst>
          </p:cNvPr>
          <p:cNvGrpSpPr/>
          <p:nvPr/>
        </p:nvGrpSpPr>
        <p:grpSpPr>
          <a:xfrm>
            <a:off x="11131154" y="0"/>
            <a:ext cx="806804" cy="601874"/>
            <a:chOff x="5172323" y="1954082"/>
            <a:chExt cx="806804" cy="601874"/>
          </a:xfrm>
        </p:grpSpPr>
        <p:pic>
          <p:nvPicPr>
            <p:cNvPr id="3" name="Picture 4" descr="Execute Azure Data Factory pipeline - Powershellbros.com">
              <a:extLst>
                <a:ext uri="{FF2B5EF4-FFF2-40B4-BE49-F238E27FC236}">
                  <a16:creationId xmlns:a16="http://schemas.microsoft.com/office/drawing/2014/main" id="{CC3F2E1D-A875-F79D-BD5A-D315B1BED8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0" t="54834" r="-1"/>
            <a:stretch/>
          </p:blipFill>
          <p:spPr bwMode="auto">
            <a:xfrm>
              <a:off x="5172323" y="1966010"/>
              <a:ext cx="806804" cy="589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09FD71-1C6B-0509-D59D-F629E9C1D53C}"/>
                </a:ext>
              </a:extLst>
            </p:cNvPr>
            <p:cNvSpPr/>
            <p:nvPr/>
          </p:nvSpPr>
          <p:spPr>
            <a:xfrm>
              <a:off x="5414063" y="1954082"/>
              <a:ext cx="219438" cy="232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50BD468-F9A0-F14A-0348-5F7FD4F8C591}"/>
              </a:ext>
            </a:extLst>
          </p:cNvPr>
          <p:cNvSpPr txBox="1"/>
          <p:nvPr/>
        </p:nvSpPr>
        <p:spPr>
          <a:xfrm>
            <a:off x="732547" y="2568803"/>
            <a:ext cx="957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SQL Source</a:t>
            </a:r>
            <a:endParaRPr lang="en-CH" sz="11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5E263B9-96F7-3954-F8FA-0EA38527DF91}"/>
              </a:ext>
            </a:extLst>
          </p:cNvPr>
          <p:cNvGrpSpPr/>
          <p:nvPr/>
        </p:nvGrpSpPr>
        <p:grpSpPr>
          <a:xfrm>
            <a:off x="446504" y="3075717"/>
            <a:ext cx="1801259" cy="2064038"/>
            <a:chOff x="409204" y="2989016"/>
            <a:chExt cx="1801259" cy="20640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AD9338D-26DF-5ED3-3A73-87EB56508EEC}"/>
                </a:ext>
              </a:extLst>
            </p:cNvPr>
            <p:cNvGrpSpPr/>
            <p:nvPr/>
          </p:nvGrpSpPr>
          <p:grpSpPr>
            <a:xfrm>
              <a:off x="440635" y="3039079"/>
              <a:ext cx="1731725" cy="1904538"/>
              <a:chOff x="5005379" y="2281428"/>
              <a:chExt cx="2181241" cy="229257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4633A5E-DE1C-BBE7-4906-223AC34455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322" b="1431"/>
              <a:stretch/>
            </p:blipFill>
            <p:spPr>
              <a:xfrm>
                <a:off x="5005379" y="2281428"/>
                <a:ext cx="2181241" cy="2292579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CCDED8-9FCB-31EF-A81E-AAC11A2448C3}"/>
                  </a:ext>
                </a:extLst>
              </p:cNvPr>
              <p:cNvSpPr/>
              <p:nvPr/>
            </p:nvSpPr>
            <p:spPr>
              <a:xfrm>
                <a:off x="5542589" y="3031235"/>
                <a:ext cx="1266444" cy="210312"/>
              </a:xfrm>
              <a:prstGeom prst="rect">
                <a:avLst/>
              </a:prstGeom>
              <a:pattFill prst="pct70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B606E10-A3F5-C32B-DA1C-6B8761158508}"/>
                  </a:ext>
                </a:extLst>
              </p:cNvPr>
              <p:cNvSpPr/>
              <p:nvPr/>
            </p:nvSpPr>
            <p:spPr>
              <a:xfrm>
                <a:off x="5542589" y="4468851"/>
                <a:ext cx="1266444" cy="105156"/>
              </a:xfrm>
              <a:prstGeom prst="rect">
                <a:avLst/>
              </a:prstGeom>
              <a:pattFill prst="pct70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571DCD-35A2-2356-A9FD-DA8840276D1A}"/>
                </a:ext>
              </a:extLst>
            </p:cNvPr>
            <p:cNvSpPr/>
            <p:nvPr/>
          </p:nvSpPr>
          <p:spPr>
            <a:xfrm>
              <a:off x="409204" y="2989016"/>
              <a:ext cx="1801259" cy="2064038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334B83-5A9C-0C84-4CE5-184C8C508AAD}"/>
              </a:ext>
            </a:extLst>
          </p:cNvPr>
          <p:cNvGrpSpPr/>
          <p:nvPr/>
        </p:nvGrpSpPr>
        <p:grpSpPr>
          <a:xfrm>
            <a:off x="9654716" y="2871953"/>
            <a:ext cx="2168337" cy="2347696"/>
            <a:chOff x="9654716" y="2951848"/>
            <a:chExt cx="2168337" cy="234769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A946CBE-099B-2580-5CB5-E09651817115}"/>
                </a:ext>
              </a:extLst>
            </p:cNvPr>
            <p:cNvGrpSpPr/>
            <p:nvPr/>
          </p:nvGrpSpPr>
          <p:grpSpPr>
            <a:xfrm>
              <a:off x="9713223" y="2951848"/>
              <a:ext cx="2109830" cy="2187907"/>
              <a:chOff x="4767253" y="2112158"/>
              <a:chExt cx="2657494" cy="2633683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61921D3-51FA-7DFF-DF8E-8454085027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67253" y="2112159"/>
                <a:ext cx="2657494" cy="2633682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3BAB670-5C93-0FE4-45B4-A2F56C971743}"/>
                  </a:ext>
                </a:extLst>
              </p:cNvPr>
              <p:cNvSpPr/>
              <p:nvPr/>
            </p:nvSpPr>
            <p:spPr>
              <a:xfrm>
                <a:off x="5359146" y="3104387"/>
                <a:ext cx="1718310" cy="210312"/>
              </a:xfrm>
              <a:prstGeom prst="rect">
                <a:avLst/>
              </a:prstGeom>
              <a:pattFill prst="pct70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9A37141-9CB5-159B-1426-7DA09759EF64}"/>
                  </a:ext>
                </a:extLst>
              </p:cNvPr>
              <p:cNvSpPr/>
              <p:nvPr/>
            </p:nvSpPr>
            <p:spPr>
              <a:xfrm>
                <a:off x="5359146" y="3525858"/>
                <a:ext cx="1718310" cy="210312"/>
              </a:xfrm>
              <a:prstGeom prst="rect">
                <a:avLst/>
              </a:prstGeom>
              <a:pattFill prst="pct70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59AFCE-38F5-7A33-8E00-4CB76EDF9BD1}"/>
                  </a:ext>
                </a:extLst>
              </p:cNvPr>
              <p:cNvSpPr/>
              <p:nvPr/>
            </p:nvSpPr>
            <p:spPr>
              <a:xfrm>
                <a:off x="5359146" y="4535529"/>
                <a:ext cx="1718310" cy="210312"/>
              </a:xfrm>
              <a:prstGeom prst="rect">
                <a:avLst/>
              </a:prstGeom>
              <a:pattFill prst="pct70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204660-C822-2F19-58F2-AFEC2C970B52}"/>
                  </a:ext>
                </a:extLst>
              </p:cNvPr>
              <p:cNvSpPr/>
              <p:nvPr/>
            </p:nvSpPr>
            <p:spPr>
              <a:xfrm>
                <a:off x="5144840" y="2167127"/>
                <a:ext cx="611308" cy="155344"/>
              </a:xfrm>
              <a:prstGeom prst="rect">
                <a:avLst/>
              </a:prstGeom>
              <a:pattFill prst="pct70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A9CE7FB-7855-8E60-4C0D-C47B26FD73D7}"/>
                  </a:ext>
                </a:extLst>
              </p:cNvPr>
              <p:cNvSpPr/>
              <p:nvPr/>
            </p:nvSpPr>
            <p:spPr>
              <a:xfrm>
                <a:off x="6697980" y="2112158"/>
                <a:ext cx="726767" cy="1928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4C26B54-3F80-51F1-6093-604D83777CCA}"/>
                </a:ext>
              </a:extLst>
            </p:cNvPr>
            <p:cNvSpPr/>
            <p:nvPr/>
          </p:nvSpPr>
          <p:spPr>
            <a:xfrm>
              <a:off x="9654716" y="2951848"/>
              <a:ext cx="2001896" cy="2347696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C777F6B-241E-6C15-60D9-492CCF49F107}"/>
              </a:ext>
            </a:extLst>
          </p:cNvPr>
          <p:cNvSpPr txBox="1"/>
          <p:nvPr/>
        </p:nvSpPr>
        <p:spPr>
          <a:xfrm>
            <a:off x="10195924" y="2561638"/>
            <a:ext cx="1176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ADX Destination</a:t>
            </a:r>
            <a:endParaRPr lang="en-CH" sz="1100" dirty="0"/>
          </a:p>
        </p:txBody>
      </p:sp>
      <p:pic>
        <p:nvPicPr>
          <p:cNvPr id="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C2A5EBCF-3B7D-DFC7-DC5C-0866651D9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75" y="1718119"/>
            <a:ext cx="389713" cy="40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D3C5DD-BA3A-4284-BE1F-2EF943A9548C}"/>
              </a:ext>
            </a:extLst>
          </p:cNvPr>
          <p:cNvSpPr txBox="1"/>
          <p:nvPr/>
        </p:nvSpPr>
        <p:spPr>
          <a:xfrm>
            <a:off x="5095633" y="2107024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A6214699-C877-703D-AC82-3A9EE895DB9E}"/>
              </a:ext>
            </a:extLst>
          </p:cNvPr>
          <p:cNvSpPr/>
          <p:nvPr/>
        </p:nvSpPr>
        <p:spPr>
          <a:xfrm>
            <a:off x="3085106" y="4432852"/>
            <a:ext cx="99391" cy="274320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D86713-C495-FE55-9EC7-178567086475}"/>
              </a:ext>
            </a:extLst>
          </p:cNvPr>
          <p:cNvCxnSpPr>
            <a:stCxn id="30" idx="1"/>
          </p:cNvCxnSpPr>
          <p:nvPr/>
        </p:nvCxnSpPr>
        <p:spPr>
          <a:xfrm flipH="1" flipV="1">
            <a:off x="1582310" y="4011433"/>
            <a:ext cx="1502796" cy="55857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9D2C78-000A-393D-A86B-21C12192DC77}"/>
              </a:ext>
            </a:extLst>
          </p:cNvPr>
          <p:cNvCxnSpPr>
            <a:cxnSpLocks/>
          </p:cNvCxnSpPr>
          <p:nvPr/>
        </p:nvCxnSpPr>
        <p:spPr>
          <a:xfrm flipH="1" flipV="1">
            <a:off x="1909887" y="4221086"/>
            <a:ext cx="1171395" cy="64991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916790-7BBB-9F59-ED2E-05DCD1C3CB18}"/>
              </a:ext>
            </a:extLst>
          </p:cNvPr>
          <p:cNvCxnSpPr>
            <a:cxnSpLocks/>
          </p:cNvCxnSpPr>
          <p:nvPr/>
        </p:nvCxnSpPr>
        <p:spPr>
          <a:xfrm flipV="1">
            <a:off x="6408751" y="4337437"/>
            <a:ext cx="3604245" cy="72242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>
            <a:extLst>
              <a:ext uri="{FF2B5EF4-FFF2-40B4-BE49-F238E27FC236}">
                <a16:creationId xmlns:a16="http://schemas.microsoft.com/office/drawing/2014/main" id="{21C70A0A-C94A-8BBC-DA23-3D151184875F}"/>
              </a:ext>
            </a:extLst>
          </p:cNvPr>
          <p:cNvSpPr/>
          <p:nvPr/>
        </p:nvSpPr>
        <p:spPr>
          <a:xfrm>
            <a:off x="3081282" y="4733845"/>
            <a:ext cx="99391" cy="274320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7EA9E5D-3AE1-262E-4854-E3C380A574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1032" y="5506403"/>
            <a:ext cx="4930013" cy="1231691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69D3537-46FA-458B-004C-8256397B7B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1631" y="5323947"/>
            <a:ext cx="2427071" cy="577089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5" name="Arrow: Bent 44">
            <a:extLst>
              <a:ext uri="{FF2B5EF4-FFF2-40B4-BE49-F238E27FC236}">
                <a16:creationId xmlns:a16="http://schemas.microsoft.com/office/drawing/2014/main" id="{4AACDA57-718F-A11A-E18B-061B5CAF9C5A}"/>
              </a:ext>
            </a:extLst>
          </p:cNvPr>
          <p:cNvSpPr/>
          <p:nvPr/>
        </p:nvSpPr>
        <p:spPr>
          <a:xfrm rot="5400000">
            <a:off x="4765921" y="5654707"/>
            <a:ext cx="501161" cy="403727"/>
          </a:xfrm>
          <a:prstGeom prst="ben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1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143E650-06E1-E835-0302-99A521BE07E3}"/>
              </a:ext>
            </a:extLst>
          </p:cNvPr>
          <p:cNvSpPr txBox="1"/>
          <p:nvPr/>
        </p:nvSpPr>
        <p:spPr>
          <a:xfrm>
            <a:off x="2636160" y="2811104"/>
            <a:ext cx="6659217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'2021-11-25'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'2021-11-28'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'Day'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BuildingTelemetry_SQLtoADX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[Ts],[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SignalName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MeasurementValue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b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FROM [Core].[Measurement]’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DateFilterAttributeType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'DATETIME2(3)'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3EA24-DC48-EAC5-A573-F389BB8D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to ADX 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– Specify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select statement</a:t>
            </a:r>
            <a:endParaRPr lang="en-CH" dirty="0"/>
          </a:p>
        </p:txBody>
      </p:sp>
      <p:pic>
        <p:nvPicPr>
          <p:cNvPr id="21" name="Picture 2" descr="SQL Database (generic) | Microsoft Azure Color">
            <a:extLst>
              <a:ext uri="{FF2B5EF4-FFF2-40B4-BE49-F238E27FC236}">
                <a16:creationId xmlns:a16="http://schemas.microsoft.com/office/drawing/2014/main" id="{FDE39799-494A-B406-31CA-5D38EDC3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28" y="2165076"/>
            <a:ext cx="332880" cy="44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Microsoft Azure Data Explorer - Badges - Credly">
            <a:extLst>
              <a:ext uri="{FF2B5EF4-FFF2-40B4-BE49-F238E27FC236}">
                <a16:creationId xmlns:a16="http://schemas.microsoft.com/office/drawing/2014/main" id="{82BD4F16-7A6D-96E8-1CC6-2EBD1D2B2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10530045" y="2165076"/>
            <a:ext cx="409324" cy="40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DC3A75E-7F36-DABE-EFAE-7CDE3BD88395}"/>
              </a:ext>
            </a:extLst>
          </p:cNvPr>
          <p:cNvGrpSpPr/>
          <p:nvPr/>
        </p:nvGrpSpPr>
        <p:grpSpPr>
          <a:xfrm>
            <a:off x="11131154" y="0"/>
            <a:ext cx="806804" cy="601874"/>
            <a:chOff x="5172323" y="1954082"/>
            <a:chExt cx="806804" cy="601874"/>
          </a:xfrm>
        </p:grpSpPr>
        <p:pic>
          <p:nvPicPr>
            <p:cNvPr id="3" name="Picture 4" descr="Execute Azure Data Factory pipeline - Powershellbros.com">
              <a:extLst>
                <a:ext uri="{FF2B5EF4-FFF2-40B4-BE49-F238E27FC236}">
                  <a16:creationId xmlns:a16="http://schemas.microsoft.com/office/drawing/2014/main" id="{CC3F2E1D-A875-F79D-BD5A-D315B1BED8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0" t="54834" r="-1"/>
            <a:stretch/>
          </p:blipFill>
          <p:spPr bwMode="auto">
            <a:xfrm>
              <a:off x="5172323" y="1966010"/>
              <a:ext cx="806804" cy="589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09FD71-1C6B-0509-D59D-F629E9C1D53C}"/>
                </a:ext>
              </a:extLst>
            </p:cNvPr>
            <p:cNvSpPr/>
            <p:nvPr/>
          </p:nvSpPr>
          <p:spPr>
            <a:xfrm>
              <a:off x="5414063" y="1954082"/>
              <a:ext cx="219438" cy="232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50BD468-F9A0-F14A-0348-5F7FD4F8C591}"/>
              </a:ext>
            </a:extLst>
          </p:cNvPr>
          <p:cNvSpPr txBox="1"/>
          <p:nvPr/>
        </p:nvSpPr>
        <p:spPr>
          <a:xfrm>
            <a:off x="732547" y="2568803"/>
            <a:ext cx="957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SQL Source</a:t>
            </a:r>
            <a:endParaRPr lang="en-CH" sz="11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5E263B9-96F7-3954-F8FA-0EA38527DF91}"/>
              </a:ext>
            </a:extLst>
          </p:cNvPr>
          <p:cNvGrpSpPr/>
          <p:nvPr/>
        </p:nvGrpSpPr>
        <p:grpSpPr>
          <a:xfrm>
            <a:off x="446504" y="3075717"/>
            <a:ext cx="1801259" cy="2064038"/>
            <a:chOff x="409204" y="2989016"/>
            <a:chExt cx="1801259" cy="20640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AD9338D-26DF-5ED3-3A73-87EB56508EEC}"/>
                </a:ext>
              </a:extLst>
            </p:cNvPr>
            <p:cNvGrpSpPr/>
            <p:nvPr/>
          </p:nvGrpSpPr>
          <p:grpSpPr>
            <a:xfrm>
              <a:off x="440635" y="3039079"/>
              <a:ext cx="1731725" cy="1904538"/>
              <a:chOff x="5005379" y="2281428"/>
              <a:chExt cx="2181241" cy="229257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4633A5E-DE1C-BBE7-4906-223AC34455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322" b="1431"/>
              <a:stretch/>
            </p:blipFill>
            <p:spPr>
              <a:xfrm>
                <a:off x="5005379" y="2281428"/>
                <a:ext cx="2181241" cy="2292579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CCDED8-9FCB-31EF-A81E-AAC11A2448C3}"/>
                  </a:ext>
                </a:extLst>
              </p:cNvPr>
              <p:cNvSpPr/>
              <p:nvPr/>
            </p:nvSpPr>
            <p:spPr>
              <a:xfrm>
                <a:off x="5542589" y="3031235"/>
                <a:ext cx="1266444" cy="210312"/>
              </a:xfrm>
              <a:prstGeom prst="rect">
                <a:avLst/>
              </a:prstGeom>
              <a:pattFill prst="pct70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B606E10-A3F5-C32B-DA1C-6B8761158508}"/>
                  </a:ext>
                </a:extLst>
              </p:cNvPr>
              <p:cNvSpPr/>
              <p:nvPr/>
            </p:nvSpPr>
            <p:spPr>
              <a:xfrm>
                <a:off x="5542589" y="4468851"/>
                <a:ext cx="1266444" cy="105156"/>
              </a:xfrm>
              <a:prstGeom prst="rect">
                <a:avLst/>
              </a:prstGeom>
              <a:pattFill prst="pct70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571DCD-35A2-2356-A9FD-DA8840276D1A}"/>
                </a:ext>
              </a:extLst>
            </p:cNvPr>
            <p:cNvSpPr/>
            <p:nvPr/>
          </p:nvSpPr>
          <p:spPr>
            <a:xfrm>
              <a:off x="409204" y="2989016"/>
              <a:ext cx="1801259" cy="2064038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334B83-5A9C-0C84-4CE5-184C8C508AAD}"/>
              </a:ext>
            </a:extLst>
          </p:cNvPr>
          <p:cNvGrpSpPr/>
          <p:nvPr/>
        </p:nvGrpSpPr>
        <p:grpSpPr>
          <a:xfrm>
            <a:off x="9654716" y="2871953"/>
            <a:ext cx="2168337" cy="2347696"/>
            <a:chOff x="9654716" y="2951848"/>
            <a:chExt cx="2168337" cy="234769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A946CBE-099B-2580-5CB5-E09651817115}"/>
                </a:ext>
              </a:extLst>
            </p:cNvPr>
            <p:cNvGrpSpPr/>
            <p:nvPr/>
          </p:nvGrpSpPr>
          <p:grpSpPr>
            <a:xfrm>
              <a:off x="9713223" y="2951848"/>
              <a:ext cx="2109830" cy="2187907"/>
              <a:chOff x="4767253" y="2112158"/>
              <a:chExt cx="2657494" cy="2633683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61921D3-51FA-7DFF-DF8E-8454085027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67253" y="2112159"/>
                <a:ext cx="2657494" cy="2633682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3BAB670-5C93-0FE4-45B4-A2F56C971743}"/>
                  </a:ext>
                </a:extLst>
              </p:cNvPr>
              <p:cNvSpPr/>
              <p:nvPr/>
            </p:nvSpPr>
            <p:spPr>
              <a:xfrm>
                <a:off x="5359146" y="3104387"/>
                <a:ext cx="1718310" cy="210312"/>
              </a:xfrm>
              <a:prstGeom prst="rect">
                <a:avLst/>
              </a:prstGeom>
              <a:pattFill prst="pct70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9A37141-9CB5-159B-1426-7DA09759EF64}"/>
                  </a:ext>
                </a:extLst>
              </p:cNvPr>
              <p:cNvSpPr/>
              <p:nvPr/>
            </p:nvSpPr>
            <p:spPr>
              <a:xfrm>
                <a:off x="5359146" y="3525858"/>
                <a:ext cx="1718310" cy="210312"/>
              </a:xfrm>
              <a:prstGeom prst="rect">
                <a:avLst/>
              </a:prstGeom>
              <a:pattFill prst="pct70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59AFCE-38F5-7A33-8E00-4CB76EDF9BD1}"/>
                  </a:ext>
                </a:extLst>
              </p:cNvPr>
              <p:cNvSpPr/>
              <p:nvPr/>
            </p:nvSpPr>
            <p:spPr>
              <a:xfrm>
                <a:off x="5359146" y="4535529"/>
                <a:ext cx="1718310" cy="210312"/>
              </a:xfrm>
              <a:prstGeom prst="rect">
                <a:avLst/>
              </a:prstGeom>
              <a:pattFill prst="pct70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204660-C822-2F19-58F2-AFEC2C970B52}"/>
                  </a:ext>
                </a:extLst>
              </p:cNvPr>
              <p:cNvSpPr/>
              <p:nvPr/>
            </p:nvSpPr>
            <p:spPr>
              <a:xfrm>
                <a:off x="5144840" y="2167127"/>
                <a:ext cx="611308" cy="155344"/>
              </a:xfrm>
              <a:prstGeom prst="rect">
                <a:avLst/>
              </a:prstGeom>
              <a:pattFill prst="pct70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A9CE7FB-7855-8E60-4C0D-C47B26FD73D7}"/>
                  </a:ext>
                </a:extLst>
              </p:cNvPr>
              <p:cNvSpPr/>
              <p:nvPr/>
            </p:nvSpPr>
            <p:spPr>
              <a:xfrm>
                <a:off x="6697980" y="2112158"/>
                <a:ext cx="726767" cy="1928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4C26B54-3F80-51F1-6093-604D83777CCA}"/>
                </a:ext>
              </a:extLst>
            </p:cNvPr>
            <p:cNvSpPr/>
            <p:nvPr/>
          </p:nvSpPr>
          <p:spPr>
            <a:xfrm>
              <a:off x="9654716" y="2951848"/>
              <a:ext cx="2001896" cy="2347696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C777F6B-241E-6C15-60D9-492CCF49F107}"/>
              </a:ext>
            </a:extLst>
          </p:cNvPr>
          <p:cNvSpPr txBox="1"/>
          <p:nvPr/>
        </p:nvSpPr>
        <p:spPr>
          <a:xfrm>
            <a:off x="10195924" y="2561638"/>
            <a:ext cx="1176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ADX Destination</a:t>
            </a:r>
            <a:endParaRPr lang="en-CH" sz="1100" dirty="0"/>
          </a:p>
        </p:txBody>
      </p:sp>
      <p:pic>
        <p:nvPicPr>
          <p:cNvPr id="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C2A5EBCF-3B7D-DFC7-DC5C-0866651D9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75" y="1718119"/>
            <a:ext cx="389713" cy="40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D3C5DD-BA3A-4284-BE1F-2EF943A9548C}"/>
              </a:ext>
            </a:extLst>
          </p:cNvPr>
          <p:cNvSpPr txBox="1"/>
          <p:nvPr/>
        </p:nvSpPr>
        <p:spPr>
          <a:xfrm>
            <a:off x="5095633" y="2107024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A6214699-C877-703D-AC82-3A9EE895DB9E}"/>
              </a:ext>
            </a:extLst>
          </p:cNvPr>
          <p:cNvSpPr/>
          <p:nvPr/>
        </p:nvSpPr>
        <p:spPr>
          <a:xfrm>
            <a:off x="3085106" y="4432852"/>
            <a:ext cx="99391" cy="274320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D86713-C495-FE55-9EC7-178567086475}"/>
              </a:ext>
            </a:extLst>
          </p:cNvPr>
          <p:cNvCxnSpPr>
            <a:stCxn id="30" idx="1"/>
          </p:cNvCxnSpPr>
          <p:nvPr/>
        </p:nvCxnSpPr>
        <p:spPr>
          <a:xfrm flipH="1" flipV="1">
            <a:off x="1582310" y="4011433"/>
            <a:ext cx="1502796" cy="55857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9D2C78-000A-393D-A86B-21C12192DC77}"/>
              </a:ext>
            </a:extLst>
          </p:cNvPr>
          <p:cNvCxnSpPr>
            <a:cxnSpLocks/>
          </p:cNvCxnSpPr>
          <p:nvPr/>
        </p:nvCxnSpPr>
        <p:spPr>
          <a:xfrm flipH="1" flipV="1">
            <a:off x="1909887" y="4221086"/>
            <a:ext cx="1171395" cy="64991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916790-7BBB-9F59-ED2E-05DCD1C3CB18}"/>
              </a:ext>
            </a:extLst>
          </p:cNvPr>
          <p:cNvCxnSpPr>
            <a:cxnSpLocks/>
          </p:cNvCxnSpPr>
          <p:nvPr/>
        </p:nvCxnSpPr>
        <p:spPr>
          <a:xfrm flipV="1">
            <a:off x="6408751" y="4337437"/>
            <a:ext cx="3604245" cy="72242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>
            <a:extLst>
              <a:ext uri="{FF2B5EF4-FFF2-40B4-BE49-F238E27FC236}">
                <a16:creationId xmlns:a16="http://schemas.microsoft.com/office/drawing/2014/main" id="{21C70A0A-C94A-8BBC-DA23-3D151184875F}"/>
              </a:ext>
            </a:extLst>
          </p:cNvPr>
          <p:cNvSpPr/>
          <p:nvPr/>
        </p:nvSpPr>
        <p:spPr>
          <a:xfrm>
            <a:off x="3081282" y="4733845"/>
            <a:ext cx="99391" cy="274320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3627943-4CCE-FD42-3442-C0D998B395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1032" y="5506403"/>
            <a:ext cx="4930013" cy="1231691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58CDAC0-9869-D3F5-DE28-D6049FF123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1631" y="5323947"/>
            <a:ext cx="2427071" cy="577089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6" name="Arrow: Bent 35">
            <a:extLst>
              <a:ext uri="{FF2B5EF4-FFF2-40B4-BE49-F238E27FC236}">
                <a16:creationId xmlns:a16="http://schemas.microsoft.com/office/drawing/2014/main" id="{056CD600-1C1D-9402-8C27-D4007B4DA75D}"/>
              </a:ext>
            </a:extLst>
          </p:cNvPr>
          <p:cNvSpPr/>
          <p:nvPr/>
        </p:nvSpPr>
        <p:spPr>
          <a:xfrm rot="5400000">
            <a:off x="4765921" y="5654707"/>
            <a:ext cx="501161" cy="403727"/>
          </a:xfrm>
          <a:prstGeom prst="ben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147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2038BCA2-F925-390B-15CA-73E44F8AB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17" y="5428666"/>
            <a:ext cx="6436002" cy="132606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143E650-06E1-E835-0302-99A521BE07E3}"/>
              </a:ext>
            </a:extLst>
          </p:cNvPr>
          <p:cNvSpPr txBox="1"/>
          <p:nvPr/>
        </p:nvSpPr>
        <p:spPr>
          <a:xfrm>
            <a:off x="2636161" y="2811104"/>
            <a:ext cx="6151752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'2022-11-18'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'2022-11-20'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'Day'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Day/Month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SQLtoADXusingADXFetch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'Core'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GetDataADXCommand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Source_GetMeasurementFromSQL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Core_Measurement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3EA24-DC48-EAC5-A573-F389BB8D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to ADX, using </a:t>
            </a:r>
            <a:r>
              <a:rPr lang="en-US" dirty="0" err="1"/>
              <a:t>sql_request</a:t>
            </a:r>
            <a:r>
              <a:rPr lang="en-US" dirty="0"/>
              <a:t> plugin</a:t>
            </a:r>
            <a:endParaRPr lang="en-CH" dirty="0"/>
          </a:p>
        </p:txBody>
      </p:sp>
      <p:pic>
        <p:nvPicPr>
          <p:cNvPr id="21" name="Picture 2" descr="SQL Database (generic) | Microsoft Azure Color">
            <a:extLst>
              <a:ext uri="{FF2B5EF4-FFF2-40B4-BE49-F238E27FC236}">
                <a16:creationId xmlns:a16="http://schemas.microsoft.com/office/drawing/2014/main" id="{FDE39799-494A-B406-31CA-5D38EDC3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28" y="1910100"/>
            <a:ext cx="332880" cy="44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0BD468-F9A0-F14A-0348-5F7FD4F8C591}"/>
              </a:ext>
            </a:extLst>
          </p:cNvPr>
          <p:cNvSpPr txBox="1"/>
          <p:nvPr/>
        </p:nvSpPr>
        <p:spPr>
          <a:xfrm>
            <a:off x="732547" y="2313827"/>
            <a:ext cx="957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SQL Source</a:t>
            </a:r>
            <a:endParaRPr lang="en-CH" sz="11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5E263B9-96F7-3954-F8FA-0EA38527DF91}"/>
              </a:ext>
            </a:extLst>
          </p:cNvPr>
          <p:cNvGrpSpPr/>
          <p:nvPr/>
        </p:nvGrpSpPr>
        <p:grpSpPr>
          <a:xfrm>
            <a:off x="513227" y="2902469"/>
            <a:ext cx="1801259" cy="2064038"/>
            <a:chOff x="409204" y="2989016"/>
            <a:chExt cx="1801259" cy="20640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AD9338D-26DF-5ED3-3A73-87EB56508EEC}"/>
                </a:ext>
              </a:extLst>
            </p:cNvPr>
            <p:cNvGrpSpPr/>
            <p:nvPr/>
          </p:nvGrpSpPr>
          <p:grpSpPr>
            <a:xfrm>
              <a:off x="440635" y="3039079"/>
              <a:ext cx="1731725" cy="1904538"/>
              <a:chOff x="5005379" y="2281428"/>
              <a:chExt cx="2181241" cy="229257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4633A5E-DE1C-BBE7-4906-223AC34455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322" b="1431"/>
              <a:stretch/>
            </p:blipFill>
            <p:spPr>
              <a:xfrm>
                <a:off x="5005379" y="2281428"/>
                <a:ext cx="2181241" cy="2292579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CCDED8-9FCB-31EF-A81E-AAC11A2448C3}"/>
                  </a:ext>
                </a:extLst>
              </p:cNvPr>
              <p:cNvSpPr/>
              <p:nvPr/>
            </p:nvSpPr>
            <p:spPr>
              <a:xfrm>
                <a:off x="5542589" y="3031235"/>
                <a:ext cx="1266444" cy="210312"/>
              </a:xfrm>
              <a:prstGeom prst="rect">
                <a:avLst/>
              </a:prstGeom>
              <a:pattFill prst="pct70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B606E10-A3F5-C32B-DA1C-6B8761158508}"/>
                  </a:ext>
                </a:extLst>
              </p:cNvPr>
              <p:cNvSpPr/>
              <p:nvPr/>
            </p:nvSpPr>
            <p:spPr>
              <a:xfrm>
                <a:off x="5542589" y="4468851"/>
                <a:ext cx="1266444" cy="105156"/>
              </a:xfrm>
              <a:prstGeom prst="rect">
                <a:avLst/>
              </a:prstGeom>
              <a:pattFill prst="pct70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571DCD-35A2-2356-A9FD-DA8840276D1A}"/>
                </a:ext>
              </a:extLst>
            </p:cNvPr>
            <p:cNvSpPr/>
            <p:nvPr/>
          </p:nvSpPr>
          <p:spPr>
            <a:xfrm>
              <a:off x="409204" y="2989016"/>
              <a:ext cx="1801259" cy="2064038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pic>
        <p:nvPicPr>
          <p:cNvPr id="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C2A5EBCF-3B7D-DFC7-DC5C-0866651D9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75" y="1718119"/>
            <a:ext cx="389713" cy="40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D3C5DD-BA3A-4284-BE1F-2EF943A9548C}"/>
              </a:ext>
            </a:extLst>
          </p:cNvPr>
          <p:cNvSpPr txBox="1"/>
          <p:nvPr/>
        </p:nvSpPr>
        <p:spPr>
          <a:xfrm>
            <a:off x="5095633" y="2107024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8CDAC0-9869-D3F5-DE28-D6049FF12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1631" y="5323947"/>
            <a:ext cx="2427071" cy="577089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6" name="Arrow: Bent 35">
            <a:extLst>
              <a:ext uri="{FF2B5EF4-FFF2-40B4-BE49-F238E27FC236}">
                <a16:creationId xmlns:a16="http://schemas.microsoft.com/office/drawing/2014/main" id="{056CD600-1C1D-9402-8C27-D4007B4DA75D}"/>
              </a:ext>
            </a:extLst>
          </p:cNvPr>
          <p:cNvSpPr/>
          <p:nvPr/>
        </p:nvSpPr>
        <p:spPr>
          <a:xfrm rot="5400000">
            <a:off x="4765921" y="5654707"/>
            <a:ext cx="501161" cy="403727"/>
          </a:xfrm>
          <a:prstGeom prst="ben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D356F5A-149B-9EF8-A1F6-D904998A347C}"/>
              </a:ext>
            </a:extLst>
          </p:cNvPr>
          <p:cNvGrpSpPr/>
          <p:nvPr/>
        </p:nvGrpSpPr>
        <p:grpSpPr>
          <a:xfrm>
            <a:off x="8913066" y="2741484"/>
            <a:ext cx="3102925" cy="2582463"/>
            <a:chOff x="8987555" y="1409730"/>
            <a:chExt cx="3102925" cy="2582463"/>
          </a:xfrm>
        </p:grpSpPr>
        <p:pic>
          <p:nvPicPr>
            <p:cNvPr id="22" name="Picture 4" descr="Microsoft Azure Data Explorer - Badges - Credly">
              <a:extLst>
                <a:ext uri="{FF2B5EF4-FFF2-40B4-BE49-F238E27FC236}">
                  <a16:creationId xmlns:a16="http://schemas.microsoft.com/office/drawing/2014/main" id="{82BD4F16-7A6D-96E8-1CC6-2EBD1D2B2A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90" t="16805" r="17388" b="18766"/>
            <a:stretch/>
          </p:blipFill>
          <p:spPr bwMode="auto">
            <a:xfrm>
              <a:off x="10530045" y="2165076"/>
              <a:ext cx="409324" cy="403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777F6B-241E-6C15-60D9-492CCF49F107}"/>
                </a:ext>
              </a:extLst>
            </p:cNvPr>
            <p:cNvSpPr txBox="1"/>
            <p:nvPr/>
          </p:nvSpPr>
          <p:spPr>
            <a:xfrm>
              <a:off x="10195924" y="2561638"/>
              <a:ext cx="11769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ADX Destination</a:t>
              </a:r>
              <a:endParaRPr lang="en-CH" sz="1100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75FFC00-4B75-F737-330C-0887943F5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24314" b="5130"/>
            <a:stretch/>
          </p:blipFill>
          <p:spPr>
            <a:xfrm>
              <a:off x="8987555" y="1409730"/>
              <a:ext cx="2880045" cy="180729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87F60DD-BBC1-C5D1-6747-261AAD7D8B8C}"/>
                </a:ext>
              </a:extLst>
            </p:cNvPr>
            <p:cNvSpPr/>
            <p:nvPr/>
          </p:nvSpPr>
          <p:spPr>
            <a:xfrm>
              <a:off x="11554149" y="2639229"/>
              <a:ext cx="536331" cy="443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1A01770-C59A-C691-3695-6CDE6E54B52B}"/>
                </a:ext>
              </a:extLst>
            </p:cNvPr>
            <p:cNvSpPr/>
            <p:nvPr/>
          </p:nvSpPr>
          <p:spPr>
            <a:xfrm>
              <a:off x="10176645" y="2686020"/>
              <a:ext cx="1508332" cy="357171"/>
            </a:xfrm>
            <a:prstGeom prst="rect">
              <a:avLst/>
            </a:prstGeom>
            <a:pattFill prst="pct70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31791AB-2FDA-1F43-EE88-E64A43607D6A}"/>
                </a:ext>
              </a:extLst>
            </p:cNvPr>
            <p:cNvSpPr/>
            <p:nvPr/>
          </p:nvSpPr>
          <p:spPr>
            <a:xfrm>
              <a:off x="8987555" y="1429533"/>
              <a:ext cx="3018341" cy="256266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916790-7BBB-9F59-ED2E-05DCD1C3CB18}"/>
              </a:ext>
            </a:extLst>
          </p:cNvPr>
          <p:cNvCxnSpPr>
            <a:cxnSpLocks/>
          </p:cNvCxnSpPr>
          <p:nvPr/>
        </p:nvCxnSpPr>
        <p:spPr>
          <a:xfrm flipV="1">
            <a:off x="7719646" y="4498440"/>
            <a:ext cx="2157868" cy="26356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0BA211E-9741-416F-AF39-A626C8A916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8738" y="4612160"/>
            <a:ext cx="1928827" cy="614367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E16AC7-FF4D-5D83-F897-2E806708C93C}"/>
              </a:ext>
            </a:extLst>
          </p:cNvPr>
          <p:cNvCxnSpPr>
            <a:cxnSpLocks/>
          </p:cNvCxnSpPr>
          <p:nvPr/>
        </p:nvCxnSpPr>
        <p:spPr>
          <a:xfrm>
            <a:off x="6879981" y="4919343"/>
            <a:ext cx="2874910" cy="23654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4" descr="Microsoft Azure Data Explorer - Badges - Credly">
            <a:extLst>
              <a:ext uri="{FF2B5EF4-FFF2-40B4-BE49-F238E27FC236}">
                <a16:creationId xmlns:a16="http://schemas.microsoft.com/office/drawing/2014/main" id="{6D9DD515-DF9C-E8E5-CA52-1AF7512F24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10530045" y="1910100"/>
            <a:ext cx="409324" cy="40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6B8C308-E27F-6FC9-914F-CDB8147B9FFC}"/>
              </a:ext>
            </a:extLst>
          </p:cNvPr>
          <p:cNvSpPr txBox="1"/>
          <p:nvPr/>
        </p:nvSpPr>
        <p:spPr>
          <a:xfrm>
            <a:off x="10195924" y="2306662"/>
            <a:ext cx="1176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ADX Destination</a:t>
            </a:r>
            <a:endParaRPr lang="en-CH" sz="1100" dirty="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DC645AA6-0F91-C0F5-85EE-3A1CC01CED09}"/>
              </a:ext>
            </a:extLst>
          </p:cNvPr>
          <p:cNvSpPr/>
          <p:nvPr/>
        </p:nvSpPr>
        <p:spPr>
          <a:xfrm rot="157077">
            <a:off x="1598910" y="2862962"/>
            <a:ext cx="9152092" cy="2675976"/>
          </a:xfrm>
          <a:prstGeom prst="arc">
            <a:avLst>
              <a:gd name="adj1" fmla="val 10986593"/>
              <a:gd name="adj2" fmla="val 21578513"/>
            </a:avLst>
          </a:prstGeom>
          <a:ln w="2222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4821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isberg Wasser Bilder - Kostenloser Download auf Freepik">
            <a:extLst>
              <a:ext uri="{FF2B5EF4-FFF2-40B4-BE49-F238E27FC236}">
                <a16:creationId xmlns:a16="http://schemas.microsoft.com/office/drawing/2014/main" id="{AA6EC09E-05CE-BBA6-7EB6-3CEA4ADF6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8" r="8555"/>
          <a:stretch/>
        </p:blipFill>
        <p:spPr bwMode="auto">
          <a:xfrm>
            <a:off x="-340" y="10"/>
            <a:ext cx="81953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0F98BC-230C-37EB-79A8-432D4FA14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961860"/>
            <a:ext cx="4620584" cy="109131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Meinrad Weiss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Senior Cloud Solution Architect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Microsoft</a:t>
            </a:r>
            <a:endParaRPr lang="en-CH" dirty="0">
              <a:solidFill>
                <a:srgbClr val="FFFFFF"/>
              </a:solidFill>
            </a:endParaRPr>
          </a:p>
        </p:txBody>
      </p:sp>
      <p:pic>
        <p:nvPicPr>
          <p:cNvPr id="1026" name="Picture 2" descr="Eisberg Wasser Bilder - Kostenloser Download auf Freepik">
            <a:extLst>
              <a:ext uri="{FF2B5EF4-FFF2-40B4-BE49-F238E27FC236}">
                <a16:creationId xmlns:a16="http://schemas.microsoft.com/office/drawing/2014/main" id="{AB8958C2-6768-D819-43FF-ADA6AF991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0" r="23907"/>
          <a:stretch/>
        </p:blipFill>
        <p:spPr bwMode="auto">
          <a:xfrm>
            <a:off x="6622484" y="4906"/>
            <a:ext cx="5657990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5B4AA53-F5C9-143A-3CFD-195CC121DCA7}"/>
              </a:ext>
            </a:extLst>
          </p:cNvPr>
          <p:cNvSpPr/>
          <p:nvPr/>
        </p:nvSpPr>
        <p:spPr>
          <a:xfrm>
            <a:off x="4912242" y="1347746"/>
            <a:ext cx="4957562" cy="4503867"/>
          </a:xfrm>
          <a:prstGeom prst="rightArrow">
            <a:avLst>
              <a:gd name="adj1" fmla="val 84180"/>
              <a:gd name="adj2" fmla="val 18513"/>
            </a:avLst>
          </a:prstGeom>
          <a:solidFill>
            <a:schemeClr val="accent6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2" descr="Eisberg Wasser Bilder - Kostenloser Download auf Freepik">
            <a:extLst>
              <a:ext uri="{FF2B5EF4-FFF2-40B4-BE49-F238E27FC236}">
                <a16:creationId xmlns:a16="http://schemas.microsoft.com/office/drawing/2014/main" id="{0B8FFAB4-03D6-1DF1-214D-A2C870528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t="36534" r="31544" b="56329"/>
          <a:stretch/>
        </p:blipFill>
        <p:spPr bwMode="auto">
          <a:xfrm>
            <a:off x="5224540" y="2463377"/>
            <a:ext cx="3467986" cy="43318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isberg Wasser Bilder - Kostenloser Download auf Freepik">
            <a:extLst>
              <a:ext uri="{FF2B5EF4-FFF2-40B4-BE49-F238E27FC236}">
                <a16:creationId xmlns:a16="http://schemas.microsoft.com/office/drawing/2014/main" id="{9D7BCD5E-F2C4-7FC0-A42B-35E4882E4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4" t="45316" r="31751" b="43799"/>
          <a:stretch/>
        </p:blipFill>
        <p:spPr bwMode="auto">
          <a:xfrm>
            <a:off x="5224540" y="2990030"/>
            <a:ext cx="3467989" cy="660543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isberg Wasser Bilder - Kostenloser Download auf Freepik">
            <a:extLst>
              <a:ext uri="{FF2B5EF4-FFF2-40B4-BE49-F238E27FC236}">
                <a16:creationId xmlns:a16="http://schemas.microsoft.com/office/drawing/2014/main" id="{7E82AE19-7E30-432A-6C36-AC2300EC8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9" t="70033" r="32287" b="10694"/>
          <a:stretch/>
        </p:blipFill>
        <p:spPr bwMode="auto">
          <a:xfrm>
            <a:off x="5224540" y="4682028"/>
            <a:ext cx="3467988" cy="116958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isberg Wasser Bilder - Kostenloser Download auf Freepik">
            <a:extLst>
              <a:ext uri="{FF2B5EF4-FFF2-40B4-BE49-F238E27FC236}">
                <a16:creationId xmlns:a16="http://schemas.microsoft.com/office/drawing/2014/main" id="{9C3F2447-8505-D349-9113-BF194ECBC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6" t="55666" r="31990" b="30234"/>
          <a:stretch/>
        </p:blipFill>
        <p:spPr bwMode="auto">
          <a:xfrm>
            <a:off x="5224541" y="3737129"/>
            <a:ext cx="3467985" cy="85558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56457A-357A-8719-226B-0FD11809F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03217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Sliced Data Migration Toolbox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(SDMT)</a:t>
            </a:r>
            <a:endParaRPr lang="en-CH" sz="4400" dirty="0">
              <a:solidFill>
                <a:srgbClr val="FFFFFF"/>
              </a:solidFill>
            </a:endParaRPr>
          </a:p>
        </p:txBody>
      </p:sp>
      <p:pic>
        <p:nvPicPr>
          <p:cNvPr id="5" name="Picture 2" descr="Eisberg Wasser Bilder - Kostenloser Download auf Freepik">
            <a:extLst>
              <a:ext uri="{FF2B5EF4-FFF2-40B4-BE49-F238E27FC236}">
                <a16:creationId xmlns:a16="http://schemas.microsoft.com/office/drawing/2014/main" id="{442E9367-58C2-0EFC-101E-C779A27DF3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23330" r="18760" b="65917"/>
          <a:stretch/>
        </p:blipFill>
        <p:spPr bwMode="auto">
          <a:xfrm>
            <a:off x="5215539" y="1958614"/>
            <a:ext cx="3476987" cy="418207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isberg Wasser Bilder - Kostenloser Download auf Freepik">
            <a:extLst>
              <a:ext uri="{FF2B5EF4-FFF2-40B4-BE49-F238E27FC236}">
                <a16:creationId xmlns:a16="http://schemas.microsoft.com/office/drawing/2014/main" id="{240A7A93-7FBF-65B2-E7EE-0AF9BD2DB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1996" r="18760" b="77251"/>
          <a:stretch/>
        </p:blipFill>
        <p:spPr bwMode="auto">
          <a:xfrm>
            <a:off x="5215539" y="1453701"/>
            <a:ext cx="3476987" cy="418208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D351502-C2DE-321A-C559-5CE36D5C5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0958" y="3141891"/>
            <a:ext cx="508682" cy="50868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6706917-3701-09FD-F359-90320A814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1374" y="2596112"/>
            <a:ext cx="442208" cy="442208"/>
          </a:xfrm>
          <a:prstGeom prst="rect">
            <a:avLst/>
          </a:prstGeom>
        </p:spPr>
      </p:pic>
      <p:pic>
        <p:nvPicPr>
          <p:cNvPr id="9" name="Picture 6" descr="Azure Data Lake Storage Connector - Mule 4">
            <a:extLst>
              <a:ext uri="{FF2B5EF4-FFF2-40B4-BE49-F238E27FC236}">
                <a16:creationId xmlns:a16="http://schemas.microsoft.com/office/drawing/2014/main" id="{B7CEBB08-E99F-99F4-1171-4EC37CC1D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10103610" y="3733774"/>
            <a:ext cx="399972" cy="49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240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87EB-02B6-8325-A7BF-F84AECB3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EF549-48B4-7FBA-56D4-610DCFA8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84" y="1450919"/>
            <a:ext cx="5219738" cy="410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7DF5C5-17E7-ECEB-A831-75ED64FD2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307" y="152819"/>
            <a:ext cx="3281386" cy="2638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A22CD5-DF7B-C401-6207-B1FE3E805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803" y="4125012"/>
            <a:ext cx="5124487" cy="247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FC3AF8-39BE-83A5-FDA2-A2B6DB65B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728" y="423399"/>
            <a:ext cx="5095912" cy="36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64F47E-37DB-3943-3A7A-2402D1BE8235}"/>
              </a:ext>
            </a:extLst>
          </p:cNvPr>
          <p:cNvSpPr txBox="1"/>
          <p:nvPr/>
        </p:nvSpPr>
        <p:spPr>
          <a:xfrm>
            <a:off x="451520" y="279874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an you please list the input parameter the following stored procedure Id just like to get a table with the parameters (name, data type, default value, purpose). The table should be formatted as a raw MD table.</a:t>
            </a:r>
            <a:endParaRPr lang="en-CH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AECF6-E3B6-0EC1-5F48-350D4FC4E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48" y="1089932"/>
            <a:ext cx="1109696" cy="5100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FA9513-33DB-0CCB-D459-6992611C3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054" y="1073681"/>
            <a:ext cx="3473243" cy="3524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AA7959-49CC-E9A9-67FD-50A4CCC437C4}"/>
              </a:ext>
            </a:extLst>
          </p:cNvPr>
          <p:cNvSpPr txBox="1"/>
          <p:nvPr/>
        </p:nvSpPr>
        <p:spPr>
          <a:xfrm>
            <a:off x="2210161" y="5291386"/>
            <a:ext cx="372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an you please generate the raw MD?</a:t>
            </a:r>
            <a:endParaRPr lang="en-CH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EB010-D921-E8F1-B083-4E4462B5D9E7}"/>
              </a:ext>
            </a:extLst>
          </p:cNvPr>
          <p:cNvSpPr txBox="1"/>
          <p:nvPr/>
        </p:nvSpPr>
        <p:spPr>
          <a:xfrm>
            <a:off x="5490734" y="2268122"/>
            <a:ext cx="6365845" cy="30162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| Parameter Name | Data Type | Default Value | Purpose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--- | --- | --- | ---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@LowWaterMark | DATE | '2022.01.01' | The lower bound of the date range to generate slices for.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@HigWaterMark | DATE | '2022.03.01' | The upper bound of the date range to generate slices for.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@Resolution | VARCHAR(25) | 'day' | The resolution of the slices to generate. Can be 'day' or 'month'.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@SourceSystemName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source system.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@SourceSchema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source schema.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@SourceObject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source object.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@GetDataCommand | </a:t>
            </a:r>
            <a:r>
              <a:rPr lang="en-US" sz="1000" dirty="0" err="1">
                <a:solidFill>
                  <a:schemeClr val="bg1"/>
                </a:solidFill>
              </a:rPr>
              <a:t>nvarchar</a:t>
            </a:r>
            <a:r>
              <a:rPr lang="en-US" sz="1000" dirty="0">
                <a:solidFill>
                  <a:schemeClr val="bg1"/>
                </a:solidFill>
              </a:rPr>
              <a:t>(max) | NULL | The command to retrieve data from the source object.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@DateFilterAttributeName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date filter attribute.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@DateFilterAttributeType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data type of the date filter attribute.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@DestinationSchema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destination schema.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@DestinationObject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destination object.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@ContainerName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container to store the slices in.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@AlternativeRootFolder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If provided, then this value is used instead of the @SourceSystemName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   to create the directory path.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@MaxRowsPerFile | int | NULL | The maximum number of rows to include in each slice file.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@IngestionMappingName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ingestion mapping to use. |</a:t>
            </a:r>
          </a:p>
          <a:p>
            <a:endParaRPr lang="en-CH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34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3745-2A9E-D8F0-BE4D-F5385CA2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9100A-C8BC-E152-EEDB-AAE45F1D5DC7}"/>
              </a:ext>
            </a:extLst>
          </p:cNvPr>
          <p:cNvSpPr txBox="1"/>
          <p:nvPr/>
        </p:nvSpPr>
        <p:spPr>
          <a:xfrm>
            <a:off x="838200" y="1425783"/>
            <a:ext cx="1126462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@LowWaterMark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'2002-06-01'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'2002-08-01'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05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'Month'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Day/Month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adftopowerbi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MeasurementID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[Name],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MeasurementNumber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[Color],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FROM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DateFilterAttributeType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SalesLT_SDMT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@ContainerName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AlternativeRootFolder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endParaRPr lang="en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de-CH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DD40D-7747-0B4C-ED74-41DE3C24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97" y="5845377"/>
            <a:ext cx="10455501" cy="47393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8487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3745-2A9E-D8F0-BE4D-F5385CA2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9100A-C8BC-E152-EEDB-AAE45F1D5DC7}"/>
              </a:ext>
            </a:extLst>
          </p:cNvPr>
          <p:cNvSpPr txBox="1"/>
          <p:nvPr/>
        </p:nvSpPr>
        <p:spPr>
          <a:xfrm>
            <a:off x="838200" y="1425783"/>
            <a:ext cx="1126462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@LowWaterMark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'2002-06-01'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'2002-08-01'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05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'Day'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Day/Month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adftopowerbi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MeasurementID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[Name],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MeasurementNumber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[Color],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FROM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DateFilterAttributeType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SalesLT_SDMT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@ContainerName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AlternativeRootFolder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endParaRPr lang="en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de-CH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57C6C-E75A-396F-0F55-2E079D02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144" y="5289002"/>
            <a:ext cx="8572563" cy="135732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944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2EF7-3B70-92C6-FE97-FDC20080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E685E-3E9D-5A53-C938-A122690A1EF9}"/>
              </a:ext>
            </a:extLst>
          </p:cNvPr>
          <p:cNvSpPr txBox="1"/>
          <p:nvPr/>
        </p:nvSpPr>
        <p:spPr>
          <a:xfrm>
            <a:off x="941975" y="1432009"/>
            <a:ext cx="10411825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[Core]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SlicedImportObject_Id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FilterDataCommand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DestinationPath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DestinationFileName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'37C8B38B-B913-4593-B1F2-68EDCB5DC60F'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SalesOrderID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RevisionNumber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[Status] FROM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'WHERE [</a:t>
            </a:r>
            <a:r>
              <a:rPr lang="de-CH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SalesOrderID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71815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AdventureWorksLT_SalesLT_Sliced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adf-to-powerbi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/SalesOrderID_lt71815'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'SalesOrderHeader_lt71815'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88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40A7-E98B-8D84-7062-9D68F4F7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Path’s and Performance</a:t>
            </a:r>
            <a:endParaRPr lang="en-CH" dirty="0"/>
          </a:p>
        </p:txBody>
      </p:sp>
      <p:pic>
        <p:nvPicPr>
          <p:cNvPr id="4" name="Picture 2" descr="SQL Database (generic) | Microsoft Azure Color">
            <a:extLst>
              <a:ext uri="{FF2B5EF4-FFF2-40B4-BE49-F238E27FC236}">
                <a16:creationId xmlns:a16="http://schemas.microsoft.com/office/drawing/2014/main" id="{68E401D5-5462-50B2-6413-19D7ECBC5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83" y="2843996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56E141-D469-3EB4-2F2A-8E621FE79057}"/>
              </a:ext>
            </a:extLst>
          </p:cNvPr>
          <p:cNvCxnSpPr>
            <a:cxnSpLocks/>
          </p:cNvCxnSpPr>
          <p:nvPr/>
        </p:nvCxnSpPr>
        <p:spPr>
          <a:xfrm flipV="1">
            <a:off x="4508357" y="3332018"/>
            <a:ext cx="2137109" cy="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7EABC8-09E2-850C-2CD6-88D6791A760C}"/>
              </a:ext>
            </a:extLst>
          </p:cNvPr>
          <p:cNvCxnSpPr/>
          <p:nvPr/>
        </p:nvCxnSpPr>
        <p:spPr>
          <a:xfrm>
            <a:off x="4496358" y="3001391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28486B-B0BA-9E76-0D37-DBE0213AB537}"/>
              </a:ext>
            </a:extLst>
          </p:cNvPr>
          <p:cNvCxnSpPr>
            <a:cxnSpLocks/>
          </p:cNvCxnSpPr>
          <p:nvPr/>
        </p:nvCxnSpPr>
        <p:spPr>
          <a:xfrm>
            <a:off x="6176235" y="3001389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Microsoft Azure Data Explorer - Badges - Credly">
            <a:extLst>
              <a:ext uri="{FF2B5EF4-FFF2-40B4-BE49-F238E27FC236}">
                <a16:creationId xmlns:a16="http://schemas.microsoft.com/office/drawing/2014/main" id="{A90DCDDB-A3C3-CE3B-D63B-DEA140A205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6839757" y="2896565"/>
            <a:ext cx="836196" cy="8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Azure Data Lake Storage Connector - Mule 4">
            <a:extLst>
              <a:ext uri="{FF2B5EF4-FFF2-40B4-BE49-F238E27FC236}">
                <a16:creationId xmlns:a16="http://schemas.microsoft.com/office/drawing/2014/main" id="{546CB37E-E2B9-0602-900F-D82EBCAE1B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5197634" y="2358061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428137-96EB-1641-BAB4-71384D224E6F}"/>
              </a:ext>
            </a:extLst>
          </p:cNvPr>
          <p:cNvSpPr txBox="1"/>
          <p:nvPr/>
        </p:nvSpPr>
        <p:spPr>
          <a:xfrm>
            <a:off x="3647882" y="1859386"/>
            <a:ext cx="38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(data lake) -&gt; ADX</a:t>
            </a:r>
            <a:endParaRPr lang="en-CH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DD1EEE-167A-458B-E03A-E78FBA785DD0}"/>
              </a:ext>
            </a:extLst>
          </p:cNvPr>
          <p:cNvCxnSpPr>
            <a:cxnSpLocks/>
          </p:cNvCxnSpPr>
          <p:nvPr/>
        </p:nvCxnSpPr>
        <p:spPr>
          <a:xfrm flipV="1">
            <a:off x="4508357" y="3519909"/>
            <a:ext cx="2137109" cy="6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657260-BC72-6D1B-DE1B-11997D54659F}"/>
              </a:ext>
            </a:extLst>
          </p:cNvPr>
          <p:cNvCxnSpPr>
            <a:cxnSpLocks/>
          </p:cNvCxnSpPr>
          <p:nvPr/>
        </p:nvCxnSpPr>
        <p:spPr>
          <a:xfrm>
            <a:off x="6176235" y="3153789"/>
            <a:ext cx="4692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421B65-171C-AE3A-D842-8AC76A9CBF53}"/>
              </a:ext>
            </a:extLst>
          </p:cNvPr>
          <p:cNvCxnSpPr>
            <a:cxnSpLocks/>
          </p:cNvCxnSpPr>
          <p:nvPr/>
        </p:nvCxnSpPr>
        <p:spPr>
          <a:xfrm>
            <a:off x="838200" y="559911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68EB2C-426B-48E7-14DA-696F3EE87CB7}"/>
              </a:ext>
            </a:extLst>
          </p:cNvPr>
          <p:cNvCxnSpPr>
            <a:cxnSpLocks/>
          </p:cNvCxnSpPr>
          <p:nvPr/>
        </p:nvCxnSpPr>
        <p:spPr>
          <a:xfrm>
            <a:off x="838200" y="6028607"/>
            <a:ext cx="4692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E82B11-676A-5C15-6B33-D1A85CC69898}"/>
              </a:ext>
            </a:extLst>
          </p:cNvPr>
          <p:cNvSpPr txBox="1"/>
          <p:nvPr/>
        </p:nvSpPr>
        <p:spPr>
          <a:xfrm>
            <a:off x="1406236" y="5414449"/>
            <a:ext cx="266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ADF/Synapse Copy activity</a:t>
            </a:r>
            <a:endParaRPr lang="en-C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DFF03-6926-4D23-204C-0ED681B12518}"/>
              </a:ext>
            </a:extLst>
          </p:cNvPr>
          <p:cNvSpPr txBox="1"/>
          <p:nvPr/>
        </p:nvSpPr>
        <p:spPr>
          <a:xfrm>
            <a:off x="1406235" y="5843941"/>
            <a:ext cx="2119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ADX “read request”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sql_request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CH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D3AE60-376F-AC1F-A2AB-8C894D1A8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71" y="2345763"/>
            <a:ext cx="2800767" cy="2272497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3927F34-B3F4-D24F-E6AB-DBCBF7AAFC5F}"/>
              </a:ext>
            </a:extLst>
          </p:cNvPr>
          <p:cNvSpPr txBox="1"/>
          <p:nvPr/>
        </p:nvSpPr>
        <p:spPr>
          <a:xfrm>
            <a:off x="618105" y="1520832"/>
            <a:ext cx="2800767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10000000 Measurement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de-CH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de-CH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ts_day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20221209</a:t>
            </a:r>
          </a:p>
        </p:txBody>
      </p:sp>
    </p:spTree>
    <p:extLst>
      <p:ext uri="{BB962C8B-B14F-4D97-AF65-F5344CB8AC3E}">
        <p14:creationId xmlns:p14="http://schemas.microsoft.com/office/powerpoint/2010/main" val="263615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Right 31">
            <a:extLst>
              <a:ext uri="{FF2B5EF4-FFF2-40B4-BE49-F238E27FC236}">
                <a16:creationId xmlns:a16="http://schemas.microsoft.com/office/drawing/2014/main" id="{F8F6545A-DFED-ED4F-4C41-FDD1FD7870CE}"/>
              </a:ext>
            </a:extLst>
          </p:cNvPr>
          <p:cNvSpPr/>
          <p:nvPr/>
        </p:nvSpPr>
        <p:spPr>
          <a:xfrm>
            <a:off x="2589288" y="1791411"/>
            <a:ext cx="6870180" cy="45684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BD528-D726-2807-80A2-0525C41D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254911"/>
            <a:ext cx="10515600" cy="1325563"/>
          </a:xfrm>
        </p:spPr>
        <p:txBody>
          <a:bodyPr/>
          <a:lstStyle/>
          <a:p>
            <a:r>
              <a:rPr lang="en-GB" dirty="0"/>
              <a:t>Supported ADX Ingest Paths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10246-7D26-7CC2-F92C-3DED4CE19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88" y="2995089"/>
            <a:ext cx="1331413" cy="2164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F0CC2-B006-036A-7819-38CEB4AE67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4" t="2253"/>
          <a:stretch/>
        </p:blipFill>
        <p:spPr>
          <a:xfrm>
            <a:off x="5078914" y="4285846"/>
            <a:ext cx="1769364" cy="2025124"/>
          </a:xfrm>
          <a:prstGeom prst="rect">
            <a:avLst/>
          </a:prstGeom>
        </p:spPr>
      </p:pic>
      <p:pic>
        <p:nvPicPr>
          <p:cNvPr id="9" name="Picture 4" descr="Microsoft Azure Data Explorer - Badges - Credly">
            <a:extLst>
              <a:ext uri="{FF2B5EF4-FFF2-40B4-BE49-F238E27FC236}">
                <a16:creationId xmlns:a16="http://schemas.microsoft.com/office/drawing/2014/main" id="{6DBF8062-C603-CDA2-9B19-C74676B0A2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10840548" y="2416098"/>
            <a:ext cx="615023" cy="60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52101B05-DDE9-E45B-EF6B-6B994CB40F73}"/>
              </a:ext>
            </a:extLst>
          </p:cNvPr>
          <p:cNvSpPr/>
          <p:nvPr/>
        </p:nvSpPr>
        <p:spPr>
          <a:xfrm>
            <a:off x="9673286" y="1453896"/>
            <a:ext cx="804672" cy="5230368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H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593974-67A7-1AB2-C343-1C4C64BCE350}"/>
              </a:ext>
            </a:extLst>
          </p:cNvPr>
          <p:cNvGrpSpPr/>
          <p:nvPr/>
        </p:nvGrpSpPr>
        <p:grpSpPr>
          <a:xfrm>
            <a:off x="5000579" y="1697952"/>
            <a:ext cx="1736364" cy="661992"/>
            <a:chOff x="4762835" y="2036280"/>
            <a:chExt cx="1736364" cy="66199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49C189-5DF4-C40A-B663-C75B1ECA1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0425" y="2036280"/>
              <a:ext cx="1528774" cy="661992"/>
            </a:xfrm>
            <a:prstGeom prst="rect">
              <a:avLst/>
            </a:prstGeom>
          </p:spPr>
        </p:pic>
        <p:pic>
          <p:nvPicPr>
            <p:cNvPr id="22" name="Picture 4" descr="Execute Azure Data Factory pipeline - Powershellbros.com">
              <a:extLst>
                <a:ext uri="{FF2B5EF4-FFF2-40B4-BE49-F238E27FC236}">
                  <a16:creationId xmlns:a16="http://schemas.microsoft.com/office/drawing/2014/main" id="{C9BF1C7C-6F56-C2E1-728C-6CC6731BC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835" y="2218965"/>
              <a:ext cx="207590" cy="314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A3A9797-293B-411C-471D-C3E401251A8F}"/>
              </a:ext>
            </a:extLst>
          </p:cNvPr>
          <p:cNvSpPr/>
          <p:nvPr/>
        </p:nvSpPr>
        <p:spPr>
          <a:xfrm>
            <a:off x="2589288" y="2691836"/>
            <a:ext cx="6870180" cy="45684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9F1DF8-A605-067C-69AC-771CC0A3B6BD}"/>
              </a:ext>
            </a:extLst>
          </p:cNvPr>
          <p:cNvGrpSpPr/>
          <p:nvPr/>
        </p:nvGrpSpPr>
        <p:grpSpPr>
          <a:xfrm>
            <a:off x="5023439" y="2582117"/>
            <a:ext cx="1713504" cy="676280"/>
            <a:chOff x="4785695" y="2920445"/>
            <a:chExt cx="1713504" cy="67628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061E3DC-FEC3-BCA8-F540-6F7A41F43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75188" y="2920445"/>
              <a:ext cx="1524011" cy="676280"/>
            </a:xfrm>
            <a:prstGeom prst="rect">
              <a:avLst/>
            </a:prstGeom>
          </p:spPr>
        </p:pic>
        <p:pic>
          <p:nvPicPr>
            <p:cNvPr id="23" name="Picture 4" descr="Execute Azure Data Factory pipeline - Powershellbros.com">
              <a:extLst>
                <a:ext uri="{FF2B5EF4-FFF2-40B4-BE49-F238E27FC236}">
                  <a16:creationId xmlns:a16="http://schemas.microsoft.com/office/drawing/2014/main" id="{81107AC6-2A16-B7BF-3351-CF5F0086DE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695" y="3107872"/>
              <a:ext cx="207590" cy="314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9878BD2-5FDD-7194-8659-4059AD6B1492}"/>
              </a:ext>
            </a:extLst>
          </p:cNvPr>
          <p:cNvSpPr/>
          <p:nvPr/>
        </p:nvSpPr>
        <p:spPr>
          <a:xfrm flipH="1">
            <a:off x="1944193" y="1462564"/>
            <a:ext cx="733355" cy="5230368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2933385-CA92-B4B1-B9B8-D9583A47CF29}"/>
              </a:ext>
            </a:extLst>
          </p:cNvPr>
          <p:cNvSpPr/>
          <p:nvPr/>
        </p:nvSpPr>
        <p:spPr>
          <a:xfrm>
            <a:off x="2593841" y="4965751"/>
            <a:ext cx="2429598" cy="45684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8218CC-A02E-6C46-EDC1-A6C137619B7E}"/>
              </a:ext>
            </a:extLst>
          </p:cNvPr>
          <p:cNvGrpSpPr/>
          <p:nvPr/>
        </p:nvGrpSpPr>
        <p:grpSpPr>
          <a:xfrm>
            <a:off x="2905709" y="4885497"/>
            <a:ext cx="1707788" cy="642942"/>
            <a:chOff x="2381698" y="5157478"/>
            <a:chExt cx="1707788" cy="64294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6293A1B-F180-5E86-E0BF-0FBD23F28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89288" y="5157478"/>
              <a:ext cx="1500198" cy="642942"/>
            </a:xfrm>
            <a:prstGeom prst="rect">
              <a:avLst/>
            </a:prstGeom>
          </p:spPr>
        </p:pic>
        <p:pic>
          <p:nvPicPr>
            <p:cNvPr id="24" name="Picture 4" descr="Execute Azure Data Factory pipeline - Powershellbros.com">
              <a:extLst>
                <a:ext uri="{FF2B5EF4-FFF2-40B4-BE49-F238E27FC236}">
                  <a16:creationId xmlns:a16="http://schemas.microsoft.com/office/drawing/2014/main" id="{44E03E16-3B44-11F4-1860-3F47E645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698" y="5314933"/>
              <a:ext cx="207590" cy="314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07ADC93-34AD-8CE0-73B3-B8C7C2975B03}"/>
              </a:ext>
            </a:extLst>
          </p:cNvPr>
          <p:cNvSpPr/>
          <p:nvPr/>
        </p:nvSpPr>
        <p:spPr>
          <a:xfrm>
            <a:off x="7014863" y="4376532"/>
            <a:ext cx="2444605" cy="45684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D0D246C-5115-C6C1-5604-0DB85E8F854C}"/>
              </a:ext>
            </a:extLst>
          </p:cNvPr>
          <p:cNvSpPr/>
          <p:nvPr/>
        </p:nvSpPr>
        <p:spPr>
          <a:xfrm>
            <a:off x="7014863" y="5407701"/>
            <a:ext cx="2444605" cy="45684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FD5530-3453-D6D6-0850-8A4F3E1540CC}"/>
              </a:ext>
            </a:extLst>
          </p:cNvPr>
          <p:cNvGrpSpPr/>
          <p:nvPr/>
        </p:nvGrpSpPr>
        <p:grpSpPr>
          <a:xfrm>
            <a:off x="7159778" y="4305274"/>
            <a:ext cx="1716861" cy="661992"/>
            <a:chOff x="7159778" y="4826482"/>
            <a:chExt cx="1716861" cy="66199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395A23-8786-7310-AAC5-75A4699DE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7865" y="4826482"/>
              <a:ext cx="1528774" cy="661992"/>
            </a:xfrm>
            <a:prstGeom prst="rect">
              <a:avLst/>
            </a:prstGeom>
          </p:spPr>
        </p:pic>
        <p:pic>
          <p:nvPicPr>
            <p:cNvPr id="26" name="Picture 4" descr="Execute Azure Data Factory pipeline - Powershellbros.com">
              <a:extLst>
                <a:ext uri="{FF2B5EF4-FFF2-40B4-BE49-F238E27FC236}">
                  <a16:creationId xmlns:a16="http://schemas.microsoft.com/office/drawing/2014/main" id="{BD8B6CC8-7E9A-8461-7E89-458A4E1CD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9778" y="5000023"/>
              <a:ext cx="207590" cy="314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803F08-809F-E8C1-B856-041FBE5A1749}"/>
              </a:ext>
            </a:extLst>
          </p:cNvPr>
          <p:cNvGrpSpPr/>
          <p:nvPr/>
        </p:nvGrpSpPr>
        <p:grpSpPr>
          <a:xfrm>
            <a:off x="7249007" y="5297982"/>
            <a:ext cx="1726489" cy="676280"/>
            <a:chOff x="6480256" y="3785328"/>
            <a:chExt cx="1726489" cy="67628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27907D0-04BF-4EA0-4F30-F30546D7C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82734" y="3785328"/>
              <a:ext cx="1524011" cy="676280"/>
            </a:xfrm>
            <a:prstGeom prst="rect">
              <a:avLst/>
            </a:prstGeom>
          </p:spPr>
        </p:pic>
        <p:pic>
          <p:nvPicPr>
            <p:cNvPr id="25" name="Picture 4" descr="Execute Azure Data Factory pipeline - Powershellbros.com">
              <a:extLst>
                <a:ext uri="{FF2B5EF4-FFF2-40B4-BE49-F238E27FC236}">
                  <a16:creationId xmlns:a16="http://schemas.microsoft.com/office/drawing/2014/main" id="{18F82A1C-337C-3735-0F6D-662F8A4929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256" y="3970924"/>
              <a:ext cx="207590" cy="314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2EFAEDCB-A016-89E9-4EFF-74E0D66B7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1911" y="2943933"/>
            <a:ext cx="3044230" cy="82004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20CF38-AC16-6A49-54AA-506C80496FA2}"/>
              </a:ext>
            </a:extLst>
          </p:cNvPr>
          <p:cNvCxnSpPr/>
          <p:nvPr/>
        </p:nvCxnSpPr>
        <p:spPr>
          <a:xfrm>
            <a:off x="2451257" y="4078224"/>
            <a:ext cx="726343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88ED48DE-D870-B259-BFF4-3BA3A1B938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6237" y="5800237"/>
            <a:ext cx="2574229" cy="865699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D17F324-469B-1776-173A-28C89A9D45DD}"/>
              </a:ext>
            </a:extLst>
          </p:cNvPr>
          <p:cNvSpPr txBox="1"/>
          <p:nvPr/>
        </p:nvSpPr>
        <p:spPr>
          <a:xfrm>
            <a:off x="5491046" y="4069080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lake</a:t>
            </a:r>
            <a:endParaRPr lang="en-CH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452746E-EBF3-D4B8-E19D-6B2DA1CA5C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93198" y="2995089"/>
            <a:ext cx="1425979" cy="1923144"/>
          </a:xfrm>
          <a:prstGeom prst="rect">
            <a:avLst/>
          </a:prstGeom>
        </p:spPr>
      </p:pic>
      <p:pic>
        <p:nvPicPr>
          <p:cNvPr id="48" name="Picture 2" descr="SQL Database (generic) | Microsoft Azure Color">
            <a:extLst>
              <a:ext uri="{FF2B5EF4-FFF2-40B4-BE49-F238E27FC236}">
                <a16:creationId xmlns:a16="http://schemas.microsoft.com/office/drawing/2014/main" id="{9B435AD2-99F6-8C7D-F70D-AC1B4D42F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55" y="2416098"/>
            <a:ext cx="386587" cy="51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814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CF7C-CFA9-7115-88F7-AB5D01C6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1026" name="Picture 2" descr="Eisberg Wasser Bilder - Kostenloser Download auf Freepik">
            <a:extLst>
              <a:ext uri="{FF2B5EF4-FFF2-40B4-BE49-F238E27FC236}">
                <a16:creationId xmlns:a16="http://schemas.microsoft.com/office/drawing/2014/main" id="{969438FF-F266-B562-E481-8BC2DF930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3" t="-795" r="136" b="-815"/>
          <a:stretch/>
        </p:blipFill>
        <p:spPr bwMode="auto">
          <a:xfrm>
            <a:off x="2516589" y="2872792"/>
            <a:ext cx="5887939" cy="39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13E77D-1CD1-1F6B-AA58-27B3B262F316}"/>
              </a:ext>
            </a:extLst>
          </p:cNvPr>
          <p:cNvCxnSpPr>
            <a:cxnSpLocks/>
          </p:cNvCxnSpPr>
          <p:nvPr/>
        </p:nvCxnSpPr>
        <p:spPr>
          <a:xfrm flipV="1">
            <a:off x="4408721" y="799106"/>
            <a:ext cx="0" cy="527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925444-14A8-3189-CBC2-DF9B3FA3C731}"/>
              </a:ext>
            </a:extLst>
          </p:cNvPr>
          <p:cNvCxnSpPr>
            <a:cxnSpLocks/>
          </p:cNvCxnSpPr>
          <p:nvPr/>
        </p:nvCxnSpPr>
        <p:spPr>
          <a:xfrm flipV="1">
            <a:off x="7885708" y="732970"/>
            <a:ext cx="0" cy="527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Eisberg Wasser Bilder - Kostenloser Download auf Freepik">
            <a:extLst>
              <a:ext uri="{FF2B5EF4-FFF2-40B4-BE49-F238E27FC236}">
                <a16:creationId xmlns:a16="http://schemas.microsoft.com/office/drawing/2014/main" id="{5C9147BE-DAA2-437B-825E-491575929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1996" r="18760" b="77251"/>
          <a:stretch/>
        </p:blipFill>
        <p:spPr bwMode="auto">
          <a:xfrm>
            <a:off x="4408721" y="1999754"/>
            <a:ext cx="3476987" cy="4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7DDE-B23D-6221-C221-DD9AB0B9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Benefits of the toolbox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CF6F-11F0-DC59-343A-684F5384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Huge datasets can be loaded in well defined slices</a:t>
            </a:r>
          </a:p>
          <a:p>
            <a:pPr lvl="1"/>
            <a:r>
              <a:rPr lang="en-US" dirty="0"/>
              <a:t>Slices can be reloaded, if needed</a:t>
            </a:r>
          </a:p>
          <a:p>
            <a:r>
              <a:rPr lang="en-US" dirty="0"/>
              <a:t>Slices can be loaded parallel (pipeline defines how many parallel loads are executed)</a:t>
            </a:r>
          </a:p>
          <a:p>
            <a:pPr lvl="1"/>
            <a:r>
              <a:rPr lang="en-US" dirty="0"/>
              <a:t>Data transfer workload can scale out over different integration runtimes to optimize performance</a:t>
            </a:r>
          </a:p>
          <a:p>
            <a:r>
              <a:rPr lang="en-US" dirty="0"/>
              <a:t>If a slice fails, then it can be restarted, without data duplication</a:t>
            </a:r>
          </a:p>
          <a:p>
            <a:r>
              <a:rPr lang="en-US" dirty="0"/>
              <a:t>Transfer is logged in the meta data database (duration, number of rows transferred)</a:t>
            </a:r>
          </a:p>
          <a:p>
            <a:r>
              <a:rPr lang="en-US" dirty="0"/>
              <a:t>If an ADX cluster is the target, then </a:t>
            </a:r>
            <a:r>
              <a:rPr lang="en-US" dirty="0" err="1"/>
              <a:t>creationTime</a:t>
            </a:r>
            <a:r>
              <a:rPr lang="en-US" dirty="0"/>
              <a:t> is set correctly and the following tags are added</a:t>
            </a:r>
          </a:p>
          <a:p>
            <a:pPr lvl="1"/>
            <a:r>
              <a:rPr lang="en-US" sz="2300" dirty="0"/>
              <a:t>"</a:t>
            </a:r>
            <a:r>
              <a:rPr lang="de-CH" sz="2300" dirty="0" err="1"/>
              <a:t>PipelineRun_Id</a:t>
            </a:r>
            <a:r>
              <a:rPr lang="en-US" sz="2300" dirty="0"/>
              <a:t>:&lt;@pipeline().RunId&gt;"</a:t>
            </a:r>
          </a:p>
          <a:p>
            <a:pPr lvl="1"/>
            <a:r>
              <a:rPr lang="en-US" sz="2300" dirty="0"/>
              <a:t>"</a:t>
            </a:r>
            <a:r>
              <a:rPr lang="en-US" sz="2300" dirty="0" err="1"/>
              <a:t>LoadedAt</a:t>
            </a:r>
            <a:r>
              <a:rPr lang="en-US" sz="2300" dirty="0"/>
              <a:t>:&lt;UTC date of data load&gt;"</a:t>
            </a:r>
          </a:p>
          <a:p>
            <a:pPr lvl="1"/>
            <a:r>
              <a:rPr lang="en-US" sz="2300" dirty="0"/>
              <a:t>"</a:t>
            </a:r>
            <a:r>
              <a:rPr lang="en-US" sz="2300" dirty="0" err="1"/>
              <a:t>SlicedImportObject_Id</a:t>
            </a:r>
            <a:r>
              <a:rPr lang="en-US" sz="2300" dirty="0"/>
              <a:t>:&lt;</a:t>
            </a:r>
            <a:r>
              <a:rPr lang="en-US" sz="2300" dirty="0" err="1"/>
              <a:t>SlicedImportObject_Id</a:t>
            </a:r>
            <a:r>
              <a:rPr lang="en-US" sz="2300" dirty="0"/>
              <a:t> of the slice &gt;"</a:t>
            </a:r>
          </a:p>
          <a:p>
            <a:pPr lvl="1"/>
            <a:r>
              <a:rPr lang="en-US" sz="2300" dirty="0"/>
              <a:t>"</a:t>
            </a:r>
            <a:r>
              <a:rPr lang="de-CH" sz="2300" dirty="0" err="1"/>
              <a:t>ExtentFingerprint</a:t>
            </a:r>
            <a:r>
              <a:rPr lang="de-CH" sz="2300" dirty="0"/>
              <a:t>:&lt;YYYYMMDD </a:t>
            </a:r>
            <a:r>
              <a:rPr lang="de-CH" sz="2300" dirty="0" err="1"/>
              <a:t>of</a:t>
            </a:r>
            <a:r>
              <a:rPr lang="de-CH" sz="2300" dirty="0"/>
              <a:t> </a:t>
            </a:r>
            <a:r>
              <a:rPr lang="de-CH" sz="2300" dirty="0" err="1"/>
              <a:t>the</a:t>
            </a:r>
            <a:r>
              <a:rPr lang="de-CH" sz="2300" dirty="0"/>
              <a:t> slice. </a:t>
            </a:r>
            <a:r>
              <a:rPr lang="de-CH" sz="2300" dirty="0" err="1"/>
              <a:t>Used</a:t>
            </a:r>
            <a:r>
              <a:rPr lang="de-CH" sz="2300" dirty="0"/>
              <a:t> </a:t>
            </a:r>
            <a:r>
              <a:rPr lang="de-CH" sz="2300" dirty="0" err="1"/>
              <a:t>to</a:t>
            </a:r>
            <a:r>
              <a:rPr lang="de-CH" sz="2300" dirty="0"/>
              <a:t> </a:t>
            </a:r>
            <a:r>
              <a:rPr lang="de-CH" sz="2300" dirty="0" err="1"/>
              <a:t>identifiy</a:t>
            </a:r>
            <a:r>
              <a:rPr lang="de-CH" sz="2300" dirty="0"/>
              <a:t> </a:t>
            </a:r>
            <a:r>
              <a:rPr lang="de-CH" sz="2300" dirty="0" err="1"/>
              <a:t>extents</a:t>
            </a:r>
            <a:r>
              <a:rPr lang="de-CH" sz="2300" dirty="0"/>
              <a:t> </a:t>
            </a:r>
            <a:r>
              <a:rPr lang="de-CH" sz="2300" dirty="0" err="1"/>
              <a:t>from</a:t>
            </a:r>
            <a:r>
              <a:rPr lang="de-CH" sz="2300" dirty="0"/>
              <a:t> </a:t>
            </a:r>
            <a:r>
              <a:rPr lang="de-CH" sz="2300" dirty="0" err="1"/>
              <a:t>previous</a:t>
            </a:r>
            <a:r>
              <a:rPr lang="de-CH" sz="2300" dirty="0"/>
              <a:t> </a:t>
            </a:r>
            <a:r>
              <a:rPr lang="de-CH" sz="2300" dirty="0" err="1"/>
              <a:t>loads</a:t>
            </a:r>
            <a:r>
              <a:rPr lang="en-US" sz="2300" dirty="0"/>
              <a:t>"</a:t>
            </a:r>
            <a:endParaRPr lang="en-US" dirty="0"/>
          </a:p>
          <a:p>
            <a:r>
              <a:rPr lang="en-US" dirty="0"/>
              <a:t>Very simple and cost efficient ADF/Synapse pipelines</a:t>
            </a:r>
          </a:p>
          <a:p>
            <a:pPr lvl="1"/>
            <a:r>
              <a:rPr lang="en-US" dirty="0"/>
              <a:t>No complex logic within the pipelines</a:t>
            </a:r>
          </a:p>
          <a:p>
            <a:r>
              <a:rPr lang="en-US" dirty="0"/>
              <a:t>Full flexibility to extend and integrate the pipelines, according to the project requirements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4345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78B5-1DBD-BB47-83B6-C263996F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	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CDB0F-0765-D3D6-65E7-9F9F7D75A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556"/>
            <a:ext cx="5326626" cy="216690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Download GitHub repo</a:t>
            </a:r>
          </a:p>
          <a:p>
            <a:r>
              <a:rPr lang="en-US" sz="2400" dirty="0"/>
              <a:t>Deploy meta data database project </a:t>
            </a:r>
            <a:br>
              <a:rPr lang="en-US" sz="2400" dirty="0"/>
            </a:br>
            <a:r>
              <a:rPr lang="en-US" sz="2400" dirty="0"/>
              <a:t>to an (Azure) SQL DB</a:t>
            </a:r>
          </a:p>
          <a:p>
            <a:r>
              <a:rPr lang="en-US" sz="2400" dirty="0"/>
              <a:t>Deploy/create ADF/Synapse Pipeline</a:t>
            </a:r>
          </a:p>
          <a:p>
            <a:r>
              <a:rPr lang="en-US" sz="2400" dirty="0"/>
              <a:t>Generate slice meta data</a:t>
            </a:r>
          </a:p>
          <a:p>
            <a:r>
              <a:rPr lang="en-US" sz="2400" dirty="0"/>
              <a:t>Run the pipelines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45ED4-7B9C-3E25-FE36-25B1C75E6B5B}"/>
              </a:ext>
            </a:extLst>
          </p:cNvPr>
          <p:cNvSpPr txBox="1"/>
          <p:nvPr/>
        </p:nvSpPr>
        <p:spPr>
          <a:xfrm>
            <a:off x="4748981" y="3370007"/>
            <a:ext cx="6865088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</a:t>
            </a:r>
            <a:r>
              <a:rPr lang="de-CH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2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'2021-11-25'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2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'2021-11-28'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</a:t>
            </a:r>
            <a:endParaRPr lang="de-CH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2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2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'Day'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Day/Month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FatoryEdge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'Core'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*FROM [Core].[Measurement]'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de-CH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DateFilterAttributeType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'DATETIME2(3)'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D1729-58D2-DAEF-185D-3F77CFB6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34" y="2295418"/>
            <a:ext cx="3637935" cy="994368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7B6D13-1615-19BA-3D9B-3FCEE2478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207" y="3980531"/>
            <a:ext cx="3290768" cy="2436464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052" name="Picture 4" descr="GitHub Logo and symbol, meaning, history, PNG, brand">
            <a:hlinkClick r:id="rId4"/>
            <a:extLst>
              <a:ext uri="{FF2B5EF4-FFF2-40B4-BE49-F238E27FC236}">
                <a16:creationId xmlns:a16="http://schemas.microsoft.com/office/drawing/2014/main" id="{04FEB6CA-E2AD-F8B9-3D39-F8A52E98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361" y="365125"/>
            <a:ext cx="1791929" cy="100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41CEC0-2788-9305-B52B-0BE87C9C0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1472" y="489846"/>
            <a:ext cx="1613981" cy="196598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F05837-C428-57A6-6295-4032DB67D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0529" y="922961"/>
            <a:ext cx="2082624" cy="1150299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796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Overview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</p:spTree>
    <p:extLst>
      <p:ext uri="{BB962C8B-B14F-4D97-AF65-F5344CB8AC3E}">
        <p14:creationId xmlns:p14="http://schemas.microsoft.com/office/powerpoint/2010/main" val="201357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0" grpId="0" animBg="1"/>
      <p:bldP spid="81" grpId="0" animBg="1"/>
      <p:bldP spid="79" grpId="0" animBg="1"/>
      <p:bldP spid="44" grpId="0" animBg="1"/>
      <p:bldP spid="45" grpId="0" animBg="1"/>
      <p:bldP spid="46" grpId="0" animBg="1"/>
      <p:bldP spid="49" grpId="0" animBg="1"/>
      <p:bldP spid="63" grpId="0"/>
      <p:bldP spid="66" grpId="0"/>
      <p:bldP spid="72" grpId="0"/>
      <p:bldP spid="75" grpId="0"/>
      <p:bldP spid="82" grpId="0" animBg="1"/>
      <p:bldP spid="89" grpId="0"/>
      <p:bldP spid="9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1852" cy="1325563"/>
          </a:xfrm>
        </p:spPr>
        <p:txBody>
          <a:bodyPr/>
          <a:lstStyle/>
          <a:p>
            <a:r>
              <a:rPr lang="en-US" dirty="0"/>
              <a:t>SDMT – Sliced Data Migration Tool – Error slice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pic>
        <p:nvPicPr>
          <p:cNvPr id="3" name="Picture 2" descr="x mark icon">
            <a:extLst>
              <a:ext uri="{FF2B5EF4-FFF2-40B4-BE49-F238E27FC236}">
                <a16:creationId xmlns:a16="http://schemas.microsoft.com/office/drawing/2014/main" id="{064B60BB-11C7-2553-3C4C-15F53FB72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948" y="4554022"/>
            <a:ext cx="406570" cy="40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8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Restart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4A218B-C151-CA58-EEAC-507EC522074A}"/>
              </a:ext>
            </a:extLst>
          </p:cNvPr>
          <p:cNvSpPr/>
          <p:nvPr/>
        </p:nvSpPr>
        <p:spPr>
          <a:xfrm>
            <a:off x="883370" y="4474827"/>
            <a:ext cx="10227274" cy="9465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92EAD-659F-9B6A-963D-9944B92BE9B0}"/>
              </a:ext>
            </a:extLst>
          </p:cNvPr>
          <p:cNvSpPr txBox="1"/>
          <p:nvPr/>
        </p:nvSpPr>
        <p:spPr>
          <a:xfrm>
            <a:off x="5515900" y="4273910"/>
            <a:ext cx="13059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Slice Reload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5484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3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ADX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ADX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D1A05C7F-9E6F-CFE5-3189-471087EEEC10}"/>
              </a:ext>
            </a:extLst>
          </p:cNvPr>
          <p:cNvSpPr/>
          <p:nvPr/>
        </p:nvSpPr>
        <p:spPr>
          <a:xfrm>
            <a:off x="8137944" y="3133609"/>
            <a:ext cx="3573125" cy="1085462"/>
          </a:xfrm>
          <a:prstGeom prst="borderCallout2">
            <a:avLst>
              <a:gd name="adj1" fmla="val 18750"/>
              <a:gd name="adj2" fmla="val -1599"/>
              <a:gd name="adj3" fmla="val 18750"/>
              <a:gd name="adj4" fmla="val -16667"/>
              <a:gd name="adj5" fmla="val 51537"/>
              <a:gd name="adj6" fmla="val -2612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de-CH" sz="1000" b="1" dirty="0" err="1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"2021-11-25"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,"tags":</a:t>
            </a:r>
            <a:b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["LoadedAt:2023-05-12T07:51:32.343"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,"SlicedImportObject_Id:4FC9A0…A23E7F7"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,"PipelineRun_Id:04d26153-99…710ca6d2"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,"ExtentFingerprint:20211125"</a:t>
            </a: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F6A6DA95-46E3-5EEE-7337-1BC2B43381CF}"/>
              </a:ext>
            </a:extLst>
          </p:cNvPr>
          <p:cNvSpPr/>
          <p:nvPr/>
        </p:nvSpPr>
        <p:spPr>
          <a:xfrm>
            <a:off x="8137943" y="4267201"/>
            <a:ext cx="3573125" cy="1085462"/>
          </a:xfrm>
          <a:prstGeom prst="borderCallout2">
            <a:avLst>
              <a:gd name="adj1" fmla="val 14316"/>
              <a:gd name="adj2" fmla="val -420"/>
              <a:gd name="adj3" fmla="val 15979"/>
              <a:gd name="adj4" fmla="val -15994"/>
              <a:gd name="adj5" fmla="val 47658"/>
              <a:gd name="adj6" fmla="val -2478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de-CH" sz="1000" b="1" dirty="0" err="1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"2021-11-26"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,"tags":</a:t>
            </a:r>
            <a:b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["LoadedAt:2023-05-12T07:51:32.343"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,"SlicedImportObject_Id:5FC9A0…A23E7F7"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,"PipelineRun_Id:14d26153-99…710ca6d2"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,"ExtentFingerprint:20211126"</a:t>
            </a: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72919FE-3694-8961-0F0D-01ABBE4E73E4}"/>
              </a:ext>
            </a:extLst>
          </p:cNvPr>
          <p:cNvSpPr/>
          <p:nvPr/>
        </p:nvSpPr>
        <p:spPr>
          <a:xfrm>
            <a:off x="8137943" y="5406586"/>
            <a:ext cx="3573125" cy="1085462"/>
          </a:xfrm>
          <a:prstGeom prst="borderCallout2">
            <a:avLst>
              <a:gd name="adj1" fmla="val 9328"/>
              <a:gd name="adj2" fmla="val -1262"/>
              <a:gd name="adj3" fmla="val 9883"/>
              <a:gd name="adj4" fmla="val -13468"/>
              <a:gd name="adj5" fmla="val 27152"/>
              <a:gd name="adj6" fmla="val -2191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de-CH" sz="1000" b="1" dirty="0" err="1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"2021-11-27"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,"tags":</a:t>
            </a:r>
            <a:b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["LoadedAt:2023-05-12T07:51:32.343"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,"SlicedImportObject_Id:6FC9A0…A23E7F7"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,"PipelineRun_Id:34d26153-99…710ca6d2"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,"ExtentFingerprint:20211127"</a:t>
            </a: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376285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2857</Words>
  <Application>Microsoft Office PowerPoint</Application>
  <PresentationFormat>Widescreen</PresentationFormat>
  <Paragraphs>407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Consolas</vt:lpstr>
      <vt:lpstr>Courier New</vt:lpstr>
      <vt:lpstr>Office Theme</vt:lpstr>
      <vt:lpstr>Sliced Data Migration Toolbox (SDMT)</vt:lpstr>
      <vt:lpstr>Transfer Scenarios</vt:lpstr>
      <vt:lpstr>Supported ADX Ingest Paths</vt:lpstr>
      <vt:lpstr>Main Benefits of the toolbox</vt:lpstr>
      <vt:lpstr>Usage </vt:lpstr>
      <vt:lpstr>SDMT – Sliced Data Migration Tool - Overview</vt:lpstr>
      <vt:lpstr>SDMT – Sliced Data Migration Tool – Error slice</vt:lpstr>
      <vt:lpstr>SDMT – Sliced Data Migration Tool - Restart</vt:lpstr>
      <vt:lpstr>SDMT – Sliced Data Migration Tool - ADX</vt:lpstr>
      <vt:lpstr>SDMT – Transfer to data lake</vt:lpstr>
      <vt:lpstr>Direct Transfer (SQL -&gt; ADX)</vt:lpstr>
      <vt:lpstr>Direct Transfer (SQL -&gt; ADX)</vt:lpstr>
      <vt:lpstr>Direct Transfer (SQL -&gt; SQL)</vt:lpstr>
      <vt:lpstr>SDMT – via data lake -&gt; ADX</vt:lpstr>
      <vt:lpstr>Benefit of using ADF/Synapse Pipelines</vt:lpstr>
      <vt:lpstr>Meta Data Process Flow</vt:lpstr>
      <vt:lpstr>Points to discuss</vt:lpstr>
      <vt:lpstr>Open points</vt:lpstr>
      <vt:lpstr>Scenarios and required objects/meta data</vt:lpstr>
      <vt:lpstr>SQL to ADX – Select * from source</vt:lpstr>
      <vt:lpstr>SQL to ADX – Specify select statement</vt:lpstr>
      <vt:lpstr>SQL to ADX, using sql_request plugin</vt:lpstr>
      <vt:lpstr>Sliced Data Migration Toolbox (SDMT)</vt:lpstr>
      <vt:lpstr>ChatGPT</vt:lpstr>
      <vt:lpstr>PowerPoint Presentation</vt:lpstr>
      <vt:lpstr>Generate Meta Data</vt:lpstr>
      <vt:lpstr>Generate Meta Data</vt:lpstr>
      <vt:lpstr>Manual Meta Data</vt:lpstr>
      <vt:lpstr>Migration Path’s and Performance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Sliced Data Migration Toolbox (SDMT)</dc:title>
  <dc:creator>Meinrad Weiss</dc:creator>
  <cp:lastModifiedBy>Meinrad Weiss</cp:lastModifiedBy>
  <cp:revision>24</cp:revision>
  <dcterms:created xsi:type="dcterms:W3CDTF">2023-05-03T09:56:54Z</dcterms:created>
  <dcterms:modified xsi:type="dcterms:W3CDTF">2023-07-11T15:15:53Z</dcterms:modified>
</cp:coreProperties>
</file>